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7" r:id="rId3"/>
    <p:sldId id="262" r:id="rId4"/>
    <p:sldId id="263" r:id="rId5"/>
    <p:sldId id="269" r:id="rId6"/>
    <p:sldId id="270" r:id="rId7"/>
    <p:sldId id="275" r:id="rId8"/>
    <p:sldId id="276" r:id="rId9"/>
    <p:sldId id="271" r:id="rId10"/>
    <p:sldId id="273" r:id="rId11"/>
    <p:sldId id="274" r:id="rId12"/>
    <p:sldId id="272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58" r:id="rId2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00"/>
    <a:srgbClr val="7DBD00"/>
    <a:srgbClr val="FFFF00"/>
    <a:srgbClr val="003C83"/>
    <a:srgbClr val="DCF600"/>
    <a:srgbClr val="FF3300"/>
    <a:srgbClr val="E20000"/>
    <a:srgbClr val="CCCC00"/>
    <a:srgbClr val="FF5B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713" autoAdjust="0"/>
  </p:normalViewPr>
  <p:slideViewPr>
    <p:cSldViewPr>
      <p:cViewPr>
        <p:scale>
          <a:sx n="143" d="100"/>
          <a:sy n="143" d="100"/>
        </p:scale>
        <p:origin x="-714" y="-1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5/27/2015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CBE7B-26BB-44DC-8026-91A648299B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smtClean="0"/>
              <a:t>5/27/2015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D00BDD-BD89-434D-A9C7-4FD6FA98FA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65943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0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0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0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0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997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4642-D7E3-43BF-8867-04ECBDDCAF87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44BA-27C3-4705-A819-3B3F83952F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BE26-DF14-904B-A148-9E48CDEF66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C868-54F4-2949-9EFD-DEB155145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50925"/>
            <a:ext cx="1828800" cy="34925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828800" y="914400"/>
            <a:ext cx="1828800" cy="34925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671888" y="800100"/>
            <a:ext cx="1828800" cy="34925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500688" y="685800"/>
            <a:ext cx="1828800" cy="34925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315200" y="536575"/>
            <a:ext cx="1828800" cy="34925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534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4642-D7E3-43BF-8867-04ECBDDCAF87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44BA-27C3-4705-A819-3B3F83952F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0875"/>
            <a:ext cx="1828800" cy="34925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0875"/>
            <a:ext cx="1828800" cy="34925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0875"/>
            <a:ext cx="1828800" cy="34925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0875"/>
            <a:ext cx="1828800" cy="34925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0875"/>
            <a:ext cx="1828800" cy="34925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4642-D7E3-43BF-8867-04ECBDDCAF87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fld id="{31A444BA-27C3-4705-A819-3B3F83952FF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DF5E-4327-1C4C-9569-F90AFB412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F24D-6C63-6941-B472-365A18A849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025"/>
            <a:ext cx="1828800" cy="34925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025"/>
            <a:ext cx="1828800" cy="34925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025"/>
            <a:ext cx="1828800" cy="34925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025"/>
            <a:ext cx="1828800" cy="34925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025"/>
            <a:ext cx="1828800" cy="34925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35B8-E3B9-AF43-BC93-1FB24196A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782F-352E-0140-9FA0-B462DA26A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1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F685E-FAF5-0D4E-A57F-FE9C2FD9F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6C64-3E80-E648-B91E-38DE34442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C114642-D7E3-43BF-8867-04ECBDDCAF87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1A444BA-27C3-4705-A819-3B3F83952FF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81000" y="1504950"/>
            <a:ext cx="8229600" cy="857250"/>
          </a:xfrm>
        </p:spPr>
        <p:txBody>
          <a:bodyPr/>
          <a:lstStyle/>
          <a:p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2514600" y="264795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dirty="0">
                <a:solidFill>
                  <a:srgbClr val="FFFFFF"/>
                </a:solidFill>
                <a:latin typeface="Segoe UI" charset="0"/>
                <a:cs typeface="Segoe UI" charset="0"/>
              </a:rPr>
              <a:t>Nguyen Anh Tuan</a:t>
            </a:r>
            <a:endParaRPr lang="en-US" dirty="0">
              <a:latin typeface="Segoe UI" charset="0"/>
              <a:cs typeface="Segoe UI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1400" y="432435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 </a:t>
            </a:r>
            <a:r>
              <a:rPr lang="en-US" dirty="0" err="1" smtClean="0"/>
              <a:t>Noi</a:t>
            </a:r>
            <a:r>
              <a:rPr lang="en-US" dirty="0" smtClean="0"/>
              <a:t> - 2015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charset="0"/>
                <a:cs typeface="Segoe UI" charset="0"/>
              </a:rPr>
              <a:t>Biểu thức (expression)</a:t>
            </a:r>
          </a:p>
        </p:txBody>
      </p:sp>
      <p:pic>
        <p:nvPicPr>
          <p:cNvPr id="45060" name="Content Placeholder 3" descr="Hiển thị trong AngularJ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36522" b="-36522"/>
          <a:stretch>
            <a:fillRect/>
          </a:stretch>
        </p:blipFill>
        <p:spPr>
          <a:xfrm>
            <a:off x="1066800" y="971550"/>
            <a:ext cx="6781800" cy="3200400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charset="0"/>
                <a:cs typeface="Segoe UI" charset="0"/>
              </a:rPr>
              <a:t>Controller</a:t>
            </a:r>
          </a:p>
        </p:txBody>
      </p:sp>
      <p:pic>
        <p:nvPicPr>
          <p:cNvPr id="46084" name="Content Placeholder 3" descr="Controller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29874" b="-29874"/>
          <a:stretch>
            <a:fillRect/>
          </a:stretch>
        </p:blipFill>
        <p:spPr>
          <a:xfrm>
            <a:off x="838200" y="1200150"/>
            <a:ext cx="7162800" cy="3087688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charset="0"/>
                <a:cs typeface="Segoe UI" charset="0"/>
              </a:rPr>
              <a:t>Bộ lọc (filters)</a:t>
            </a:r>
          </a:p>
        </p:txBody>
      </p:sp>
      <p:pic>
        <p:nvPicPr>
          <p:cNvPr id="44036" name="Content Placeholder 3" descr="Bộ lọc (Filter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080" r="-2080"/>
          <a:stretch>
            <a:fillRect/>
          </a:stretch>
        </p:blipFill>
        <p:spPr>
          <a:xfrm>
            <a:off x="685800" y="895350"/>
            <a:ext cx="7705725" cy="3810000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3714750"/>
            <a:ext cx="2286000" cy="1015663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FFFF"/>
                </a:solidFill>
                <a:latin typeface="Segoe UI"/>
                <a:cs typeface="Segoe UI"/>
              </a:rPr>
              <a:t>Lấy</a:t>
            </a:r>
            <a:r>
              <a:rPr lang="en-US"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Segoe UI"/>
                <a:cs typeface="Segoe UI"/>
              </a:rPr>
              <a:t>dữ</a:t>
            </a:r>
            <a:r>
              <a:rPr lang="en-US"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Segoe UI"/>
                <a:cs typeface="Segoe UI"/>
              </a:rPr>
              <a:t>liệu</a:t>
            </a:r>
            <a:r>
              <a:rPr lang="en-US"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Segoe UI"/>
                <a:cs typeface="Segoe UI"/>
              </a:rPr>
              <a:t>từ</a:t>
            </a:r>
            <a:r>
              <a:rPr lang="en-US" sz="2000" dirty="0">
                <a:solidFill>
                  <a:srgbClr val="FFFFFF"/>
                </a:solidFill>
                <a:latin typeface="Segoe UI"/>
                <a:cs typeface="Segoe UI"/>
              </a:rPr>
              <a:t> server </a:t>
            </a:r>
            <a:r>
              <a:rPr lang="en-US" sz="2000" dirty="0" err="1">
                <a:solidFill>
                  <a:srgbClr val="FFFFFF"/>
                </a:solidFill>
                <a:latin typeface="Segoe UI"/>
                <a:cs typeface="Segoe UI"/>
              </a:rPr>
              <a:t>bằng</a:t>
            </a:r>
            <a:r>
              <a:rPr lang="en-US" sz="2000" dirty="0">
                <a:solidFill>
                  <a:srgbClr val="FFFFFF"/>
                </a:solidFill>
                <a:latin typeface="Segoe UI"/>
                <a:cs typeface="Segoe UI"/>
              </a:rPr>
              <a:t> service $</a:t>
            </a:r>
            <a:r>
              <a:rPr lang="en-US" sz="2000" dirty="0" err="1">
                <a:solidFill>
                  <a:srgbClr val="FFFFFF"/>
                </a:solidFill>
                <a:latin typeface="Segoe UI"/>
                <a:cs typeface="Segoe UI"/>
              </a:rPr>
              <a:t>http.get</a:t>
            </a:r>
            <a:r>
              <a:rPr lang="en-US" sz="2000" dirty="0">
                <a:solidFill>
                  <a:srgbClr val="FFFFFF"/>
                </a:solidFill>
                <a:latin typeface="Segoe UI"/>
                <a:cs typeface="Segoe UI"/>
              </a:rPr>
              <a:t>();</a:t>
            </a:r>
          </a:p>
        </p:txBody>
      </p:sp>
      <p:pic>
        <p:nvPicPr>
          <p:cNvPr id="7" name="Picture 6" descr="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819149"/>
            <a:ext cx="5181600" cy="4213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9800" y="971550"/>
            <a:ext cx="1981200" cy="646331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Tạo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bảng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trong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AngularJS</a:t>
            </a:r>
            <a:endParaRPr lang="en-US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5410200" y="1200150"/>
            <a:ext cx="597408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0" y="2114550"/>
            <a:ext cx="2895600" cy="369332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$index: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dùng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để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lấy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thứ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tự</a:t>
            </a:r>
            <a:endParaRPr lang="en-US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5562600" y="2190750"/>
            <a:ext cx="521208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19800" y="2571750"/>
            <a:ext cx="3124200" cy="369332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dùng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object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trong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AngularJS</a:t>
            </a:r>
            <a:endParaRPr lang="en-US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486400" y="2571750"/>
            <a:ext cx="521208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5486400" y="3943350"/>
            <a:ext cx="521208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4059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Truy cập chéo HTTP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>
                <a:latin typeface="Segoe UI"/>
                <a:cs typeface="Segoe UI"/>
              </a:rPr>
              <a:t>Các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yêu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cầu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dữ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liệu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từ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máy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chủ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khác</a:t>
            </a:r>
            <a:r>
              <a:rPr lang="en-US" sz="2400" dirty="0">
                <a:latin typeface="Segoe UI"/>
                <a:cs typeface="Segoe UI"/>
              </a:rPr>
              <a:t>( </a:t>
            </a:r>
            <a:r>
              <a:rPr lang="en-US" sz="2400" dirty="0" err="1">
                <a:latin typeface="Segoe UI"/>
                <a:cs typeface="Segoe UI"/>
              </a:rPr>
              <a:t>hơn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là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err="1">
                <a:latin typeface="Segoe UI"/>
                <a:cs typeface="Segoe UI"/>
              </a:rPr>
              <a:t>yêu</a:t>
            </a:r>
            <a:r>
              <a:rPr lang="en-US" sz="2400">
                <a:latin typeface="Segoe UI"/>
                <a:cs typeface="Segoe UI"/>
              </a:rPr>
              <a:t> cầu của trang</a:t>
            </a:r>
            <a:r>
              <a:rPr lang="en-US" sz="2400" dirty="0">
                <a:latin typeface="Segoe UI"/>
                <a:cs typeface="Segoe UI"/>
              </a:rPr>
              <a:t>) </a:t>
            </a:r>
            <a:r>
              <a:rPr lang="en-US" sz="2400" dirty="0" err="1">
                <a:latin typeface="Segoe UI"/>
                <a:cs typeface="Segoe UI"/>
              </a:rPr>
              <a:t>được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gọi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là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một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yêu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cầu</a:t>
            </a:r>
            <a:r>
              <a:rPr lang="en-US" sz="2400" dirty="0">
                <a:latin typeface="Segoe UI"/>
                <a:cs typeface="Segoe UI"/>
              </a:rPr>
              <a:t> HTTP Cross-site.</a:t>
            </a:r>
          </a:p>
          <a:p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Yêu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cầu</a:t>
            </a:r>
            <a:r>
              <a:rPr lang="en-US" sz="2400" dirty="0">
                <a:latin typeface="Segoe UI"/>
                <a:cs typeface="Segoe UI"/>
              </a:rPr>
              <a:t> Cross-site </a:t>
            </a:r>
            <a:r>
              <a:rPr lang="en-US" sz="2400" dirty="0" err="1">
                <a:latin typeface="Segoe UI"/>
                <a:cs typeface="Segoe UI"/>
              </a:rPr>
              <a:t>là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phổ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biến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ở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trên</a:t>
            </a:r>
            <a:r>
              <a:rPr lang="en-US" sz="2400" dirty="0">
                <a:latin typeface="Segoe UI"/>
                <a:cs typeface="Segoe UI"/>
              </a:rPr>
              <a:t> web. </a:t>
            </a:r>
            <a:r>
              <a:rPr lang="en-US" sz="2400" dirty="0" err="1">
                <a:latin typeface="Segoe UI"/>
                <a:cs typeface="Segoe UI"/>
              </a:rPr>
              <a:t>Có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nhiều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trang</a:t>
            </a:r>
            <a:r>
              <a:rPr lang="en-US" sz="2400" dirty="0">
                <a:latin typeface="Segoe UI"/>
                <a:cs typeface="Segoe UI"/>
              </a:rPr>
              <a:t> CSS, </a:t>
            </a:r>
            <a:r>
              <a:rPr lang="en-US" sz="2400" dirty="0" err="1">
                <a:latin typeface="Segoe UI"/>
                <a:cs typeface="Segoe UI"/>
              </a:rPr>
              <a:t>ảnh</a:t>
            </a:r>
            <a:r>
              <a:rPr lang="en-US" sz="2400" dirty="0">
                <a:latin typeface="Segoe UI"/>
                <a:cs typeface="Segoe UI"/>
              </a:rPr>
              <a:t> hay </a:t>
            </a:r>
            <a:r>
              <a:rPr lang="en-US" sz="2400" dirty="0" err="1">
                <a:latin typeface="Segoe UI"/>
                <a:cs typeface="Segoe UI"/>
              </a:rPr>
              <a:t>các</a:t>
            </a:r>
            <a:r>
              <a:rPr lang="en-US" sz="2400" dirty="0">
                <a:latin typeface="Segoe UI"/>
                <a:cs typeface="Segoe UI"/>
              </a:rPr>
              <a:t> script </a:t>
            </a:r>
            <a:r>
              <a:rPr lang="en-US" sz="2400" dirty="0" err="1">
                <a:latin typeface="Segoe UI"/>
                <a:cs typeface="Segoe UI"/>
              </a:rPr>
              <a:t>từ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các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trang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khác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nhau</a:t>
            </a:r>
            <a:r>
              <a:rPr lang="en-US" sz="2400" dirty="0">
                <a:latin typeface="Segoe UI"/>
                <a:cs typeface="Segoe UI"/>
              </a:rPr>
              <a:t>.</a:t>
            </a:r>
          </a:p>
          <a:p>
            <a:r>
              <a:rPr lang="en-US" sz="2400" dirty="0" err="1">
                <a:latin typeface="Segoe UI"/>
                <a:cs typeface="Segoe UI"/>
              </a:rPr>
              <a:t>Trong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các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trình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duyệt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hiện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đại</a:t>
            </a:r>
            <a:r>
              <a:rPr lang="en-US" sz="2400" dirty="0">
                <a:latin typeface="Segoe UI"/>
                <a:cs typeface="Segoe UI"/>
              </a:rPr>
              <a:t>, </a:t>
            </a:r>
            <a:r>
              <a:rPr lang="en-US" sz="2400" err="1">
                <a:latin typeface="Segoe UI"/>
                <a:cs typeface="Segoe UI"/>
              </a:rPr>
              <a:t>yêu</a:t>
            </a:r>
            <a:r>
              <a:rPr lang="en-US" sz="2400">
                <a:latin typeface="Segoe UI"/>
                <a:cs typeface="Segoe UI"/>
              </a:rPr>
              <a:t> cầu </a:t>
            </a:r>
            <a:r>
              <a:rPr lang="en-US" sz="2400" dirty="0">
                <a:latin typeface="Segoe UI"/>
                <a:cs typeface="Segoe UI"/>
              </a:rPr>
              <a:t>HTPP cross-site </a:t>
            </a:r>
            <a:r>
              <a:rPr lang="en-US" sz="2400" dirty="0" err="1">
                <a:latin typeface="Segoe UI"/>
                <a:cs typeface="Segoe UI"/>
              </a:rPr>
              <a:t>từ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các</a:t>
            </a:r>
            <a:r>
              <a:rPr lang="en-US" sz="2400" dirty="0">
                <a:latin typeface="Segoe UI"/>
                <a:cs typeface="Segoe UI"/>
              </a:rPr>
              <a:t> script </a:t>
            </a:r>
            <a:r>
              <a:rPr lang="en-US" sz="2400" dirty="0" err="1">
                <a:latin typeface="Segoe UI"/>
                <a:cs typeface="Segoe UI"/>
              </a:rPr>
              <a:t>thường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hạn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chế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bởi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lý</a:t>
            </a:r>
            <a:r>
              <a:rPr lang="en-US" sz="2400" dirty="0">
                <a:latin typeface="Segoe UI"/>
                <a:cs typeface="Segoe UI"/>
              </a:rPr>
              <a:t> do </a:t>
            </a:r>
            <a:r>
              <a:rPr lang="en-US" sz="2400" dirty="0" err="1">
                <a:latin typeface="Segoe UI"/>
                <a:cs typeface="Segoe UI"/>
              </a:rPr>
              <a:t>bảo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mật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của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các</a:t>
            </a:r>
            <a:r>
              <a:rPr lang="en-US" sz="2400" dirty="0">
                <a:latin typeface="Segoe UI"/>
                <a:cs typeface="Segoe UI"/>
              </a:rPr>
              <a:t> </a:t>
            </a:r>
            <a:r>
              <a:rPr lang="en-US" sz="2400" dirty="0" err="1">
                <a:latin typeface="Segoe UI"/>
                <a:cs typeface="Segoe UI"/>
              </a:rPr>
              <a:t>trang</a:t>
            </a:r>
            <a:r>
              <a:rPr lang="en-US" sz="2400" dirty="0">
                <a:latin typeface="Segoe UI"/>
                <a:cs typeface="Segoe UI"/>
              </a:rPr>
              <a:t>.</a:t>
            </a:r>
          </a:p>
          <a:p>
            <a:r>
              <a:rPr lang="en-US" sz="2400" dirty="0">
                <a:latin typeface="Segoe UI"/>
                <a:cs typeface="Segoe UI"/>
              </a:rPr>
              <a:t>Đặt header("Access-Control-Allow-Origin: *");</a:t>
            </a:r>
            <a:r>
              <a:rPr lang="en-US" dirty="0"/>
              <a:t> lên đầu trang php để cho phép truy cập chéo.</a:t>
            </a:r>
            <a:endParaRPr lang="en-US" sz="24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215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HTML DOM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ng-disabled="varBool": Nếu varBool là true thì thẻ đó sẽ bị disabled.</a:t>
            </a:r>
          </a:p>
          <a:p>
            <a:r>
              <a:rPr lang="en-US"/>
              <a:t>ng-show: nếu là true thì sẽ hiển thị.</a:t>
            </a:r>
          </a:p>
          <a:p>
            <a:r>
              <a:rPr lang="en-US"/>
              <a:t>ng-hide: ngược lại với ng-show.</a:t>
            </a:r>
          </a:p>
          <a:p>
            <a:endParaRPr lang="en-US"/>
          </a:p>
        </p:txBody>
      </p:sp>
      <p:pic>
        <p:nvPicPr>
          <p:cNvPr id="5" name="Picture 4" descr="D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3257550"/>
            <a:ext cx="6578600" cy="163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0755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Sự kiện trong AngularJS</a:t>
            </a:r>
          </a:p>
        </p:txBody>
      </p:sp>
      <p:pic>
        <p:nvPicPr>
          <p:cNvPr id="4" name="Picture 3" descr="ev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047750"/>
            <a:ext cx="4887344" cy="38092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600" y="1123950"/>
            <a:ext cx="3505200" cy="646331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chỉ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dẫn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ng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-click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báo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hàm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sẽ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được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gọi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khi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có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sự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kiện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click.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3943350"/>
            <a:ext cx="2590800" cy="646331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hàm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edit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sẽ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được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gọi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khi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nút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Edit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bị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click</a:t>
            </a:r>
          </a:p>
        </p:txBody>
      </p:sp>
      <p:sp>
        <p:nvSpPr>
          <p:cNvPr id="7" name="Left Arrow 6"/>
          <p:cNvSpPr/>
          <p:nvPr/>
        </p:nvSpPr>
        <p:spPr>
          <a:xfrm>
            <a:off x="4191000" y="1200150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4038600" y="4019550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325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AngularJS</a:t>
            </a:r>
            <a:endParaRPr lang="en-US"/>
          </a:p>
        </p:txBody>
      </p:sp>
      <p:pic>
        <p:nvPicPr>
          <p:cNvPr id="6" name="Picture 5" descr="modu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733550"/>
            <a:ext cx="6553200" cy="15344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895350"/>
            <a:ext cx="2133600" cy="646331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ng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-app="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myApp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"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là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tên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ứng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dụng</a:t>
            </a:r>
            <a:endParaRPr lang="en-US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1447800" y="1504950"/>
            <a:ext cx="304800" cy="228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895600" y="895350"/>
            <a:ext cx="1600200" cy="914400"/>
            <a:chOff x="3429000" y="895350"/>
            <a:chExt cx="1600200" cy="914400"/>
          </a:xfrm>
        </p:grpSpPr>
        <p:sp>
          <p:nvSpPr>
            <p:cNvPr id="8" name="TextBox 7"/>
            <p:cNvSpPr txBox="1"/>
            <p:nvPr/>
          </p:nvSpPr>
          <p:spPr>
            <a:xfrm>
              <a:off x="3429000" y="895350"/>
              <a:ext cx="1600200" cy="646331"/>
            </a:xfrm>
            <a:prstGeom prst="rect">
              <a:avLst/>
            </a:prstGeom>
            <a:solidFill>
              <a:srgbClr val="008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  <a:latin typeface="Segoe UI"/>
                  <a:cs typeface="Segoe UI"/>
                </a:rPr>
                <a:t>controller </a:t>
              </a:r>
              <a:r>
                <a:rPr lang="en-US" dirty="0" err="1">
                  <a:solidFill>
                    <a:srgbClr val="FFFFFF"/>
                  </a:solidFill>
                  <a:latin typeface="Segoe UI"/>
                  <a:cs typeface="Segoe UI"/>
                </a:rPr>
                <a:t>có</a:t>
              </a:r>
              <a:r>
                <a:rPr lang="en-US" dirty="0">
                  <a:solidFill>
                    <a:srgbClr val="FFFFFF"/>
                  </a:solidFill>
                  <a:latin typeface="Segoe UI"/>
                  <a:cs typeface="Segoe UI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Segoe UI"/>
                  <a:cs typeface="Segoe UI"/>
                </a:rPr>
                <a:t>tên</a:t>
              </a:r>
              <a:r>
                <a:rPr lang="en-US" dirty="0">
                  <a:solidFill>
                    <a:srgbClr val="FFFFFF"/>
                  </a:solidFill>
                  <a:latin typeface="Segoe UI"/>
                  <a:cs typeface="Segoe UI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Segoe UI"/>
                  <a:cs typeface="Segoe UI"/>
                </a:rPr>
                <a:t>là</a:t>
              </a:r>
              <a:r>
                <a:rPr lang="en-US" dirty="0">
                  <a:solidFill>
                    <a:srgbClr val="FFFFFF"/>
                  </a:solidFill>
                  <a:latin typeface="Segoe UI"/>
                  <a:cs typeface="Segoe UI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Segoe UI"/>
                  <a:cs typeface="Segoe UI"/>
                </a:rPr>
                <a:t>myCtrl</a:t>
              </a:r>
              <a:endParaRPr lang="en-US" dirty="0">
                <a:solidFill>
                  <a:srgbClr val="FFFFFF"/>
                </a:solidFill>
                <a:latin typeface="Segoe UI"/>
                <a:cs typeface="Segoe UI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3886200" y="1504950"/>
              <a:ext cx="381000" cy="3048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modu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3486150"/>
            <a:ext cx="3733800" cy="437982"/>
          </a:xfrm>
          <a:prstGeom prst="rect">
            <a:avLst/>
          </a:prstGeom>
        </p:spPr>
      </p:pic>
      <p:pic>
        <p:nvPicPr>
          <p:cNvPr id="16" name="Picture 15" descr="modul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4064000"/>
            <a:ext cx="3886200" cy="87852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572000" y="4248150"/>
            <a:ext cx="4343400" cy="408432"/>
            <a:chOff x="4572000" y="4248150"/>
            <a:chExt cx="4343400" cy="408432"/>
          </a:xfrm>
        </p:grpSpPr>
        <p:sp>
          <p:nvSpPr>
            <p:cNvPr id="18" name="TextBox 17"/>
            <p:cNvSpPr txBox="1"/>
            <p:nvPr/>
          </p:nvSpPr>
          <p:spPr>
            <a:xfrm>
              <a:off x="5029200" y="4248150"/>
              <a:ext cx="3886200" cy="369332"/>
            </a:xfrm>
            <a:prstGeom prst="rect">
              <a:avLst/>
            </a:prstGeom>
            <a:solidFill>
              <a:srgbClr val="008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FFFF"/>
                  </a:solidFill>
                  <a:latin typeface="Segoe UI"/>
                  <a:cs typeface="Segoe UI"/>
                </a:rPr>
                <a:t>Hàm</a:t>
              </a:r>
              <a:r>
                <a:rPr lang="en-US" dirty="0">
                  <a:solidFill>
                    <a:srgbClr val="FFFFFF"/>
                  </a:solidFill>
                  <a:latin typeface="Segoe UI"/>
                  <a:cs typeface="Segoe UI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Segoe UI"/>
                  <a:cs typeface="Segoe UI"/>
                </a:rPr>
                <a:t>xử</a:t>
              </a:r>
              <a:r>
                <a:rPr lang="en-US" dirty="0">
                  <a:solidFill>
                    <a:srgbClr val="FFFFFF"/>
                  </a:solidFill>
                  <a:latin typeface="Segoe UI"/>
                  <a:cs typeface="Segoe UI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Segoe UI"/>
                  <a:cs typeface="Segoe UI"/>
                </a:rPr>
                <a:t>lý</a:t>
              </a:r>
              <a:r>
                <a:rPr lang="en-US" dirty="0">
                  <a:solidFill>
                    <a:srgbClr val="FFFFFF"/>
                  </a:solidFill>
                  <a:latin typeface="Segoe UI"/>
                  <a:cs typeface="Segoe UI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Segoe UI"/>
                  <a:cs typeface="Segoe UI"/>
                </a:rPr>
                <a:t>trong</a:t>
              </a:r>
              <a:r>
                <a:rPr lang="en-US" dirty="0">
                  <a:solidFill>
                    <a:srgbClr val="FFFFFF"/>
                  </a:solidFill>
                  <a:latin typeface="Segoe UI"/>
                  <a:cs typeface="Segoe UI"/>
                </a:rPr>
                <a:t> controller myCtrl.js</a:t>
              </a:r>
            </a:p>
          </p:txBody>
        </p:sp>
        <p:sp>
          <p:nvSpPr>
            <p:cNvPr id="19" name="Left Arrow 18"/>
            <p:cNvSpPr/>
            <p:nvPr/>
          </p:nvSpPr>
          <p:spPr>
            <a:xfrm>
              <a:off x="4572000" y="4248150"/>
              <a:ext cx="457200" cy="408432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95800" y="3486150"/>
            <a:ext cx="4495800" cy="369332"/>
            <a:chOff x="4495800" y="3486150"/>
            <a:chExt cx="449580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029200" y="3486150"/>
              <a:ext cx="3962400" cy="369332"/>
            </a:xfrm>
            <a:prstGeom prst="rect">
              <a:avLst/>
            </a:prstGeom>
            <a:solidFill>
              <a:srgbClr val="008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FFFF"/>
                  </a:solidFill>
                  <a:latin typeface="Segoe UI"/>
                  <a:cs typeface="Segoe UI"/>
                </a:rPr>
                <a:t>Khai</a:t>
              </a:r>
              <a:r>
                <a:rPr lang="en-US" dirty="0">
                  <a:solidFill>
                    <a:srgbClr val="FFFFFF"/>
                  </a:solidFill>
                  <a:latin typeface="Segoe UI"/>
                  <a:cs typeface="Segoe UI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Segoe UI"/>
                  <a:cs typeface="Segoe UI"/>
                </a:rPr>
                <a:t>báo</a:t>
              </a:r>
              <a:r>
                <a:rPr lang="en-US" dirty="0">
                  <a:solidFill>
                    <a:srgbClr val="FFFFFF"/>
                  </a:solidFill>
                  <a:latin typeface="Segoe UI"/>
                  <a:cs typeface="Segoe UI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Segoe UI"/>
                  <a:cs typeface="Segoe UI"/>
                </a:rPr>
                <a:t>các</a:t>
              </a:r>
              <a:r>
                <a:rPr lang="en-US" dirty="0">
                  <a:solidFill>
                    <a:srgbClr val="FFFFFF"/>
                  </a:solidFill>
                  <a:latin typeface="Segoe UI"/>
                  <a:cs typeface="Segoe UI"/>
                </a:rPr>
                <a:t> module </a:t>
              </a:r>
              <a:r>
                <a:rPr lang="en-US" dirty="0" err="1">
                  <a:solidFill>
                    <a:srgbClr val="FFFFFF"/>
                  </a:solidFill>
                  <a:latin typeface="Segoe UI"/>
                  <a:cs typeface="Segoe UI"/>
                </a:rPr>
                <a:t>trong</a:t>
              </a:r>
              <a:r>
                <a:rPr lang="en-US" dirty="0">
                  <a:solidFill>
                    <a:srgbClr val="FFFFFF"/>
                  </a:solidFill>
                  <a:latin typeface="Segoe UI"/>
                  <a:cs typeface="Segoe UI"/>
                </a:rPr>
                <a:t> myApp.js </a:t>
              </a:r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4495800" y="3486150"/>
              <a:ext cx="521208" cy="332232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168966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Khi nào sẽ tải AngularJS?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egoe UI"/>
                <a:cs typeface="Segoe UI"/>
              </a:rPr>
              <a:t>Thông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thường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AngularJS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nên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được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gọi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từ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đầu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trong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thẻ</a:t>
            </a:r>
            <a:r>
              <a:rPr lang="en-US" dirty="0">
                <a:latin typeface="Segoe UI"/>
                <a:cs typeface="Segoe UI"/>
              </a:rPr>
              <a:t> &lt;head&gt; </a:t>
            </a:r>
            <a:r>
              <a:rPr lang="en-US" dirty="0" err="1">
                <a:latin typeface="Segoe UI"/>
                <a:cs typeface="Segoe UI"/>
              </a:rPr>
              <a:t>như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ví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dụ</a:t>
            </a:r>
            <a:r>
              <a:rPr lang="en-US" dirty="0" smtClean="0">
                <a:latin typeface="Segoe UI"/>
                <a:cs typeface="Segoe UI"/>
              </a:rPr>
              <a:t>.</a:t>
            </a:r>
          </a:p>
          <a:p>
            <a:endParaRPr lang="en-US" dirty="0" smtClean="0">
              <a:latin typeface="Segoe UI"/>
              <a:cs typeface="Segoe UI"/>
            </a:endParaRPr>
          </a:p>
          <a:p>
            <a:endParaRPr lang="en-US" dirty="0">
              <a:latin typeface="Segoe UI"/>
              <a:cs typeface="Segoe UI"/>
            </a:endParaRPr>
          </a:p>
          <a:p>
            <a:r>
              <a:rPr lang="en-US" dirty="0" err="1">
                <a:latin typeface="Segoe UI"/>
                <a:cs typeface="Segoe UI"/>
              </a:rPr>
              <a:t>Nhưng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đôi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khi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có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thể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tải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AngularJS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trong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thẻ</a:t>
            </a:r>
            <a:r>
              <a:rPr lang="en-US" dirty="0">
                <a:latin typeface="Segoe UI"/>
                <a:cs typeface="Segoe UI"/>
              </a:rPr>
              <a:t> &lt;body&gt; </a:t>
            </a:r>
            <a:r>
              <a:rPr lang="en-US" dirty="0" err="1">
                <a:latin typeface="Segoe UI"/>
                <a:cs typeface="Segoe UI"/>
              </a:rPr>
              <a:t>nhưng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bắt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buộc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phải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được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tải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trước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phần</a:t>
            </a:r>
            <a:r>
              <a:rPr lang="en-US" dirty="0">
                <a:latin typeface="Segoe UI"/>
                <a:cs typeface="Segoe UI"/>
              </a:rPr>
              <a:t> script </a:t>
            </a:r>
            <a:r>
              <a:rPr lang="en-US" dirty="0" err="1">
                <a:latin typeface="Segoe UI"/>
                <a:cs typeface="Segoe UI"/>
              </a:rPr>
              <a:t>của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bạn</a:t>
            </a:r>
            <a:r>
              <a:rPr lang="en-US" dirty="0">
                <a:latin typeface="Segoe UI"/>
                <a:cs typeface="Segoe UI"/>
              </a:rPr>
              <a:t>.</a:t>
            </a:r>
          </a:p>
        </p:txBody>
      </p:sp>
      <p:pic>
        <p:nvPicPr>
          <p:cNvPr id="4" name="Picture 3" descr="loadlib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2266950"/>
            <a:ext cx="584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2424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AngularJS</a:t>
            </a:r>
            <a:endParaRPr lang="en-US"/>
          </a:p>
        </p:txBody>
      </p:sp>
      <p:pic>
        <p:nvPicPr>
          <p:cNvPr id="6" name="Picture 5" descr="for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971550"/>
            <a:ext cx="6159500" cy="38355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1200" y="2724150"/>
            <a:ext cx="3200400" cy="1477328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đối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tượng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master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có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2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thuộc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tính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cùng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tên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với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đối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tượng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user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nên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AngularJS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copy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được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master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vào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user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khi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chạy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reset.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1428750"/>
            <a:ext cx="2819400" cy="646331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ng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-model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liên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kết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đối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tượng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user </a:t>
            </a:r>
            <a:r>
              <a:rPr lang="en-US" dirty="0" err="1">
                <a:solidFill>
                  <a:srgbClr val="FFFFFF"/>
                </a:solidFill>
                <a:latin typeface="Segoe UI"/>
                <a:cs typeface="Segoe UI"/>
              </a:rPr>
              <a:t>với</a:t>
            </a:r>
            <a:r>
              <a:rPr lang="en-US" dirty="0">
                <a:solidFill>
                  <a:srgbClr val="FFFFFF"/>
                </a:solidFill>
                <a:latin typeface="Segoe UI"/>
                <a:cs typeface="Segoe UI"/>
              </a:rPr>
              <a:t> 2 input </a:t>
            </a:r>
          </a:p>
        </p:txBody>
      </p:sp>
    </p:spTree>
    <p:extLst>
      <p:ext uri="{BB962C8B-B14F-4D97-AF65-F5344CB8AC3E}">
        <p14:creationId xmlns:p14="http://schemas.microsoft.com/office/powerpoint/2010/main" xmlns="" val="151237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Segoe UI" charset="0"/>
                <a:cs typeface="Segoe UI" charset="0"/>
              </a:rPr>
              <a:t>Giới</a:t>
            </a:r>
            <a:r>
              <a:rPr lang="en-US" sz="3600" dirty="0">
                <a:solidFill>
                  <a:schemeClr val="tx1"/>
                </a:solidFill>
                <a:latin typeface="Segoe UI" charset="0"/>
                <a:cs typeface="Segoe UI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Segoe UI" charset="0"/>
                <a:cs typeface="Segoe UI" charset="0"/>
              </a:rPr>
              <a:t>thiệu</a:t>
            </a:r>
            <a:endParaRPr lang="en-US" sz="3600" dirty="0">
              <a:solidFill>
                <a:schemeClr val="tx1"/>
              </a:solidFill>
              <a:latin typeface="Segoe UI" charset="0"/>
              <a:cs typeface="Segoe UI" charset="0"/>
            </a:endParaRPr>
          </a:p>
        </p:txBody>
      </p:sp>
      <p:sp>
        <p:nvSpPr>
          <p:cNvPr id="38919" name="Rectangle 7"/>
          <p:cNvSpPr>
            <a:spLocks noGrp="1" noChangeArrowheads="1"/>
          </p:cNvSpPr>
          <p:nvPr>
            <p:ph idx="1"/>
          </p:nvPr>
        </p:nvSpPr>
        <p:spPr>
          <a:xfrm>
            <a:off x="4419600" y="819150"/>
            <a:ext cx="4419600" cy="3962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AngularJS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khá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mới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Phiên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bản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1.0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hành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năm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2012.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Miško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Hevery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Google,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bắt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AngularJS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năm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2009. Ý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tưởng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đó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hoá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ra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rất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tốt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giờ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dự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án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hỗ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trợ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bởi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đội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ngũ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Segoe UI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Segoe UI" charset="0"/>
              </a:rPr>
              <a:t> Google.</a:t>
            </a:r>
          </a:p>
        </p:txBody>
      </p:sp>
      <p:pic>
        <p:nvPicPr>
          <p:cNvPr id="38917" name="Picture 5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819150"/>
            <a:ext cx="4648200" cy="389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alidation_html_-_Angular_-____PhpstormProjects_Angular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819151"/>
            <a:ext cx="8005303" cy="312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trong AngularJS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486150"/>
            <a:ext cx="4419600" cy="838200"/>
          </a:xfrm>
          <a:solidFill>
            <a:srgbClr val="008000"/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Segoe UI"/>
                <a:cs typeface="Segoe UI"/>
              </a:rPr>
              <a:t>Form </a:t>
            </a:r>
            <a:r>
              <a:rPr lang="en-US" sz="1600" dirty="0" err="1">
                <a:latin typeface="Segoe UI"/>
                <a:cs typeface="Segoe UI"/>
              </a:rPr>
              <a:t>và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quản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lý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nhập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của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AngularJS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có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thể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cung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cấp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dịch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vụ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kiểm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tra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hợp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lệ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và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thông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báo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cho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người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dùng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nếu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nhập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vào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không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hợp</a:t>
            </a:r>
            <a:r>
              <a:rPr lang="en-US" sz="1600" dirty="0">
                <a:latin typeface="Segoe UI"/>
                <a:cs typeface="Segoe UI"/>
              </a:rPr>
              <a:t> </a:t>
            </a:r>
            <a:r>
              <a:rPr lang="en-US" sz="1600" dirty="0" err="1">
                <a:latin typeface="Segoe UI"/>
                <a:cs typeface="Segoe UI"/>
              </a:rPr>
              <a:t>lệ</a:t>
            </a:r>
            <a:r>
              <a:rPr lang="en-US" sz="1600" dirty="0">
                <a:latin typeface="Segoe UI"/>
                <a:cs typeface="Segoe UI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447675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Ghi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chú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: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Xác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minh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tính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hợp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lệ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ở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máy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khách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độc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lập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không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đảm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bảo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tính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bảo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mật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khi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khách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nhập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vào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.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Xác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minh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tính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hợp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lệ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ở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máy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chủ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là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cần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Segoe UI"/>
                <a:cs typeface="Segoe UI"/>
              </a:rPr>
              <a:t>thiết</a:t>
            </a:r>
            <a:r>
              <a:rPr lang="en-US" sz="1400" dirty="0">
                <a:solidFill>
                  <a:srgbClr val="FFFFFF"/>
                </a:solidFill>
                <a:latin typeface="Segoe UI"/>
                <a:cs typeface="Segoe UI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819150"/>
            <a:ext cx="3200400" cy="83099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Segoe UI"/>
                <a:cs typeface="Segoe UI"/>
              </a:rPr>
              <a:t>Form cần gán thuộc tính "novalidate" để tắt kiểm tra hợp lệ mặc định của trình duyệt.</a:t>
            </a:r>
          </a:p>
        </p:txBody>
      </p:sp>
    </p:spTree>
    <p:extLst>
      <p:ext uri="{BB962C8B-B14F-4D97-AF65-F5344CB8AC3E}">
        <p14:creationId xmlns:p14="http://schemas.microsoft.com/office/powerpoint/2010/main" xmlns="" val="4041187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4750403"/>
              </p:ext>
            </p:extLst>
          </p:nvPr>
        </p:nvGraphicFramePr>
        <p:xfrm>
          <a:off x="838200" y="819150"/>
          <a:ext cx="6400800" cy="4238502"/>
        </p:xfrm>
        <a:graphic>
          <a:graphicData uri="http://schemas.openxmlformats.org/presentationml/2006/ole">
            <p:oleObj spid="_x0000_s1028" name="Document" r:id="rId3" imgW="8343593" imgH="552429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41069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kết.</a:t>
            </a:r>
          </a:p>
        </p:txBody>
      </p:sp>
      <p:pic>
        <p:nvPicPr>
          <p:cNvPr id="4" name="Content Placeholder 3" descr="AngularJSa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268072"/>
            <a:ext cx="8229600" cy="3396343"/>
          </a:xfrm>
        </p:spPr>
      </p:pic>
    </p:spTree>
    <p:extLst>
      <p:ext uri="{BB962C8B-B14F-4D97-AF65-F5344CB8AC3E}">
        <p14:creationId xmlns:p14="http://schemas.microsoft.com/office/powerpoint/2010/main" xmlns="" val="286066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>
              <a:latin typeface="Segoe UI" charset="0"/>
              <a:cs typeface="Segoe U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1" name="Picture 21" descr="cod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971550"/>
            <a:ext cx="8001000" cy="299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484" name="TextBox 8"/>
          <p:cNvSpPr txBox="1">
            <a:spLocks noChangeArrowheads="1"/>
          </p:cNvSpPr>
          <p:nvPr/>
        </p:nvSpPr>
        <p:spPr bwMode="auto">
          <a:xfrm>
            <a:off x="5410200" y="4095750"/>
            <a:ext cx="3429000" cy="366713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FFFFFF"/>
                </a:solidFill>
                <a:latin typeface="Segoe UI" charset="0"/>
                <a:cs typeface="Segoe UI" charset="0"/>
              </a:rPr>
              <a:t>Biểu thức để hiển thị dữ liệu</a:t>
            </a:r>
          </a:p>
        </p:txBody>
      </p:sp>
      <p:sp>
        <p:nvSpPr>
          <p:cNvPr id="20485" name="TextBox 9"/>
          <p:cNvSpPr txBox="1">
            <a:spLocks noChangeArrowheads="1"/>
          </p:cNvSpPr>
          <p:nvPr/>
        </p:nvSpPr>
        <p:spPr bwMode="auto">
          <a:xfrm>
            <a:off x="228600" y="3638550"/>
            <a:ext cx="3733800" cy="646331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FFFFFF"/>
                </a:solidFill>
                <a:latin typeface="Segoe UI" charset="0"/>
                <a:cs typeface="Segoe UI" charset="0"/>
              </a:rPr>
              <a:t>Một project đơn giản với thư viện AngularJS và Bootstrap.</a:t>
            </a:r>
          </a:p>
        </p:txBody>
      </p:sp>
      <p:sp>
        <p:nvSpPr>
          <p:cNvPr id="20492" name="AutoShape 12"/>
          <p:cNvSpPr>
            <a:spLocks noChangeArrowheads="1"/>
          </p:cNvSpPr>
          <p:nvPr/>
        </p:nvSpPr>
        <p:spPr bwMode="auto">
          <a:xfrm>
            <a:off x="6858000" y="3638550"/>
            <a:ext cx="228600" cy="457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1066800" y="3181350"/>
            <a:ext cx="381000" cy="457200"/>
          </a:xfrm>
          <a:prstGeom prst="up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AutoShape 14"/>
          <p:cNvSpPr>
            <a:spLocks noChangeArrowheads="1"/>
          </p:cNvSpPr>
          <p:nvPr/>
        </p:nvSpPr>
        <p:spPr bwMode="auto">
          <a:xfrm>
            <a:off x="5410200" y="180975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876800" y="1428750"/>
            <a:ext cx="3368675" cy="36671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Segoe UI" charset="0"/>
              </a:rPr>
              <a:t>Ng-init </a:t>
            </a:r>
            <a:r>
              <a:rPr lang="en-US" b="1" dirty="0" err="1">
                <a:latin typeface="Segoe UI" charset="0"/>
              </a:rPr>
              <a:t>để</a:t>
            </a:r>
            <a:r>
              <a:rPr lang="en-US" b="1" dirty="0">
                <a:latin typeface="Segoe UI" charset="0"/>
              </a:rPr>
              <a:t> </a:t>
            </a:r>
            <a:r>
              <a:rPr lang="en-US" b="1" dirty="0" err="1">
                <a:latin typeface="Segoe UI" charset="0"/>
              </a:rPr>
              <a:t>khởi</a:t>
            </a:r>
            <a:r>
              <a:rPr lang="en-US" b="1" dirty="0">
                <a:latin typeface="Segoe UI" charset="0"/>
              </a:rPr>
              <a:t> </a:t>
            </a:r>
            <a:r>
              <a:rPr lang="en-US" b="1" dirty="0" err="1">
                <a:latin typeface="Segoe UI" charset="0"/>
              </a:rPr>
              <a:t>tạo</a:t>
            </a:r>
            <a:r>
              <a:rPr lang="en-US" b="1" dirty="0">
                <a:latin typeface="Segoe UI" charset="0"/>
              </a:rPr>
              <a:t> </a:t>
            </a:r>
            <a:r>
              <a:rPr lang="en-US" b="1" dirty="0" err="1">
                <a:latin typeface="Segoe UI" charset="0"/>
              </a:rPr>
              <a:t>dữ</a:t>
            </a:r>
            <a:r>
              <a:rPr lang="en-US" b="1" dirty="0">
                <a:latin typeface="Segoe UI" charset="0"/>
              </a:rPr>
              <a:t> </a:t>
            </a:r>
            <a:r>
              <a:rPr lang="en-US" b="1" dirty="0" err="1">
                <a:latin typeface="Segoe UI" charset="0"/>
              </a:rPr>
              <a:t>liệu</a:t>
            </a:r>
            <a:endParaRPr lang="en-US" b="1" dirty="0">
              <a:latin typeface="Segoe UI" charset="0"/>
            </a:endParaRPr>
          </a:p>
        </p:txBody>
      </p:sp>
      <p:sp>
        <p:nvSpPr>
          <p:cNvPr id="20496" name="AutoShape 16"/>
          <p:cNvSpPr>
            <a:spLocks noChangeArrowheads="1"/>
          </p:cNvSpPr>
          <p:nvPr/>
        </p:nvSpPr>
        <p:spPr bwMode="auto">
          <a:xfrm>
            <a:off x="7086600" y="2419350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7467600" y="2266950"/>
            <a:ext cx="1600200" cy="646331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 err="1">
                <a:latin typeface="Segoe UI" charset="0"/>
              </a:rPr>
              <a:t>Gọi</a:t>
            </a:r>
            <a:r>
              <a:rPr lang="en-US" b="1" dirty="0">
                <a:latin typeface="Segoe UI" charset="0"/>
              </a:rPr>
              <a:t> </a:t>
            </a:r>
            <a:r>
              <a:rPr lang="en-US" b="1" dirty="0" err="1">
                <a:latin typeface="Segoe UI" charset="0"/>
              </a:rPr>
              <a:t>thư</a:t>
            </a:r>
            <a:r>
              <a:rPr lang="en-US" b="1" dirty="0">
                <a:latin typeface="Segoe UI" charset="0"/>
              </a:rPr>
              <a:t> </a:t>
            </a:r>
            <a:r>
              <a:rPr lang="en-US" b="1" dirty="0" err="1">
                <a:latin typeface="Segoe UI" charset="0"/>
              </a:rPr>
              <a:t>viện</a:t>
            </a:r>
            <a:r>
              <a:rPr lang="en-US" b="1" dirty="0">
                <a:latin typeface="Segoe UI" charset="0"/>
              </a:rPr>
              <a:t> </a:t>
            </a:r>
            <a:r>
              <a:rPr lang="en-US" b="1" dirty="0" err="1">
                <a:latin typeface="Segoe UI" charset="0"/>
              </a:rPr>
              <a:t>AngularJS</a:t>
            </a:r>
            <a:endParaRPr lang="en-US" b="1" dirty="0">
              <a:latin typeface="Segoe UI" charset="0"/>
            </a:endParaRPr>
          </a:p>
        </p:txBody>
      </p:sp>
      <p:sp>
        <p:nvSpPr>
          <p:cNvPr id="20498" name="AutoShape 18"/>
          <p:cNvSpPr>
            <a:spLocks noChangeArrowheads="1"/>
          </p:cNvSpPr>
          <p:nvPr/>
        </p:nvSpPr>
        <p:spPr bwMode="auto">
          <a:xfrm>
            <a:off x="4038600" y="2114550"/>
            <a:ext cx="214313" cy="152400"/>
          </a:xfrm>
          <a:prstGeom prst="rightArrow">
            <a:avLst>
              <a:gd name="adj1" fmla="val 50000"/>
              <a:gd name="adj2" fmla="val 351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905000" y="2006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1295400" y="1962150"/>
            <a:ext cx="2747963" cy="36671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err="1">
                <a:latin typeface="Segoe UI" charset="0"/>
              </a:rPr>
              <a:t>ng</a:t>
            </a:r>
            <a:r>
              <a:rPr lang="en-US" b="1" dirty="0">
                <a:latin typeface="Segoe UI" charset="0"/>
              </a:rPr>
              <a:t>-app </a:t>
            </a:r>
            <a:r>
              <a:rPr lang="en-US" b="1" dirty="0" err="1">
                <a:latin typeface="Segoe UI" charset="0"/>
              </a:rPr>
              <a:t>để</a:t>
            </a:r>
            <a:r>
              <a:rPr lang="en-US" b="1" dirty="0">
                <a:latin typeface="Segoe UI" charset="0"/>
              </a:rPr>
              <a:t> </a:t>
            </a:r>
            <a:r>
              <a:rPr lang="en-US" b="1" dirty="0" err="1">
                <a:latin typeface="Segoe UI" charset="0"/>
              </a:rPr>
              <a:t>khai</a:t>
            </a:r>
            <a:r>
              <a:rPr lang="en-US" b="1" dirty="0">
                <a:latin typeface="Segoe UI" charset="0"/>
              </a:rPr>
              <a:t> </a:t>
            </a:r>
            <a:r>
              <a:rPr lang="en-US" b="1" dirty="0" err="1">
                <a:latin typeface="Segoe UI" charset="0"/>
              </a:rPr>
              <a:t>báo</a:t>
            </a:r>
            <a:r>
              <a:rPr lang="en-US" b="1" dirty="0">
                <a:latin typeface="Segoe UI" charset="0"/>
              </a:rPr>
              <a:t> 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0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0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4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allAtOnce" animBg="1"/>
      <p:bldP spid="20492" grpId="0" animBg="1"/>
      <p:bldP spid="20492" grpId="1" animBg="1"/>
      <p:bldP spid="20494" grpId="0" animBg="1"/>
      <p:bldP spid="20494" grpId="1" animBg="1"/>
      <p:bldP spid="20496" grpId="0" animBg="1"/>
      <p:bldP spid="20496" grpId="1" animBg="1"/>
      <p:bldP spid="20498" grpId="0" animBg="1"/>
      <p:bldP spid="20498" grpId="1" animBg="1"/>
      <p:bldP spid="20500" grpId="0" animBg="1"/>
      <p:bldP spid="2050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chemeClr val="tx1"/>
                </a:solidFill>
                <a:latin typeface="Segoe UI" charset="0"/>
                <a:cs typeface="Segoe UI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Segoe UI" charset="0"/>
                <a:cs typeface="Segoe UI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charset="0"/>
                <a:cs typeface="Segoe UI" charset="0"/>
              </a:rPr>
              <a:t>chỉ</a:t>
            </a:r>
            <a:r>
              <a:rPr lang="en-US" dirty="0">
                <a:solidFill>
                  <a:schemeClr val="tx1"/>
                </a:solidFill>
                <a:latin typeface="Segoe UI" charset="0"/>
                <a:cs typeface="Segoe UI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charset="0"/>
                <a:cs typeface="Segoe UI" charset="0"/>
              </a:rPr>
              <a:t>dẫn</a:t>
            </a:r>
            <a:r>
              <a:rPr lang="en-US" dirty="0">
                <a:solidFill>
                  <a:schemeClr val="tx1"/>
                </a:solidFill>
                <a:latin typeface="Segoe UI" charset="0"/>
                <a:cs typeface="Segoe UI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charset="0"/>
                <a:cs typeface="Segoe UI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Segoe UI" charset="0"/>
                <a:cs typeface="Segoe UI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" charset="0"/>
                <a:cs typeface="Segoe UI" charset="0"/>
              </a:rPr>
              <a:t>AngularJS</a:t>
            </a:r>
            <a:r>
              <a:rPr lang="en-US" dirty="0">
                <a:solidFill>
                  <a:schemeClr val="tx1"/>
                </a:solidFill>
                <a:latin typeface="Segoe UI" charset="0"/>
                <a:cs typeface="Segoe UI" charset="0"/>
              </a:rPr>
              <a:t>.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>
                <a:latin typeface="Segoe UI" charset="0"/>
              </a:rPr>
              <a:t>Các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chỉ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dẫn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của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AngularJS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đều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bắt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đầu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bằng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tiếp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đầu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ngữ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là</a:t>
            </a:r>
            <a:r>
              <a:rPr lang="en-US" dirty="0">
                <a:latin typeface="Segoe UI" charset="0"/>
              </a:rPr>
              <a:t> </a:t>
            </a:r>
            <a:r>
              <a:rPr lang="ja-JP" altLang="en-US">
                <a:latin typeface="Segoe UI" charset="0"/>
              </a:rPr>
              <a:t>“</a:t>
            </a:r>
            <a:r>
              <a:rPr lang="en-US" dirty="0" err="1">
                <a:latin typeface="Segoe UI" charset="0"/>
              </a:rPr>
              <a:t>ng</a:t>
            </a:r>
            <a:r>
              <a:rPr lang="en-US" dirty="0">
                <a:latin typeface="Segoe UI" charset="0"/>
              </a:rPr>
              <a:t>-</a:t>
            </a:r>
            <a:r>
              <a:rPr lang="ja-JP" altLang="en-US">
                <a:latin typeface="Segoe UI" charset="0"/>
              </a:rPr>
              <a:t>”</a:t>
            </a:r>
            <a:r>
              <a:rPr lang="en-US" dirty="0">
                <a:latin typeface="Segoe UI" charset="0"/>
              </a:rPr>
              <a:t>.</a:t>
            </a:r>
          </a:p>
          <a:p>
            <a:pPr eaLnBrk="1" hangingPunct="1"/>
            <a:r>
              <a:rPr lang="en-US" dirty="0" err="1">
                <a:latin typeface="Segoe UI" charset="0"/>
              </a:rPr>
              <a:t>Lưu</a:t>
            </a:r>
            <a:r>
              <a:rPr lang="en-US" dirty="0">
                <a:latin typeface="Segoe UI" charset="0"/>
              </a:rPr>
              <a:t> ý: </a:t>
            </a:r>
          </a:p>
          <a:p>
            <a:pPr marL="0" indent="0" eaLnBrk="1" hangingPunct="1">
              <a:buNone/>
            </a:pPr>
            <a:r>
              <a:rPr lang="en-US" dirty="0">
                <a:latin typeface="Segoe UI" charset="0"/>
              </a:rPr>
              <a:t>- </a:t>
            </a:r>
            <a:r>
              <a:rPr lang="en-US" dirty="0" err="1">
                <a:latin typeface="Segoe UI" charset="0"/>
              </a:rPr>
              <a:t>Bạn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có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thể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dùng</a:t>
            </a:r>
            <a:r>
              <a:rPr lang="en-US" dirty="0">
                <a:latin typeface="Segoe UI" charset="0"/>
              </a:rPr>
              <a:t> "data-</a:t>
            </a:r>
            <a:r>
              <a:rPr lang="en-US" dirty="0" err="1">
                <a:latin typeface="Segoe UI" charset="0"/>
              </a:rPr>
              <a:t>ng</a:t>
            </a:r>
            <a:r>
              <a:rPr lang="en-US" dirty="0">
                <a:latin typeface="Segoe UI" charset="0"/>
              </a:rPr>
              <a:t>" </a:t>
            </a:r>
            <a:r>
              <a:rPr lang="en-US" dirty="0" err="1">
                <a:latin typeface="Segoe UI" charset="0"/>
              </a:rPr>
              <a:t>thay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thế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cho</a:t>
            </a:r>
            <a:r>
              <a:rPr lang="en-US" dirty="0">
                <a:latin typeface="Segoe UI" charset="0"/>
              </a:rPr>
              <a:t> "</a:t>
            </a:r>
            <a:r>
              <a:rPr lang="en-US" dirty="0" err="1">
                <a:latin typeface="Segoe UI" charset="0"/>
              </a:rPr>
              <a:t>ng</a:t>
            </a:r>
            <a:r>
              <a:rPr lang="en-US" dirty="0">
                <a:latin typeface="Segoe UI" charset="0"/>
              </a:rPr>
              <a:t>-" </a:t>
            </a:r>
            <a:r>
              <a:rPr lang="en-US" dirty="0" err="1">
                <a:latin typeface="Segoe UI" charset="0"/>
              </a:rPr>
              <a:t>nếu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bạn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muốn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nó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hợp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lệ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với</a:t>
            </a:r>
            <a:r>
              <a:rPr lang="en-US" dirty="0">
                <a:latin typeface="Segoe UI" charset="0"/>
              </a:rPr>
              <a:t> HTML5.</a:t>
            </a:r>
          </a:p>
          <a:p>
            <a:pPr marL="0" indent="0" eaLnBrk="1" hangingPunct="1">
              <a:buNone/>
            </a:pPr>
            <a:r>
              <a:rPr lang="en-US" dirty="0">
                <a:latin typeface="Segoe UI" charset="0"/>
              </a:rPr>
              <a:t>- "</a:t>
            </a:r>
            <a:r>
              <a:rPr lang="en-US" dirty="0" err="1">
                <a:latin typeface="Segoe UI" charset="0"/>
              </a:rPr>
              <a:t>ng</a:t>
            </a:r>
            <a:r>
              <a:rPr lang="en-US" dirty="0">
                <a:latin typeface="Segoe UI" charset="0"/>
              </a:rPr>
              <a:t>-bind" </a:t>
            </a:r>
            <a:r>
              <a:rPr lang="en-US" dirty="0" err="1">
                <a:latin typeface="Segoe UI" charset="0"/>
              </a:rPr>
              <a:t>có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thể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thay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thế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cho</a:t>
            </a:r>
            <a:r>
              <a:rPr lang="en-US" dirty="0">
                <a:latin typeface="Segoe UI" charset="0"/>
              </a:rPr>
              <a:t> "{{ </a:t>
            </a:r>
            <a:r>
              <a:rPr lang="en-US" dirty="0" err="1">
                <a:latin typeface="Segoe UI" charset="0"/>
              </a:rPr>
              <a:t>biểu</a:t>
            </a:r>
            <a:r>
              <a:rPr lang="en-US" dirty="0">
                <a:latin typeface="Segoe UI" charset="0"/>
              </a:rPr>
              <a:t> </a:t>
            </a:r>
            <a:r>
              <a:rPr lang="en-US" dirty="0" err="1">
                <a:latin typeface="Segoe UI" charset="0"/>
              </a:rPr>
              <a:t>thức</a:t>
            </a:r>
            <a:r>
              <a:rPr lang="en-US" dirty="0">
                <a:latin typeface="Segoe UI" charset="0"/>
              </a:rPr>
              <a:t> }}" 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Candar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971550"/>
            <a:ext cx="6666085" cy="3981450"/>
          </a:xfrm>
          <a:prstGeom prst="rect">
            <a:avLst/>
          </a:prstGeom>
        </p:spPr>
      </p:pic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Segoe UI" charset="0"/>
                <a:cs typeface="Segoe UI" charset="0"/>
              </a:rPr>
              <a:t>Model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181600" y="1581150"/>
            <a:ext cx="1905000" cy="1200329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latin typeface="Segoe UI" charset="0"/>
              </a:rPr>
              <a:t>Model </a:t>
            </a:r>
            <a:r>
              <a:rPr lang="en-US" b="1" dirty="0" err="1">
                <a:latin typeface="Segoe UI" charset="0"/>
              </a:rPr>
              <a:t>liên</a:t>
            </a:r>
            <a:r>
              <a:rPr lang="en-US" b="1" dirty="0">
                <a:latin typeface="Segoe UI" charset="0"/>
              </a:rPr>
              <a:t> </a:t>
            </a:r>
            <a:r>
              <a:rPr lang="en-US" b="1" dirty="0" err="1">
                <a:latin typeface="Segoe UI" charset="0"/>
              </a:rPr>
              <a:t>kết</a:t>
            </a:r>
            <a:r>
              <a:rPr lang="en-US" b="1" dirty="0">
                <a:latin typeface="Segoe UI" charset="0"/>
              </a:rPr>
              <a:t> </a:t>
            </a:r>
            <a:r>
              <a:rPr lang="en-US" b="1" dirty="0" err="1">
                <a:latin typeface="Segoe UI" charset="0"/>
              </a:rPr>
              <a:t>dữ</a:t>
            </a:r>
            <a:r>
              <a:rPr lang="en-US" b="1" dirty="0">
                <a:latin typeface="Segoe UI" charset="0"/>
              </a:rPr>
              <a:t> </a:t>
            </a:r>
            <a:r>
              <a:rPr lang="en-US" b="1" dirty="0" err="1">
                <a:latin typeface="Segoe UI" charset="0"/>
              </a:rPr>
              <a:t>liệu</a:t>
            </a:r>
            <a:r>
              <a:rPr lang="en-US" b="1" dirty="0">
                <a:latin typeface="Segoe UI" charset="0"/>
              </a:rPr>
              <a:t> </a:t>
            </a:r>
            <a:r>
              <a:rPr lang="en-US" b="1" dirty="0" err="1">
                <a:latin typeface="Segoe UI" charset="0"/>
              </a:rPr>
              <a:t>với</a:t>
            </a:r>
            <a:r>
              <a:rPr lang="en-US" b="1" dirty="0">
                <a:latin typeface="Segoe UI" charset="0"/>
              </a:rPr>
              <a:t> </a:t>
            </a:r>
            <a:r>
              <a:rPr lang="en-US" b="1" dirty="0" err="1">
                <a:latin typeface="Segoe UI" charset="0"/>
              </a:rPr>
              <a:t>một</a:t>
            </a:r>
            <a:r>
              <a:rPr lang="en-US" b="1" dirty="0">
                <a:latin typeface="Segoe UI" charset="0"/>
              </a:rPr>
              <a:t> </a:t>
            </a:r>
            <a:r>
              <a:rPr lang="en-US" b="1" dirty="0" err="1">
                <a:latin typeface="Segoe UI" charset="0"/>
              </a:rPr>
              <a:t>phần</a:t>
            </a:r>
            <a:r>
              <a:rPr lang="en-US" b="1" dirty="0">
                <a:latin typeface="Segoe UI" charset="0"/>
              </a:rPr>
              <a:t> </a:t>
            </a:r>
            <a:r>
              <a:rPr lang="en-US" b="1" dirty="0" err="1">
                <a:latin typeface="Segoe UI" charset="0"/>
              </a:rPr>
              <a:t>tử</a:t>
            </a:r>
            <a:r>
              <a:rPr lang="en-US" b="1" dirty="0">
                <a:latin typeface="Segoe UI" charset="0"/>
              </a:rPr>
              <a:t> </a:t>
            </a:r>
            <a:r>
              <a:rPr lang="en-US" b="1" dirty="0" err="1">
                <a:latin typeface="Segoe UI" charset="0"/>
              </a:rPr>
              <a:t>nhập</a:t>
            </a:r>
            <a:r>
              <a:rPr lang="en-US" b="1" dirty="0">
                <a:latin typeface="Segoe UI" charset="0"/>
              </a:rPr>
              <a:t> </a:t>
            </a:r>
            <a:r>
              <a:rPr lang="en-US" b="1" dirty="0" err="1">
                <a:latin typeface="Segoe UI" charset="0"/>
              </a:rPr>
              <a:t>và</a:t>
            </a:r>
            <a:r>
              <a:rPr lang="en-US" b="1" dirty="0">
                <a:latin typeface="Segoe UI" charset="0"/>
              </a:rPr>
              <a:t> </a:t>
            </a:r>
            <a:r>
              <a:rPr lang="en-US" b="1" dirty="0" err="1">
                <a:latin typeface="Segoe UI" charset="0"/>
              </a:rPr>
              <a:t>đồng</a:t>
            </a:r>
            <a:r>
              <a:rPr lang="en-US" b="1" dirty="0">
                <a:latin typeface="Segoe UI" charset="0"/>
              </a:rPr>
              <a:t> </a:t>
            </a:r>
            <a:r>
              <a:rPr lang="en-US" b="1" dirty="0" err="1">
                <a:latin typeface="Segoe UI" charset="0"/>
              </a:rPr>
              <a:t>bộ</a:t>
            </a:r>
            <a:endParaRPr lang="en-US" b="1" dirty="0">
              <a:latin typeface="Segoe UI" charset="0"/>
            </a:endParaRP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 rot="16200000">
            <a:off x="4533900" y="1390650"/>
            <a:ext cx="533400" cy="7620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AutoShape 9"/>
          <p:cNvSpPr>
            <a:spLocks noChangeArrowheads="1"/>
          </p:cNvSpPr>
          <p:nvPr/>
        </p:nvSpPr>
        <p:spPr bwMode="auto">
          <a:xfrm rot="10800000">
            <a:off x="5715000" y="2800350"/>
            <a:ext cx="685800" cy="6858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ntroll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742950"/>
            <a:ext cx="4201663" cy="4267200"/>
          </a:xfrm>
          <a:prstGeom prst="rect">
            <a:avLst/>
          </a:prstGeom>
        </p:spPr>
      </p:pic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Segoe UI" charset="0"/>
                <a:cs typeface="Segoe UI" charset="0"/>
              </a:rPr>
              <a:t>controller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86200" y="742950"/>
            <a:ext cx="2895600" cy="646331"/>
            <a:chOff x="3886200" y="742950"/>
            <a:chExt cx="2895600" cy="646331"/>
          </a:xfrm>
        </p:grpSpPr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4191000" y="742950"/>
              <a:ext cx="2590800" cy="646331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b="1" dirty="0" err="1">
                  <a:latin typeface="Segoe UI" charset="0"/>
                </a:rPr>
                <a:t>Chỉ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dẫn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có</a:t>
              </a:r>
              <a:r>
                <a:rPr lang="en-US" b="1" dirty="0">
                  <a:latin typeface="Segoe UI" charset="0"/>
                </a:rPr>
                <a:t> controller </a:t>
              </a:r>
              <a:r>
                <a:rPr lang="en-US" b="1" dirty="0" err="1">
                  <a:latin typeface="Segoe UI" charset="0"/>
                </a:rPr>
                <a:t>tên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là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infoController</a:t>
              </a:r>
              <a:endParaRPr lang="en-US" b="1" dirty="0">
                <a:latin typeface="Segoe UI" charset="0"/>
              </a:endParaRPr>
            </a:p>
          </p:txBody>
        </p:sp>
        <p:sp>
          <p:nvSpPr>
            <p:cNvPr id="3" name="Left Arrow 2"/>
            <p:cNvSpPr/>
            <p:nvPr/>
          </p:nvSpPr>
          <p:spPr>
            <a:xfrm>
              <a:off x="3886200" y="895350"/>
              <a:ext cx="304800" cy="228600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8200" y="3486150"/>
            <a:ext cx="3581400" cy="923330"/>
            <a:chOff x="4648200" y="3486150"/>
            <a:chExt cx="3581400" cy="923330"/>
          </a:xfrm>
        </p:grpSpPr>
        <p:sp>
          <p:nvSpPr>
            <p:cNvPr id="41990" name="Text Box 6"/>
            <p:cNvSpPr txBox="1">
              <a:spLocks noChangeArrowheads="1"/>
            </p:cNvSpPr>
            <p:nvPr/>
          </p:nvSpPr>
          <p:spPr bwMode="auto">
            <a:xfrm>
              <a:off x="5029200" y="3486150"/>
              <a:ext cx="3200400" cy="92333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Segoe UI" charset="0"/>
                </a:rPr>
                <a:t>Controller </a:t>
              </a:r>
              <a:r>
                <a:rPr lang="en-US" b="1" dirty="0" err="1">
                  <a:latin typeface="Segoe UI" charset="0"/>
                </a:rPr>
                <a:t>này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mới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chỉ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dùng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khai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báo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dữ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liệu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nhưng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có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thể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có</a:t>
              </a:r>
              <a:r>
                <a:rPr lang="en-US" b="1" dirty="0">
                  <a:latin typeface="Segoe UI" charset="0"/>
                </a:rPr>
                <a:t> method</a:t>
              </a:r>
            </a:p>
          </p:txBody>
        </p:sp>
        <p:sp>
          <p:nvSpPr>
            <p:cNvPr id="4" name="Left Arrow 3"/>
            <p:cNvSpPr/>
            <p:nvPr/>
          </p:nvSpPr>
          <p:spPr>
            <a:xfrm>
              <a:off x="4648200" y="3790950"/>
              <a:ext cx="381000" cy="304800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76800" y="2266950"/>
            <a:ext cx="2743200" cy="646331"/>
            <a:chOff x="4876800" y="2266950"/>
            <a:chExt cx="2743200" cy="646331"/>
          </a:xfrm>
        </p:grpSpPr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5181600" y="2266950"/>
              <a:ext cx="2438400" cy="646331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b="1" dirty="0" err="1">
                  <a:latin typeface="Segoe UI" charset="0"/>
                </a:rPr>
                <a:t>Chỉ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dẫn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ng</a:t>
              </a:r>
              <a:r>
                <a:rPr lang="en-US" b="1" dirty="0">
                  <a:latin typeface="Segoe UI" charset="0"/>
                </a:rPr>
                <a:t>-repeat </a:t>
              </a:r>
              <a:r>
                <a:rPr lang="en-US" b="1" dirty="0" err="1">
                  <a:latin typeface="Segoe UI" charset="0"/>
                </a:rPr>
                <a:t>dùng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để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lặp</a:t>
              </a:r>
              <a:r>
                <a:rPr lang="en-US" dirty="0"/>
                <a:t> </a:t>
              </a:r>
            </a:p>
          </p:txBody>
        </p:sp>
        <p:sp>
          <p:nvSpPr>
            <p:cNvPr id="5" name="Left Arrow 4"/>
            <p:cNvSpPr/>
            <p:nvPr/>
          </p:nvSpPr>
          <p:spPr>
            <a:xfrm>
              <a:off x="4876800" y="2495550"/>
              <a:ext cx="304800" cy="304800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047750"/>
            <a:ext cx="8382000" cy="1269791"/>
          </a:xfrm>
          <a:prstGeom prst="rect">
            <a:avLst/>
          </a:prstGeom>
        </p:spPr>
      </p:pic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Segoe UI" charset="0"/>
                <a:cs typeface="Segoe UI" charset="0"/>
              </a:rPr>
              <a:t>Lọc (Filter) và khai báo tệp ngoài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00600" y="1047750"/>
            <a:ext cx="3886200" cy="990600"/>
            <a:chOff x="4876800" y="2038350"/>
            <a:chExt cx="3886200" cy="990600"/>
          </a:xfrm>
        </p:grpSpPr>
        <p:sp>
          <p:nvSpPr>
            <p:cNvPr id="47112" name="Text Box 8"/>
            <p:cNvSpPr txBox="1">
              <a:spLocks noChangeArrowheads="1"/>
            </p:cNvSpPr>
            <p:nvPr/>
          </p:nvSpPr>
          <p:spPr bwMode="auto">
            <a:xfrm>
              <a:off x="5486400" y="2038350"/>
              <a:ext cx="3276600" cy="646331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b="1" dirty="0" err="1">
                  <a:latin typeface="Segoe UI" charset="0"/>
                </a:rPr>
                <a:t>Dùng</a:t>
              </a:r>
              <a:r>
                <a:rPr lang="en-US" b="1" dirty="0">
                  <a:latin typeface="Segoe UI" charset="0"/>
                </a:rPr>
                <a:t> filter </a:t>
              </a:r>
              <a:r>
                <a:rPr lang="en-US" b="1" dirty="0" err="1">
                  <a:latin typeface="Segoe UI" charset="0"/>
                </a:rPr>
                <a:t>để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thay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đổi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dạng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hiển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thị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cho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biểu</a:t>
              </a:r>
              <a:r>
                <a:rPr lang="en-US" b="1" dirty="0">
                  <a:latin typeface="Segoe UI" charset="0"/>
                </a:rPr>
                <a:t> </a:t>
              </a:r>
              <a:r>
                <a:rPr lang="en-US" b="1" dirty="0" err="1">
                  <a:latin typeface="Segoe UI" charset="0"/>
                </a:rPr>
                <a:t>thức</a:t>
              </a:r>
              <a:endParaRPr lang="en-US" b="1" dirty="0">
                <a:latin typeface="Segoe UI" charset="0"/>
              </a:endParaRPr>
            </a:p>
          </p:txBody>
        </p:sp>
        <p:sp>
          <p:nvSpPr>
            <p:cNvPr id="3" name="Left Arrow 2"/>
            <p:cNvSpPr/>
            <p:nvPr/>
          </p:nvSpPr>
          <p:spPr>
            <a:xfrm>
              <a:off x="4876800" y="2343150"/>
              <a:ext cx="609600" cy="332232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own Arrow 3"/>
            <p:cNvSpPr/>
            <p:nvPr/>
          </p:nvSpPr>
          <p:spPr>
            <a:xfrm>
              <a:off x="6477000" y="2647950"/>
              <a:ext cx="304800" cy="3810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ẽ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3333750"/>
            <a:ext cx="3733800" cy="571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8200" y="2952750"/>
            <a:ext cx="3657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FF"/>
                </a:solidFill>
                <a:latin typeface="Segoe UI"/>
                <a:cs typeface="Segoe UI"/>
              </a:rPr>
              <a:t>Tách controler thành một tệp và gắn vào để mở rộng khi ứng dụng lớn.</a:t>
            </a:r>
          </a:p>
        </p:txBody>
      </p:sp>
      <p:sp>
        <p:nvSpPr>
          <p:cNvPr id="9" name="Left Arrow 8"/>
          <p:cNvSpPr/>
          <p:nvPr/>
        </p:nvSpPr>
        <p:spPr>
          <a:xfrm>
            <a:off x="4038600" y="3257550"/>
            <a:ext cx="533400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/>
              <a:t>Cài đặt và chạy ứng dụng AngularJS với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>
                <a:latin typeface="Segoe UI"/>
                <a:cs typeface="Segoe UI"/>
              </a:rPr>
              <a:t># brew install node</a:t>
            </a:r>
          </a:p>
          <a:p>
            <a:pPr marL="0" indent="0">
              <a:buNone/>
            </a:pPr>
            <a:r>
              <a:rPr lang="en-US" sz="2400">
                <a:latin typeface="Segoe UI"/>
                <a:cs typeface="Segoe UI"/>
              </a:rPr>
              <a:t># brew update</a:t>
            </a:r>
          </a:p>
          <a:p>
            <a:pPr marL="0" indent="0">
              <a:buNone/>
            </a:pPr>
            <a:r>
              <a:rPr lang="en-US" sz="2400">
                <a:latin typeface="Segoe UI"/>
                <a:cs typeface="Segoe UI"/>
              </a:rPr>
              <a:t># brew upgrade node</a:t>
            </a:r>
          </a:p>
          <a:p>
            <a:pPr marL="0" indent="0">
              <a:buNone/>
            </a:pPr>
            <a:r>
              <a:rPr lang="en-US" sz="2400">
                <a:latin typeface="Segoe UI"/>
                <a:cs typeface="Segoe UI"/>
              </a:rPr>
              <a:t># npm install connect</a:t>
            </a:r>
          </a:p>
          <a:p>
            <a:pPr marL="0" indent="0">
              <a:buNone/>
            </a:pPr>
            <a:r>
              <a:rPr lang="en-US" sz="2400">
                <a:latin typeface="Segoe UI"/>
                <a:cs typeface="Segoe UI"/>
              </a:rPr>
              <a:t># npm install -g karma</a:t>
            </a:r>
          </a:p>
          <a:p>
            <a:pPr marL="0" indent="0">
              <a:buNone/>
            </a:pPr>
            <a:r>
              <a:rPr lang="en-US" sz="2400">
                <a:latin typeface="Segoe UI"/>
                <a:cs typeface="Segoe UI"/>
              </a:rPr>
              <a:t># </a:t>
            </a:r>
            <a:r>
              <a:rPr lang="nb-NO" sz="2400">
                <a:latin typeface="Segoe UI"/>
                <a:cs typeface="Segoe UI"/>
              </a:rPr>
              <a:t>npm install serve-static</a:t>
            </a:r>
            <a:endParaRPr lang="en-US" sz="240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400">
                <a:latin typeface="Segoe UI"/>
                <a:cs typeface="Segoe UI"/>
              </a:rPr>
              <a:t># node server.js</a:t>
            </a:r>
          </a:p>
        </p:txBody>
      </p:sp>
    </p:spTree>
    <p:extLst>
      <p:ext uri="{BB962C8B-B14F-4D97-AF65-F5344CB8AC3E}">
        <p14:creationId xmlns:p14="http://schemas.microsoft.com/office/powerpoint/2010/main" xmlns="" val="132204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charset="0"/>
                <a:cs typeface="Segoe UI" charset="0"/>
              </a:rPr>
              <a:t>Tổng kết</a:t>
            </a:r>
          </a:p>
        </p:txBody>
      </p:sp>
      <p:pic>
        <p:nvPicPr>
          <p:cNvPr id="43012" name="Content Placeholder 3" descr="AngularJ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48260" b="-48260"/>
          <a:stretch>
            <a:fillRect/>
          </a:stretch>
        </p:blipFill>
        <p:spPr>
          <a:xfrm>
            <a:off x="533400" y="895350"/>
            <a:ext cx="7391400" cy="3733800"/>
          </a:xfr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10954</TotalTime>
  <Words>679</Words>
  <Application>Microsoft Macintosh PowerPoint</Application>
  <PresentationFormat>On-screen Show (16:9)</PresentationFormat>
  <Paragraphs>71</Paragraphs>
  <Slides>23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Apex</vt:lpstr>
      <vt:lpstr>Document</vt:lpstr>
      <vt:lpstr>AngularJS</vt:lpstr>
      <vt:lpstr>Giới thiệu</vt:lpstr>
      <vt:lpstr>Slide 3</vt:lpstr>
      <vt:lpstr>Các chỉ dẫn trong AngularJS.</vt:lpstr>
      <vt:lpstr>Model</vt:lpstr>
      <vt:lpstr>controller</vt:lpstr>
      <vt:lpstr>Lọc (Filter) và khai báo tệp ngoài</vt:lpstr>
      <vt:lpstr>Cài đặt và chạy ứng dụng AngularJS với Node.js</vt:lpstr>
      <vt:lpstr>Tổng kết</vt:lpstr>
      <vt:lpstr>Biểu thức (expression)</vt:lpstr>
      <vt:lpstr>Controller</vt:lpstr>
      <vt:lpstr>Bộ lọc (filters)</vt:lpstr>
      <vt:lpstr>Slide 13</vt:lpstr>
      <vt:lpstr>Truy cập chéo HTTP </vt:lpstr>
      <vt:lpstr>AngularJS HTML DOM</vt:lpstr>
      <vt:lpstr>Sự kiện trong AngularJS</vt:lpstr>
      <vt:lpstr>Module trong AngularJS</vt:lpstr>
      <vt:lpstr>Khi nào sẽ tải AngularJS?</vt:lpstr>
      <vt:lpstr>Form trong AngularJS</vt:lpstr>
      <vt:lpstr>Validation trong AngularJS</vt:lpstr>
      <vt:lpstr>Slide 21</vt:lpstr>
      <vt:lpstr>Tổng kết.</vt:lpstr>
      <vt:lpstr>Slide 23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TuanNA80</cp:lastModifiedBy>
  <cp:revision>2062</cp:revision>
  <dcterms:created xsi:type="dcterms:W3CDTF">2010-08-13T13:59:12Z</dcterms:created>
  <dcterms:modified xsi:type="dcterms:W3CDTF">2015-05-27T06:15:38Z</dcterms:modified>
</cp:coreProperties>
</file>

<file path=userCustomization/customUI.xml><?xml version="1.0" encoding="utf-8"?>
<mso:customUI xmlns:mso="http://schemas.microsoft.com/office/2006/01/customui">
  <mso:ribbon>
    <mso:qat>
      <mso:documentControls>
        <mso:control idQ="mso:SlideBackgroundStylesGallery" visible="true"/>
        <mso:control idQ="mso:GroupBackground" visible="true"/>
        <mso:control idQ="mso:ThemeBrowseForThemesPowerPoint" visible="true"/>
        <mso:control idQ="mso:ThemeColorsCreateNew" visible="true"/>
        <mso:control idQ="mso:ThemeFontsCreateNew" visible="true"/>
        <mso:control idQ="mso:SlideBackgroundFormatDialog" visible="true"/>
        <mso:control idQ="mso:SlideBackgroundHideGraphics" visible="true"/>
        <mso:control idQ="mso:ThemeSearchOfficeOnlinePowerPoint" visible="true"/>
        <mso:control idQ="mso:PowerPointPageSetup" visible="true"/>
        <mso:control idQ="mso:GroupPageSetup" visible="true"/>
        <mso:control idQ="mso:SlideBackgroundReset" visible="true"/>
        <mso:control idQ="mso:ThemeColorsReset" visible="true"/>
        <mso:control idQ="mso:ThemeSaveCurrentPowerPoint" visible="true"/>
        <mso:control idQ="mso:SlideOrientationGallery" visible="true"/>
        <mso:control idQ="mso:ThemeColorsGallery" visible="true"/>
        <mso:control idQ="mso:ThemeEffectsGallery" visible="true"/>
        <mso:control idQ="mso:ThemeFontsGallery" visible="true"/>
        <mso:control idQ="mso:SlideThemesGallery" visible="true"/>
      </mso:documentControls>
    </mso:qat>
  </mso:ribbon>
</mso:customUI>
</file>