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5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23"/>
            <a:ext cx="7772400" cy="1470025"/>
          </a:xfrm>
        </p:spPr>
        <p:txBody>
          <a:bodyPr/>
          <a:lstStyle/>
          <a:p>
            <a:r>
              <a:rPr lang="en-US" dirty="0" smtClean="0"/>
              <a:t>Complex –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19" y="4727756"/>
            <a:ext cx="5702300" cy="66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6191" y="1603348"/>
            <a:ext cx="63106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/>
                <a:cs typeface="Times New Roman"/>
              </a:rPr>
              <a:t>  Theo </a:t>
            </a:r>
            <a:r>
              <a:rPr lang="en-US" sz="2400" dirty="0" err="1" smtClean="0">
                <a:latin typeface="Times New Roman"/>
                <a:cs typeface="Times New Roman"/>
              </a:rPr>
              <a:t>định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nghĩa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về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phức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là</a:t>
            </a:r>
            <a:r>
              <a:rPr lang="en-US" sz="2400" dirty="0" smtClean="0">
                <a:latin typeface="Times New Roman"/>
                <a:cs typeface="Times New Roman"/>
              </a:rPr>
              <a:t>:  </a:t>
            </a:r>
            <a:r>
              <a:rPr lang="it-IT" sz="2400" dirty="0" err="1">
                <a:latin typeface="Times New Roman"/>
                <a:cs typeface="Times New Roman"/>
              </a:rPr>
              <a:t>Số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phức</a:t>
            </a:r>
            <a:r>
              <a:rPr lang="it-IT" sz="2400" dirty="0">
                <a:latin typeface="Times New Roman"/>
                <a:cs typeface="Times New Roman"/>
              </a:rPr>
              <a:t> là </a:t>
            </a:r>
            <a:r>
              <a:rPr lang="it-IT" sz="2400" dirty="0" err="1">
                <a:latin typeface="Times New Roman"/>
                <a:cs typeface="Times New Roman"/>
              </a:rPr>
              <a:t>số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có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dạng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a+bi</a:t>
            </a:r>
            <a:r>
              <a:rPr lang="it-IT" sz="2400" dirty="0">
                <a:latin typeface="Times New Roman"/>
                <a:cs typeface="Times New Roman"/>
              </a:rPr>
              <a:t>, </a:t>
            </a:r>
            <a:r>
              <a:rPr lang="it-IT" sz="2400" dirty="0" err="1">
                <a:latin typeface="Times New Roman"/>
                <a:cs typeface="Times New Roman"/>
              </a:rPr>
              <a:t>trong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đó</a:t>
            </a:r>
            <a:r>
              <a:rPr lang="it-IT" sz="2400" dirty="0">
                <a:latin typeface="Times New Roman"/>
                <a:cs typeface="Times New Roman"/>
              </a:rPr>
              <a:t> a </a:t>
            </a:r>
            <a:r>
              <a:rPr lang="it-IT" sz="2400" dirty="0" err="1">
                <a:latin typeface="Times New Roman"/>
                <a:cs typeface="Times New Roman"/>
              </a:rPr>
              <a:t>và</a:t>
            </a:r>
            <a:r>
              <a:rPr lang="it-IT" sz="2400" dirty="0">
                <a:latin typeface="Times New Roman"/>
                <a:cs typeface="Times New Roman"/>
              </a:rPr>
              <a:t> b là </a:t>
            </a:r>
            <a:r>
              <a:rPr lang="it-IT" sz="2400" dirty="0" err="1">
                <a:latin typeface="Times New Roman"/>
                <a:cs typeface="Times New Roman"/>
              </a:rPr>
              <a:t>các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số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thực</a:t>
            </a:r>
            <a:r>
              <a:rPr lang="it-IT" sz="2400" dirty="0">
                <a:latin typeface="Times New Roman"/>
                <a:cs typeface="Times New Roman"/>
              </a:rPr>
              <a:t>, i là </a:t>
            </a:r>
            <a:r>
              <a:rPr lang="it-IT" sz="2400" dirty="0" err="1">
                <a:latin typeface="Times New Roman"/>
                <a:cs typeface="Times New Roman"/>
              </a:rPr>
              <a:t>đơn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vị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err="1">
                <a:latin typeface="Times New Roman"/>
                <a:cs typeface="Times New Roman"/>
              </a:rPr>
              <a:t>ảo</a:t>
            </a:r>
            <a:r>
              <a:rPr lang="it-IT" sz="2400" dirty="0">
                <a:latin typeface="Times New Roman"/>
                <a:cs typeface="Times New Roman"/>
              </a:rPr>
              <a:t>, </a:t>
            </a:r>
            <a:r>
              <a:rPr lang="it-IT" sz="2400" dirty="0" err="1">
                <a:latin typeface="Times New Roman"/>
                <a:cs typeface="Times New Roman"/>
              </a:rPr>
              <a:t>với</a:t>
            </a:r>
            <a:r>
              <a:rPr lang="it-IT" sz="2400" dirty="0">
                <a:latin typeface="Times New Roman"/>
                <a:cs typeface="Times New Roman"/>
              </a:rPr>
              <a:t> </a:t>
            </a:r>
            <a:r>
              <a:rPr lang="it-IT" sz="2400" dirty="0" smtClean="0">
                <a:latin typeface="Times New Roman"/>
                <a:cs typeface="Times New Roman"/>
              </a:rPr>
              <a:t>i</a:t>
            </a:r>
            <a:r>
              <a:rPr lang="it-IT" sz="2400" baseline="30000" dirty="0" smtClean="0">
                <a:latin typeface="Times New Roman"/>
                <a:cs typeface="Times New Roman"/>
              </a:rPr>
              <a:t>2 </a:t>
            </a:r>
            <a:r>
              <a:rPr lang="it-IT" sz="2400" dirty="0" smtClean="0">
                <a:latin typeface="Times New Roman"/>
                <a:cs typeface="Times New Roman"/>
              </a:rPr>
              <a:t>= -1.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</a:p>
          <a:p>
            <a:pPr algn="just"/>
            <a:r>
              <a:rPr lang="en-US" sz="2400" dirty="0" smtClean="0">
                <a:latin typeface="Times New Roman"/>
                <a:cs typeface="Times New Roman"/>
              </a:rPr>
              <a:t>   </a:t>
            </a:r>
          </a:p>
          <a:p>
            <a:pPr algn="just"/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 </a:t>
            </a:r>
            <a:r>
              <a:rPr lang="en-US" sz="2400" dirty="0" err="1" smtClean="0">
                <a:latin typeface="Times New Roman"/>
                <a:cs typeface="Times New Roman"/>
              </a:rPr>
              <a:t>Từ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đó</a:t>
            </a:r>
            <a:r>
              <a:rPr lang="en-US" sz="2400" dirty="0" smtClean="0">
                <a:latin typeface="Times New Roman"/>
                <a:cs typeface="Times New Roman"/>
              </a:rPr>
              <a:t> ta </a:t>
            </a:r>
            <a:r>
              <a:rPr lang="en-US" sz="2400" dirty="0" err="1" smtClean="0">
                <a:latin typeface="Times New Roman"/>
                <a:cs typeface="Times New Roman"/>
              </a:rPr>
              <a:t>xây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dựng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một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cấu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trúc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phức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là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một</a:t>
            </a:r>
            <a:r>
              <a:rPr lang="en-US" sz="2400" dirty="0" smtClean="0">
                <a:latin typeface="Times New Roman"/>
                <a:cs typeface="Times New Roman"/>
              </a:rPr>
              <a:t> class </a:t>
            </a:r>
            <a:r>
              <a:rPr lang="en-US" sz="2400" dirty="0" err="1" smtClean="0">
                <a:latin typeface="Times New Roman"/>
                <a:cs typeface="Times New Roman"/>
              </a:rPr>
              <a:t>gồm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hai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tham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. </a:t>
            </a:r>
            <a:r>
              <a:rPr lang="en-US" sz="2400" dirty="0" err="1" smtClean="0">
                <a:latin typeface="Times New Roman"/>
                <a:cs typeface="Times New Roman"/>
              </a:rPr>
              <a:t>Tham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thứ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nhất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là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chỉ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a, </a:t>
            </a:r>
            <a:r>
              <a:rPr lang="en-US" sz="2400" dirty="0" err="1" smtClean="0">
                <a:latin typeface="Times New Roman"/>
                <a:cs typeface="Times New Roman"/>
              </a:rPr>
              <a:t>tham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thứ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hai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là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chỉ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b </a:t>
            </a:r>
            <a:r>
              <a:rPr lang="en-US" sz="2400" dirty="0" err="1" smtClean="0">
                <a:latin typeface="Times New Roman"/>
                <a:cs typeface="Times New Roman"/>
              </a:rPr>
              <a:t>của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số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phức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cs typeface="Times New Roman"/>
              </a:rPr>
              <a:t>a+bi</a:t>
            </a:r>
            <a:r>
              <a:rPr lang="en-US" sz="2400" dirty="0" smtClean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7264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2328" cy="4525963"/>
          </a:xfrm>
        </p:spPr>
        <p:txBody>
          <a:bodyPr>
            <a:normAutofit lnSpcReduction="10000"/>
          </a:bodyPr>
          <a:lstStyle/>
          <a:p>
            <a:r>
              <a:rPr lang="pl-PL" dirty="0"/>
              <a:t>http://</a:t>
            </a:r>
            <a:r>
              <a:rPr lang="pl-PL" dirty="0" err="1"/>
              <a:t>vi.wikipedia.org</a:t>
            </a:r>
            <a:r>
              <a:rPr lang="pl-PL" dirty="0"/>
              <a:t>/</a:t>
            </a:r>
            <a:r>
              <a:rPr lang="pl-PL" dirty="0" err="1"/>
              <a:t>wiki</a:t>
            </a:r>
            <a:r>
              <a:rPr lang="pl-PL" dirty="0"/>
              <a:t>/</a:t>
            </a:r>
            <a:r>
              <a:rPr lang="pl-PL" dirty="0" err="1" smtClean="0"/>
              <a:t>Số_phức</a:t>
            </a:r>
            <a:endParaRPr lang="pl-PL" dirty="0" smtClean="0"/>
          </a:p>
          <a:p>
            <a:r>
              <a:rPr lang="en-US" dirty="0"/>
              <a:t>http://en.wikipedia.org/wiki/</a:t>
            </a:r>
            <a:r>
              <a:rPr lang="en-US" dirty="0" smtClean="0"/>
              <a:t>Complex_number</a:t>
            </a:r>
          </a:p>
          <a:p>
            <a:r>
              <a:rPr lang="en-US" dirty="0"/>
              <a:t>http://en.wikipedia.org/wiki/Square_root#</a:t>
            </a:r>
            <a:r>
              <a:rPr lang="en-US" dirty="0" smtClean="0"/>
              <a:t>Square_roots_of_negative_and_complex_numbers</a:t>
            </a:r>
          </a:p>
          <a:p>
            <a:r>
              <a:rPr lang="ro-RO" dirty="0"/>
              <a:t>http://congthuc.edu.vn/mot-so-dang-toan-ve-so-phuc</a:t>
            </a:r>
            <a:r>
              <a:rPr lang="ro-RO" dirty="0" smtClean="0"/>
              <a:t>/</a:t>
            </a:r>
          </a:p>
          <a:p>
            <a:r>
              <a:rPr lang="en-US" dirty="0"/>
              <a:t>http://</a:t>
            </a:r>
            <a:r>
              <a:rPr lang="en-US" dirty="0" err="1"/>
              <a:t>alvinalexander.com</a:t>
            </a:r>
            <a:r>
              <a:rPr lang="en-US" dirty="0"/>
              <a:t>/</a:t>
            </a:r>
            <a:r>
              <a:rPr lang="en-US" dirty="0" err="1"/>
              <a:t>scala</a:t>
            </a:r>
            <a:r>
              <a:rPr lang="en-US" dirty="0"/>
              <a:t>/</a:t>
            </a:r>
            <a:r>
              <a:rPr lang="en-US" dirty="0" err="1"/>
              <a:t>scala</a:t>
            </a:r>
            <a:r>
              <a:rPr lang="en-US" dirty="0"/>
              <a:t>-string-formatting-java-string-format-method</a:t>
            </a:r>
          </a:p>
        </p:txBody>
      </p:sp>
    </p:spTree>
    <p:extLst>
      <p:ext uri="{BB962C8B-B14F-4D97-AF65-F5344CB8AC3E}">
        <p14:creationId xmlns:p14="http://schemas.microsoft.com/office/powerpoint/2010/main" val="351122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2174"/>
          </a:xfrm>
        </p:spPr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36"/>
            <a:ext cx="8229600" cy="48357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Đầu</a:t>
            </a:r>
            <a:r>
              <a:rPr lang="en-US" sz="2000" dirty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tiên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ta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thêm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lệnh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thông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báo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là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đã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tạo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mới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một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số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phức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vào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trong</a:t>
            </a:r>
            <a:r>
              <a:rPr lang="en-US" sz="20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class Complex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 smtClean="0">
              <a:solidFill>
                <a:srgbClr val="F92760"/>
              </a:solidFill>
              <a:latin typeface="Menlo"/>
              <a:ea typeface="ＭＳ 明朝"/>
              <a:cs typeface="Menlo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class </a:t>
            </a:r>
            <a:r>
              <a:rPr lang="en-US" sz="1800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1800" dirty="0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 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</a:t>
            </a:r>
            <a:r>
              <a:rPr lang="en-US" sz="1800" dirty="0" err="1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{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</a:t>
            </a:r>
            <a:r>
              <a:rPr lang="en-US" sz="1800" i="1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println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"Created "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 + "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sz="1800" i="1" dirty="0" err="1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i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1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1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 smtClean="0"/>
              <a:t> // </a:t>
            </a:r>
            <a:r>
              <a:rPr lang="en-US" sz="1800" dirty="0" err="1" smtClean="0"/>
              <a:t>Kết</a:t>
            </a:r>
            <a:r>
              <a:rPr lang="en-US" sz="1800" dirty="0" smtClean="0"/>
              <a:t> </a:t>
            </a:r>
            <a:r>
              <a:rPr lang="en-US" sz="1800" dirty="0" err="1" smtClean="0"/>
              <a:t>quả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Created 1.0 + 1.0i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Cũng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như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mọi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kiểu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khác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phức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cũng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xảy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ra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lỗi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chia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mọi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cho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phức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có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a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và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b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đồng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thời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bằng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không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Có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hai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cách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để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giải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quyết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: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1800" dirty="0" smtClean="0">
                <a:latin typeface="Cambria"/>
                <a:ea typeface="ＭＳ 明朝"/>
                <a:cs typeface="Times New Roman"/>
              </a:rPr>
              <a:t>-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Một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xử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lý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tính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toán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phép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chia,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nếu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chia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không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thì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báo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lỗi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. 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en-US" sz="1800" dirty="0" smtClean="0">
                <a:latin typeface="Cambria"/>
                <a:ea typeface="ＭＳ 明朝"/>
                <a:cs typeface="Times New Roman"/>
              </a:rPr>
              <a:t>-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Cách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thứ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hai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yêu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cầu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nhập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vào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không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đồng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thời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nhận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a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và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b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bằng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không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i="1" dirty="0" smtClean="0"/>
          </a:p>
          <a:p>
            <a:pPr marL="0" indent="0">
              <a:spcAft>
                <a:spcPts val="0"/>
              </a:spcAft>
              <a:buNone/>
            </a:pPr>
            <a:r>
              <a:rPr lang="en-US" sz="1800" i="1" dirty="0" smtClean="0"/>
              <a:t>require</a:t>
            </a:r>
            <a:r>
              <a:rPr lang="en-US" sz="1800" dirty="0"/>
              <a:t>(a != 0 || b != 0)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 smtClean="0">
              <a:latin typeface="Cambria"/>
              <a:ea typeface="ＭＳ 明朝"/>
              <a:cs typeface="Times New Roman"/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en-US" sz="1800" dirty="0" smtClean="0">
                <a:latin typeface="Cambria"/>
                <a:ea typeface="ＭＳ 明朝"/>
                <a:cs typeface="Times New Roman"/>
              </a:rPr>
              <a:t>//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Ở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đây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sử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dụng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cách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thứ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2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để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tham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khảo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cách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dùng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câu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lệnh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require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trong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một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class.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Chính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xác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nhất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phải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đưa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ra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thông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báo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lỗi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như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cách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xử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latin typeface="Cambria"/>
                <a:ea typeface="ＭＳ 明朝"/>
                <a:cs typeface="Times New Roman"/>
              </a:rPr>
              <a:t>lý</a:t>
            </a:r>
            <a:r>
              <a:rPr lang="en-US" sz="1800" dirty="0" smtClean="0">
                <a:latin typeface="Cambria"/>
                <a:ea typeface="ＭＳ 明朝"/>
                <a:cs typeface="Times New Roman"/>
              </a:rPr>
              <a:t> 1.</a:t>
            </a:r>
            <a:endParaRPr lang="en-US" sz="1800" dirty="0">
              <a:latin typeface="Cambria"/>
              <a:ea typeface="ＭＳ 明朝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82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Tiếp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theo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ta override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lại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hàm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toString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.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Vì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b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có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thể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một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âm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hoặc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là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dương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vì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thế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ta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xét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điều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kiện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của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b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để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xác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định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dấu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của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phức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ta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có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hàm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như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sau</a:t>
            </a:r>
            <a:r>
              <a:rPr lang="en-US" sz="1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 smtClean="0">
              <a:solidFill>
                <a:srgbClr val="F92760"/>
              </a:solidFill>
              <a:latin typeface="Menlo"/>
              <a:ea typeface="ＭＳ 明朝"/>
              <a:cs typeface="Menlo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override </a:t>
            </a: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toString</a:t>
            </a:r>
            <a:r>
              <a:rPr lang="en-US" sz="1800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&gt;=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{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 + "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sz="1800" i="1" dirty="0" err="1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i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b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else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{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 - "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-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sz="1800" i="1" dirty="0" err="1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i</a:t>
            </a:r>
            <a: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br>
              <a:rPr lang="en-US" sz="1800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  <a:endParaRPr lang="en-US" sz="18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Nhưng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bắt</a:t>
            </a:r>
            <a:r>
              <a:rPr lang="en-US" sz="1800" dirty="0" smtClean="0"/>
              <a:t> </a:t>
            </a:r>
            <a:r>
              <a:rPr lang="en-US" sz="1800" dirty="0" err="1" smtClean="0"/>
              <a:t>tay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xử</a:t>
            </a:r>
            <a:r>
              <a:rPr lang="en-US" sz="1800" dirty="0" smtClean="0"/>
              <a:t> </a:t>
            </a:r>
            <a:r>
              <a:rPr lang="en-US" sz="1800" dirty="0" err="1" smtClean="0"/>
              <a:t>lý</a:t>
            </a:r>
            <a:r>
              <a:rPr lang="en-US" sz="1800" dirty="0" smtClean="0"/>
              <a:t> </a:t>
            </a:r>
            <a:r>
              <a:rPr lang="en-US" sz="1800" dirty="0" err="1" smtClean="0"/>
              <a:t>hàm</a:t>
            </a:r>
            <a:r>
              <a:rPr lang="en-US" sz="1800" dirty="0" smtClean="0"/>
              <a:t> </a:t>
            </a:r>
            <a:r>
              <a:rPr lang="en-US" sz="1800" dirty="0" err="1" smtClean="0"/>
              <a:t>tính</a:t>
            </a:r>
            <a:r>
              <a:rPr lang="en-US" sz="1800" dirty="0" smtClean="0"/>
              <a:t> </a:t>
            </a:r>
            <a:r>
              <a:rPr lang="en-US" sz="1800" dirty="0" err="1" smtClean="0"/>
              <a:t>toán</a:t>
            </a:r>
            <a:r>
              <a:rPr lang="en-US" sz="1800" dirty="0" smtClean="0"/>
              <a:t>. Ta </a:t>
            </a:r>
            <a:r>
              <a:rPr lang="en-US" sz="1800" dirty="0" err="1" smtClean="0"/>
              <a:t>không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truy</a:t>
            </a:r>
            <a:r>
              <a:rPr lang="en-US" sz="1800" dirty="0" smtClean="0"/>
              <a:t> </a:t>
            </a:r>
            <a:r>
              <a:rPr lang="en-US" sz="1800" dirty="0" err="1" smtClean="0"/>
              <a:t>cập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tham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vào</a:t>
            </a:r>
            <a:r>
              <a:rPr lang="en-US" sz="1800" dirty="0" smtClean="0"/>
              <a:t>.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thế</a:t>
            </a:r>
            <a:r>
              <a:rPr lang="en-US" sz="1800" dirty="0" smtClean="0"/>
              <a:t> ta </a:t>
            </a:r>
            <a:r>
              <a:rPr lang="en-US" sz="1800" dirty="0" err="1" smtClean="0"/>
              <a:t>phải</a:t>
            </a:r>
            <a:r>
              <a:rPr lang="en-US" sz="1800" dirty="0" smtClean="0"/>
              <a:t> </a:t>
            </a:r>
            <a:r>
              <a:rPr lang="en-US" sz="1800" dirty="0" err="1" smtClean="0"/>
              <a:t>tạo</a:t>
            </a:r>
            <a:r>
              <a:rPr lang="en-US" sz="1800" dirty="0" smtClean="0"/>
              <a:t> 2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là</a:t>
            </a:r>
            <a:r>
              <a:rPr lang="en-US" sz="1800" dirty="0" smtClean="0"/>
              <a:t> </a:t>
            </a:r>
            <a:r>
              <a:rPr lang="en-US" sz="1800" dirty="0" err="1" smtClean="0"/>
              <a:t>rez</a:t>
            </a:r>
            <a:r>
              <a:rPr lang="en-US" sz="1800" dirty="0" smtClean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imz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lưu</a:t>
            </a:r>
            <a:r>
              <a:rPr lang="en-US" sz="1800" dirty="0" smtClean="0"/>
              <a:t> </a:t>
            </a:r>
            <a:r>
              <a:rPr lang="en-US" sz="1800" dirty="0" err="1" smtClean="0"/>
              <a:t>giữ</a:t>
            </a:r>
            <a:r>
              <a:rPr lang="en-US" sz="1800" dirty="0" smtClean="0"/>
              <a:t> </a:t>
            </a:r>
            <a:r>
              <a:rPr lang="en-US" sz="1800" dirty="0" err="1" smtClean="0"/>
              <a:t>hai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số</a:t>
            </a:r>
            <a:r>
              <a:rPr lang="en-US" sz="1800" dirty="0" smtClean="0"/>
              <a:t> </a:t>
            </a:r>
            <a:r>
              <a:rPr lang="en-US" sz="1800" dirty="0" err="1" smtClean="0"/>
              <a:t>a,b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F92760"/>
              </a:solidFill>
              <a:latin typeface="Menlo"/>
              <a:ea typeface="ＭＳ 明朝"/>
              <a:cs typeface="Menlo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sz="20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i="1" dirty="0" err="1" smtClean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sz="2000" dirty="0" smtClean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2000" dirty="0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 </a:t>
            </a:r>
            <a:r>
              <a:rPr lang="en-US" sz="20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sz="20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</a:t>
            </a:r>
            <a:br>
              <a:rPr lang="en-US" sz="20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</a:br>
            <a:r>
              <a:rPr lang="en-US" sz="2000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sz="20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i="1" dirty="0" err="1" smtClean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sz="2000" dirty="0" smtClean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2000" dirty="0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 </a:t>
            </a:r>
            <a:r>
              <a:rPr lang="en-US" sz="20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sz="20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sz="2000" dirty="0"/>
              <a:t> 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4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/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add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1800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1800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sz="1800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b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sz="1800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sz="1800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</a:br>
            <a:r>
              <a:rPr lang="en-US" sz="1800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 smtClean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 =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1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1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	  // 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c: </a:t>
            </a:r>
            <a:r>
              <a:rPr lang="fr-FR" sz="1800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= 1.0 + 1.0i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val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d =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3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4.3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 // 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d: </a:t>
            </a:r>
            <a:r>
              <a:rPr lang="fr-FR" sz="1800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= 3.0 + 4.3i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 add 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d 			 // 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res0: </a:t>
            </a:r>
            <a:r>
              <a:rPr lang="fr-FR" sz="1800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fr-FR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= 4.0 + 5.3i</a:t>
            </a:r>
            <a:endParaRPr lang="en-US" sz="18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6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+ , -, *, /.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bốn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0" indent="0">
              <a:spcAft>
                <a:spcPts val="0"/>
              </a:spcAft>
              <a:buNone/>
            </a:pPr>
            <a:endParaRPr lang="en-US" sz="1800" dirty="0" smtClean="0">
              <a:solidFill>
                <a:srgbClr val="F92760"/>
              </a:solidFill>
              <a:latin typeface="Menlo"/>
              <a:ea typeface="ＭＳ 明朝"/>
              <a:cs typeface="Menlo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n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sz="1800" dirty="0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=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n</a:t>
            </a:r>
            <a:r>
              <a:rPr lang="en-US" sz="1800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 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0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//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Coi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mọi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thực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là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phức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có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phần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ảo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là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không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private </a:t>
            </a: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squared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s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</a:t>
            </a:r>
            <a:r>
              <a:rPr lang="en-US" sz="1800" dirty="0" err="1">
                <a:solidFill>
                  <a:srgbClr val="A6DE2A"/>
                </a:solidFill>
                <a:latin typeface="Menlo"/>
                <a:ea typeface="ＭＳ 明朝"/>
                <a:cs typeface="Menlo"/>
              </a:rPr>
              <a:t>Double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)=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{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s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 </a:t>
            </a:r>
            <a:r>
              <a:rPr lang="en-US" sz="1800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s 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//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Bình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phương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của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một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.</a:t>
            </a:r>
            <a:endParaRPr lang="en-US" sz="18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</a:rPr>
              <a:t>private </a:t>
            </a: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1800" dirty="0">
                <a:solidFill>
                  <a:srgbClr val="A6E22D"/>
                </a:solidFill>
                <a:latin typeface="Menlo"/>
                <a:ea typeface="ＭＳ 明朝"/>
              </a:rPr>
              <a:t>abs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()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1800" dirty="0">
                <a:solidFill>
                  <a:srgbClr val="A6DE2A"/>
                </a:solidFill>
                <a:latin typeface="Menlo"/>
                <a:ea typeface="ＭＳ 明朝"/>
              </a:rPr>
              <a:t>Double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     </a:t>
            </a:r>
            <a:r>
              <a:rPr lang="en-US" sz="1800" i="1" dirty="0" err="1">
                <a:solidFill>
                  <a:srgbClr val="FFFFFF"/>
                </a:solidFill>
                <a:latin typeface="Menlo"/>
                <a:ea typeface="ＭＳ 明朝"/>
              </a:rPr>
              <a:t>sqrt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(squared(</a:t>
            </a: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squared(</a:t>
            </a:r>
            <a:r>
              <a:rPr lang="en-US" sz="1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1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Xác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định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độ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lớn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của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một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số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</a:rPr>
              <a:t>private </a:t>
            </a:r>
            <a:r>
              <a:rPr lang="en-US" sz="1800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1800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1800" dirty="0" err="1">
                <a:solidFill>
                  <a:srgbClr val="A6E22D"/>
                </a:solidFill>
                <a:latin typeface="Menlo"/>
                <a:ea typeface="ＭＳ 明朝"/>
              </a:rPr>
              <a:t>sgn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</a:rPr>
              <a:t>i</a:t>
            </a:r>
            <a:r>
              <a:rPr lang="en-US" sz="1800" dirty="0" err="1">
                <a:solidFill>
                  <a:srgbClr val="A9B7C6"/>
                </a:solidFill>
                <a:latin typeface="Menlo"/>
                <a:ea typeface="ＭＳ 明朝"/>
              </a:rPr>
              <a:t>:</a:t>
            </a:r>
            <a:r>
              <a:rPr lang="en-US" sz="1800" dirty="0" err="1">
                <a:solidFill>
                  <a:srgbClr val="A6DE2A"/>
                </a:solidFill>
                <a:latin typeface="Menlo"/>
                <a:ea typeface="ＭＳ 明朝"/>
              </a:rPr>
              <a:t>Double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</a:rPr>
              <a:t>:</a:t>
            </a:r>
            <a:r>
              <a:rPr lang="en-US" sz="1800" dirty="0">
                <a:solidFill>
                  <a:srgbClr val="A6DE2A"/>
                </a:solidFill>
                <a:latin typeface="Menlo"/>
                <a:ea typeface="ＭＳ 明朝"/>
              </a:rPr>
              <a:t>Double 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</a:rPr>
              <a:t>if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1800" dirty="0" err="1">
                <a:solidFill>
                  <a:srgbClr val="FD9720"/>
                </a:solidFill>
                <a:latin typeface="Menlo"/>
                <a:ea typeface="ＭＳ 明朝"/>
              </a:rPr>
              <a:t>i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</a:rPr>
              <a:t>&gt;=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</a:rPr>
              <a:t>0</a:t>
            </a:r>
            <a:r>
              <a:rPr lang="en-US" sz="1800" dirty="0">
                <a:solidFill>
                  <a:srgbClr val="FFFFFF"/>
                </a:solidFill>
                <a:latin typeface="Menlo"/>
                <a:ea typeface="ＭＳ 明朝"/>
              </a:rPr>
              <a:t>) </a:t>
            </a:r>
            <a:r>
              <a:rPr lang="en-US" sz="1800" dirty="0">
                <a:solidFill>
                  <a:srgbClr val="6897BB"/>
                </a:solidFill>
                <a:latin typeface="Menlo"/>
                <a:ea typeface="ＭＳ 明朝"/>
              </a:rPr>
              <a:t>1 </a:t>
            </a:r>
            <a:r>
              <a:rPr lang="en-US" sz="1800" dirty="0">
                <a:solidFill>
                  <a:srgbClr val="F92760"/>
                </a:solidFill>
                <a:latin typeface="Menlo"/>
                <a:ea typeface="ＭＳ 明朝"/>
              </a:rPr>
              <a:t>else </a:t>
            </a:r>
            <a:r>
              <a:rPr lang="en-US" sz="1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1800" dirty="0" smtClean="0">
                <a:solidFill>
                  <a:srgbClr val="6897BB"/>
                </a:solidFill>
                <a:latin typeface="Menlo"/>
                <a:ea typeface="ＭＳ 明朝"/>
              </a:rPr>
              <a:t>1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Xác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định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dấu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của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một</a:t>
            </a:r>
            <a:r>
              <a:rPr lang="en-US" sz="1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1800" dirty="0" err="1" smtClean="0">
                <a:solidFill>
                  <a:srgbClr val="FFFFFF"/>
                </a:solidFill>
                <a:latin typeface="Menlo"/>
                <a:ea typeface="ＭＳ 明朝"/>
              </a:rPr>
              <a:t>số</a:t>
            </a:r>
            <a:endParaRPr lang="en-US" sz="1800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5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0288"/>
          </a:xfrm>
        </p:spPr>
        <p:txBody>
          <a:bodyPr>
            <a:normAutofit fontScale="4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Các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phép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toán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là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: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>
              <a:solidFill>
                <a:srgbClr val="FFFFFF"/>
              </a:solidFill>
              <a:latin typeface="Menlo"/>
              <a:ea typeface="ＭＳ 明朝"/>
              <a:cs typeface="Menlo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add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-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- 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- 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</a:b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*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-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</a:b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/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: 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Complex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Complex(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  (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/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(squared(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squared(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)) 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   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i="1" dirty="0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-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*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/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(squared(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rez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squared(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that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9876AA"/>
                </a:solidFill>
                <a:latin typeface="Menlo"/>
                <a:ea typeface="ＭＳ 明朝"/>
                <a:cs typeface="Menlo"/>
              </a:rPr>
              <a:t>imz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// So </a:t>
            </a:r>
            <a:r>
              <a:rPr lang="en-US" sz="4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sánh</a:t>
            </a:r>
            <a:r>
              <a:rPr lang="en-US" sz="4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2 </a:t>
            </a:r>
            <a:r>
              <a:rPr lang="en-US" sz="4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số</a:t>
            </a:r>
            <a:r>
              <a:rPr lang="en-US" sz="4800" dirty="0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Times New Roman"/>
                <a:ea typeface="ＭＳ 明朝"/>
                <a:cs typeface="Times New Roman"/>
              </a:rPr>
              <a:t>phức</a:t>
            </a:r>
            <a:endParaRPr lang="en-US" sz="4800" dirty="0" smtClean="0">
              <a:solidFill>
                <a:srgbClr val="FFFFFF"/>
              </a:solidFill>
              <a:latin typeface="Times New Roman"/>
              <a:ea typeface="ＭＳ 明朝"/>
              <a:cs typeface="Times New Roman"/>
            </a:endParaRPr>
          </a:p>
          <a:p>
            <a:pPr marL="0" indent="0">
              <a:buNone/>
            </a:pPr>
            <a:r>
              <a:rPr lang="en-US" sz="4800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4800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6E22D"/>
                </a:solidFill>
                <a:latin typeface="Menlo"/>
                <a:ea typeface="ＭＳ 明朝"/>
              </a:rPr>
              <a:t>equals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4800" dirty="0">
                <a:solidFill>
                  <a:srgbClr val="FD9720"/>
                </a:solidFill>
                <a:latin typeface="Menlo"/>
                <a:ea typeface="ＭＳ 明朝"/>
              </a:rPr>
              <a:t>that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A6E22A"/>
                </a:solidFill>
                <a:latin typeface="Menlo"/>
                <a:ea typeface="ＭＳ 明朝"/>
              </a:rPr>
              <a:t>Complex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A6DE2A"/>
                </a:solidFill>
                <a:latin typeface="Menlo"/>
                <a:ea typeface="ＭＳ 明朝"/>
              </a:rPr>
              <a:t>Boolean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{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if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i="1" dirty="0">
                <a:solidFill>
                  <a:srgbClr val="9876AA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== </a:t>
            </a:r>
            <a:r>
              <a:rPr lang="en-US" sz="4800" dirty="0" err="1">
                <a:solidFill>
                  <a:srgbClr val="FD9720"/>
                </a:solidFill>
                <a:latin typeface="Menlo"/>
                <a:ea typeface="ＭＳ 明朝"/>
              </a:rPr>
              <a:t>that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&amp;&amp;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i="1" dirty="0">
                <a:solidFill>
                  <a:srgbClr val="9876AA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== </a:t>
            </a:r>
            <a:r>
              <a:rPr lang="en-US" sz="4800" dirty="0" err="1">
                <a:solidFill>
                  <a:srgbClr val="FD9720"/>
                </a:solidFill>
                <a:latin typeface="Menlo"/>
                <a:ea typeface="ＭＳ 明朝"/>
              </a:rPr>
              <a:t>that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))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true else false</a:t>
            </a:r>
            <a:b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endParaRPr lang="en-US" sz="4800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Số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liên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hợp</a:t>
            </a:r>
            <a:endParaRPr lang="en-US" sz="4800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sz="4800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4800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6E22D"/>
                </a:solidFill>
                <a:latin typeface="Menlo"/>
                <a:ea typeface="ＭＳ 明朝"/>
              </a:rPr>
              <a:t>conjugate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() 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A6E22A"/>
                </a:solidFill>
                <a:latin typeface="Menlo"/>
                <a:ea typeface="ＭＳ 明朝"/>
              </a:rPr>
              <a:t>Complex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 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Complex(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endParaRPr lang="en-US" sz="4800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Số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nghịch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đảo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6E22D"/>
                </a:solidFill>
                <a:latin typeface="Menlo"/>
                <a:ea typeface="ＭＳ 明朝"/>
              </a:rPr>
              <a:t>inverse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() 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A6E22A"/>
                </a:solidFill>
                <a:latin typeface="Menlo"/>
                <a:ea typeface="ＭＳ 明朝"/>
              </a:rPr>
              <a:t>Complex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Complex(</a:t>
            </a:r>
            <a:r>
              <a:rPr lang="en-US" sz="4800" dirty="0">
                <a:solidFill>
                  <a:srgbClr val="FD9720"/>
                </a:solidFill>
                <a:latin typeface="Menlo"/>
                <a:ea typeface="ＭＳ 明朝"/>
              </a:rPr>
              <a:t>a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(squared(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squared(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r>
              <a:rPr lang="en-US" sz="4800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dirty="0">
                <a:solidFill>
                  <a:srgbClr val="FD9720"/>
                </a:solidFill>
                <a:latin typeface="Menlo"/>
                <a:ea typeface="ＭＳ 明朝"/>
              </a:rPr>
              <a:t>b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(squared(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squared(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)))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Mô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đun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của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một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số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 err="1" smtClean="0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4800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A6E22D"/>
                </a:solidFill>
                <a:latin typeface="Menlo"/>
                <a:ea typeface="ＭＳ 明朝"/>
              </a:rPr>
              <a:t>modulus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A6DE2A"/>
                </a:solidFill>
                <a:latin typeface="Menlo"/>
                <a:ea typeface="ＭＳ 明朝"/>
              </a:rPr>
              <a:t>Double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=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    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abs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//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Căn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bậc</a:t>
            </a:r>
            <a:r>
              <a:rPr lang="en-US" sz="4800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 err="1" smtClean="0">
                <a:solidFill>
                  <a:srgbClr val="FFFFFF"/>
                </a:solidFill>
                <a:latin typeface="Menlo"/>
                <a:ea typeface="ＭＳ 明朝"/>
              </a:rPr>
              <a:t>hai</a:t>
            </a:r>
            <a: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  <a:t/>
            </a:r>
            <a:b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</a:b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def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 err="1">
                <a:solidFill>
                  <a:srgbClr val="A6E22D"/>
                </a:solidFill>
                <a:latin typeface="Menlo"/>
                <a:ea typeface="ＭＳ 明朝"/>
              </a:rPr>
              <a:t>squareRoot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: </a:t>
            </a:r>
            <a:r>
              <a:rPr lang="en-US" sz="4800" dirty="0">
                <a:solidFill>
                  <a:srgbClr val="4E807D"/>
                </a:solidFill>
                <a:latin typeface="Menlo"/>
                <a:ea typeface="ＭＳ 明朝"/>
              </a:rPr>
              <a:t>List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[</a:t>
            </a:r>
            <a:r>
              <a:rPr lang="en-US" sz="4800" dirty="0">
                <a:solidFill>
                  <a:srgbClr val="A6E22A"/>
                </a:solidFill>
                <a:latin typeface="Menlo"/>
                <a:ea typeface="ＭＳ 明朝"/>
              </a:rPr>
              <a:t>Complex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] =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{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sqrt1 =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new 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Complex( </a:t>
            </a:r>
            <a:r>
              <a:rPr lang="en-US" sz="4800" i="1" dirty="0" err="1">
                <a:solidFill>
                  <a:srgbClr val="FFFFFF"/>
                </a:solidFill>
                <a:latin typeface="Menlo"/>
                <a:ea typeface="ＭＳ 明朝"/>
              </a:rPr>
              <a:t>sqrt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modulus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  <a:t>2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sgn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* </a:t>
            </a:r>
            <a:r>
              <a:rPr lang="en-US" sz="4800" i="1" dirty="0" err="1">
                <a:solidFill>
                  <a:srgbClr val="FFFFFF"/>
                </a:solidFill>
                <a:latin typeface="Menlo"/>
                <a:ea typeface="ＭＳ 明朝"/>
              </a:rPr>
              <a:t>sqrt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((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modulus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  <a:t>2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sqrt2 =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new  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Complex( 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i="1" dirty="0" err="1">
                <a:solidFill>
                  <a:srgbClr val="FFFFFF"/>
                </a:solidFill>
                <a:latin typeface="Menlo"/>
                <a:ea typeface="ＭＳ 明朝"/>
              </a:rPr>
              <a:t>sqrt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((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modulus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  <a:t>2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sgn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imz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* </a:t>
            </a:r>
            <a:r>
              <a:rPr lang="en-US" sz="4800" i="1" dirty="0" err="1">
                <a:solidFill>
                  <a:srgbClr val="FFFFFF"/>
                </a:solidFill>
                <a:latin typeface="Menlo"/>
                <a:ea typeface="ＭＳ 明朝"/>
              </a:rPr>
              <a:t>sqrt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((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-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i="1" dirty="0" err="1">
                <a:solidFill>
                  <a:srgbClr val="9876AA"/>
                </a:solidFill>
                <a:latin typeface="Menlo"/>
                <a:ea typeface="ＭＳ 明朝"/>
              </a:rPr>
              <a:t>rez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+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this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modulus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</a:rPr>
              <a:t>/</a:t>
            </a:r>
            <a:r>
              <a:rPr lang="en-US" sz="4800" dirty="0">
                <a:solidFill>
                  <a:srgbClr val="6897BB"/>
                </a:solidFill>
                <a:latin typeface="Menlo"/>
                <a:ea typeface="ＭＳ 明朝"/>
              </a:rPr>
              <a:t>2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))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 </a:t>
            </a:r>
            <a:r>
              <a:rPr lang="en-US" sz="4800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lst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= </a:t>
            </a:r>
            <a:r>
              <a:rPr lang="en-US" sz="4800" i="1" dirty="0">
                <a:solidFill>
                  <a:srgbClr val="9876AA"/>
                </a:solidFill>
                <a:latin typeface="Menlo"/>
                <a:ea typeface="ＭＳ 明朝"/>
              </a:rPr>
              <a:t>List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(sqrt1</a:t>
            </a:r>
            <a:r>
              <a:rPr lang="en-US" sz="4800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sqrt2)</a:t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sz="4800" dirty="0">
                <a:solidFill>
                  <a:srgbClr val="F92760"/>
                </a:solidFill>
                <a:latin typeface="Menlo"/>
                <a:ea typeface="ＭＳ 明朝"/>
              </a:rPr>
              <a:t>return </a:t>
            </a:r>
            <a:r>
              <a:rPr lang="en-US" sz="4800" dirty="0" err="1">
                <a:solidFill>
                  <a:srgbClr val="FFFFFF"/>
                </a:solidFill>
                <a:latin typeface="Menlo"/>
                <a:ea typeface="ＭＳ 明朝"/>
              </a:rPr>
              <a:t>lst</a:t>
            </a: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sz="4800" dirty="0">
                <a:solidFill>
                  <a:srgbClr val="FFFFFF"/>
                </a:solidFill>
                <a:latin typeface="Menlo"/>
                <a:ea typeface="ＭＳ 明朝"/>
              </a:rPr>
              <a:t>}</a:t>
            </a:r>
          </a:p>
          <a:p>
            <a:pPr marL="0" indent="0">
              <a:buNone/>
            </a:pPr>
            <a:endParaRPr lang="en-US" sz="4800" dirty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4800" dirty="0" err="1" smtClean="0"/>
              <a:t>Vì</a:t>
            </a:r>
            <a:r>
              <a:rPr lang="en-US" sz="4800" dirty="0" smtClean="0"/>
              <a:t> </a:t>
            </a:r>
            <a:r>
              <a:rPr lang="en-US" sz="4800" dirty="0" err="1" smtClean="0"/>
              <a:t>có</a:t>
            </a:r>
            <a:r>
              <a:rPr lang="en-US" sz="4800" dirty="0" smtClean="0"/>
              <a:t> </a:t>
            </a:r>
            <a:r>
              <a:rPr lang="en-US" sz="4800" dirty="0" err="1" smtClean="0"/>
              <a:t>sử</a:t>
            </a:r>
            <a:r>
              <a:rPr lang="en-US" sz="4800" dirty="0" smtClean="0"/>
              <a:t> </a:t>
            </a:r>
            <a:r>
              <a:rPr lang="en-US" sz="4800" dirty="0" err="1" smtClean="0"/>
              <a:t>dụng</a:t>
            </a:r>
            <a:r>
              <a:rPr lang="en-US" sz="4800" dirty="0" smtClean="0"/>
              <a:t> </a:t>
            </a:r>
            <a:r>
              <a:rPr lang="en-US" sz="4800" dirty="0" err="1" smtClean="0"/>
              <a:t>hàm</a:t>
            </a:r>
            <a:r>
              <a:rPr lang="en-US" sz="4800" dirty="0" smtClean="0"/>
              <a:t> </a:t>
            </a:r>
            <a:r>
              <a:rPr lang="en-US" sz="4800" dirty="0" err="1" smtClean="0"/>
              <a:t>cho</a:t>
            </a:r>
            <a:r>
              <a:rPr lang="en-US" sz="4800" dirty="0" smtClean="0"/>
              <a:t> </a:t>
            </a:r>
            <a:r>
              <a:rPr lang="en-US" sz="4800" dirty="0" err="1" smtClean="0"/>
              <a:t>nên</a:t>
            </a:r>
            <a:r>
              <a:rPr lang="en-US" sz="4800" dirty="0" smtClean="0"/>
              <a:t> </a:t>
            </a:r>
            <a:r>
              <a:rPr lang="en-US" sz="4800" dirty="0" err="1" smtClean="0"/>
              <a:t>cần</a:t>
            </a:r>
            <a:r>
              <a:rPr lang="en-US" sz="4800" dirty="0" smtClean="0"/>
              <a:t> </a:t>
            </a:r>
            <a:r>
              <a:rPr lang="en-US" sz="4800" dirty="0" err="1" smtClean="0"/>
              <a:t>phải</a:t>
            </a:r>
            <a:r>
              <a:rPr lang="en-US" sz="4800" dirty="0" smtClean="0"/>
              <a:t>  </a:t>
            </a:r>
            <a:r>
              <a:rPr lang="en-US" sz="4800" dirty="0" err="1" smtClean="0"/>
              <a:t>thêm</a:t>
            </a:r>
            <a:r>
              <a:rPr lang="en-US" sz="4800" dirty="0" smtClean="0"/>
              <a:t> </a:t>
            </a:r>
            <a:r>
              <a:rPr lang="en-US" sz="4800" dirty="0" err="1" smtClean="0"/>
              <a:t>thư</a:t>
            </a:r>
            <a:r>
              <a:rPr lang="en-US" sz="4800" dirty="0" smtClean="0"/>
              <a:t> </a:t>
            </a:r>
            <a:r>
              <a:rPr lang="en-US" sz="4800" dirty="0" err="1" smtClean="0"/>
              <a:t>viện</a:t>
            </a:r>
            <a:r>
              <a:rPr lang="en-US" sz="4800" dirty="0" smtClean="0"/>
              <a:t> “</a:t>
            </a:r>
            <a:r>
              <a:rPr lang="en-US" sz="4800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import </a:t>
            </a:r>
            <a:r>
              <a:rPr lang="en-US" sz="4800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scala.math</a:t>
            </a:r>
            <a:r>
              <a:rPr lang="en-US" sz="4800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sz="4800" dirty="0" smtClean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_”</a:t>
            </a:r>
            <a:endParaRPr lang="en-US" sz="48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5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Vì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chỉ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số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a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và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b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là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số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thực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nên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viết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lại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hàm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toString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một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lần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nữa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để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rút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gọn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lại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cho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dễ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nhìn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.</a:t>
            </a:r>
          </a:p>
          <a:p>
            <a:pPr marL="0" indent="0">
              <a:spcAft>
                <a:spcPts val="0"/>
              </a:spcAft>
              <a:buNone/>
            </a:pPr>
            <a:endParaRPr lang="en-US" dirty="0" smtClean="0">
              <a:solidFill>
                <a:srgbClr val="FFFFFF"/>
              </a:solidFill>
              <a:latin typeface="Menlo"/>
              <a:ea typeface="ＭＳ 明朝"/>
              <a:cs typeface="Menlo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override </a:t>
            </a: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def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 err="1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toString</a:t>
            </a:r>
            <a:r>
              <a:rPr lang="en-US" dirty="0">
                <a:solidFill>
                  <a:srgbClr val="A6E22D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=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if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 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&gt;= 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  <a:cs typeface="Menlo"/>
              </a:rPr>
              <a:t>0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 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 </a:t>
            </a:r>
            <a:r>
              <a:rPr lang="en-US" dirty="0" err="1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String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i="1" dirty="0" err="1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format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(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"%2.2f  +  %2.2f"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.asInstanceOf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[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Object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]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</a:t>
            </a:r>
            <a:r>
              <a:rPr lang="en-US" dirty="0" err="1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.asInstanceOf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[</a:t>
            </a:r>
            <a:r>
              <a:rPr lang="en-US" dirty="0">
                <a:solidFill>
                  <a:srgbClr val="A6E22A"/>
                </a:solidFill>
                <a:latin typeface="Menlo"/>
                <a:ea typeface="ＭＳ 明朝"/>
                <a:cs typeface="Menlo"/>
              </a:rPr>
              <a:t>Object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])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i="1" dirty="0" err="1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i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b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dirty="0">
                <a:solidFill>
                  <a:srgbClr val="F92760"/>
                </a:solidFill>
                <a:latin typeface="Menlo"/>
                <a:ea typeface="ＭＳ 明朝"/>
                <a:cs typeface="Menlo"/>
              </a:rPr>
              <a:t>else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{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</a:b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"%2.2f  - %2.2f"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.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format(</a:t>
            </a:r>
            <a:r>
              <a:rPr lang="en-US" dirty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a</a:t>
            </a:r>
            <a:r>
              <a:rPr lang="en-US" dirty="0" smtClean="0">
                <a:solidFill>
                  <a:srgbClr val="CC7832"/>
                </a:solidFill>
                <a:latin typeface="Menlo"/>
                <a:ea typeface="ＭＳ 明朝"/>
                <a:cs typeface="Menlo"/>
              </a:rPr>
              <a:t>,-</a:t>
            </a:r>
            <a:r>
              <a:rPr lang="en-US" dirty="0" smtClean="0">
                <a:solidFill>
                  <a:srgbClr val="FD9720"/>
                </a:solidFill>
                <a:latin typeface="Menlo"/>
                <a:ea typeface="ＭＳ 明朝"/>
                <a:cs typeface="Menlo"/>
              </a:rPr>
              <a:t>b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)</a:t>
            </a:r>
            <a:r>
              <a:rPr lang="en-US" dirty="0">
                <a:solidFill>
                  <a:srgbClr val="A9B7C6"/>
                </a:solidFill>
                <a:latin typeface="Menlo"/>
                <a:ea typeface="ＭＳ 明朝"/>
                <a:cs typeface="Menlo"/>
              </a:rPr>
              <a:t>+</a:t>
            </a:r>
            <a:r>
              <a:rPr lang="en-US" i="1" dirty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"</a:t>
            </a:r>
            <a:r>
              <a:rPr lang="en-US" i="1" dirty="0" err="1" smtClean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i</a:t>
            </a:r>
            <a:r>
              <a:rPr lang="en-US" i="1" dirty="0" smtClean="0">
                <a:solidFill>
                  <a:srgbClr val="E6DB74"/>
                </a:solidFill>
                <a:latin typeface="Menlo"/>
                <a:ea typeface="ＭＳ 明朝"/>
                <a:cs typeface="Menlo"/>
              </a:rPr>
              <a:t>”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//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Có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hai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cách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để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format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lại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một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chuỗi</a:t>
            </a:r>
            <a:r>
              <a:rPr lang="en-US" sz="2000" dirty="0" smtClean="0">
                <a:solidFill>
                  <a:srgbClr val="FFFFFF"/>
                </a:solidFill>
                <a:latin typeface="Menlo"/>
                <a:ea typeface="ＭＳ 明朝"/>
                <a:cs typeface="Menlo"/>
              </a:rPr>
              <a:t>.</a:t>
            </a:r>
            <a:endParaRPr lang="en-US" sz="2000" dirty="0">
              <a:latin typeface="Cambria"/>
              <a:ea typeface="ＭＳ 明朝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–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Các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câu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lệnh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kiểm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tra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lại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các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phép</a:t>
            </a: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tính</a:t>
            </a:r>
            <a:endParaRPr lang="en-US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 smtClean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c =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Complex(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1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, 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1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>
                <a:solidFill>
                  <a:srgbClr val="F92760"/>
                </a:solidFill>
                <a:latin typeface="Menlo"/>
                <a:ea typeface="ＭＳ 明朝"/>
              </a:rPr>
              <a:t>val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d = </a:t>
            </a:r>
            <a:r>
              <a:rPr lang="en-US" dirty="0">
                <a:solidFill>
                  <a:srgbClr val="F92760"/>
                </a:solidFill>
                <a:latin typeface="Menlo"/>
                <a:ea typeface="ＭＳ 明朝"/>
              </a:rPr>
              <a:t>new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Complex(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3</a:t>
            </a:r>
            <a:r>
              <a:rPr lang="en-US" dirty="0">
                <a:solidFill>
                  <a:srgbClr val="CC7832"/>
                </a:solidFill>
                <a:latin typeface="Menlo"/>
                <a:ea typeface="ＭＳ 明朝"/>
              </a:rPr>
              <a:t>,</a:t>
            </a:r>
            <a:r>
              <a:rPr lang="en-US" dirty="0">
                <a:solidFill>
                  <a:srgbClr val="6897BB"/>
                </a:solidFill>
                <a:latin typeface="Menlo"/>
                <a:ea typeface="ＭＳ 明朝"/>
              </a:rPr>
              <a:t>4.3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endParaRPr lang="en-US" dirty="0" smtClean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c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+ d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c –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d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c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* d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c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/ d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conjugate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smtClean="0">
                <a:solidFill>
                  <a:srgbClr val="FFFFFF"/>
                </a:solidFill>
                <a:latin typeface="Menlo"/>
                <a:ea typeface="ＭＳ 明朝"/>
              </a:rPr>
              <a:t>c 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equals d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equals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>(c)</a:t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inverse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 smtClean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modulus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Menlo"/>
                <a:ea typeface="ＭＳ 明朝"/>
              </a:rPr>
              <a:t>squareRoot</a:t>
            </a:r>
            <a: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  <a:t/>
            </a:r>
            <a:br>
              <a:rPr lang="en-US" dirty="0">
                <a:solidFill>
                  <a:srgbClr val="FFFFFF"/>
                </a:solidFill>
                <a:latin typeface="Menlo"/>
                <a:ea typeface="ＭＳ 明朝"/>
              </a:rPr>
            </a:b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c</a:t>
            </a:r>
            <a:r>
              <a:rPr lang="en-US" dirty="0" err="1" smtClean="0">
                <a:solidFill>
                  <a:srgbClr val="A9B7C6"/>
                </a:solidFill>
                <a:latin typeface="Menlo"/>
                <a:ea typeface="ＭＳ 明朝"/>
              </a:rPr>
              <a:t>.</a:t>
            </a:r>
            <a:r>
              <a:rPr lang="en-US" dirty="0" err="1" smtClean="0">
                <a:solidFill>
                  <a:srgbClr val="FFFFFF"/>
                </a:solidFill>
                <a:latin typeface="Menlo"/>
                <a:ea typeface="ＭＳ 明朝"/>
              </a:rPr>
              <a:t>toString</a:t>
            </a:r>
            <a:endParaRPr lang="en-US" dirty="0">
              <a:solidFill>
                <a:srgbClr val="FFFFFF"/>
              </a:solidFill>
              <a:latin typeface="Menlo"/>
              <a:ea typeface="ＭＳ 明朝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128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105</TotalTime>
  <Words>438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 Black </vt:lpstr>
      <vt:lpstr>Complex – Số phức</vt:lpstr>
      <vt:lpstr>Complex – Số phức</vt:lpstr>
      <vt:lpstr>Complex – Số phức</vt:lpstr>
      <vt:lpstr>Complex – Số phức</vt:lpstr>
      <vt:lpstr>Complex – Số phức</vt:lpstr>
      <vt:lpstr>Complex – Số phức</vt:lpstr>
      <vt:lpstr>Complex – Số phức</vt:lpstr>
      <vt:lpstr>Complex – Số phức</vt:lpstr>
      <vt:lpstr>Complex – Số phức</vt:lpstr>
      <vt:lpstr>Tham khảo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– Số phức</dc:title>
  <dc:creator>a a</dc:creator>
  <cp:lastModifiedBy>a a</cp:lastModifiedBy>
  <cp:revision>15</cp:revision>
  <dcterms:created xsi:type="dcterms:W3CDTF">2014-05-17T02:32:36Z</dcterms:created>
  <dcterms:modified xsi:type="dcterms:W3CDTF">2014-05-17T07:20:08Z</dcterms:modified>
</cp:coreProperties>
</file>