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2" r:id="rId2"/>
    <p:sldId id="258" r:id="rId3"/>
    <p:sldId id="260" r:id="rId4"/>
    <p:sldId id="261" r:id="rId5"/>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EF21"/>
    <a:srgbClr val="3FE19B"/>
    <a:srgbClr val="FFC00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55"/>
    <p:restoredTop sz="96327"/>
  </p:normalViewPr>
  <p:slideViewPr>
    <p:cSldViewPr snapToGrid="0">
      <p:cViewPr>
        <p:scale>
          <a:sx n="108" d="100"/>
          <a:sy n="108" d="100"/>
        </p:scale>
        <p:origin x="1384"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14ABF9-0DD9-6B4E-949E-866A811EDB5F}" type="doc">
      <dgm:prSet loTypeId="urn:microsoft.com/office/officeart/2005/8/layout/cycle4" loCatId="" qsTypeId="urn:microsoft.com/office/officeart/2005/8/quickstyle/simple1" qsCatId="simple" csTypeId="urn:microsoft.com/office/officeart/2005/8/colors/colorful4" csCatId="colorful" phldr="1"/>
      <dgm:spPr/>
      <dgm:t>
        <a:bodyPr/>
        <a:lstStyle/>
        <a:p>
          <a:endParaRPr kumimoji="1" lang="ja-JP" altLang="en-US"/>
        </a:p>
      </dgm:t>
    </dgm:pt>
    <dgm:pt modelId="{A24F693A-0B4B-BA4E-831B-BD33B269639A}">
      <dgm:prSet phldrT="[テキスト]" custT="1"/>
      <dgm:spPr>
        <a:ln>
          <a:noFill/>
        </a:ln>
      </dgm:spPr>
      <dgm:t>
        <a:bodyPr/>
        <a:lstStyle/>
        <a:p>
          <a:r>
            <a:rPr kumimoji="1" lang="ja-JP" altLang="en-US" sz="2000"/>
            <a:t>強み</a:t>
          </a:r>
          <a:endParaRPr kumimoji="1" lang="en-US" altLang="ja-JP" sz="2000" dirty="0"/>
        </a:p>
        <a:p>
          <a:r>
            <a:rPr kumimoji="1" lang="en-US" altLang="ja-JP" sz="1100" dirty="0"/>
            <a:t>strength</a:t>
          </a:r>
          <a:endParaRPr kumimoji="1" lang="ja-JP" altLang="en-US" sz="2000"/>
        </a:p>
      </dgm:t>
    </dgm:pt>
    <dgm:pt modelId="{D8435608-48A4-2B4B-AB98-D6E2DCF9317F}" type="parTrans" cxnId="{86514DEC-4ED2-5747-A5AE-5667D63B23B1}">
      <dgm:prSet/>
      <dgm:spPr/>
      <dgm:t>
        <a:bodyPr/>
        <a:lstStyle/>
        <a:p>
          <a:endParaRPr kumimoji="1" lang="ja-JP" altLang="en-US"/>
        </a:p>
      </dgm:t>
    </dgm:pt>
    <dgm:pt modelId="{407C570F-4F22-864D-AC00-E6D35FB85D32}" type="sibTrans" cxnId="{86514DEC-4ED2-5747-A5AE-5667D63B23B1}">
      <dgm:prSet/>
      <dgm:spPr/>
      <dgm:t>
        <a:bodyPr/>
        <a:lstStyle/>
        <a:p>
          <a:endParaRPr kumimoji="1" lang="ja-JP" altLang="en-US"/>
        </a:p>
      </dgm:t>
    </dgm:pt>
    <dgm:pt modelId="{457BA091-7ACA-A243-95F5-AEEC3E9E297D}">
      <dgm:prSet phldrT="[テキスト]" custT="1"/>
      <dgm:spPr/>
      <dgm:t>
        <a:bodyPr/>
        <a:lstStyle/>
        <a:p>
          <a:pPr>
            <a:lnSpc>
              <a:spcPct val="100000"/>
            </a:lnSpc>
          </a:pPr>
          <a:r>
            <a:rPr kumimoji="1" lang="ja-JP" altLang="en-US" sz="2000"/>
            <a:t>弱み</a:t>
          </a:r>
          <a:endParaRPr kumimoji="1" lang="en-US" altLang="ja-JP" sz="1100" dirty="0"/>
        </a:p>
        <a:p>
          <a:pPr>
            <a:lnSpc>
              <a:spcPct val="100000"/>
            </a:lnSpc>
          </a:pPr>
          <a:r>
            <a:rPr kumimoji="1" lang="en-US" altLang="ja-JP" sz="1200" dirty="0"/>
            <a:t>weakness</a:t>
          </a:r>
          <a:endParaRPr kumimoji="1" lang="ja-JP" altLang="en-US" sz="1200"/>
        </a:p>
      </dgm:t>
    </dgm:pt>
    <dgm:pt modelId="{B70794C6-3F90-6D48-8594-1F851557622D}" type="parTrans" cxnId="{41C50814-DAC9-A045-AE1C-600EA568EA79}">
      <dgm:prSet/>
      <dgm:spPr/>
      <dgm:t>
        <a:bodyPr/>
        <a:lstStyle/>
        <a:p>
          <a:endParaRPr kumimoji="1" lang="ja-JP" altLang="en-US"/>
        </a:p>
      </dgm:t>
    </dgm:pt>
    <dgm:pt modelId="{DC67DD32-D250-9E42-85C2-055A2EB168BE}" type="sibTrans" cxnId="{41C50814-DAC9-A045-AE1C-600EA568EA79}">
      <dgm:prSet/>
      <dgm:spPr/>
      <dgm:t>
        <a:bodyPr/>
        <a:lstStyle/>
        <a:p>
          <a:endParaRPr kumimoji="1" lang="ja-JP" altLang="en-US"/>
        </a:p>
      </dgm:t>
    </dgm:pt>
    <dgm:pt modelId="{270BFB83-A9A7-E647-B4A8-DFDDA25F8091}">
      <dgm:prSet phldrT="[テキスト]" custT="1"/>
      <dgm:spPr/>
      <dgm:t>
        <a:bodyPr/>
        <a:lstStyle/>
        <a:p>
          <a:endParaRPr kumimoji="1" lang="en-US" altLang="ja-JP" sz="400" dirty="0"/>
        </a:p>
        <a:p>
          <a:r>
            <a:rPr kumimoji="1" lang="ja-JP" altLang="en-US" sz="2000"/>
            <a:t>脅威</a:t>
          </a:r>
          <a:endParaRPr kumimoji="1" lang="en-US" altLang="ja-JP" sz="2000" dirty="0"/>
        </a:p>
        <a:p>
          <a:r>
            <a:rPr kumimoji="1" lang="en-US" altLang="ja-JP" sz="1200" dirty="0"/>
            <a:t>threat</a:t>
          </a:r>
          <a:endParaRPr kumimoji="1" lang="ja-JP" altLang="en-US" sz="1200"/>
        </a:p>
      </dgm:t>
    </dgm:pt>
    <dgm:pt modelId="{83FF07BB-550C-044F-BB79-21C8C6CD8137}" type="parTrans" cxnId="{44BD98F7-8A20-534B-A609-9B4F64721E0D}">
      <dgm:prSet/>
      <dgm:spPr/>
      <dgm:t>
        <a:bodyPr/>
        <a:lstStyle/>
        <a:p>
          <a:endParaRPr kumimoji="1" lang="ja-JP" altLang="en-US"/>
        </a:p>
      </dgm:t>
    </dgm:pt>
    <dgm:pt modelId="{B6989BDC-8BEA-0544-82AC-3A68DCAC976F}" type="sibTrans" cxnId="{44BD98F7-8A20-534B-A609-9B4F64721E0D}">
      <dgm:prSet/>
      <dgm:spPr/>
      <dgm:t>
        <a:bodyPr/>
        <a:lstStyle/>
        <a:p>
          <a:endParaRPr kumimoji="1" lang="ja-JP" altLang="en-US"/>
        </a:p>
      </dgm:t>
    </dgm:pt>
    <dgm:pt modelId="{455247F5-009C-1143-B4E0-91696A5870F6}">
      <dgm:prSet phldrT="[テキスト]" custT="1"/>
      <dgm:spPr/>
      <dgm:t>
        <a:bodyPr/>
        <a:lstStyle/>
        <a:p>
          <a:endParaRPr kumimoji="1" lang="en-US" altLang="ja-JP" sz="2000" dirty="0"/>
        </a:p>
        <a:p>
          <a:r>
            <a:rPr kumimoji="1" lang="ja-JP" altLang="en-US" sz="2000"/>
            <a:t>機会</a:t>
          </a:r>
          <a:endParaRPr kumimoji="1" lang="en-US" altLang="ja-JP" sz="1200" dirty="0"/>
        </a:p>
        <a:p>
          <a:r>
            <a:rPr kumimoji="1" lang="en-US" altLang="ja-JP" sz="1200" dirty="0"/>
            <a:t>opportunity</a:t>
          </a:r>
        </a:p>
        <a:p>
          <a:endParaRPr kumimoji="1" lang="ja-JP" altLang="en-US" sz="1400"/>
        </a:p>
      </dgm:t>
    </dgm:pt>
    <dgm:pt modelId="{BE2D4047-D63C-1847-BCBE-B53E6E8C8E7D}" type="parTrans" cxnId="{C7AD4EE5-2F1B-D147-B86D-2C509F943605}">
      <dgm:prSet/>
      <dgm:spPr/>
      <dgm:t>
        <a:bodyPr/>
        <a:lstStyle/>
        <a:p>
          <a:endParaRPr kumimoji="1" lang="ja-JP" altLang="en-US"/>
        </a:p>
      </dgm:t>
    </dgm:pt>
    <dgm:pt modelId="{AB6295C2-1CF6-BF4A-9A2B-D8AD2EE4BCF6}" type="sibTrans" cxnId="{C7AD4EE5-2F1B-D147-B86D-2C509F943605}">
      <dgm:prSet/>
      <dgm:spPr/>
      <dgm:t>
        <a:bodyPr/>
        <a:lstStyle/>
        <a:p>
          <a:endParaRPr kumimoji="1" lang="ja-JP" altLang="en-US"/>
        </a:p>
      </dgm:t>
    </dgm:pt>
    <dgm:pt modelId="{89B710EE-7D27-EC4E-AEF7-2792477C2122}" type="pres">
      <dgm:prSet presAssocID="{8414ABF9-0DD9-6B4E-949E-866A811EDB5F}" presName="cycleMatrixDiagram" presStyleCnt="0">
        <dgm:presLayoutVars>
          <dgm:chMax val="1"/>
          <dgm:dir/>
          <dgm:animLvl val="lvl"/>
          <dgm:resizeHandles val="exact"/>
        </dgm:presLayoutVars>
      </dgm:prSet>
      <dgm:spPr/>
    </dgm:pt>
    <dgm:pt modelId="{EC6F978C-15FC-BB41-B662-33D86DC1E6A2}" type="pres">
      <dgm:prSet presAssocID="{8414ABF9-0DD9-6B4E-949E-866A811EDB5F}" presName="children" presStyleCnt="0"/>
      <dgm:spPr/>
    </dgm:pt>
    <dgm:pt modelId="{BCAFD227-E10C-7C4F-AE76-60A159AE29C5}" type="pres">
      <dgm:prSet presAssocID="{8414ABF9-0DD9-6B4E-949E-866A811EDB5F}" presName="childPlaceholder" presStyleCnt="0"/>
      <dgm:spPr/>
    </dgm:pt>
    <dgm:pt modelId="{824081A5-14ED-6143-98F4-1F9C6F670341}" type="pres">
      <dgm:prSet presAssocID="{8414ABF9-0DD9-6B4E-949E-866A811EDB5F}" presName="circle" presStyleCnt="0"/>
      <dgm:spPr/>
    </dgm:pt>
    <dgm:pt modelId="{4FF88F3D-9BCE-BD47-923F-683BFD415667}" type="pres">
      <dgm:prSet presAssocID="{8414ABF9-0DD9-6B4E-949E-866A811EDB5F}" presName="quadrant1" presStyleLbl="node1" presStyleIdx="0" presStyleCnt="4">
        <dgm:presLayoutVars>
          <dgm:chMax val="1"/>
          <dgm:bulletEnabled val="1"/>
        </dgm:presLayoutVars>
      </dgm:prSet>
      <dgm:spPr/>
    </dgm:pt>
    <dgm:pt modelId="{89F59063-7D3C-DF41-95BB-6887801E2172}" type="pres">
      <dgm:prSet presAssocID="{8414ABF9-0DD9-6B4E-949E-866A811EDB5F}" presName="quadrant2" presStyleLbl="node1" presStyleIdx="1" presStyleCnt="4">
        <dgm:presLayoutVars>
          <dgm:chMax val="1"/>
          <dgm:bulletEnabled val="1"/>
        </dgm:presLayoutVars>
      </dgm:prSet>
      <dgm:spPr/>
    </dgm:pt>
    <dgm:pt modelId="{15D1BF22-9981-C147-8F9D-ECCCCA3D97F6}" type="pres">
      <dgm:prSet presAssocID="{8414ABF9-0DD9-6B4E-949E-866A811EDB5F}" presName="quadrant3" presStyleLbl="node1" presStyleIdx="2" presStyleCnt="4">
        <dgm:presLayoutVars>
          <dgm:chMax val="1"/>
          <dgm:bulletEnabled val="1"/>
        </dgm:presLayoutVars>
      </dgm:prSet>
      <dgm:spPr/>
    </dgm:pt>
    <dgm:pt modelId="{1EE4ED7B-056B-B54F-BDE9-63E8EE1A64C4}" type="pres">
      <dgm:prSet presAssocID="{8414ABF9-0DD9-6B4E-949E-866A811EDB5F}" presName="quadrant4" presStyleLbl="node1" presStyleIdx="3" presStyleCnt="4">
        <dgm:presLayoutVars>
          <dgm:chMax val="1"/>
          <dgm:bulletEnabled val="1"/>
        </dgm:presLayoutVars>
      </dgm:prSet>
      <dgm:spPr/>
    </dgm:pt>
    <dgm:pt modelId="{B1202F1D-1BBA-1740-B11E-BEBC4F025B31}" type="pres">
      <dgm:prSet presAssocID="{8414ABF9-0DD9-6B4E-949E-866A811EDB5F}" presName="quadrantPlaceholder" presStyleCnt="0"/>
      <dgm:spPr/>
    </dgm:pt>
    <dgm:pt modelId="{88C2D3B2-3A51-2148-B832-EE8FDBC318F8}" type="pres">
      <dgm:prSet presAssocID="{8414ABF9-0DD9-6B4E-949E-866A811EDB5F}" presName="center1" presStyleLbl="fgShp" presStyleIdx="0" presStyleCnt="2"/>
      <dgm:spPr>
        <a:noFill/>
        <a:ln>
          <a:noFill/>
        </a:ln>
      </dgm:spPr>
    </dgm:pt>
    <dgm:pt modelId="{B964F235-9E3C-B643-A000-0526EE727F4D}" type="pres">
      <dgm:prSet presAssocID="{8414ABF9-0DD9-6B4E-949E-866A811EDB5F}" presName="center2" presStyleLbl="fgShp" presStyleIdx="1" presStyleCnt="2"/>
      <dgm:spPr>
        <a:noFill/>
        <a:ln>
          <a:noFill/>
        </a:ln>
      </dgm:spPr>
    </dgm:pt>
  </dgm:ptLst>
  <dgm:cxnLst>
    <dgm:cxn modelId="{41C50814-DAC9-A045-AE1C-600EA568EA79}" srcId="{8414ABF9-0DD9-6B4E-949E-866A811EDB5F}" destId="{457BA091-7ACA-A243-95F5-AEEC3E9E297D}" srcOrd="1" destOrd="0" parTransId="{B70794C6-3F90-6D48-8594-1F851557622D}" sibTransId="{DC67DD32-D250-9E42-85C2-055A2EB168BE}"/>
    <dgm:cxn modelId="{CFA4F61E-2E15-5045-9D76-4460D15F6AAF}" type="presOf" srcId="{455247F5-009C-1143-B4E0-91696A5870F6}" destId="{1EE4ED7B-056B-B54F-BDE9-63E8EE1A64C4}" srcOrd="0" destOrd="0" presId="urn:microsoft.com/office/officeart/2005/8/layout/cycle4"/>
    <dgm:cxn modelId="{632A4751-CC52-394C-ADF7-BECD029B3E1D}" type="presOf" srcId="{8414ABF9-0DD9-6B4E-949E-866A811EDB5F}" destId="{89B710EE-7D27-EC4E-AEF7-2792477C2122}" srcOrd="0" destOrd="0" presId="urn:microsoft.com/office/officeart/2005/8/layout/cycle4"/>
    <dgm:cxn modelId="{5CB94A73-E73D-A644-8E7C-468ADF4DBBE4}" type="presOf" srcId="{270BFB83-A9A7-E647-B4A8-DFDDA25F8091}" destId="{15D1BF22-9981-C147-8F9D-ECCCCA3D97F6}" srcOrd="0" destOrd="0" presId="urn:microsoft.com/office/officeart/2005/8/layout/cycle4"/>
    <dgm:cxn modelId="{C7AD4EE5-2F1B-D147-B86D-2C509F943605}" srcId="{8414ABF9-0DD9-6B4E-949E-866A811EDB5F}" destId="{455247F5-009C-1143-B4E0-91696A5870F6}" srcOrd="3" destOrd="0" parTransId="{BE2D4047-D63C-1847-BCBE-B53E6E8C8E7D}" sibTransId="{AB6295C2-1CF6-BF4A-9A2B-D8AD2EE4BCF6}"/>
    <dgm:cxn modelId="{4B22D9E5-BA91-C64F-A5A1-066385559804}" type="presOf" srcId="{457BA091-7ACA-A243-95F5-AEEC3E9E297D}" destId="{89F59063-7D3C-DF41-95BB-6887801E2172}" srcOrd="0" destOrd="0" presId="urn:microsoft.com/office/officeart/2005/8/layout/cycle4"/>
    <dgm:cxn modelId="{3B6B01EB-33FB-164E-8138-B0572044643F}" type="presOf" srcId="{A24F693A-0B4B-BA4E-831B-BD33B269639A}" destId="{4FF88F3D-9BCE-BD47-923F-683BFD415667}" srcOrd="0" destOrd="0" presId="urn:microsoft.com/office/officeart/2005/8/layout/cycle4"/>
    <dgm:cxn modelId="{86514DEC-4ED2-5747-A5AE-5667D63B23B1}" srcId="{8414ABF9-0DD9-6B4E-949E-866A811EDB5F}" destId="{A24F693A-0B4B-BA4E-831B-BD33B269639A}" srcOrd="0" destOrd="0" parTransId="{D8435608-48A4-2B4B-AB98-D6E2DCF9317F}" sibTransId="{407C570F-4F22-864D-AC00-E6D35FB85D32}"/>
    <dgm:cxn modelId="{44BD98F7-8A20-534B-A609-9B4F64721E0D}" srcId="{8414ABF9-0DD9-6B4E-949E-866A811EDB5F}" destId="{270BFB83-A9A7-E647-B4A8-DFDDA25F8091}" srcOrd="2" destOrd="0" parTransId="{83FF07BB-550C-044F-BB79-21C8C6CD8137}" sibTransId="{B6989BDC-8BEA-0544-82AC-3A68DCAC976F}"/>
    <dgm:cxn modelId="{EEAAE045-4363-AF47-99C4-45C75A8FB266}" type="presParOf" srcId="{89B710EE-7D27-EC4E-AEF7-2792477C2122}" destId="{EC6F978C-15FC-BB41-B662-33D86DC1E6A2}" srcOrd="0" destOrd="0" presId="urn:microsoft.com/office/officeart/2005/8/layout/cycle4"/>
    <dgm:cxn modelId="{2EC4B1B1-8D84-3A44-995D-785B3FB9F0F5}" type="presParOf" srcId="{EC6F978C-15FC-BB41-B662-33D86DC1E6A2}" destId="{BCAFD227-E10C-7C4F-AE76-60A159AE29C5}" srcOrd="0" destOrd="0" presId="urn:microsoft.com/office/officeart/2005/8/layout/cycle4"/>
    <dgm:cxn modelId="{4952D4F4-55A4-E140-A725-BCC17AA7B01B}" type="presParOf" srcId="{89B710EE-7D27-EC4E-AEF7-2792477C2122}" destId="{824081A5-14ED-6143-98F4-1F9C6F670341}" srcOrd="1" destOrd="0" presId="urn:microsoft.com/office/officeart/2005/8/layout/cycle4"/>
    <dgm:cxn modelId="{0E8529C4-5F18-D044-8E1D-DA2B21FF1E55}" type="presParOf" srcId="{824081A5-14ED-6143-98F4-1F9C6F670341}" destId="{4FF88F3D-9BCE-BD47-923F-683BFD415667}" srcOrd="0" destOrd="0" presId="urn:microsoft.com/office/officeart/2005/8/layout/cycle4"/>
    <dgm:cxn modelId="{AEA7ACA3-F72C-8C4D-9D44-8A3F50612FA5}" type="presParOf" srcId="{824081A5-14ED-6143-98F4-1F9C6F670341}" destId="{89F59063-7D3C-DF41-95BB-6887801E2172}" srcOrd="1" destOrd="0" presId="urn:microsoft.com/office/officeart/2005/8/layout/cycle4"/>
    <dgm:cxn modelId="{22FCDB5E-0E27-F145-8E0B-64A6FB3B70D2}" type="presParOf" srcId="{824081A5-14ED-6143-98F4-1F9C6F670341}" destId="{15D1BF22-9981-C147-8F9D-ECCCCA3D97F6}" srcOrd="2" destOrd="0" presId="urn:microsoft.com/office/officeart/2005/8/layout/cycle4"/>
    <dgm:cxn modelId="{A9854801-EBB2-CD47-8431-832BB852B158}" type="presParOf" srcId="{824081A5-14ED-6143-98F4-1F9C6F670341}" destId="{1EE4ED7B-056B-B54F-BDE9-63E8EE1A64C4}" srcOrd="3" destOrd="0" presId="urn:microsoft.com/office/officeart/2005/8/layout/cycle4"/>
    <dgm:cxn modelId="{BBB76AAA-0DC6-7D4B-B206-857E16E846CA}" type="presParOf" srcId="{824081A5-14ED-6143-98F4-1F9C6F670341}" destId="{B1202F1D-1BBA-1740-B11E-BEBC4F025B31}" srcOrd="4" destOrd="0" presId="urn:microsoft.com/office/officeart/2005/8/layout/cycle4"/>
    <dgm:cxn modelId="{00A612F0-659F-2D4B-BA02-23BCA0561FD0}" type="presParOf" srcId="{89B710EE-7D27-EC4E-AEF7-2792477C2122}" destId="{88C2D3B2-3A51-2148-B832-EE8FDBC318F8}" srcOrd="2" destOrd="0" presId="urn:microsoft.com/office/officeart/2005/8/layout/cycle4"/>
    <dgm:cxn modelId="{961B9654-BC69-434B-A8AD-A56CCEB6B817}" type="presParOf" srcId="{89B710EE-7D27-EC4E-AEF7-2792477C2122}" destId="{B964F235-9E3C-B643-A000-0526EE727F4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14ABF9-0DD9-6B4E-949E-866A811EDB5F}" type="doc">
      <dgm:prSet loTypeId="urn:microsoft.com/office/officeart/2005/8/layout/cycle4" loCatId="" qsTypeId="urn:microsoft.com/office/officeart/2005/8/quickstyle/simple1" qsCatId="simple" csTypeId="urn:microsoft.com/office/officeart/2005/8/colors/colorful4" csCatId="colorful" phldr="1"/>
      <dgm:spPr/>
      <dgm:t>
        <a:bodyPr/>
        <a:lstStyle/>
        <a:p>
          <a:endParaRPr kumimoji="1" lang="ja-JP" altLang="en-US"/>
        </a:p>
      </dgm:t>
    </dgm:pt>
    <dgm:pt modelId="{A24F693A-0B4B-BA4E-831B-BD33B269639A}">
      <dgm:prSet phldrT="[テキスト]" custT="1"/>
      <dgm:spPr>
        <a:ln>
          <a:noFill/>
        </a:ln>
      </dgm:spPr>
      <dgm:t>
        <a:bodyPr/>
        <a:lstStyle/>
        <a:p>
          <a:r>
            <a:rPr kumimoji="1" lang="ja-JP" altLang="en-US" sz="2000"/>
            <a:t>強み</a:t>
          </a:r>
          <a:endParaRPr kumimoji="1" lang="en-US" altLang="ja-JP" sz="2000" dirty="0"/>
        </a:p>
        <a:p>
          <a:r>
            <a:rPr kumimoji="1" lang="en-US" altLang="ja-JP" sz="1100" dirty="0"/>
            <a:t>strength</a:t>
          </a:r>
          <a:endParaRPr kumimoji="1" lang="ja-JP" altLang="en-US" sz="2000"/>
        </a:p>
      </dgm:t>
    </dgm:pt>
    <dgm:pt modelId="{D8435608-48A4-2B4B-AB98-D6E2DCF9317F}" type="parTrans" cxnId="{86514DEC-4ED2-5747-A5AE-5667D63B23B1}">
      <dgm:prSet/>
      <dgm:spPr/>
      <dgm:t>
        <a:bodyPr/>
        <a:lstStyle/>
        <a:p>
          <a:endParaRPr kumimoji="1" lang="ja-JP" altLang="en-US"/>
        </a:p>
      </dgm:t>
    </dgm:pt>
    <dgm:pt modelId="{407C570F-4F22-864D-AC00-E6D35FB85D32}" type="sibTrans" cxnId="{86514DEC-4ED2-5747-A5AE-5667D63B23B1}">
      <dgm:prSet/>
      <dgm:spPr/>
      <dgm:t>
        <a:bodyPr/>
        <a:lstStyle/>
        <a:p>
          <a:endParaRPr kumimoji="1" lang="ja-JP" altLang="en-US"/>
        </a:p>
      </dgm:t>
    </dgm:pt>
    <dgm:pt modelId="{457BA091-7ACA-A243-95F5-AEEC3E9E297D}">
      <dgm:prSet phldrT="[テキスト]" custT="1"/>
      <dgm:spPr/>
      <dgm:t>
        <a:bodyPr/>
        <a:lstStyle/>
        <a:p>
          <a:pPr>
            <a:lnSpc>
              <a:spcPct val="100000"/>
            </a:lnSpc>
          </a:pPr>
          <a:r>
            <a:rPr kumimoji="1" lang="ja-JP" altLang="en-US" sz="2000"/>
            <a:t>弱み</a:t>
          </a:r>
          <a:endParaRPr kumimoji="1" lang="en-US" altLang="ja-JP" sz="1100" dirty="0"/>
        </a:p>
        <a:p>
          <a:pPr>
            <a:lnSpc>
              <a:spcPct val="100000"/>
            </a:lnSpc>
          </a:pPr>
          <a:r>
            <a:rPr kumimoji="1" lang="en-US" altLang="ja-JP" sz="1200" dirty="0"/>
            <a:t>weakness</a:t>
          </a:r>
          <a:endParaRPr kumimoji="1" lang="ja-JP" altLang="en-US" sz="1200"/>
        </a:p>
      </dgm:t>
    </dgm:pt>
    <dgm:pt modelId="{B70794C6-3F90-6D48-8594-1F851557622D}" type="parTrans" cxnId="{41C50814-DAC9-A045-AE1C-600EA568EA79}">
      <dgm:prSet/>
      <dgm:spPr/>
      <dgm:t>
        <a:bodyPr/>
        <a:lstStyle/>
        <a:p>
          <a:endParaRPr kumimoji="1" lang="ja-JP" altLang="en-US"/>
        </a:p>
      </dgm:t>
    </dgm:pt>
    <dgm:pt modelId="{DC67DD32-D250-9E42-85C2-055A2EB168BE}" type="sibTrans" cxnId="{41C50814-DAC9-A045-AE1C-600EA568EA79}">
      <dgm:prSet/>
      <dgm:spPr/>
      <dgm:t>
        <a:bodyPr/>
        <a:lstStyle/>
        <a:p>
          <a:endParaRPr kumimoji="1" lang="ja-JP" altLang="en-US"/>
        </a:p>
      </dgm:t>
    </dgm:pt>
    <dgm:pt modelId="{270BFB83-A9A7-E647-B4A8-DFDDA25F8091}">
      <dgm:prSet phldrT="[テキスト]" custT="1"/>
      <dgm:spPr/>
      <dgm:t>
        <a:bodyPr/>
        <a:lstStyle/>
        <a:p>
          <a:endParaRPr kumimoji="1" lang="en-US" altLang="ja-JP" sz="400" dirty="0"/>
        </a:p>
        <a:p>
          <a:r>
            <a:rPr kumimoji="1" lang="ja-JP" altLang="en-US" sz="2000"/>
            <a:t>脅威</a:t>
          </a:r>
          <a:endParaRPr kumimoji="1" lang="en-US" altLang="ja-JP" sz="2000" dirty="0"/>
        </a:p>
        <a:p>
          <a:r>
            <a:rPr kumimoji="1" lang="en-US" altLang="ja-JP" sz="1200" dirty="0"/>
            <a:t>threat</a:t>
          </a:r>
          <a:endParaRPr kumimoji="1" lang="ja-JP" altLang="en-US" sz="1200"/>
        </a:p>
      </dgm:t>
    </dgm:pt>
    <dgm:pt modelId="{83FF07BB-550C-044F-BB79-21C8C6CD8137}" type="parTrans" cxnId="{44BD98F7-8A20-534B-A609-9B4F64721E0D}">
      <dgm:prSet/>
      <dgm:spPr/>
      <dgm:t>
        <a:bodyPr/>
        <a:lstStyle/>
        <a:p>
          <a:endParaRPr kumimoji="1" lang="ja-JP" altLang="en-US"/>
        </a:p>
      </dgm:t>
    </dgm:pt>
    <dgm:pt modelId="{B6989BDC-8BEA-0544-82AC-3A68DCAC976F}" type="sibTrans" cxnId="{44BD98F7-8A20-534B-A609-9B4F64721E0D}">
      <dgm:prSet/>
      <dgm:spPr/>
      <dgm:t>
        <a:bodyPr/>
        <a:lstStyle/>
        <a:p>
          <a:endParaRPr kumimoji="1" lang="ja-JP" altLang="en-US"/>
        </a:p>
      </dgm:t>
    </dgm:pt>
    <dgm:pt modelId="{455247F5-009C-1143-B4E0-91696A5870F6}">
      <dgm:prSet phldrT="[テキスト]" custT="1"/>
      <dgm:spPr/>
      <dgm:t>
        <a:bodyPr/>
        <a:lstStyle/>
        <a:p>
          <a:endParaRPr kumimoji="1" lang="en-US" altLang="ja-JP" sz="2000" dirty="0"/>
        </a:p>
        <a:p>
          <a:r>
            <a:rPr kumimoji="1" lang="ja-JP" altLang="en-US" sz="2000"/>
            <a:t>機会</a:t>
          </a:r>
          <a:endParaRPr kumimoji="1" lang="en-US" altLang="ja-JP" sz="1200" dirty="0"/>
        </a:p>
        <a:p>
          <a:r>
            <a:rPr kumimoji="1" lang="en-US" altLang="ja-JP" sz="1200" dirty="0"/>
            <a:t>opportunity</a:t>
          </a:r>
        </a:p>
        <a:p>
          <a:endParaRPr kumimoji="1" lang="ja-JP" altLang="en-US" sz="1400"/>
        </a:p>
      </dgm:t>
    </dgm:pt>
    <dgm:pt modelId="{BE2D4047-D63C-1847-BCBE-B53E6E8C8E7D}" type="parTrans" cxnId="{C7AD4EE5-2F1B-D147-B86D-2C509F943605}">
      <dgm:prSet/>
      <dgm:spPr/>
      <dgm:t>
        <a:bodyPr/>
        <a:lstStyle/>
        <a:p>
          <a:endParaRPr kumimoji="1" lang="ja-JP" altLang="en-US"/>
        </a:p>
      </dgm:t>
    </dgm:pt>
    <dgm:pt modelId="{AB6295C2-1CF6-BF4A-9A2B-D8AD2EE4BCF6}" type="sibTrans" cxnId="{C7AD4EE5-2F1B-D147-B86D-2C509F943605}">
      <dgm:prSet/>
      <dgm:spPr/>
      <dgm:t>
        <a:bodyPr/>
        <a:lstStyle/>
        <a:p>
          <a:endParaRPr kumimoji="1" lang="ja-JP" altLang="en-US"/>
        </a:p>
      </dgm:t>
    </dgm:pt>
    <dgm:pt modelId="{89B710EE-7D27-EC4E-AEF7-2792477C2122}" type="pres">
      <dgm:prSet presAssocID="{8414ABF9-0DD9-6B4E-949E-866A811EDB5F}" presName="cycleMatrixDiagram" presStyleCnt="0">
        <dgm:presLayoutVars>
          <dgm:chMax val="1"/>
          <dgm:dir/>
          <dgm:animLvl val="lvl"/>
          <dgm:resizeHandles val="exact"/>
        </dgm:presLayoutVars>
      </dgm:prSet>
      <dgm:spPr/>
    </dgm:pt>
    <dgm:pt modelId="{EC6F978C-15FC-BB41-B662-33D86DC1E6A2}" type="pres">
      <dgm:prSet presAssocID="{8414ABF9-0DD9-6B4E-949E-866A811EDB5F}" presName="children" presStyleCnt="0"/>
      <dgm:spPr/>
    </dgm:pt>
    <dgm:pt modelId="{BCAFD227-E10C-7C4F-AE76-60A159AE29C5}" type="pres">
      <dgm:prSet presAssocID="{8414ABF9-0DD9-6B4E-949E-866A811EDB5F}" presName="childPlaceholder" presStyleCnt="0"/>
      <dgm:spPr/>
    </dgm:pt>
    <dgm:pt modelId="{824081A5-14ED-6143-98F4-1F9C6F670341}" type="pres">
      <dgm:prSet presAssocID="{8414ABF9-0DD9-6B4E-949E-866A811EDB5F}" presName="circle" presStyleCnt="0"/>
      <dgm:spPr/>
    </dgm:pt>
    <dgm:pt modelId="{4FF88F3D-9BCE-BD47-923F-683BFD415667}" type="pres">
      <dgm:prSet presAssocID="{8414ABF9-0DD9-6B4E-949E-866A811EDB5F}" presName="quadrant1" presStyleLbl="node1" presStyleIdx="0" presStyleCnt="4">
        <dgm:presLayoutVars>
          <dgm:chMax val="1"/>
          <dgm:bulletEnabled val="1"/>
        </dgm:presLayoutVars>
      </dgm:prSet>
      <dgm:spPr/>
    </dgm:pt>
    <dgm:pt modelId="{89F59063-7D3C-DF41-95BB-6887801E2172}" type="pres">
      <dgm:prSet presAssocID="{8414ABF9-0DD9-6B4E-949E-866A811EDB5F}" presName="quadrant2" presStyleLbl="node1" presStyleIdx="1" presStyleCnt="4">
        <dgm:presLayoutVars>
          <dgm:chMax val="1"/>
          <dgm:bulletEnabled val="1"/>
        </dgm:presLayoutVars>
      </dgm:prSet>
      <dgm:spPr/>
    </dgm:pt>
    <dgm:pt modelId="{15D1BF22-9981-C147-8F9D-ECCCCA3D97F6}" type="pres">
      <dgm:prSet presAssocID="{8414ABF9-0DD9-6B4E-949E-866A811EDB5F}" presName="quadrant3" presStyleLbl="node1" presStyleIdx="2" presStyleCnt="4">
        <dgm:presLayoutVars>
          <dgm:chMax val="1"/>
          <dgm:bulletEnabled val="1"/>
        </dgm:presLayoutVars>
      </dgm:prSet>
      <dgm:spPr/>
    </dgm:pt>
    <dgm:pt modelId="{1EE4ED7B-056B-B54F-BDE9-63E8EE1A64C4}" type="pres">
      <dgm:prSet presAssocID="{8414ABF9-0DD9-6B4E-949E-866A811EDB5F}" presName="quadrant4" presStyleLbl="node1" presStyleIdx="3" presStyleCnt="4">
        <dgm:presLayoutVars>
          <dgm:chMax val="1"/>
          <dgm:bulletEnabled val="1"/>
        </dgm:presLayoutVars>
      </dgm:prSet>
      <dgm:spPr/>
    </dgm:pt>
    <dgm:pt modelId="{B1202F1D-1BBA-1740-B11E-BEBC4F025B31}" type="pres">
      <dgm:prSet presAssocID="{8414ABF9-0DD9-6B4E-949E-866A811EDB5F}" presName="quadrantPlaceholder" presStyleCnt="0"/>
      <dgm:spPr/>
    </dgm:pt>
    <dgm:pt modelId="{88C2D3B2-3A51-2148-B832-EE8FDBC318F8}" type="pres">
      <dgm:prSet presAssocID="{8414ABF9-0DD9-6B4E-949E-866A811EDB5F}" presName="center1" presStyleLbl="fgShp" presStyleIdx="0" presStyleCnt="2"/>
      <dgm:spPr>
        <a:noFill/>
        <a:ln>
          <a:noFill/>
        </a:ln>
      </dgm:spPr>
    </dgm:pt>
    <dgm:pt modelId="{B964F235-9E3C-B643-A000-0526EE727F4D}" type="pres">
      <dgm:prSet presAssocID="{8414ABF9-0DD9-6B4E-949E-866A811EDB5F}" presName="center2" presStyleLbl="fgShp" presStyleIdx="1" presStyleCnt="2"/>
      <dgm:spPr>
        <a:noFill/>
        <a:ln>
          <a:noFill/>
        </a:ln>
      </dgm:spPr>
    </dgm:pt>
  </dgm:ptLst>
  <dgm:cxnLst>
    <dgm:cxn modelId="{41C50814-DAC9-A045-AE1C-600EA568EA79}" srcId="{8414ABF9-0DD9-6B4E-949E-866A811EDB5F}" destId="{457BA091-7ACA-A243-95F5-AEEC3E9E297D}" srcOrd="1" destOrd="0" parTransId="{B70794C6-3F90-6D48-8594-1F851557622D}" sibTransId="{DC67DD32-D250-9E42-85C2-055A2EB168BE}"/>
    <dgm:cxn modelId="{CFA4F61E-2E15-5045-9D76-4460D15F6AAF}" type="presOf" srcId="{455247F5-009C-1143-B4E0-91696A5870F6}" destId="{1EE4ED7B-056B-B54F-BDE9-63E8EE1A64C4}" srcOrd="0" destOrd="0" presId="urn:microsoft.com/office/officeart/2005/8/layout/cycle4"/>
    <dgm:cxn modelId="{632A4751-CC52-394C-ADF7-BECD029B3E1D}" type="presOf" srcId="{8414ABF9-0DD9-6B4E-949E-866A811EDB5F}" destId="{89B710EE-7D27-EC4E-AEF7-2792477C2122}" srcOrd="0" destOrd="0" presId="urn:microsoft.com/office/officeart/2005/8/layout/cycle4"/>
    <dgm:cxn modelId="{5CB94A73-E73D-A644-8E7C-468ADF4DBBE4}" type="presOf" srcId="{270BFB83-A9A7-E647-B4A8-DFDDA25F8091}" destId="{15D1BF22-9981-C147-8F9D-ECCCCA3D97F6}" srcOrd="0" destOrd="0" presId="urn:microsoft.com/office/officeart/2005/8/layout/cycle4"/>
    <dgm:cxn modelId="{C7AD4EE5-2F1B-D147-B86D-2C509F943605}" srcId="{8414ABF9-0DD9-6B4E-949E-866A811EDB5F}" destId="{455247F5-009C-1143-B4E0-91696A5870F6}" srcOrd="3" destOrd="0" parTransId="{BE2D4047-D63C-1847-BCBE-B53E6E8C8E7D}" sibTransId="{AB6295C2-1CF6-BF4A-9A2B-D8AD2EE4BCF6}"/>
    <dgm:cxn modelId="{4B22D9E5-BA91-C64F-A5A1-066385559804}" type="presOf" srcId="{457BA091-7ACA-A243-95F5-AEEC3E9E297D}" destId="{89F59063-7D3C-DF41-95BB-6887801E2172}" srcOrd="0" destOrd="0" presId="urn:microsoft.com/office/officeart/2005/8/layout/cycle4"/>
    <dgm:cxn modelId="{3B6B01EB-33FB-164E-8138-B0572044643F}" type="presOf" srcId="{A24F693A-0B4B-BA4E-831B-BD33B269639A}" destId="{4FF88F3D-9BCE-BD47-923F-683BFD415667}" srcOrd="0" destOrd="0" presId="urn:microsoft.com/office/officeart/2005/8/layout/cycle4"/>
    <dgm:cxn modelId="{86514DEC-4ED2-5747-A5AE-5667D63B23B1}" srcId="{8414ABF9-0DD9-6B4E-949E-866A811EDB5F}" destId="{A24F693A-0B4B-BA4E-831B-BD33B269639A}" srcOrd="0" destOrd="0" parTransId="{D8435608-48A4-2B4B-AB98-D6E2DCF9317F}" sibTransId="{407C570F-4F22-864D-AC00-E6D35FB85D32}"/>
    <dgm:cxn modelId="{44BD98F7-8A20-534B-A609-9B4F64721E0D}" srcId="{8414ABF9-0DD9-6B4E-949E-866A811EDB5F}" destId="{270BFB83-A9A7-E647-B4A8-DFDDA25F8091}" srcOrd="2" destOrd="0" parTransId="{83FF07BB-550C-044F-BB79-21C8C6CD8137}" sibTransId="{B6989BDC-8BEA-0544-82AC-3A68DCAC976F}"/>
    <dgm:cxn modelId="{EEAAE045-4363-AF47-99C4-45C75A8FB266}" type="presParOf" srcId="{89B710EE-7D27-EC4E-AEF7-2792477C2122}" destId="{EC6F978C-15FC-BB41-B662-33D86DC1E6A2}" srcOrd="0" destOrd="0" presId="urn:microsoft.com/office/officeart/2005/8/layout/cycle4"/>
    <dgm:cxn modelId="{2EC4B1B1-8D84-3A44-995D-785B3FB9F0F5}" type="presParOf" srcId="{EC6F978C-15FC-BB41-B662-33D86DC1E6A2}" destId="{BCAFD227-E10C-7C4F-AE76-60A159AE29C5}" srcOrd="0" destOrd="0" presId="urn:microsoft.com/office/officeart/2005/8/layout/cycle4"/>
    <dgm:cxn modelId="{4952D4F4-55A4-E140-A725-BCC17AA7B01B}" type="presParOf" srcId="{89B710EE-7D27-EC4E-AEF7-2792477C2122}" destId="{824081A5-14ED-6143-98F4-1F9C6F670341}" srcOrd="1" destOrd="0" presId="urn:microsoft.com/office/officeart/2005/8/layout/cycle4"/>
    <dgm:cxn modelId="{0E8529C4-5F18-D044-8E1D-DA2B21FF1E55}" type="presParOf" srcId="{824081A5-14ED-6143-98F4-1F9C6F670341}" destId="{4FF88F3D-9BCE-BD47-923F-683BFD415667}" srcOrd="0" destOrd="0" presId="urn:microsoft.com/office/officeart/2005/8/layout/cycle4"/>
    <dgm:cxn modelId="{AEA7ACA3-F72C-8C4D-9D44-8A3F50612FA5}" type="presParOf" srcId="{824081A5-14ED-6143-98F4-1F9C6F670341}" destId="{89F59063-7D3C-DF41-95BB-6887801E2172}" srcOrd="1" destOrd="0" presId="urn:microsoft.com/office/officeart/2005/8/layout/cycle4"/>
    <dgm:cxn modelId="{22FCDB5E-0E27-F145-8E0B-64A6FB3B70D2}" type="presParOf" srcId="{824081A5-14ED-6143-98F4-1F9C6F670341}" destId="{15D1BF22-9981-C147-8F9D-ECCCCA3D97F6}" srcOrd="2" destOrd="0" presId="urn:microsoft.com/office/officeart/2005/8/layout/cycle4"/>
    <dgm:cxn modelId="{A9854801-EBB2-CD47-8431-832BB852B158}" type="presParOf" srcId="{824081A5-14ED-6143-98F4-1F9C6F670341}" destId="{1EE4ED7B-056B-B54F-BDE9-63E8EE1A64C4}" srcOrd="3" destOrd="0" presId="urn:microsoft.com/office/officeart/2005/8/layout/cycle4"/>
    <dgm:cxn modelId="{BBB76AAA-0DC6-7D4B-B206-857E16E846CA}" type="presParOf" srcId="{824081A5-14ED-6143-98F4-1F9C6F670341}" destId="{B1202F1D-1BBA-1740-B11E-BEBC4F025B31}" srcOrd="4" destOrd="0" presId="urn:microsoft.com/office/officeart/2005/8/layout/cycle4"/>
    <dgm:cxn modelId="{00A612F0-659F-2D4B-BA02-23BCA0561FD0}" type="presParOf" srcId="{89B710EE-7D27-EC4E-AEF7-2792477C2122}" destId="{88C2D3B2-3A51-2148-B832-EE8FDBC318F8}" srcOrd="2" destOrd="0" presId="urn:microsoft.com/office/officeart/2005/8/layout/cycle4"/>
    <dgm:cxn modelId="{961B9654-BC69-434B-A8AD-A56CCEB6B817}" type="presParOf" srcId="{89B710EE-7D27-EC4E-AEF7-2792477C2122}" destId="{B964F235-9E3C-B643-A000-0526EE727F4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14ABF9-0DD9-6B4E-949E-866A811EDB5F}" type="doc">
      <dgm:prSet loTypeId="urn:microsoft.com/office/officeart/2005/8/layout/cycle4" loCatId="" qsTypeId="urn:microsoft.com/office/officeart/2005/8/quickstyle/simple1" qsCatId="simple" csTypeId="urn:microsoft.com/office/officeart/2005/8/colors/colorful4" csCatId="colorful" phldr="1"/>
      <dgm:spPr/>
      <dgm:t>
        <a:bodyPr/>
        <a:lstStyle/>
        <a:p>
          <a:endParaRPr kumimoji="1" lang="ja-JP" altLang="en-US"/>
        </a:p>
      </dgm:t>
    </dgm:pt>
    <dgm:pt modelId="{A24F693A-0B4B-BA4E-831B-BD33B269639A}">
      <dgm:prSet phldrT="[テキスト]" custT="1"/>
      <dgm:spPr>
        <a:ln>
          <a:noFill/>
        </a:ln>
      </dgm:spPr>
      <dgm:t>
        <a:bodyPr/>
        <a:lstStyle/>
        <a:p>
          <a:r>
            <a:rPr kumimoji="1" lang="ja-JP" altLang="en-US" sz="2000"/>
            <a:t>強み</a:t>
          </a:r>
          <a:endParaRPr kumimoji="1" lang="en-US" altLang="ja-JP" sz="2000" dirty="0"/>
        </a:p>
        <a:p>
          <a:r>
            <a:rPr kumimoji="1" lang="en-US" altLang="ja-JP" sz="1100" dirty="0"/>
            <a:t>strength</a:t>
          </a:r>
          <a:endParaRPr kumimoji="1" lang="ja-JP" altLang="en-US" sz="2000"/>
        </a:p>
      </dgm:t>
    </dgm:pt>
    <dgm:pt modelId="{D8435608-48A4-2B4B-AB98-D6E2DCF9317F}" type="parTrans" cxnId="{86514DEC-4ED2-5747-A5AE-5667D63B23B1}">
      <dgm:prSet/>
      <dgm:spPr/>
      <dgm:t>
        <a:bodyPr/>
        <a:lstStyle/>
        <a:p>
          <a:endParaRPr kumimoji="1" lang="ja-JP" altLang="en-US"/>
        </a:p>
      </dgm:t>
    </dgm:pt>
    <dgm:pt modelId="{407C570F-4F22-864D-AC00-E6D35FB85D32}" type="sibTrans" cxnId="{86514DEC-4ED2-5747-A5AE-5667D63B23B1}">
      <dgm:prSet/>
      <dgm:spPr/>
      <dgm:t>
        <a:bodyPr/>
        <a:lstStyle/>
        <a:p>
          <a:endParaRPr kumimoji="1" lang="ja-JP" altLang="en-US"/>
        </a:p>
      </dgm:t>
    </dgm:pt>
    <dgm:pt modelId="{457BA091-7ACA-A243-95F5-AEEC3E9E297D}">
      <dgm:prSet phldrT="[テキスト]" custT="1"/>
      <dgm:spPr/>
      <dgm:t>
        <a:bodyPr/>
        <a:lstStyle/>
        <a:p>
          <a:pPr>
            <a:lnSpc>
              <a:spcPct val="100000"/>
            </a:lnSpc>
          </a:pPr>
          <a:r>
            <a:rPr kumimoji="1" lang="ja-JP" altLang="en-US" sz="2000"/>
            <a:t>弱み</a:t>
          </a:r>
          <a:endParaRPr kumimoji="1" lang="en-US" altLang="ja-JP" sz="1100" dirty="0"/>
        </a:p>
        <a:p>
          <a:pPr>
            <a:lnSpc>
              <a:spcPct val="100000"/>
            </a:lnSpc>
          </a:pPr>
          <a:r>
            <a:rPr kumimoji="1" lang="en-US" altLang="ja-JP" sz="1200" dirty="0"/>
            <a:t>weakness</a:t>
          </a:r>
          <a:endParaRPr kumimoji="1" lang="ja-JP" altLang="en-US" sz="1200"/>
        </a:p>
      </dgm:t>
    </dgm:pt>
    <dgm:pt modelId="{B70794C6-3F90-6D48-8594-1F851557622D}" type="parTrans" cxnId="{41C50814-DAC9-A045-AE1C-600EA568EA79}">
      <dgm:prSet/>
      <dgm:spPr/>
      <dgm:t>
        <a:bodyPr/>
        <a:lstStyle/>
        <a:p>
          <a:endParaRPr kumimoji="1" lang="ja-JP" altLang="en-US"/>
        </a:p>
      </dgm:t>
    </dgm:pt>
    <dgm:pt modelId="{DC67DD32-D250-9E42-85C2-055A2EB168BE}" type="sibTrans" cxnId="{41C50814-DAC9-A045-AE1C-600EA568EA79}">
      <dgm:prSet/>
      <dgm:spPr/>
      <dgm:t>
        <a:bodyPr/>
        <a:lstStyle/>
        <a:p>
          <a:endParaRPr kumimoji="1" lang="ja-JP" altLang="en-US"/>
        </a:p>
      </dgm:t>
    </dgm:pt>
    <dgm:pt modelId="{270BFB83-A9A7-E647-B4A8-DFDDA25F8091}">
      <dgm:prSet phldrT="[テキスト]" custT="1"/>
      <dgm:spPr/>
      <dgm:t>
        <a:bodyPr/>
        <a:lstStyle/>
        <a:p>
          <a:endParaRPr kumimoji="1" lang="en-US" altLang="ja-JP" sz="400" dirty="0"/>
        </a:p>
        <a:p>
          <a:r>
            <a:rPr kumimoji="1" lang="ja-JP" altLang="en-US" sz="2000"/>
            <a:t>脅威</a:t>
          </a:r>
          <a:endParaRPr kumimoji="1" lang="en-US" altLang="ja-JP" sz="2000" dirty="0"/>
        </a:p>
        <a:p>
          <a:r>
            <a:rPr kumimoji="1" lang="en-US" altLang="ja-JP" sz="1200" dirty="0"/>
            <a:t>threat</a:t>
          </a:r>
          <a:endParaRPr kumimoji="1" lang="ja-JP" altLang="en-US" sz="1200"/>
        </a:p>
      </dgm:t>
    </dgm:pt>
    <dgm:pt modelId="{83FF07BB-550C-044F-BB79-21C8C6CD8137}" type="parTrans" cxnId="{44BD98F7-8A20-534B-A609-9B4F64721E0D}">
      <dgm:prSet/>
      <dgm:spPr/>
      <dgm:t>
        <a:bodyPr/>
        <a:lstStyle/>
        <a:p>
          <a:endParaRPr kumimoji="1" lang="ja-JP" altLang="en-US"/>
        </a:p>
      </dgm:t>
    </dgm:pt>
    <dgm:pt modelId="{B6989BDC-8BEA-0544-82AC-3A68DCAC976F}" type="sibTrans" cxnId="{44BD98F7-8A20-534B-A609-9B4F64721E0D}">
      <dgm:prSet/>
      <dgm:spPr/>
      <dgm:t>
        <a:bodyPr/>
        <a:lstStyle/>
        <a:p>
          <a:endParaRPr kumimoji="1" lang="ja-JP" altLang="en-US"/>
        </a:p>
      </dgm:t>
    </dgm:pt>
    <dgm:pt modelId="{455247F5-009C-1143-B4E0-91696A5870F6}">
      <dgm:prSet phldrT="[テキスト]" custT="1"/>
      <dgm:spPr/>
      <dgm:t>
        <a:bodyPr/>
        <a:lstStyle/>
        <a:p>
          <a:endParaRPr kumimoji="1" lang="en-US" altLang="ja-JP" sz="2000" dirty="0"/>
        </a:p>
        <a:p>
          <a:r>
            <a:rPr kumimoji="1" lang="ja-JP" altLang="en-US" sz="2000"/>
            <a:t>機会</a:t>
          </a:r>
          <a:endParaRPr kumimoji="1" lang="en-US" altLang="ja-JP" sz="1200" dirty="0"/>
        </a:p>
        <a:p>
          <a:r>
            <a:rPr kumimoji="1" lang="en-US" altLang="ja-JP" sz="1200" dirty="0"/>
            <a:t>opportunity</a:t>
          </a:r>
        </a:p>
        <a:p>
          <a:endParaRPr kumimoji="1" lang="ja-JP" altLang="en-US" sz="1400"/>
        </a:p>
      </dgm:t>
    </dgm:pt>
    <dgm:pt modelId="{BE2D4047-D63C-1847-BCBE-B53E6E8C8E7D}" type="parTrans" cxnId="{C7AD4EE5-2F1B-D147-B86D-2C509F943605}">
      <dgm:prSet/>
      <dgm:spPr/>
      <dgm:t>
        <a:bodyPr/>
        <a:lstStyle/>
        <a:p>
          <a:endParaRPr kumimoji="1" lang="ja-JP" altLang="en-US"/>
        </a:p>
      </dgm:t>
    </dgm:pt>
    <dgm:pt modelId="{AB6295C2-1CF6-BF4A-9A2B-D8AD2EE4BCF6}" type="sibTrans" cxnId="{C7AD4EE5-2F1B-D147-B86D-2C509F943605}">
      <dgm:prSet/>
      <dgm:spPr/>
      <dgm:t>
        <a:bodyPr/>
        <a:lstStyle/>
        <a:p>
          <a:endParaRPr kumimoji="1" lang="ja-JP" altLang="en-US"/>
        </a:p>
      </dgm:t>
    </dgm:pt>
    <dgm:pt modelId="{89B710EE-7D27-EC4E-AEF7-2792477C2122}" type="pres">
      <dgm:prSet presAssocID="{8414ABF9-0DD9-6B4E-949E-866A811EDB5F}" presName="cycleMatrixDiagram" presStyleCnt="0">
        <dgm:presLayoutVars>
          <dgm:chMax val="1"/>
          <dgm:dir/>
          <dgm:animLvl val="lvl"/>
          <dgm:resizeHandles val="exact"/>
        </dgm:presLayoutVars>
      </dgm:prSet>
      <dgm:spPr/>
    </dgm:pt>
    <dgm:pt modelId="{EC6F978C-15FC-BB41-B662-33D86DC1E6A2}" type="pres">
      <dgm:prSet presAssocID="{8414ABF9-0DD9-6B4E-949E-866A811EDB5F}" presName="children" presStyleCnt="0"/>
      <dgm:spPr/>
    </dgm:pt>
    <dgm:pt modelId="{BCAFD227-E10C-7C4F-AE76-60A159AE29C5}" type="pres">
      <dgm:prSet presAssocID="{8414ABF9-0DD9-6B4E-949E-866A811EDB5F}" presName="childPlaceholder" presStyleCnt="0"/>
      <dgm:spPr/>
    </dgm:pt>
    <dgm:pt modelId="{824081A5-14ED-6143-98F4-1F9C6F670341}" type="pres">
      <dgm:prSet presAssocID="{8414ABF9-0DD9-6B4E-949E-866A811EDB5F}" presName="circle" presStyleCnt="0"/>
      <dgm:spPr/>
    </dgm:pt>
    <dgm:pt modelId="{4FF88F3D-9BCE-BD47-923F-683BFD415667}" type="pres">
      <dgm:prSet presAssocID="{8414ABF9-0DD9-6B4E-949E-866A811EDB5F}" presName="quadrant1" presStyleLbl="node1" presStyleIdx="0" presStyleCnt="4">
        <dgm:presLayoutVars>
          <dgm:chMax val="1"/>
          <dgm:bulletEnabled val="1"/>
        </dgm:presLayoutVars>
      </dgm:prSet>
      <dgm:spPr/>
    </dgm:pt>
    <dgm:pt modelId="{89F59063-7D3C-DF41-95BB-6887801E2172}" type="pres">
      <dgm:prSet presAssocID="{8414ABF9-0DD9-6B4E-949E-866A811EDB5F}" presName="quadrant2" presStyleLbl="node1" presStyleIdx="1" presStyleCnt="4">
        <dgm:presLayoutVars>
          <dgm:chMax val="1"/>
          <dgm:bulletEnabled val="1"/>
        </dgm:presLayoutVars>
      </dgm:prSet>
      <dgm:spPr/>
    </dgm:pt>
    <dgm:pt modelId="{15D1BF22-9981-C147-8F9D-ECCCCA3D97F6}" type="pres">
      <dgm:prSet presAssocID="{8414ABF9-0DD9-6B4E-949E-866A811EDB5F}" presName="quadrant3" presStyleLbl="node1" presStyleIdx="2" presStyleCnt="4">
        <dgm:presLayoutVars>
          <dgm:chMax val="1"/>
          <dgm:bulletEnabled val="1"/>
        </dgm:presLayoutVars>
      </dgm:prSet>
      <dgm:spPr/>
    </dgm:pt>
    <dgm:pt modelId="{1EE4ED7B-056B-B54F-BDE9-63E8EE1A64C4}" type="pres">
      <dgm:prSet presAssocID="{8414ABF9-0DD9-6B4E-949E-866A811EDB5F}" presName="quadrant4" presStyleLbl="node1" presStyleIdx="3" presStyleCnt="4">
        <dgm:presLayoutVars>
          <dgm:chMax val="1"/>
          <dgm:bulletEnabled val="1"/>
        </dgm:presLayoutVars>
      </dgm:prSet>
      <dgm:spPr/>
    </dgm:pt>
    <dgm:pt modelId="{B1202F1D-1BBA-1740-B11E-BEBC4F025B31}" type="pres">
      <dgm:prSet presAssocID="{8414ABF9-0DD9-6B4E-949E-866A811EDB5F}" presName="quadrantPlaceholder" presStyleCnt="0"/>
      <dgm:spPr/>
    </dgm:pt>
    <dgm:pt modelId="{88C2D3B2-3A51-2148-B832-EE8FDBC318F8}" type="pres">
      <dgm:prSet presAssocID="{8414ABF9-0DD9-6B4E-949E-866A811EDB5F}" presName="center1" presStyleLbl="fgShp" presStyleIdx="0" presStyleCnt="2"/>
      <dgm:spPr>
        <a:noFill/>
        <a:ln>
          <a:noFill/>
        </a:ln>
      </dgm:spPr>
    </dgm:pt>
    <dgm:pt modelId="{B964F235-9E3C-B643-A000-0526EE727F4D}" type="pres">
      <dgm:prSet presAssocID="{8414ABF9-0DD9-6B4E-949E-866A811EDB5F}" presName="center2" presStyleLbl="fgShp" presStyleIdx="1" presStyleCnt="2"/>
      <dgm:spPr>
        <a:noFill/>
        <a:ln>
          <a:noFill/>
        </a:ln>
      </dgm:spPr>
    </dgm:pt>
  </dgm:ptLst>
  <dgm:cxnLst>
    <dgm:cxn modelId="{41C50814-DAC9-A045-AE1C-600EA568EA79}" srcId="{8414ABF9-0DD9-6B4E-949E-866A811EDB5F}" destId="{457BA091-7ACA-A243-95F5-AEEC3E9E297D}" srcOrd="1" destOrd="0" parTransId="{B70794C6-3F90-6D48-8594-1F851557622D}" sibTransId="{DC67DD32-D250-9E42-85C2-055A2EB168BE}"/>
    <dgm:cxn modelId="{CFA4F61E-2E15-5045-9D76-4460D15F6AAF}" type="presOf" srcId="{455247F5-009C-1143-B4E0-91696A5870F6}" destId="{1EE4ED7B-056B-B54F-BDE9-63E8EE1A64C4}" srcOrd="0" destOrd="0" presId="urn:microsoft.com/office/officeart/2005/8/layout/cycle4"/>
    <dgm:cxn modelId="{632A4751-CC52-394C-ADF7-BECD029B3E1D}" type="presOf" srcId="{8414ABF9-0DD9-6B4E-949E-866A811EDB5F}" destId="{89B710EE-7D27-EC4E-AEF7-2792477C2122}" srcOrd="0" destOrd="0" presId="urn:microsoft.com/office/officeart/2005/8/layout/cycle4"/>
    <dgm:cxn modelId="{5CB94A73-E73D-A644-8E7C-468ADF4DBBE4}" type="presOf" srcId="{270BFB83-A9A7-E647-B4A8-DFDDA25F8091}" destId="{15D1BF22-9981-C147-8F9D-ECCCCA3D97F6}" srcOrd="0" destOrd="0" presId="urn:microsoft.com/office/officeart/2005/8/layout/cycle4"/>
    <dgm:cxn modelId="{C7AD4EE5-2F1B-D147-B86D-2C509F943605}" srcId="{8414ABF9-0DD9-6B4E-949E-866A811EDB5F}" destId="{455247F5-009C-1143-B4E0-91696A5870F6}" srcOrd="3" destOrd="0" parTransId="{BE2D4047-D63C-1847-BCBE-B53E6E8C8E7D}" sibTransId="{AB6295C2-1CF6-BF4A-9A2B-D8AD2EE4BCF6}"/>
    <dgm:cxn modelId="{4B22D9E5-BA91-C64F-A5A1-066385559804}" type="presOf" srcId="{457BA091-7ACA-A243-95F5-AEEC3E9E297D}" destId="{89F59063-7D3C-DF41-95BB-6887801E2172}" srcOrd="0" destOrd="0" presId="urn:microsoft.com/office/officeart/2005/8/layout/cycle4"/>
    <dgm:cxn modelId="{3B6B01EB-33FB-164E-8138-B0572044643F}" type="presOf" srcId="{A24F693A-0B4B-BA4E-831B-BD33B269639A}" destId="{4FF88F3D-9BCE-BD47-923F-683BFD415667}" srcOrd="0" destOrd="0" presId="urn:microsoft.com/office/officeart/2005/8/layout/cycle4"/>
    <dgm:cxn modelId="{86514DEC-4ED2-5747-A5AE-5667D63B23B1}" srcId="{8414ABF9-0DD9-6B4E-949E-866A811EDB5F}" destId="{A24F693A-0B4B-BA4E-831B-BD33B269639A}" srcOrd="0" destOrd="0" parTransId="{D8435608-48A4-2B4B-AB98-D6E2DCF9317F}" sibTransId="{407C570F-4F22-864D-AC00-E6D35FB85D32}"/>
    <dgm:cxn modelId="{44BD98F7-8A20-534B-A609-9B4F64721E0D}" srcId="{8414ABF9-0DD9-6B4E-949E-866A811EDB5F}" destId="{270BFB83-A9A7-E647-B4A8-DFDDA25F8091}" srcOrd="2" destOrd="0" parTransId="{83FF07BB-550C-044F-BB79-21C8C6CD8137}" sibTransId="{B6989BDC-8BEA-0544-82AC-3A68DCAC976F}"/>
    <dgm:cxn modelId="{EEAAE045-4363-AF47-99C4-45C75A8FB266}" type="presParOf" srcId="{89B710EE-7D27-EC4E-AEF7-2792477C2122}" destId="{EC6F978C-15FC-BB41-B662-33D86DC1E6A2}" srcOrd="0" destOrd="0" presId="urn:microsoft.com/office/officeart/2005/8/layout/cycle4"/>
    <dgm:cxn modelId="{2EC4B1B1-8D84-3A44-995D-785B3FB9F0F5}" type="presParOf" srcId="{EC6F978C-15FC-BB41-B662-33D86DC1E6A2}" destId="{BCAFD227-E10C-7C4F-AE76-60A159AE29C5}" srcOrd="0" destOrd="0" presId="urn:microsoft.com/office/officeart/2005/8/layout/cycle4"/>
    <dgm:cxn modelId="{4952D4F4-55A4-E140-A725-BCC17AA7B01B}" type="presParOf" srcId="{89B710EE-7D27-EC4E-AEF7-2792477C2122}" destId="{824081A5-14ED-6143-98F4-1F9C6F670341}" srcOrd="1" destOrd="0" presId="urn:microsoft.com/office/officeart/2005/8/layout/cycle4"/>
    <dgm:cxn modelId="{0E8529C4-5F18-D044-8E1D-DA2B21FF1E55}" type="presParOf" srcId="{824081A5-14ED-6143-98F4-1F9C6F670341}" destId="{4FF88F3D-9BCE-BD47-923F-683BFD415667}" srcOrd="0" destOrd="0" presId="urn:microsoft.com/office/officeart/2005/8/layout/cycle4"/>
    <dgm:cxn modelId="{AEA7ACA3-F72C-8C4D-9D44-8A3F50612FA5}" type="presParOf" srcId="{824081A5-14ED-6143-98F4-1F9C6F670341}" destId="{89F59063-7D3C-DF41-95BB-6887801E2172}" srcOrd="1" destOrd="0" presId="urn:microsoft.com/office/officeart/2005/8/layout/cycle4"/>
    <dgm:cxn modelId="{22FCDB5E-0E27-F145-8E0B-64A6FB3B70D2}" type="presParOf" srcId="{824081A5-14ED-6143-98F4-1F9C6F670341}" destId="{15D1BF22-9981-C147-8F9D-ECCCCA3D97F6}" srcOrd="2" destOrd="0" presId="urn:microsoft.com/office/officeart/2005/8/layout/cycle4"/>
    <dgm:cxn modelId="{A9854801-EBB2-CD47-8431-832BB852B158}" type="presParOf" srcId="{824081A5-14ED-6143-98F4-1F9C6F670341}" destId="{1EE4ED7B-056B-B54F-BDE9-63E8EE1A64C4}" srcOrd="3" destOrd="0" presId="urn:microsoft.com/office/officeart/2005/8/layout/cycle4"/>
    <dgm:cxn modelId="{BBB76AAA-0DC6-7D4B-B206-857E16E846CA}" type="presParOf" srcId="{824081A5-14ED-6143-98F4-1F9C6F670341}" destId="{B1202F1D-1BBA-1740-B11E-BEBC4F025B31}" srcOrd="4" destOrd="0" presId="urn:microsoft.com/office/officeart/2005/8/layout/cycle4"/>
    <dgm:cxn modelId="{00A612F0-659F-2D4B-BA02-23BCA0561FD0}" type="presParOf" srcId="{89B710EE-7D27-EC4E-AEF7-2792477C2122}" destId="{88C2D3B2-3A51-2148-B832-EE8FDBC318F8}" srcOrd="2" destOrd="0" presId="urn:microsoft.com/office/officeart/2005/8/layout/cycle4"/>
    <dgm:cxn modelId="{961B9654-BC69-434B-A8AD-A56CCEB6B817}" type="presParOf" srcId="{89B710EE-7D27-EC4E-AEF7-2792477C2122}" destId="{B964F235-9E3C-B643-A000-0526EE727F4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14ABF9-0DD9-6B4E-949E-866A811EDB5F}" type="doc">
      <dgm:prSet loTypeId="urn:microsoft.com/office/officeart/2005/8/layout/cycle4" loCatId="" qsTypeId="urn:microsoft.com/office/officeart/2005/8/quickstyle/simple1" qsCatId="simple" csTypeId="urn:microsoft.com/office/officeart/2005/8/colors/colorful4" csCatId="colorful" phldr="1"/>
      <dgm:spPr/>
      <dgm:t>
        <a:bodyPr/>
        <a:lstStyle/>
        <a:p>
          <a:endParaRPr kumimoji="1" lang="ja-JP" altLang="en-US"/>
        </a:p>
      </dgm:t>
    </dgm:pt>
    <dgm:pt modelId="{A24F693A-0B4B-BA4E-831B-BD33B269639A}">
      <dgm:prSet phldrT="[テキスト]" custT="1"/>
      <dgm:spPr>
        <a:ln>
          <a:noFill/>
        </a:ln>
      </dgm:spPr>
      <dgm:t>
        <a:bodyPr/>
        <a:lstStyle/>
        <a:p>
          <a:r>
            <a:rPr kumimoji="1" lang="ja-JP" altLang="en-US" sz="2000"/>
            <a:t>強み</a:t>
          </a:r>
          <a:endParaRPr kumimoji="1" lang="en-US" altLang="ja-JP" sz="2000" dirty="0"/>
        </a:p>
        <a:p>
          <a:r>
            <a:rPr kumimoji="1" lang="en-US" altLang="ja-JP" sz="1100" dirty="0"/>
            <a:t>strength</a:t>
          </a:r>
          <a:endParaRPr kumimoji="1" lang="ja-JP" altLang="en-US" sz="2000"/>
        </a:p>
      </dgm:t>
    </dgm:pt>
    <dgm:pt modelId="{D8435608-48A4-2B4B-AB98-D6E2DCF9317F}" type="parTrans" cxnId="{86514DEC-4ED2-5747-A5AE-5667D63B23B1}">
      <dgm:prSet/>
      <dgm:spPr/>
      <dgm:t>
        <a:bodyPr/>
        <a:lstStyle/>
        <a:p>
          <a:endParaRPr kumimoji="1" lang="ja-JP" altLang="en-US"/>
        </a:p>
      </dgm:t>
    </dgm:pt>
    <dgm:pt modelId="{407C570F-4F22-864D-AC00-E6D35FB85D32}" type="sibTrans" cxnId="{86514DEC-4ED2-5747-A5AE-5667D63B23B1}">
      <dgm:prSet/>
      <dgm:spPr/>
      <dgm:t>
        <a:bodyPr/>
        <a:lstStyle/>
        <a:p>
          <a:endParaRPr kumimoji="1" lang="ja-JP" altLang="en-US"/>
        </a:p>
      </dgm:t>
    </dgm:pt>
    <dgm:pt modelId="{457BA091-7ACA-A243-95F5-AEEC3E9E297D}">
      <dgm:prSet phldrT="[テキスト]" custT="1"/>
      <dgm:spPr/>
      <dgm:t>
        <a:bodyPr/>
        <a:lstStyle/>
        <a:p>
          <a:pPr>
            <a:lnSpc>
              <a:spcPct val="100000"/>
            </a:lnSpc>
          </a:pPr>
          <a:r>
            <a:rPr kumimoji="1" lang="ja-JP" altLang="en-US" sz="2000"/>
            <a:t>弱み</a:t>
          </a:r>
          <a:endParaRPr kumimoji="1" lang="en-US" altLang="ja-JP" sz="1100" dirty="0"/>
        </a:p>
        <a:p>
          <a:pPr>
            <a:lnSpc>
              <a:spcPct val="100000"/>
            </a:lnSpc>
          </a:pPr>
          <a:r>
            <a:rPr kumimoji="1" lang="en-US" altLang="ja-JP" sz="1200" dirty="0"/>
            <a:t>weakness</a:t>
          </a:r>
          <a:endParaRPr kumimoji="1" lang="ja-JP" altLang="en-US" sz="1200"/>
        </a:p>
      </dgm:t>
    </dgm:pt>
    <dgm:pt modelId="{B70794C6-3F90-6D48-8594-1F851557622D}" type="parTrans" cxnId="{41C50814-DAC9-A045-AE1C-600EA568EA79}">
      <dgm:prSet/>
      <dgm:spPr/>
      <dgm:t>
        <a:bodyPr/>
        <a:lstStyle/>
        <a:p>
          <a:endParaRPr kumimoji="1" lang="ja-JP" altLang="en-US"/>
        </a:p>
      </dgm:t>
    </dgm:pt>
    <dgm:pt modelId="{DC67DD32-D250-9E42-85C2-055A2EB168BE}" type="sibTrans" cxnId="{41C50814-DAC9-A045-AE1C-600EA568EA79}">
      <dgm:prSet/>
      <dgm:spPr/>
      <dgm:t>
        <a:bodyPr/>
        <a:lstStyle/>
        <a:p>
          <a:endParaRPr kumimoji="1" lang="ja-JP" altLang="en-US"/>
        </a:p>
      </dgm:t>
    </dgm:pt>
    <dgm:pt modelId="{270BFB83-A9A7-E647-B4A8-DFDDA25F8091}">
      <dgm:prSet phldrT="[テキスト]" custT="1"/>
      <dgm:spPr/>
      <dgm:t>
        <a:bodyPr/>
        <a:lstStyle/>
        <a:p>
          <a:endParaRPr kumimoji="1" lang="en-US" altLang="ja-JP" sz="400" dirty="0"/>
        </a:p>
        <a:p>
          <a:r>
            <a:rPr kumimoji="1" lang="ja-JP" altLang="en-US" sz="2000"/>
            <a:t>脅威</a:t>
          </a:r>
          <a:endParaRPr kumimoji="1" lang="en-US" altLang="ja-JP" sz="2000" dirty="0"/>
        </a:p>
        <a:p>
          <a:r>
            <a:rPr kumimoji="1" lang="en-US" altLang="ja-JP" sz="1200" dirty="0"/>
            <a:t>threat</a:t>
          </a:r>
          <a:endParaRPr kumimoji="1" lang="ja-JP" altLang="en-US" sz="1200"/>
        </a:p>
      </dgm:t>
    </dgm:pt>
    <dgm:pt modelId="{83FF07BB-550C-044F-BB79-21C8C6CD8137}" type="parTrans" cxnId="{44BD98F7-8A20-534B-A609-9B4F64721E0D}">
      <dgm:prSet/>
      <dgm:spPr/>
      <dgm:t>
        <a:bodyPr/>
        <a:lstStyle/>
        <a:p>
          <a:endParaRPr kumimoji="1" lang="ja-JP" altLang="en-US"/>
        </a:p>
      </dgm:t>
    </dgm:pt>
    <dgm:pt modelId="{B6989BDC-8BEA-0544-82AC-3A68DCAC976F}" type="sibTrans" cxnId="{44BD98F7-8A20-534B-A609-9B4F64721E0D}">
      <dgm:prSet/>
      <dgm:spPr/>
      <dgm:t>
        <a:bodyPr/>
        <a:lstStyle/>
        <a:p>
          <a:endParaRPr kumimoji="1" lang="ja-JP" altLang="en-US"/>
        </a:p>
      </dgm:t>
    </dgm:pt>
    <dgm:pt modelId="{455247F5-009C-1143-B4E0-91696A5870F6}">
      <dgm:prSet phldrT="[テキスト]" custT="1"/>
      <dgm:spPr/>
      <dgm:t>
        <a:bodyPr/>
        <a:lstStyle/>
        <a:p>
          <a:endParaRPr kumimoji="1" lang="en-US" altLang="ja-JP" sz="2000" dirty="0"/>
        </a:p>
        <a:p>
          <a:r>
            <a:rPr kumimoji="1" lang="ja-JP" altLang="en-US" sz="2000"/>
            <a:t>機会</a:t>
          </a:r>
          <a:endParaRPr kumimoji="1" lang="en-US" altLang="ja-JP" sz="1200" dirty="0"/>
        </a:p>
        <a:p>
          <a:r>
            <a:rPr kumimoji="1" lang="en-US" altLang="ja-JP" sz="1200" dirty="0"/>
            <a:t>opportunity</a:t>
          </a:r>
        </a:p>
        <a:p>
          <a:endParaRPr kumimoji="1" lang="ja-JP" altLang="en-US" sz="1400"/>
        </a:p>
      </dgm:t>
    </dgm:pt>
    <dgm:pt modelId="{BE2D4047-D63C-1847-BCBE-B53E6E8C8E7D}" type="parTrans" cxnId="{C7AD4EE5-2F1B-D147-B86D-2C509F943605}">
      <dgm:prSet/>
      <dgm:spPr/>
      <dgm:t>
        <a:bodyPr/>
        <a:lstStyle/>
        <a:p>
          <a:endParaRPr kumimoji="1" lang="ja-JP" altLang="en-US"/>
        </a:p>
      </dgm:t>
    </dgm:pt>
    <dgm:pt modelId="{AB6295C2-1CF6-BF4A-9A2B-D8AD2EE4BCF6}" type="sibTrans" cxnId="{C7AD4EE5-2F1B-D147-B86D-2C509F943605}">
      <dgm:prSet/>
      <dgm:spPr/>
      <dgm:t>
        <a:bodyPr/>
        <a:lstStyle/>
        <a:p>
          <a:endParaRPr kumimoji="1" lang="ja-JP" altLang="en-US"/>
        </a:p>
      </dgm:t>
    </dgm:pt>
    <dgm:pt modelId="{89B710EE-7D27-EC4E-AEF7-2792477C2122}" type="pres">
      <dgm:prSet presAssocID="{8414ABF9-0DD9-6B4E-949E-866A811EDB5F}" presName="cycleMatrixDiagram" presStyleCnt="0">
        <dgm:presLayoutVars>
          <dgm:chMax val="1"/>
          <dgm:dir/>
          <dgm:animLvl val="lvl"/>
          <dgm:resizeHandles val="exact"/>
        </dgm:presLayoutVars>
      </dgm:prSet>
      <dgm:spPr/>
    </dgm:pt>
    <dgm:pt modelId="{EC6F978C-15FC-BB41-B662-33D86DC1E6A2}" type="pres">
      <dgm:prSet presAssocID="{8414ABF9-0DD9-6B4E-949E-866A811EDB5F}" presName="children" presStyleCnt="0"/>
      <dgm:spPr/>
    </dgm:pt>
    <dgm:pt modelId="{BCAFD227-E10C-7C4F-AE76-60A159AE29C5}" type="pres">
      <dgm:prSet presAssocID="{8414ABF9-0DD9-6B4E-949E-866A811EDB5F}" presName="childPlaceholder" presStyleCnt="0"/>
      <dgm:spPr/>
    </dgm:pt>
    <dgm:pt modelId="{824081A5-14ED-6143-98F4-1F9C6F670341}" type="pres">
      <dgm:prSet presAssocID="{8414ABF9-0DD9-6B4E-949E-866A811EDB5F}" presName="circle" presStyleCnt="0"/>
      <dgm:spPr/>
    </dgm:pt>
    <dgm:pt modelId="{4FF88F3D-9BCE-BD47-923F-683BFD415667}" type="pres">
      <dgm:prSet presAssocID="{8414ABF9-0DD9-6B4E-949E-866A811EDB5F}" presName="quadrant1" presStyleLbl="node1" presStyleIdx="0" presStyleCnt="4">
        <dgm:presLayoutVars>
          <dgm:chMax val="1"/>
          <dgm:bulletEnabled val="1"/>
        </dgm:presLayoutVars>
      </dgm:prSet>
      <dgm:spPr/>
    </dgm:pt>
    <dgm:pt modelId="{89F59063-7D3C-DF41-95BB-6887801E2172}" type="pres">
      <dgm:prSet presAssocID="{8414ABF9-0DD9-6B4E-949E-866A811EDB5F}" presName="quadrant2" presStyleLbl="node1" presStyleIdx="1" presStyleCnt="4">
        <dgm:presLayoutVars>
          <dgm:chMax val="1"/>
          <dgm:bulletEnabled val="1"/>
        </dgm:presLayoutVars>
      </dgm:prSet>
      <dgm:spPr/>
    </dgm:pt>
    <dgm:pt modelId="{15D1BF22-9981-C147-8F9D-ECCCCA3D97F6}" type="pres">
      <dgm:prSet presAssocID="{8414ABF9-0DD9-6B4E-949E-866A811EDB5F}" presName="quadrant3" presStyleLbl="node1" presStyleIdx="2" presStyleCnt="4">
        <dgm:presLayoutVars>
          <dgm:chMax val="1"/>
          <dgm:bulletEnabled val="1"/>
        </dgm:presLayoutVars>
      </dgm:prSet>
      <dgm:spPr/>
    </dgm:pt>
    <dgm:pt modelId="{1EE4ED7B-056B-B54F-BDE9-63E8EE1A64C4}" type="pres">
      <dgm:prSet presAssocID="{8414ABF9-0DD9-6B4E-949E-866A811EDB5F}" presName="quadrant4" presStyleLbl="node1" presStyleIdx="3" presStyleCnt="4">
        <dgm:presLayoutVars>
          <dgm:chMax val="1"/>
          <dgm:bulletEnabled val="1"/>
        </dgm:presLayoutVars>
      </dgm:prSet>
      <dgm:spPr/>
    </dgm:pt>
    <dgm:pt modelId="{B1202F1D-1BBA-1740-B11E-BEBC4F025B31}" type="pres">
      <dgm:prSet presAssocID="{8414ABF9-0DD9-6B4E-949E-866A811EDB5F}" presName="quadrantPlaceholder" presStyleCnt="0"/>
      <dgm:spPr/>
    </dgm:pt>
    <dgm:pt modelId="{88C2D3B2-3A51-2148-B832-EE8FDBC318F8}" type="pres">
      <dgm:prSet presAssocID="{8414ABF9-0DD9-6B4E-949E-866A811EDB5F}" presName="center1" presStyleLbl="fgShp" presStyleIdx="0" presStyleCnt="2"/>
      <dgm:spPr>
        <a:noFill/>
        <a:ln>
          <a:noFill/>
        </a:ln>
      </dgm:spPr>
    </dgm:pt>
    <dgm:pt modelId="{B964F235-9E3C-B643-A000-0526EE727F4D}" type="pres">
      <dgm:prSet presAssocID="{8414ABF9-0DD9-6B4E-949E-866A811EDB5F}" presName="center2" presStyleLbl="fgShp" presStyleIdx="1" presStyleCnt="2"/>
      <dgm:spPr>
        <a:noFill/>
        <a:ln>
          <a:noFill/>
        </a:ln>
      </dgm:spPr>
    </dgm:pt>
  </dgm:ptLst>
  <dgm:cxnLst>
    <dgm:cxn modelId="{41C50814-DAC9-A045-AE1C-600EA568EA79}" srcId="{8414ABF9-0DD9-6B4E-949E-866A811EDB5F}" destId="{457BA091-7ACA-A243-95F5-AEEC3E9E297D}" srcOrd="1" destOrd="0" parTransId="{B70794C6-3F90-6D48-8594-1F851557622D}" sibTransId="{DC67DD32-D250-9E42-85C2-055A2EB168BE}"/>
    <dgm:cxn modelId="{CFA4F61E-2E15-5045-9D76-4460D15F6AAF}" type="presOf" srcId="{455247F5-009C-1143-B4E0-91696A5870F6}" destId="{1EE4ED7B-056B-B54F-BDE9-63E8EE1A64C4}" srcOrd="0" destOrd="0" presId="urn:microsoft.com/office/officeart/2005/8/layout/cycle4"/>
    <dgm:cxn modelId="{632A4751-CC52-394C-ADF7-BECD029B3E1D}" type="presOf" srcId="{8414ABF9-0DD9-6B4E-949E-866A811EDB5F}" destId="{89B710EE-7D27-EC4E-AEF7-2792477C2122}" srcOrd="0" destOrd="0" presId="urn:microsoft.com/office/officeart/2005/8/layout/cycle4"/>
    <dgm:cxn modelId="{5CB94A73-E73D-A644-8E7C-468ADF4DBBE4}" type="presOf" srcId="{270BFB83-A9A7-E647-B4A8-DFDDA25F8091}" destId="{15D1BF22-9981-C147-8F9D-ECCCCA3D97F6}" srcOrd="0" destOrd="0" presId="urn:microsoft.com/office/officeart/2005/8/layout/cycle4"/>
    <dgm:cxn modelId="{C7AD4EE5-2F1B-D147-B86D-2C509F943605}" srcId="{8414ABF9-0DD9-6B4E-949E-866A811EDB5F}" destId="{455247F5-009C-1143-B4E0-91696A5870F6}" srcOrd="3" destOrd="0" parTransId="{BE2D4047-D63C-1847-BCBE-B53E6E8C8E7D}" sibTransId="{AB6295C2-1CF6-BF4A-9A2B-D8AD2EE4BCF6}"/>
    <dgm:cxn modelId="{4B22D9E5-BA91-C64F-A5A1-066385559804}" type="presOf" srcId="{457BA091-7ACA-A243-95F5-AEEC3E9E297D}" destId="{89F59063-7D3C-DF41-95BB-6887801E2172}" srcOrd="0" destOrd="0" presId="urn:microsoft.com/office/officeart/2005/8/layout/cycle4"/>
    <dgm:cxn modelId="{3B6B01EB-33FB-164E-8138-B0572044643F}" type="presOf" srcId="{A24F693A-0B4B-BA4E-831B-BD33B269639A}" destId="{4FF88F3D-9BCE-BD47-923F-683BFD415667}" srcOrd="0" destOrd="0" presId="urn:microsoft.com/office/officeart/2005/8/layout/cycle4"/>
    <dgm:cxn modelId="{86514DEC-4ED2-5747-A5AE-5667D63B23B1}" srcId="{8414ABF9-0DD9-6B4E-949E-866A811EDB5F}" destId="{A24F693A-0B4B-BA4E-831B-BD33B269639A}" srcOrd="0" destOrd="0" parTransId="{D8435608-48A4-2B4B-AB98-D6E2DCF9317F}" sibTransId="{407C570F-4F22-864D-AC00-E6D35FB85D32}"/>
    <dgm:cxn modelId="{44BD98F7-8A20-534B-A609-9B4F64721E0D}" srcId="{8414ABF9-0DD9-6B4E-949E-866A811EDB5F}" destId="{270BFB83-A9A7-E647-B4A8-DFDDA25F8091}" srcOrd="2" destOrd="0" parTransId="{83FF07BB-550C-044F-BB79-21C8C6CD8137}" sibTransId="{B6989BDC-8BEA-0544-82AC-3A68DCAC976F}"/>
    <dgm:cxn modelId="{EEAAE045-4363-AF47-99C4-45C75A8FB266}" type="presParOf" srcId="{89B710EE-7D27-EC4E-AEF7-2792477C2122}" destId="{EC6F978C-15FC-BB41-B662-33D86DC1E6A2}" srcOrd="0" destOrd="0" presId="urn:microsoft.com/office/officeart/2005/8/layout/cycle4"/>
    <dgm:cxn modelId="{2EC4B1B1-8D84-3A44-995D-785B3FB9F0F5}" type="presParOf" srcId="{EC6F978C-15FC-BB41-B662-33D86DC1E6A2}" destId="{BCAFD227-E10C-7C4F-AE76-60A159AE29C5}" srcOrd="0" destOrd="0" presId="urn:microsoft.com/office/officeart/2005/8/layout/cycle4"/>
    <dgm:cxn modelId="{4952D4F4-55A4-E140-A725-BCC17AA7B01B}" type="presParOf" srcId="{89B710EE-7D27-EC4E-AEF7-2792477C2122}" destId="{824081A5-14ED-6143-98F4-1F9C6F670341}" srcOrd="1" destOrd="0" presId="urn:microsoft.com/office/officeart/2005/8/layout/cycle4"/>
    <dgm:cxn modelId="{0E8529C4-5F18-D044-8E1D-DA2B21FF1E55}" type="presParOf" srcId="{824081A5-14ED-6143-98F4-1F9C6F670341}" destId="{4FF88F3D-9BCE-BD47-923F-683BFD415667}" srcOrd="0" destOrd="0" presId="urn:microsoft.com/office/officeart/2005/8/layout/cycle4"/>
    <dgm:cxn modelId="{AEA7ACA3-F72C-8C4D-9D44-8A3F50612FA5}" type="presParOf" srcId="{824081A5-14ED-6143-98F4-1F9C6F670341}" destId="{89F59063-7D3C-DF41-95BB-6887801E2172}" srcOrd="1" destOrd="0" presId="urn:microsoft.com/office/officeart/2005/8/layout/cycle4"/>
    <dgm:cxn modelId="{22FCDB5E-0E27-F145-8E0B-64A6FB3B70D2}" type="presParOf" srcId="{824081A5-14ED-6143-98F4-1F9C6F670341}" destId="{15D1BF22-9981-C147-8F9D-ECCCCA3D97F6}" srcOrd="2" destOrd="0" presId="urn:microsoft.com/office/officeart/2005/8/layout/cycle4"/>
    <dgm:cxn modelId="{A9854801-EBB2-CD47-8431-832BB852B158}" type="presParOf" srcId="{824081A5-14ED-6143-98F4-1F9C6F670341}" destId="{1EE4ED7B-056B-B54F-BDE9-63E8EE1A64C4}" srcOrd="3" destOrd="0" presId="urn:microsoft.com/office/officeart/2005/8/layout/cycle4"/>
    <dgm:cxn modelId="{BBB76AAA-0DC6-7D4B-B206-857E16E846CA}" type="presParOf" srcId="{824081A5-14ED-6143-98F4-1F9C6F670341}" destId="{B1202F1D-1BBA-1740-B11E-BEBC4F025B31}" srcOrd="4" destOrd="0" presId="urn:microsoft.com/office/officeart/2005/8/layout/cycle4"/>
    <dgm:cxn modelId="{00A612F0-659F-2D4B-BA02-23BCA0561FD0}" type="presParOf" srcId="{89B710EE-7D27-EC4E-AEF7-2792477C2122}" destId="{88C2D3B2-3A51-2148-B832-EE8FDBC318F8}" srcOrd="2" destOrd="0" presId="urn:microsoft.com/office/officeart/2005/8/layout/cycle4"/>
    <dgm:cxn modelId="{961B9654-BC69-434B-A8AD-A56CCEB6B817}" type="presParOf" srcId="{89B710EE-7D27-EC4E-AEF7-2792477C2122}" destId="{B964F235-9E3C-B643-A000-0526EE727F4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F88F3D-9BCE-BD47-923F-683BFD415667}">
      <dsp:nvSpPr>
        <dsp:cNvPr id="0" name=""/>
        <dsp:cNvSpPr/>
      </dsp:nvSpPr>
      <dsp:spPr>
        <a:xfrm>
          <a:off x="1191439" y="734239"/>
          <a:ext cx="2492237" cy="2492237"/>
        </a:xfrm>
        <a:prstGeom prst="pieWedge">
          <a:avLst/>
        </a:prstGeom>
        <a:solidFill>
          <a:schemeClr val="accent4">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a:t>強み</a:t>
          </a:r>
          <a:endParaRPr kumimoji="1" lang="en-US" altLang="ja-JP" sz="2000" kern="1200" dirty="0"/>
        </a:p>
        <a:p>
          <a:pPr marL="0" lvl="0" indent="0" algn="ctr" defTabSz="889000">
            <a:lnSpc>
              <a:spcPct val="90000"/>
            </a:lnSpc>
            <a:spcBef>
              <a:spcPct val="0"/>
            </a:spcBef>
            <a:spcAft>
              <a:spcPct val="35000"/>
            </a:spcAft>
            <a:buNone/>
          </a:pPr>
          <a:r>
            <a:rPr kumimoji="1" lang="en-US" altLang="ja-JP" sz="1100" kern="1200" dirty="0"/>
            <a:t>strength</a:t>
          </a:r>
          <a:endParaRPr kumimoji="1" lang="ja-JP" altLang="en-US" sz="2000" kern="1200"/>
        </a:p>
      </dsp:txBody>
      <dsp:txXfrm>
        <a:off x="1921398" y="1464198"/>
        <a:ext cx="1762278" cy="1762278"/>
      </dsp:txXfrm>
    </dsp:sp>
    <dsp:sp modelId="{89F59063-7D3C-DF41-95BB-6887801E2172}">
      <dsp:nvSpPr>
        <dsp:cNvPr id="0" name=""/>
        <dsp:cNvSpPr/>
      </dsp:nvSpPr>
      <dsp:spPr>
        <a:xfrm rot="5400000">
          <a:off x="3798791" y="734239"/>
          <a:ext cx="2492237" cy="2492237"/>
        </a:xfrm>
        <a:prstGeom prst="pieWedge">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ct val="35000"/>
            </a:spcAft>
            <a:buNone/>
          </a:pPr>
          <a:r>
            <a:rPr kumimoji="1" lang="ja-JP" altLang="en-US" sz="2000" kern="1200"/>
            <a:t>弱み</a:t>
          </a:r>
          <a:endParaRPr kumimoji="1" lang="en-US" altLang="ja-JP" sz="1100" kern="1200" dirty="0"/>
        </a:p>
        <a:p>
          <a:pPr marL="0" lvl="0" indent="0" algn="ctr" defTabSz="889000">
            <a:lnSpc>
              <a:spcPct val="100000"/>
            </a:lnSpc>
            <a:spcBef>
              <a:spcPct val="0"/>
            </a:spcBef>
            <a:spcAft>
              <a:spcPct val="35000"/>
            </a:spcAft>
            <a:buNone/>
          </a:pPr>
          <a:r>
            <a:rPr kumimoji="1" lang="en-US" altLang="ja-JP" sz="1200" kern="1200" dirty="0"/>
            <a:t>weakness</a:t>
          </a:r>
          <a:endParaRPr kumimoji="1" lang="ja-JP" altLang="en-US" sz="1200" kern="1200"/>
        </a:p>
      </dsp:txBody>
      <dsp:txXfrm rot="-5400000">
        <a:off x="3798791" y="1464198"/>
        <a:ext cx="1762278" cy="1762278"/>
      </dsp:txXfrm>
    </dsp:sp>
    <dsp:sp modelId="{15D1BF22-9981-C147-8F9D-ECCCCA3D97F6}">
      <dsp:nvSpPr>
        <dsp:cNvPr id="0" name=""/>
        <dsp:cNvSpPr/>
      </dsp:nvSpPr>
      <dsp:spPr>
        <a:xfrm rot="10800000">
          <a:off x="3798791" y="3341591"/>
          <a:ext cx="2492237" cy="2492237"/>
        </a:xfrm>
        <a:prstGeom prst="pieWedge">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 tIns="28448" rIns="28448" bIns="28448" numCol="1" spcCol="1270" anchor="ctr" anchorCtr="0">
          <a:noAutofit/>
        </a:bodyPr>
        <a:lstStyle/>
        <a:p>
          <a:pPr marL="0" lvl="0" indent="0" algn="ctr" defTabSz="177800">
            <a:lnSpc>
              <a:spcPct val="90000"/>
            </a:lnSpc>
            <a:spcBef>
              <a:spcPct val="0"/>
            </a:spcBef>
            <a:spcAft>
              <a:spcPct val="35000"/>
            </a:spcAft>
            <a:buNone/>
          </a:pPr>
          <a:endParaRPr kumimoji="1" lang="en-US" altLang="ja-JP" sz="400" kern="1200" dirty="0"/>
        </a:p>
        <a:p>
          <a:pPr marL="0" lvl="0" indent="0" algn="ctr" defTabSz="177800">
            <a:lnSpc>
              <a:spcPct val="90000"/>
            </a:lnSpc>
            <a:spcBef>
              <a:spcPct val="0"/>
            </a:spcBef>
            <a:spcAft>
              <a:spcPct val="35000"/>
            </a:spcAft>
            <a:buNone/>
          </a:pPr>
          <a:r>
            <a:rPr kumimoji="1" lang="ja-JP" altLang="en-US" sz="2000" kern="1200"/>
            <a:t>脅威</a:t>
          </a:r>
          <a:endParaRPr kumimoji="1" lang="en-US" altLang="ja-JP" sz="2000" kern="1200" dirty="0"/>
        </a:p>
        <a:p>
          <a:pPr marL="0" lvl="0" indent="0" algn="ctr" defTabSz="177800">
            <a:lnSpc>
              <a:spcPct val="90000"/>
            </a:lnSpc>
            <a:spcBef>
              <a:spcPct val="0"/>
            </a:spcBef>
            <a:spcAft>
              <a:spcPct val="35000"/>
            </a:spcAft>
            <a:buNone/>
          </a:pPr>
          <a:r>
            <a:rPr kumimoji="1" lang="en-US" altLang="ja-JP" sz="1200" kern="1200" dirty="0"/>
            <a:t>threat</a:t>
          </a:r>
          <a:endParaRPr kumimoji="1" lang="ja-JP" altLang="en-US" sz="1200" kern="1200"/>
        </a:p>
      </dsp:txBody>
      <dsp:txXfrm rot="10800000">
        <a:off x="3798791" y="3341591"/>
        <a:ext cx="1762278" cy="1762278"/>
      </dsp:txXfrm>
    </dsp:sp>
    <dsp:sp modelId="{1EE4ED7B-056B-B54F-BDE9-63E8EE1A64C4}">
      <dsp:nvSpPr>
        <dsp:cNvPr id="0" name=""/>
        <dsp:cNvSpPr/>
      </dsp:nvSpPr>
      <dsp:spPr>
        <a:xfrm rot="16200000">
          <a:off x="1191439" y="3341591"/>
          <a:ext cx="2492237" cy="2492237"/>
        </a:xfrm>
        <a:prstGeom prst="pieWedge">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endParaRPr kumimoji="1" lang="en-US" altLang="ja-JP" sz="2000" kern="1200" dirty="0"/>
        </a:p>
        <a:p>
          <a:pPr marL="0" lvl="0" indent="0" algn="ctr" defTabSz="889000">
            <a:lnSpc>
              <a:spcPct val="90000"/>
            </a:lnSpc>
            <a:spcBef>
              <a:spcPct val="0"/>
            </a:spcBef>
            <a:spcAft>
              <a:spcPct val="35000"/>
            </a:spcAft>
            <a:buNone/>
          </a:pPr>
          <a:r>
            <a:rPr kumimoji="1" lang="ja-JP" altLang="en-US" sz="2000" kern="1200"/>
            <a:t>機会</a:t>
          </a:r>
          <a:endParaRPr kumimoji="1" lang="en-US" altLang="ja-JP" sz="1200" kern="1200" dirty="0"/>
        </a:p>
        <a:p>
          <a:pPr marL="0" lvl="0" indent="0" algn="ctr" defTabSz="889000">
            <a:lnSpc>
              <a:spcPct val="90000"/>
            </a:lnSpc>
            <a:spcBef>
              <a:spcPct val="0"/>
            </a:spcBef>
            <a:spcAft>
              <a:spcPct val="35000"/>
            </a:spcAft>
            <a:buNone/>
          </a:pPr>
          <a:r>
            <a:rPr kumimoji="1" lang="en-US" altLang="ja-JP" sz="1200" kern="1200" dirty="0"/>
            <a:t>opportunity</a:t>
          </a:r>
        </a:p>
        <a:p>
          <a:pPr marL="0" lvl="0" indent="0" algn="ctr" defTabSz="889000">
            <a:lnSpc>
              <a:spcPct val="90000"/>
            </a:lnSpc>
            <a:spcBef>
              <a:spcPct val="0"/>
            </a:spcBef>
            <a:spcAft>
              <a:spcPct val="35000"/>
            </a:spcAft>
            <a:buNone/>
          </a:pPr>
          <a:endParaRPr kumimoji="1" lang="ja-JP" altLang="en-US" sz="1400" kern="1200"/>
        </a:p>
      </dsp:txBody>
      <dsp:txXfrm rot="5400000">
        <a:off x="1921398" y="3341591"/>
        <a:ext cx="1762278" cy="1762278"/>
      </dsp:txXfrm>
    </dsp:sp>
    <dsp:sp modelId="{88C2D3B2-3A51-2148-B832-EE8FDBC318F8}">
      <dsp:nvSpPr>
        <dsp:cNvPr id="0" name=""/>
        <dsp:cNvSpPr/>
      </dsp:nvSpPr>
      <dsp:spPr>
        <a:xfrm>
          <a:off x="3310992" y="2766016"/>
          <a:ext cx="860483" cy="748246"/>
        </a:xfrm>
        <a:prstGeom prst="circularArrow">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964F235-9E3C-B643-A000-0526EE727F4D}">
      <dsp:nvSpPr>
        <dsp:cNvPr id="0" name=""/>
        <dsp:cNvSpPr/>
      </dsp:nvSpPr>
      <dsp:spPr>
        <a:xfrm rot="10800000">
          <a:off x="3310992" y="3053804"/>
          <a:ext cx="860483" cy="748246"/>
        </a:xfrm>
        <a:prstGeom prst="circularArrow">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F88F3D-9BCE-BD47-923F-683BFD415667}">
      <dsp:nvSpPr>
        <dsp:cNvPr id="0" name=""/>
        <dsp:cNvSpPr/>
      </dsp:nvSpPr>
      <dsp:spPr>
        <a:xfrm>
          <a:off x="1191439" y="734239"/>
          <a:ext cx="2492237" cy="2492237"/>
        </a:xfrm>
        <a:prstGeom prst="pieWedge">
          <a:avLst/>
        </a:prstGeom>
        <a:solidFill>
          <a:schemeClr val="accent4">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a:t>強み</a:t>
          </a:r>
          <a:endParaRPr kumimoji="1" lang="en-US" altLang="ja-JP" sz="2000" kern="1200" dirty="0"/>
        </a:p>
        <a:p>
          <a:pPr marL="0" lvl="0" indent="0" algn="ctr" defTabSz="889000">
            <a:lnSpc>
              <a:spcPct val="90000"/>
            </a:lnSpc>
            <a:spcBef>
              <a:spcPct val="0"/>
            </a:spcBef>
            <a:spcAft>
              <a:spcPct val="35000"/>
            </a:spcAft>
            <a:buNone/>
          </a:pPr>
          <a:r>
            <a:rPr kumimoji="1" lang="en-US" altLang="ja-JP" sz="1100" kern="1200" dirty="0"/>
            <a:t>strength</a:t>
          </a:r>
          <a:endParaRPr kumimoji="1" lang="ja-JP" altLang="en-US" sz="2000" kern="1200"/>
        </a:p>
      </dsp:txBody>
      <dsp:txXfrm>
        <a:off x="1921398" y="1464198"/>
        <a:ext cx="1762278" cy="1762278"/>
      </dsp:txXfrm>
    </dsp:sp>
    <dsp:sp modelId="{89F59063-7D3C-DF41-95BB-6887801E2172}">
      <dsp:nvSpPr>
        <dsp:cNvPr id="0" name=""/>
        <dsp:cNvSpPr/>
      </dsp:nvSpPr>
      <dsp:spPr>
        <a:xfrm rot="5400000">
          <a:off x="3798791" y="734239"/>
          <a:ext cx="2492237" cy="2492237"/>
        </a:xfrm>
        <a:prstGeom prst="pieWedge">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ct val="35000"/>
            </a:spcAft>
            <a:buNone/>
          </a:pPr>
          <a:r>
            <a:rPr kumimoji="1" lang="ja-JP" altLang="en-US" sz="2000" kern="1200"/>
            <a:t>弱み</a:t>
          </a:r>
          <a:endParaRPr kumimoji="1" lang="en-US" altLang="ja-JP" sz="1100" kern="1200" dirty="0"/>
        </a:p>
        <a:p>
          <a:pPr marL="0" lvl="0" indent="0" algn="ctr" defTabSz="889000">
            <a:lnSpc>
              <a:spcPct val="100000"/>
            </a:lnSpc>
            <a:spcBef>
              <a:spcPct val="0"/>
            </a:spcBef>
            <a:spcAft>
              <a:spcPct val="35000"/>
            </a:spcAft>
            <a:buNone/>
          </a:pPr>
          <a:r>
            <a:rPr kumimoji="1" lang="en-US" altLang="ja-JP" sz="1200" kern="1200" dirty="0"/>
            <a:t>weakness</a:t>
          </a:r>
          <a:endParaRPr kumimoji="1" lang="ja-JP" altLang="en-US" sz="1200" kern="1200"/>
        </a:p>
      </dsp:txBody>
      <dsp:txXfrm rot="-5400000">
        <a:off x="3798791" y="1464198"/>
        <a:ext cx="1762278" cy="1762278"/>
      </dsp:txXfrm>
    </dsp:sp>
    <dsp:sp modelId="{15D1BF22-9981-C147-8F9D-ECCCCA3D97F6}">
      <dsp:nvSpPr>
        <dsp:cNvPr id="0" name=""/>
        <dsp:cNvSpPr/>
      </dsp:nvSpPr>
      <dsp:spPr>
        <a:xfrm rot="10800000">
          <a:off x="3798791" y="3341591"/>
          <a:ext cx="2492237" cy="2492237"/>
        </a:xfrm>
        <a:prstGeom prst="pieWedge">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 tIns="28448" rIns="28448" bIns="28448" numCol="1" spcCol="1270" anchor="ctr" anchorCtr="0">
          <a:noAutofit/>
        </a:bodyPr>
        <a:lstStyle/>
        <a:p>
          <a:pPr marL="0" lvl="0" indent="0" algn="ctr" defTabSz="177800">
            <a:lnSpc>
              <a:spcPct val="90000"/>
            </a:lnSpc>
            <a:spcBef>
              <a:spcPct val="0"/>
            </a:spcBef>
            <a:spcAft>
              <a:spcPct val="35000"/>
            </a:spcAft>
            <a:buNone/>
          </a:pPr>
          <a:endParaRPr kumimoji="1" lang="en-US" altLang="ja-JP" sz="400" kern="1200" dirty="0"/>
        </a:p>
        <a:p>
          <a:pPr marL="0" lvl="0" indent="0" algn="ctr" defTabSz="177800">
            <a:lnSpc>
              <a:spcPct val="90000"/>
            </a:lnSpc>
            <a:spcBef>
              <a:spcPct val="0"/>
            </a:spcBef>
            <a:spcAft>
              <a:spcPct val="35000"/>
            </a:spcAft>
            <a:buNone/>
          </a:pPr>
          <a:r>
            <a:rPr kumimoji="1" lang="ja-JP" altLang="en-US" sz="2000" kern="1200"/>
            <a:t>脅威</a:t>
          </a:r>
          <a:endParaRPr kumimoji="1" lang="en-US" altLang="ja-JP" sz="2000" kern="1200" dirty="0"/>
        </a:p>
        <a:p>
          <a:pPr marL="0" lvl="0" indent="0" algn="ctr" defTabSz="177800">
            <a:lnSpc>
              <a:spcPct val="90000"/>
            </a:lnSpc>
            <a:spcBef>
              <a:spcPct val="0"/>
            </a:spcBef>
            <a:spcAft>
              <a:spcPct val="35000"/>
            </a:spcAft>
            <a:buNone/>
          </a:pPr>
          <a:r>
            <a:rPr kumimoji="1" lang="en-US" altLang="ja-JP" sz="1200" kern="1200" dirty="0"/>
            <a:t>threat</a:t>
          </a:r>
          <a:endParaRPr kumimoji="1" lang="ja-JP" altLang="en-US" sz="1200" kern="1200"/>
        </a:p>
      </dsp:txBody>
      <dsp:txXfrm rot="10800000">
        <a:off x="3798791" y="3341591"/>
        <a:ext cx="1762278" cy="1762278"/>
      </dsp:txXfrm>
    </dsp:sp>
    <dsp:sp modelId="{1EE4ED7B-056B-B54F-BDE9-63E8EE1A64C4}">
      <dsp:nvSpPr>
        <dsp:cNvPr id="0" name=""/>
        <dsp:cNvSpPr/>
      </dsp:nvSpPr>
      <dsp:spPr>
        <a:xfrm rot="16200000">
          <a:off x="1191439" y="3341591"/>
          <a:ext cx="2492237" cy="2492237"/>
        </a:xfrm>
        <a:prstGeom prst="pieWedge">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endParaRPr kumimoji="1" lang="en-US" altLang="ja-JP" sz="2000" kern="1200" dirty="0"/>
        </a:p>
        <a:p>
          <a:pPr marL="0" lvl="0" indent="0" algn="ctr" defTabSz="889000">
            <a:lnSpc>
              <a:spcPct val="90000"/>
            </a:lnSpc>
            <a:spcBef>
              <a:spcPct val="0"/>
            </a:spcBef>
            <a:spcAft>
              <a:spcPct val="35000"/>
            </a:spcAft>
            <a:buNone/>
          </a:pPr>
          <a:r>
            <a:rPr kumimoji="1" lang="ja-JP" altLang="en-US" sz="2000" kern="1200"/>
            <a:t>機会</a:t>
          </a:r>
          <a:endParaRPr kumimoji="1" lang="en-US" altLang="ja-JP" sz="1200" kern="1200" dirty="0"/>
        </a:p>
        <a:p>
          <a:pPr marL="0" lvl="0" indent="0" algn="ctr" defTabSz="889000">
            <a:lnSpc>
              <a:spcPct val="90000"/>
            </a:lnSpc>
            <a:spcBef>
              <a:spcPct val="0"/>
            </a:spcBef>
            <a:spcAft>
              <a:spcPct val="35000"/>
            </a:spcAft>
            <a:buNone/>
          </a:pPr>
          <a:r>
            <a:rPr kumimoji="1" lang="en-US" altLang="ja-JP" sz="1200" kern="1200" dirty="0"/>
            <a:t>opportunity</a:t>
          </a:r>
        </a:p>
        <a:p>
          <a:pPr marL="0" lvl="0" indent="0" algn="ctr" defTabSz="889000">
            <a:lnSpc>
              <a:spcPct val="90000"/>
            </a:lnSpc>
            <a:spcBef>
              <a:spcPct val="0"/>
            </a:spcBef>
            <a:spcAft>
              <a:spcPct val="35000"/>
            </a:spcAft>
            <a:buNone/>
          </a:pPr>
          <a:endParaRPr kumimoji="1" lang="ja-JP" altLang="en-US" sz="1400" kern="1200"/>
        </a:p>
      </dsp:txBody>
      <dsp:txXfrm rot="5400000">
        <a:off x="1921398" y="3341591"/>
        <a:ext cx="1762278" cy="1762278"/>
      </dsp:txXfrm>
    </dsp:sp>
    <dsp:sp modelId="{88C2D3B2-3A51-2148-B832-EE8FDBC318F8}">
      <dsp:nvSpPr>
        <dsp:cNvPr id="0" name=""/>
        <dsp:cNvSpPr/>
      </dsp:nvSpPr>
      <dsp:spPr>
        <a:xfrm>
          <a:off x="3310992" y="2766016"/>
          <a:ext cx="860483" cy="748246"/>
        </a:xfrm>
        <a:prstGeom prst="circularArrow">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964F235-9E3C-B643-A000-0526EE727F4D}">
      <dsp:nvSpPr>
        <dsp:cNvPr id="0" name=""/>
        <dsp:cNvSpPr/>
      </dsp:nvSpPr>
      <dsp:spPr>
        <a:xfrm rot="10800000">
          <a:off x="3310992" y="3053804"/>
          <a:ext cx="860483" cy="748246"/>
        </a:xfrm>
        <a:prstGeom prst="circularArrow">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F88F3D-9BCE-BD47-923F-683BFD415667}">
      <dsp:nvSpPr>
        <dsp:cNvPr id="0" name=""/>
        <dsp:cNvSpPr/>
      </dsp:nvSpPr>
      <dsp:spPr>
        <a:xfrm>
          <a:off x="1191439" y="734239"/>
          <a:ext cx="2492237" cy="2492237"/>
        </a:xfrm>
        <a:prstGeom prst="pieWedge">
          <a:avLst/>
        </a:prstGeom>
        <a:solidFill>
          <a:schemeClr val="accent4">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a:t>強み</a:t>
          </a:r>
          <a:endParaRPr kumimoji="1" lang="en-US" altLang="ja-JP" sz="2000" kern="1200" dirty="0"/>
        </a:p>
        <a:p>
          <a:pPr marL="0" lvl="0" indent="0" algn="ctr" defTabSz="889000">
            <a:lnSpc>
              <a:spcPct val="90000"/>
            </a:lnSpc>
            <a:spcBef>
              <a:spcPct val="0"/>
            </a:spcBef>
            <a:spcAft>
              <a:spcPct val="35000"/>
            </a:spcAft>
            <a:buNone/>
          </a:pPr>
          <a:r>
            <a:rPr kumimoji="1" lang="en-US" altLang="ja-JP" sz="1100" kern="1200" dirty="0"/>
            <a:t>strength</a:t>
          </a:r>
          <a:endParaRPr kumimoji="1" lang="ja-JP" altLang="en-US" sz="2000" kern="1200"/>
        </a:p>
      </dsp:txBody>
      <dsp:txXfrm>
        <a:off x="1921398" y="1464198"/>
        <a:ext cx="1762278" cy="1762278"/>
      </dsp:txXfrm>
    </dsp:sp>
    <dsp:sp modelId="{89F59063-7D3C-DF41-95BB-6887801E2172}">
      <dsp:nvSpPr>
        <dsp:cNvPr id="0" name=""/>
        <dsp:cNvSpPr/>
      </dsp:nvSpPr>
      <dsp:spPr>
        <a:xfrm rot="5400000">
          <a:off x="3798791" y="734239"/>
          <a:ext cx="2492237" cy="2492237"/>
        </a:xfrm>
        <a:prstGeom prst="pieWedge">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ct val="35000"/>
            </a:spcAft>
            <a:buNone/>
          </a:pPr>
          <a:r>
            <a:rPr kumimoji="1" lang="ja-JP" altLang="en-US" sz="2000" kern="1200"/>
            <a:t>弱み</a:t>
          </a:r>
          <a:endParaRPr kumimoji="1" lang="en-US" altLang="ja-JP" sz="1100" kern="1200" dirty="0"/>
        </a:p>
        <a:p>
          <a:pPr marL="0" lvl="0" indent="0" algn="ctr" defTabSz="889000">
            <a:lnSpc>
              <a:spcPct val="100000"/>
            </a:lnSpc>
            <a:spcBef>
              <a:spcPct val="0"/>
            </a:spcBef>
            <a:spcAft>
              <a:spcPct val="35000"/>
            </a:spcAft>
            <a:buNone/>
          </a:pPr>
          <a:r>
            <a:rPr kumimoji="1" lang="en-US" altLang="ja-JP" sz="1200" kern="1200" dirty="0"/>
            <a:t>weakness</a:t>
          </a:r>
          <a:endParaRPr kumimoji="1" lang="ja-JP" altLang="en-US" sz="1200" kern="1200"/>
        </a:p>
      </dsp:txBody>
      <dsp:txXfrm rot="-5400000">
        <a:off x="3798791" y="1464198"/>
        <a:ext cx="1762278" cy="1762278"/>
      </dsp:txXfrm>
    </dsp:sp>
    <dsp:sp modelId="{15D1BF22-9981-C147-8F9D-ECCCCA3D97F6}">
      <dsp:nvSpPr>
        <dsp:cNvPr id="0" name=""/>
        <dsp:cNvSpPr/>
      </dsp:nvSpPr>
      <dsp:spPr>
        <a:xfrm rot="10800000">
          <a:off x="3798791" y="3341591"/>
          <a:ext cx="2492237" cy="2492237"/>
        </a:xfrm>
        <a:prstGeom prst="pieWedge">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 tIns="28448" rIns="28448" bIns="28448" numCol="1" spcCol="1270" anchor="ctr" anchorCtr="0">
          <a:noAutofit/>
        </a:bodyPr>
        <a:lstStyle/>
        <a:p>
          <a:pPr marL="0" lvl="0" indent="0" algn="ctr" defTabSz="177800">
            <a:lnSpc>
              <a:spcPct val="90000"/>
            </a:lnSpc>
            <a:spcBef>
              <a:spcPct val="0"/>
            </a:spcBef>
            <a:spcAft>
              <a:spcPct val="35000"/>
            </a:spcAft>
            <a:buNone/>
          </a:pPr>
          <a:endParaRPr kumimoji="1" lang="en-US" altLang="ja-JP" sz="400" kern="1200" dirty="0"/>
        </a:p>
        <a:p>
          <a:pPr marL="0" lvl="0" indent="0" algn="ctr" defTabSz="177800">
            <a:lnSpc>
              <a:spcPct val="90000"/>
            </a:lnSpc>
            <a:spcBef>
              <a:spcPct val="0"/>
            </a:spcBef>
            <a:spcAft>
              <a:spcPct val="35000"/>
            </a:spcAft>
            <a:buNone/>
          </a:pPr>
          <a:r>
            <a:rPr kumimoji="1" lang="ja-JP" altLang="en-US" sz="2000" kern="1200"/>
            <a:t>脅威</a:t>
          </a:r>
          <a:endParaRPr kumimoji="1" lang="en-US" altLang="ja-JP" sz="2000" kern="1200" dirty="0"/>
        </a:p>
        <a:p>
          <a:pPr marL="0" lvl="0" indent="0" algn="ctr" defTabSz="177800">
            <a:lnSpc>
              <a:spcPct val="90000"/>
            </a:lnSpc>
            <a:spcBef>
              <a:spcPct val="0"/>
            </a:spcBef>
            <a:spcAft>
              <a:spcPct val="35000"/>
            </a:spcAft>
            <a:buNone/>
          </a:pPr>
          <a:r>
            <a:rPr kumimoji="1" lang="en-US" altLang="ja-JP" sz="1200" kern="1200" dirty="0"/>
            <a:t>threat</a:t>
          </a:r>
          <a:endParaRPr kumimoji="1" lang="ja-JP" altLang="en-US" sz="1200" kern="1200"/>
        </a:p>
      </dsp:txBody>
      <dsp:txXfrm rot="10800000">
        <a:off x="3798791" y="3341591"/>
        <a:ext cx="1762278" cy="1762278"/>
      </dsp:txXfrm>
    </dsp:sp>
    <dsp:sp modelId="{1EE4ED7B-056B-B54F-BDE9-63E8EE1A64C4}">
      <dsp:nvSpPr>
        <dsp:cNvPr id="0" name=""/>
        <dsp:cNvSpPr/>
      </dsp:nvSpPr>
      <dsp:spPr>
        <a:xfrm rot="16200000">
          <a:off x="1191439" y="3341591"/>
          <a:ext cx="2492237" cy="2492237"/>
        </a:xfrm>
        <a:prstGeom prst="pieWedge">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endParaRPr kumimoji="1" lang="en-US" altLang="ja-JP" sz="2000" kern="1200" dirty="0"/>
        </a:p>
        <a:p>
          <a:pPr marL="0" lvl="0" indent="0" algn="ctr" defTabSz="889000">
            <a:lnSpc>
              <a:spcPct val="90000"/>
            </a:lnSpc>
            <a:spcBef>
              <a:spcPct val="0"/>
            </a:spcBef>
            <a:spcAft>
              <a:spcPct val="35000"/>
            </a:spcAft>
            <a:buNone/>
          </a:pPr>
          <a:r>
            <a:rPr kumimoji="1" lang="ja-JP" altLang="en-US" sz="2000" kern="1200"/>
            <a:t>機会</a:t>
          </a:r>
          <a:endParaRPr kumimoji="1" lang="en-US" altLang="ja-JP" sz="1200" kern="1200" dirty="0"/>
        </a:p>
        <a:p>
          <a:pPr marL="0" lvl="0" indent="0" algn="ctr" defTabSz="889000">
            <a:lnSpc>
              <a:spcPct val="90000"/>
            </a:lnSpc>
            <a:spcBef>
              <a:spcPct val="0"/>
            </a:spcBef>
            <a:spcAft>
              <a:spcPct val="35000"/>
            </a:spcAft>
            <a:buNone/>
          </a:pPr>
          <a:r>
            <a:rPr kumimoji="1" lang="en-US" altLang="ja-JP" sz="1200" kern="1200" dirty="0"/>
            <a:t>opportunity</a:t>
          </a:r>
        </a:p>
        <a:p>
          <a:pPr marL="0" lvl="0" indent="0" algn="ctr" defTabSz="889000">
            <a:lnSpc>
              <a:spcPct val="90000"/>
            </a:lnSpc>
            <a:spcBef>
              <a:spcPct val="0"/>
            </a:spcBef>
            <a:spcAft>
              <a:spcPct val="35000"/>
            </a:spcAft>
            <a:buNone/>
          </a:pPr>
          <a:endParaRPr kumimoji="1" lang="ja-JP" altLang="en-US" sz="1400" kern="1200"/>
        </a:p>
      </dsp:txBody>
      <dsp:txXfrm rot="5400000">
        <a:off x="1921398" y="3341591"/>
        <a:ext cx="1762278" cy="1762278"/>
      </dsp:txXfrm>
    </dsp:sp>
    <dsp:sp modelId="{88C2D3B2-3A51-2148-B832-EE8FDBC318F8}">
      <dsp:nvSpPr>
        <dsp:cNvPr id="0" name=""/>
        <dsp:cNvSpPr/>
      </dsp:nvSpPr>
      <dsp:spPr>
        <a:xfrm>
          <a:off x="3310992" y="2766016"/>
          <a:ext cx="860483" cy="748246"/>
        </a:xfrm>
        <a:prstGeom prst="circularArrow">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964F235-9E3C-B643-A000-0526EE727F4D}">
      <dsp:nvSpPr>
        <dsp:cNvPr id="0" name=""/>
        <dsp:cNvSpPr/>
      </dsp:nvSpPr>
      <dsp:spPr>
        <a:xfrm rot="10800000">
          <a:off x="3310992" y="3053804"/>
          <a:ext cx="860483" cy="748246"/>
        </a:xfrm>
        <a:prstGeom prst="circularArrow">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F88F3D-9BCE-BD47-923F-683BFD415667}">
      <dsp:nvSpPr>
        <dsp:cNvPr id="0" name=""/>
        <dsp:cNvSpPr/>
      </dsp:nvSpPr>
      <dsp:spPr>
        <a:xfrm>
          <a:off x="1191439" y="734239"/>
          <a:ext cx="2492237" cy="2492237"/>
        </a:xfrm>
        <a:prstGeom prst="pieWedge">
          <a:avLst/>
        </a:prstGeom>
        <a:solidFill>
          <a:schemeClr val="accent4">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a:t>強み</a:t>
          </a:r>
          <a:endParaRPr kumimoji="1" lang="en-US" altLang="ja-JP" sz="2000" kern="1200" dirty="0"/>
        </a:p>
        <a:p>
          <a:pPr marL="0" lvl="0" indent="0" algn="ctr" defTabSz="889000">
            <a:lnSpc>
              <a:spcPct val="90000"/>
            </a:lnSpc>
            <a:spcBef>
              <a:spcPct val="0"/>
            </a:spcBef>
            <a:spcAft>
              <a:spcPct val="35000"/>
            </a:spcAft>
            <a:buNone/>
          </a:pPr>
          <a:r>
            <a:rPr kumimoji="1" lang="en-US" altLang="ja-JP" sz="1100" kern="1200" dirty="0"/>
            <a:t>strength</a:t>
          </a:r>
          <a:endParaRPr kumimoji="1" lang="ja-JP" altLang="en-US" sz="2000" kern="1200"/>
        </a:p>
      </dsp:txBody>
      <dsp:txXfrm>
        <a:off x="1921398" y="1464198"/>
        <a:ext cx="1762278" cy="1762278"/>
      </dsp:txXfrm>
    </dsp:sp>
    <dsp:sp modelId="{89F59063-7D3C-DF41-95BB-6887801E2172}">
      <dsp:nvSpPr>
        <dsp:cNvPr id="0" name=""/>
        <dsp:cNvSpPr/>
      </dsp:nvSpPr>
      <dsp:spPr>
        <a:xfrm rot="5400000">
          <a:off x="3798791" y="734239"/>
          <a:ext cx="2492237" cy="2492237"/>
        </a:xfrm>
        <a:prstGeom prst="pieWedge">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ct val="35000"/>
            </a:spcAft>
            <a:buNone/>
          </a:pPr>
          <a:r>
            <a:rPr kumimoji="1" lang="ja-JP" altLang="en-US" sz="2000" kern="1200"/>
            <a:t>弱み</a:t>
          </a:r>
          <a:endParaRPr kumimoji="1" lang="en-US" altLang="ja-JP" sz="1100" kern="1200" dirty="0"/>
        </a:p>
        <a:p>
          <a:pPr marL="0" lvl="0" indent="0" algn="ctr" defTabSz="889000">
            <a:lnSpc>
              <a:spcPct val="100000"/>
            </a:lnSpc>
            <a:spcBef>
              <a:spcPct val="0"/>
            </a:spcBef>
            <a:spcAft>
              <a:spcPct val="35000"/>
            </a:spcAft>
            <a:buNone/>
          </a:pPr>
          <a:r>
            <a:rPr kumimoji="1" lang="en-US" altLang="ja-JP" sz="1200" kern="1200" dirty="0"/>
            <a:t>weakness</a:t>
          </a:r>
          <a:endParaRPr kumimoji="1" lang="ja-JP" altLang="en-US" sz="1200" kern="1200"/>
        </a:p>
      </dsp:txBody>
      <dsp:txXfrm rot="-5400000">
        <a:off x="3798791" y="1464198"/>
        <a:ext cx="1762278" cy="1762278"/>
      </dsp:txXfrm>
    </dsp:sp>
    <dsp:sp modelId="{15D1BF22-9981-C147-8F9D-ECCCCA3D97F6}">
      <dsp:nvSpPr>
        <dsp:cNvPr id="0" name=""/>
        <dsp:cNvSpPr/>
      </dsp:nvSpPr>
      <dsp:spPr>
        <a:xfrm rot="10800000">
          <a:off x="3798791" y="3341591"/>
          <a:ext cx="2492237" cy="2492237"/>
        </a:xfrm>
        <a:prstGeom prst="pieWedge">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 tIns="28448" rIns="28448" bIns="28448" numCol="1" spcCol="1270" anchor="ctr" anchorCtr="0">
          <a:noAutofit/>
        </a:bodyPr>
        <a:lstStyle/>
        <a:p>
          <a:pPr marL="0" lvl="0" indent="0" algn="ctr" defTabSz="177800">
            <a:lnSpc>
              <a:spcPct val="90000"/>
            </a:lnSpc>
            <a:spcBef>
              <a:spcPct val="0"/>
            </a:spcBef>
            <a:spcAft>
              <a:spcPct val="35000"/>
            </a:spcAft>
            <a:buNone/>
          </a:pPr>
          <a:endParaRPr kumimoji="1" lang="en-US" altLang="ja-JP" sz="400" kern="1200" dirty="0"/>
        </a:p>
        <a:p>
          <a:pPr marL="0" lvl="0" indent="0" algn="ctr" defTabSz="177800">
            <a:lnSpc>
              <a:spcPct val="90000"/>
            </a:lnSpc>
            <a:spcBef>
              <a:spcPct val="0"/>
            </a:spcBef>
            <a:spcAft>
              <a:spcPct val="35000"/>
            </a:spcAft>
            <a:buNone/>
          </a:pPr>
          <a:r>
            <a:rPr kumimoji="1" lang="ja-JP" altLang="en-US" sz="2000" kern="1200"/>
            <a:t>脅威</a:t>
          </a:r>
          <a:endParaRPr kumimoji="1" lang="en-US" altLang="ja-JP" sz="2000" kern="1200" dirty="0"/>
        </a:p>
        <a:p>
          <a:pPr marL="0" lvl="0" indent="0" algn="ctr" defTabSz="177800">
            <a:lnSpc>
              <a:spcPct val="90000"/>
            </a:lnSpc>
            <a:spcBef>
              <a:spcPct val="0"/>
            </a:spcBef>
            <a:spcAft>
              <a:spcPct val="35000"/>
            </a:spcAft>
            <a:buNone/>
          </a:pPr>
          <a:r>
            <a:rPr kumimoji="1" lang="en-US" altLang="ja-JP" sz="1200" kern="1200" dirty="0"/>
            <a:t>threat</a:t>
          </a:r>
          <a:endParaRPr kumimoji="1" lang="ja-JP" altLang="en-US" sz="1200" kern="1200"/>
        </a:p>
      </dsp:txBody>
      <dsp:txXfrm rot="10800000">
        <a:off x="3798791" y="3341591"/>
        <a:ext cx="1762278" cy="1762278"/>
      </dsp:txXfrm>
    </dsp:sp>
    <dsp:sp modelId="{1EE4ED7B-056B-B54F-BDE9-63E8EE1A64C4}">
      <dsp:nvSpPr>
        <dsp:cNvPr id="0" name=""/>
        <dsp:cNvSpPr/>
      </dsp:nvSpPr>
      <dsp:spPr>
        <a:xfrm rot="16200000">
          <a:off x="1191439" y="3341591"/>
          <a:ext cx="2492237" cy="2492237"/>
        </a:xfrm>
        <a:prstGeom prst="pieWedge">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endParaRPr kumimoji="1" lang="en-US" altLang="ja-JP" sz="2000" kern="1200" dirty="0"/>
        </a:p>
        <a:p>
          <a:pPr marL="0" lvl="0" indent="0" algn="ctr" defTabSz="889000">
            <a:lnSpc>
              <a:spcPct val="90000"/>
            </a:lnSpc>
            <a:spcBef>
              <a:spcPct val="0"/>
            </a:spcBef>
            <a:spcAft>
              <a:spcPct val="35000"/>
            </a:spcAft>
            <a:buNone/>
          </a:pPr>
          <a:r>
            <a:rPr kumimoji="1" lang="ja-JP" altLang="en-US" sz="2000" kern="1200"/>
            <a:t>機会</a:t>
          </a:r>
          <a:endParaRPr kumimoji="1" lang="en-US" altLang="ja-JP" sz="1200" kern="1200" dirty="0"/>
        </a:p>
        <a:p>
          <a:pPr marL="0" lvl="0" indent="0" algn="ctr" defTabSz="889000">
            <a:lnSpc>
              <a:spcPct val="90000"/>
            </a:lnSpc>
            <a:spcBef>
              <a:spcPct val="0"/>
            </a:spcBef>
            <a:spcAft>
              <a:spcPct val="35000"/>
            </a:spcAft>
            <a:buNone/>
          </a:pPr>
          <a:r>
            <a:rPr kumimoji="1" lang="en-US" altLang="ja-JP" sz="1200" kern="1200" dirty="0"/>
            <a:t>opportunity</a:t>
          </a:r>
        </a:p>
        <a:p>
          <a:pPr marL="0" lvl="0" indent="0" algn="ctr" defTabSz="889000">
            <a:lnSpc>
              <a:spcPct val="90000"/>
            </a:lnSpc>
            <a:spcBef>
              <a:spcPct val="0"/>
            </a:spcBef>
            <a:spcAft>
              <a:spcPct val="35000"/>
            </a:spcAft>
            <a:buNone/>
          </a:pPr>
          <a:endParaRPr kumimoji="1" lang="ja-JP" altLang="en-US" sz="1400" kern="1200"/>
        </a:p>
      </dsp:txBody>
      <dsp:txXfrm rot="5400000">
        <a:off x="1921398" y="3341591"/>
        <a:ext cx="1762278" cy="1762278"/>
      </dsp:txXfrm>
    </dsp:sp>
    <dsp:sp modelId="{88C2D3B2-3A51-2148-B832-EE8FDBC318F8}">
      <dsp:nvSpPr>
        <dsp:cNvPr id="0" name=""/>
        <dsp:cNvSpPr/>
      </dsp:nvSpPr>
      <dsp:spPr>
        <a:xfrm>
          <a:off x="3310992" y="2766016"/>
          <a:ext cx="860483" cy="748246"/>
        </a:xfrm>
        <a:prstGeom prst="circularArrow">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964F235-9E3C-B643-A000-0526EE727F4D}">
      <dsp:nvSpPr>
        <dsp:cNvPr id="0" name=""/>
        <dsp:cNvSpPr/>
      </dsp:nvSpPr>
      <dsp:spPr>
        <a:xfrm rot="10800000">
          <a:off x="3310992" y="3053804"/>
          <a:ext cx="860483" cy="748246"/>
        </a:xfrm>
        <a:prstGeom prst="circularArrow">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ja-JP" altLang="en-US"/>
              <a:t>マスター タイトルの書式設定</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61064A3-CB6A-A647-B22C-F64380F66D37}" type="datetimeFigureOut">
              <a:rPr kumimoji="1" lang="ja-JP" altLang="en-US" smtClean="0"/>
              <a:t>2023/9/26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417026-37D7-594A-8454-F64421FDAD3E}" type="slidenum">
              <a:rPr kumimoji="1" lang="ja-JP" altLang="en-US" smtClean="0"/>
              <a:t>‹#›</a:t>
            </a:fld>
            <a:endParaRPr kumimoji="1" lang="ja-JP" altLang="en-US"/>
          </a:p>
        </p:txBody>
      </p:sp>
    </p:spTree>
    <p:extLst>
      <p:ext uri="{BB962C8B-B14F-4D97-AF65-F5344CB8AC3E}">
        <p14:creationId xmlns:p14="http://schemas.microsoft.com/office/powerpoint/2010/main" val="533792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61064A3-CB6A-A647-B22C-F64380F66D37}" type="datetimeFigureOut">
              <a:rPr kumimoji="1" lang="ja-JP" altLang="en-US" smtClean="0"/>
              <a:t>2023/9/26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417026-37D7-594A-8454-F64421FDAD3E}" type="slidenum">
              <a:rPr kumimoji="1" lang="ja-JP" altLang="en-US" smtClean="0"/>
              <a:t>‹#›</a:t>
            </a:fld>
            <a:endParaRPr kumimoji="1" lang="ja-JP" altLang="en-US"/>
          </a:p>
        </p:txBody>
      </p:sp>
    </p:spTree>
    <p:extLst>
      <p:ext uri="{BB962C8B-B14F-4D97-AF65-F5344CB8AC3E}">
        <p14:creationId xmlns:p14="http://schemas.microsoft.com/office/powerpoint/2010/main" val="2555495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61064A3-CB6A-A647-B22C-F64380F66D37}" type="datetimeFigureOut">
              <a:rPr kumimoji="1" lang="ja-JP" altLang="en-US" smtClean="0"/>
              <a:t>2023/9/26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417026-37D7-594A-8454-F64421FDAD3E}" type="slidenum">
              <a:rPr kumimoji="1" lang="ja-JP" altLang="en-US" smtClean="0"/>
              <a:t>‹#›</a:t>
            </a:fld>
            <a:endParaRPr kumimoji="1" lang="ja-JP" altLang="en-US"/>
          </a:p>
        </p:txBody>
      </p:sp>
    </p:spTree>
    <p:extLst>
      <p:ext uri="{BB962C8B-B14F-4D97-AF65-F5344CB8AC3E}">
        <p14:creationId xmlns:p14="http://schemas.microsoft.com/office/powerpoint/2010/main" val="331114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61064A3-CB6A-A647-B22C-F64380F66D37}" type="datetimeFigureOut">
              <a:rPr kumimoji="1" lang="ja-JP" altLang="en-US" smtClean="0"/>
              <a:t>2023/9/26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417026-37D7-594A-8454-F64421FDAD3E}" type="slidenum">
              <a:rPr kumimoji="1" lang="ja-JP" altLang="en-US" smtClean="0"/>
              <a:t>‹#›</a:t>
            </a:fld>
            <a:endParaRPr kumimoji="1" lang="ja-JP" altLang="en-US"/>
          </a:p>
        </p:txBody>
      </p:sp>
    </p:spTree>
    <p:extLst>
      <p:ext uri="{BB962C8B-B14F-4D97-AF65-F5344CB8AC3E}">
        <p14:creationId xmlns:p14="http://schemas.microsoft.com/office/powerpoint/2010/main" val="223566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61064A3-CB6A-A647-B22C-F64380F66D37}" type="datetimeFigureOut">
              <a:rPr kumimoji="1" lang="ja-JP" altLang="en-US" smtClean="0"/>
              <a:t>2023/9/26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417026-37D7-594A-8454-F64421FDAD3E}" type="slidenum">
              <a:rPr kumimoji="1" lang="ja-JP" altLang="en-US" smtClean="0"/>
              <a:t>‹#›</a:t>
            </a:fld>
            <a:endParaRPr kumimoji="1" lang="ja-JP" altLang="en-US"/>
          </a:p>
        </p:txBody>
      </p:sp>
    </p:spTree>
    <p:extLst>
      <p:ext uri="{BB962C8B-B14F-4D97-AF65-F5344CB8AC3E}">
        <p14:creationId xmlns:p14="http://schemas.microsoft.com/office/powerpoint/2010/main" val="294228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61064A3-CB6A-A647-B22C-F64380F66D37}" type="datetimeFigureOut">
              <a:rPr kumimoji="1" lang="ja-JP" altLang="en-US" smtClean="0"/>
              <a:t>2023/9/26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417026-37D7-594A-8454-F64421FDAD3E}" type="slidenum">
              <a:rPr kumimoji="1" lang="ja-JP" altLang="en-US" smtClean="0"/>
              <a:t>‹#›</a:t>
            </a:fld>
            <a:endParaRPr kumimoji="1" lang="ja-JP" altLang="en-US"/>
          </a:p>
        </p:txBody>
      </p:sp>
    </p:spTree>
    <p:extLst>
      <p:ext uri="{BB962C8B-B14F-4D97-AF65-F5344CB8AC3E}">
        <p14:creationId xmlns:p14="http://schemas.microsoft.com/office/powerpoint/2010/main" val="3388411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4" name="Content Placeholder 3"/>
          <p:cNvSpPr>
            <a:spLocks noGrp="1"/>
          </p:cNvSpPr>
          <p:nvPr>
            <p:ph sz="half" idx="2"/>
          </p:nvPr>
        </p:nvSpPr>
        <p:spPr>
          <a:xfrm>
            <a:off x="881779" y="3507105"/>
            <a:ext cx="5415676"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6" name="Content Placeholder 5"/>
          <p:cNvSpPr>
            <a:spLocks noGrp="1"/>
          </p:cNvSpPr>
          <p:nvPr>
            <p:ph sz="quarter" idx="4"/>
          </p:nvPr>
        </p:nvSpPr>
        <p:spPr>
          <a:xfrm>
            <a:off x="6480811" y="3507105"/>
            <a:ext cx="5442347"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61064A3-CB6A-A647-B22C-F64380F66D37}" type="datetimeFigureOut">
              <a:rPr kumimoji="1" lang="ja-JP" altLang="en-US" smtClean="0"/>
              <a:t>2023/9/26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C417026-37D7-594A-8454-F64421FDAD3E}" type="slidenum">
              <a:rPr kumimoji="1" lang="ja-JP" altLang="en-US" smtClean="0"/>
              <a:t>‹#›</a:t>
            </a:fld>
            <a:endParaRPr kumimoji="1" lang="ja-JP" altLang="en-US"/>
          </a:p>
        </p:txBody>
      </p:sp>
    </p:spTree>
    <p:extLst>
      <p:ext uri="{BB962C8B-B14F-4D97-AF65-F5344CB8AC3E}">
        <p14:creationId xmlns:p14="http://schemas.microsoft.com/office/powerpoint/2010/main" val="1525901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61064A3-CB6A-A647-B22C-F64380F66D37}" type="datetimeFigureOut">
              <a:rPr kumimoji="1" lang="ja-JP" altLang="en-US" smtClean="0"/>
              <a:t>2023/9/26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C417026-37D7-594A-8454-F64421FDAD3E}" type="slidenum">
              <a:rPr kumimoji="1" lang="ja-JP" altLang="en-US" smtClean="0"/>
              <a:t>‹#›</a:t>
            </a:fld>
            <a:endParaRPr kumimoji="1" lang="ja-JP" altLang="en-US"/>
          </a:p>
        </p:txBody>
      </p:sp>
    </p:spTree>
    <p:extLst>
      <p:ext uri="{BB962C8B-B14F-4D97-AF65-F5344CB8AC3E}">
        <p14:creationId xmlns:p14="http://schemas.microsoft.com/office/powerpoint/2010/main" val="214982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1064A3-CB6A-A647-B22C-F64380F66D37}" type="datetimeFigureOut">
              <a:rPr kumimoji="1" lang="ja-JP" altLang="en-US" smtClean="0"/>
              <a:t>2023/9/26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C417026-37D7-594A-8454-F64421FDAD3E}" type="slidenum">
              <a:rPr kumimoji="1" lang="ja-JP" altLang="en-US" smtClean="0"/>
              <a:t>‹#›</a:t>
            </a:fld>
            <a:endParaRPr kumimoji="1" lang="ja-JP" altLang="en-US"/>
          </a:p>
        </p:txBody>
      </p:sp>
    </p:spTree>
    <p:extLst>
      <p:ext uri="{BB962C8B-B14F-4D97-AF65-F5344CB8AC3E}">
        <p14:creationId xmlns:p14="http://schemas.microsoft.com/office/powerpoint/2010/main" val="2837601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a:t>マスター タイトルの書式設定</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61064A3-CB6A-A647-B22C-F64380F66D37}" type="datetimeFigureOut">
              <a:rPr kumimoji="1" lang="ja-JP" altLang="en-US" smtClean="0"/>
              <a:t>2023/9/26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417026-37D7-594A-8454-F64421FDAD3E}" type="slidenum">
              <a:rPr kumimoji="1" lang="ja-JP" altLang="en-US" smtClean="0"/>
              <a:t>‹#›</a:t>
            </a:fld>
            <a:endParaRPr kumimoji="1" lang="ja-JP" altLang="en-US"/>
          </a:p>
        </p:txBody>
      </p:sp>
    </p:spTree>
    <p:extLst>
      <p:ext uri="{BB962C8B-B14F-4D97-AF65-F5344CB8AC3E}">
        <p14:creationId xmlns:p14="http://schemas.microsoft.com/office/powerpoint/2010/main" val="401495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61064A3-CB6A-A647-B22C-F64380F66D37}" type="datetimeFigureOut">
              <a:rPr kumimoji="1" lang="ja-JP" altLang="en-US" smtClean="0"/>
              <a:t>2023/9/26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417026-37D7-594A-8454-F64421FDAD3E}" type="slidenum">
              <a:rPr kumimoji="1" lang="ja-JP" altLang="en-US" smtClean="0"/>
              <a:t>‹#›</a:t>
            </a:fld>
            <a:endParaRPr kumimoji="1" lang="ja-JP" altLang="en-US"/>
          </a:p>
        </p:txBody>
      </p:sp>
    </p:spTree>
    <p:extLst>
      <p:ext uri="{BB962C8B-B14F-4D97-AF65-F5344CB8AC3E}">
        <p14:creationId xmlns:p14="http://schemas.microsoft.com/office/powerpoint/2010/main" val="3578426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361064A3-CB6A-A647-B22C-F64380F66D37}" type="datetimeFigureOut">
              <a:rPr kumimoji="1" lang="ja-JP" altLang="en-US" smtClean="0"/>
              <a:t>2023/9/26</a:t>
            </a:fld>
            <a:endParaRPr kumimoji="1" lang="ja-JP" altLang="en-U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EC417026-37D7-594A-8454-F64421FDAD3E}" type="slidenum">
              <a:rPr kumimoji="1" lang="ja-JP" altLang="en-US" smtClean="0"/>
              <a:t>‹#›</a:t>
            </a:fld>
            <a:endParaRPr kumimoji="1" lang="ja-JP" altLang="en-US"/>
          </a:p>
        </p:txBody>
      </p:sp>
    </p:spTree>
    <p:extLst>
      <p:ext uri="{BB962C8B-B14F-4D97-AF65-F5344CB8AC3E}">
        <p14:creationId xmlns:p14="http://schemas.microsoft.com/office/powerpoint/2010/main" val="1370898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kumimoji="1"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kumimoji="1"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kumimoji="1"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kumimoji="1"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9pPr>
    </p:bodyStyle>
    <p:otherStyle>
      <a:defPPr>
        <a:defRPr lang="en-US"/>
      </a:defPPr>
      <a:lvl1pPr marL="0" algn="l" defTabSz="1280160" rtl="0" eaLnBrk="1" latinLnBrk="0" hangingPunct="1">
        <a:defRPr kumimoji="1" sz="2520" kern="1200">
          <a:solidFill>
            <a:schemeClr val="tx1"/>
          </a:solidFill>
          <a:latin typeface="+mn-lt"/>
          <a:ea typeface="+mn-ea"/>
          <a:cs typeface="+mn-cs"/>
        </a:defRPr>
      </a:lvl1pPr>
      <a:lvl2pPr marL="640080" algn="l" defTabSz="1280160" rtl="0" eaLnBrk="1" latinLnBrk="0" hangingPunct="1">
        <a:defRPr kumimoji="1" sz="2520" kern="1200">
          <a:solidFill>
            <a:schemeClr val="tx1"/>
          </a:solidFill>
          <a:latin typeface="+mn-lt"/>
          <a:ea typeface="+mn-ea"/>
          <a:cs typeface="+mn-cs"/>
        </a:defRPr>
      </a:lvl2pPr>
      <a:lvl3pPr marL="1280160" algn="l" defTabSz="1280160" rtl="0" eaLnBrk="1" latinLnBrk="0" hangingPunct="1">
        <a:defRPr kumimoji="1" sz="2520" kern="1200">
          <a:solidFill>
            <a:schemeClr val="tx1"/>
          </a:solidFill>
          <a:latin typeface="+mn-lt"/>
          <a:ea typeface="+mn-ea"/>
          <a:cs typeface="+mn-cs"/>
        </a:defRPr>
      </a:lvl3pPr>
      <a:lvl4pPr marL="1920240" algn="l" defTabSz="1280160" rtl="0" eaLnBrk="1" latinLnBrk="0" hangingPunct="1">
        <a:defRPr kumimoji="1" sz="2520" kern="1200">
          <a:solidFill>
            <a:schemeClr val="tx1"/>
          </a:solidFill>
          <a:latin typeface="+mn-lt"/>
          <a:ea typeface="+mn-ea"/>
          <a:cs typeface="+mn-cs"/>
        </a:defRPr>
      </a:lvl4pPr>
      <a:lvl5pPr marL="2560320" algn="l" defTabSz="1280160" rtl="0" eaLnBrk="1" latinLnBrk="0" hangingPunct="1">
        <a:defRPr kumimoji="1" sz="2520" kern="1200">
          <a:solidFill>
            <a:schemeClr val="tx1"/>
          </a:solidFill>
          <a:latin typeface="+mn-lt"/>
          <a:ea typeface="+mn-ea"/>
          <a:cs typeface="+mn-cs"/>
        </a:defRPr>
      </a:lvl5pPr>
      <a:lvl6pPr marL="3200400" algn="l" defTabSz="1280160" rtl="0" eaLnBrk="1" latinLnBrk="0" hangingPunct="1">
        <a:defRPr kumimoji="1" sz="2520" kern="1200">
          <a:solidFill>
            <a:schemeClr val="tx1"/>
          </a:solidFill>
          <a:latin typeface="+mn-lt"/>
          <a:ea typeface="+mn-ea"/>
          <a:cs typeface="+mn-cs"/>
        </a:defRPr>
      </a:lvl6pPr>
      <a:lvl7pPr marL="3840480" algn="l" defTabSz="1280160" rtl="0" eaLnBrk="1" latinLnBrk="0" hangingPunct="1">
        <a:defRPr kumimoji="1" sz="2520" kern="1200">
          <a:solidFill>
            <a:schemeClr val="tx1"/>
          </a:solidFill>
          <a:latin typeface="+mn-lt"/>
          <a:ea typeface="+mn-ea"/>
          <a:cs typeface="+mn-cs"/>
        </a:defRPr>
      </a:lvl7pPr>
      <a:lvl8pPr marL="4480560" algn="l" defTabSz="1280160" rtl="0" eaLnBrk="1" latinLnBrk="0" hangingPunct="1">
        <a:defRPr kumimoji="1" sz="2520" kern="1200">
          <a:solidFill>
            <a:schemeClr val="tx1"/>
          </a:solidFill>
          <a:latin typeface="+mn-lt"/>
          <a:ea typeface="+mn-ea"/>
          <a:cs typeface="+mn-cs"/>
        </a:defRPr>
      </a:lvl8pPr>
      <a:lvl9pPr marL="5120640" algn="l" defTabSz="1280160" rtl="0" eaLnBrk="1" latinLnBrk="0" hangingPunct="1">
        <a:defRPr kumimoji="1"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B18B70B0-150B-C341-F77A-E5D04D16DA11}"/>
              </a:ext>
            </a:extLst>
          </p:cNvPr>
          <p:cNvSpPr/>
          <p:nvPr/>
        </p:nvSpPr>
        <p:spPr>
          <a:xfrm>
            <a:off x="223022" y="4879749"/>
            <a:ext cx="6122020" cy="4549698"/>
          </a:xfrm>
          <a:prstGeom prst="rect">
            <a:avLst/>
          </a:prstGeom>
          <a:solidFill>
            <a:srgbClr val="5B9BD5">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1EB750E2-C51C-ED43-BB5E-7EB1DC18FD5B}"/>
              </a:ext>
            </a:extLst>
          </p:cNvPr>
          <p:cNvSpPr/>
          <p:nvPr/>
        </p:nvSpPr>
        <p:spPr>
          <a:xfrm>
            <a:off x="197961" y="4861933"/>
            <a:ext cx="6122020" cy="4549698"/>
          </a:xfrm>
          <a:prstGeom prst="rect">
            <a:avLst/>
          </a:prstGeom>
          <a:solidFill>
            <a:srgbClr val="5B9BD5">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D230FBF1-0B73-C653-FFA1-897FF4D76D45}"/>
              </a:ext>
            </a:extLst>
          </p:cNvPr>
          <p:cNvSpPr/>
          <p:nvPr/>
        </p:nvSpPr>
        <p:spPr>
          <a:xfrm>
            <a:off x="6479071" y="4870725"/>
            <a:ext cx="6122020" cy="4549698"/>
          </a:xfrm>
          <a:prstGeom prst="rect">
            <a:avLst/>
          </a:prstGeom>
          <a:solidFill>
            <a:srgbClr val="3FE19B">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F212929-BAB6-1611-0137-57247DA3FAD0}"/>
              </a:ext>
            </a:extLst>
          </p:cNvPr>
          <p:cNvSpPr/>
          <p:nvPr/>
        </p:nvSpPr>
        <p:spPr>
          <a:xfrm>
            <a:off x="6456557" y="189570"/>
            <a:ext cx="6122020" cy="4549698"/>
          </a:xfrm>
          <a:prstGeom prst="rect">
            <a:avLst/>
          </a:prstGeom>
          <a:solidFill>
            <a:srgbClr val="67EF21">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78DD9254-9D5B-E65A-2C96-7169DBFC196A}"/>
              </a:ext>
            </a:extLst>
          </p:cNvPr>
          <p:cNvSpPr/>
          <p:nvPr/>
        </p:nvSpPr>
        <p:spPr>
          <a:xfrm>
            <a:off x="223022" y="193873"/>
            <a:ext cx="6122020" cy="4549698"/>
          </a:xfrm>
          <a:prstGeom prst="rect">
            <a:avLst/>
          </a:prstGeom>
          <a:solidFill>
            <a:srgbClr val="FFC00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4" name="図表 3">
            <a:extLst>
              <a:ext uri="{FF2B5EF4-FFF2-40B4-BE49-F238E27FC236}">
                <a16:creationId xmlns:a16="http://schemas.microsoft.com/office/drawing/2014/main" id="{B9F33BF9-572F-8F06-D732-F7DC38A4F97D}"/>
              </a:ext>
            </a:extLst>
          </p:cNvPr>
          <p:cNvGraphicFramePr/>
          <p:nvPr/>
        </p:nvGraphicFramePr>
        <p:xfrm>
          <a:off x="2659566" y="1516566"/>
          <a:ext cx="7482468" cy="6568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正方形/長方形 9">
            <a:extLst>
              <a:ext uri="{FF2B5EF4-FFF2-40B4-BE49-F238E27FC236}">
                <a16:creationId xmlns:a16="http://schemas.microsoft.com/office/drawing/2014/main" id="{DD05B1AB-D42F-65B0-26CE-A5DABE9223C4}"/>
              </a:ext>
            </a:extLst>
          </p:cNvPr>
          <p:cNvSpPr/>
          <p:nvPr/>
        </p:nvSpPr>
        <p:spPr>
          <a:xfrm>
            <a:off x="288473" y="268741"/>
            <a:ext cx="5991253" cy="1569660"/>
          </a:xfrm>
          <a:prstGeom prst="rect">
            <a:avLst/>
          </a:prstGeom>
          <a:noFill/>
        </p:spPr>
        <p:txBody>
          <a:bodyPr wrap="square" lIns="91440" tIns="45720" rIns="91440" bIns="45720">
            <a:spAutoFit/>
          </a:bodyPr>
          <a:lstStyle/>
          <a:p>
            <a:r>
              <a:rPr lang="ja-JP" altLang="en-US" sz="2400" b="1" cap="none" spc="0">
                <a:ln w="28575">
                  <a:noFill/>
                  <a:prstDash val="solid"/>
                </a:ln>
                <a:solidFill>
                  <a:srgbClr val="FFC000"/>
                </a:solidFill>
                <a:effectLst>
                  <a:outerShdw blurRad="38100" dist="22860" dir="5400000" algn="tl" rotWithShape="0">
                    <a:srgbClr val="000000">
                      <a:alpha val="30000"/>
                    </a:srgbClr>
                  </a:outerShdw>
                </a:effectLst>
              </a:rPr>
              <a:t>競合よりも安価に、シニアがペットを安心して飼育できる環境を拡大し、保護団体の提供数も増やす事で、ペット市場にシニアというマーケットを開拓する。</a:t>
            </a:r>
            <a:endParaRPr lang="en-US" altLang="ja-JP" sz="2400" b="1" cap="none" spc="0" dirty="0">
              <a:ln w="28575">
                <a:noFill/>
                <a:prstDash val="solid"/>
              </a:ln>
              <a:solidFill>
                <a:srgbClr val="FFC000"/>
              </a:solidFill>
              <a:effectLst>
                <a:outerShdw blurRad="38100" dist="22860" dir="5400000" algn="tl" rotWithShape="0">
                  <a:srgbClr val="000000">
                    <a:alpha val="30000"/>
                  </a:srgbClr>
                </a:outerShdw>
              </a:effectLst>
            </a:endParaRPr>
          </a:p>
        </p:txBody>
      </p:sp>
      <p:sp>
        <p:nvSpPr>
          <p:cNvPr id="11" name="正方形/長方形 10">
            <a:extLst>
              <a:ext uri="{FF2B5EF4-FFF2-40B4-BE49-F238E27FC236}">
                <a16:creationId xmlns:a16="http://schemas.microsoft.com/office/drawing/2014/main" id="{DDE37C2A-9FE3-DF42-5BC4-91DF5C9DCA32}"/>
              </a:ext>
            </a:extLst>
          </p:cNvPr>
          <p:cNvSpPr/>
          <p:nvPr/>
        </p:nvSpPr>
        <p:spPr>
          <a:xfrm>
            <a:off x="6500484" y="299031"/>
            <a:ext cx="6130123" cy="1569660"/>
          </a:xfrm>
          <a:prstGeom prst="rect">
            <a:avLst/>
          </a:prstGeom>
          <a:noFill/>
        </p:spPr>
        <p:txBody>
          <a:bodyPr wrap="square" lIns="91440" tIns="45720" rIns="91440" bIns="45720">
            <a:spAutoFit/>
          </a:bodyPr>
          <a:lstStyle/>
          <a:p>
            <a:r>
              <a:rPr lang="ja-JP" altLang="en-US" sz="2400" b="1">
                <a:ln w="28575">
                  <a:noFill/>
                  <a:prstDash val="solid"/>
                </a:ln>
                <a:solidFill>
                  <a:srgbClr val="67EF21"/>
                </a:solidFill>
                <a:effectLst>
                  <a:outerShdw blurRad="38100" dist="22860" dir="5400000" algn="tl" rotWithShape="0">
                    <a:srgbClr val="000000">
                      <a:alpha val="30000"/>
                    </a:srgbClr>
                  </a:outerShdw>
                </a:effectLst>
              </a:rPr>
              <a:t>永年預かりを実施する保護団体を増やしたいが、</a:t>
            </a:r>
            <a:r>
              <a:rPr lang="ja-JP" altLang="en-US" sz="2400" b="1" cap="none" spc="0">
                <a:ln w="28575">
                  <a:noFill/>
                  <a:prstDash val="solid"/>
                </a:ln>
                <a:solidFill>
                  <a:srgbClr val="67EF21"/>
                </a:solidFill>
                <a:effectLst>
                  <a:outerShdw blurRad="38100" dist="22860" dir="5400000" algn="tl" rotWithShape="0">
                    <a:srgbClr val="000000">
                      <a:alpha val="30000"/>
                    </a:srgbClr>
                  </a:outerShdw>
                </a:effectLst>
              </a:rPr>
              <a:t>保護団体の多くがシニアはペットを　捨てる</a:t>
            </a:r>
            <a:r>
              <a:rPr lang="ja-JP" altLang="en-US" sz="2400" b="1">
                <a:ln w="28575">
                  <a:noFill/>
                  <a:prstDash val="solid"/>
                </a:ln>
                <a:solidFill>
                  <a:srgbClr val="67EF21"/>
                </a:solidFill>
                <a:effectLst>
                  <a:outerShdw blurRad="38100" dist="22860" dir="5400000" algn="tl" rotWithShape="0">
                    <a:srgbClr val="000000">
                      <a:alpha val="30000"/>
                    </a:srgbClr>
                  </a:outerShdw>
                </a:effectLst>
              </a:rPr>
              <a:t>というネガティブなイメージを抱いていること。</a:t>
            </a:r>
            <a:endParaRPr lang="en-US" altLang="ja-JP" sz="2400" b="1" dirty="0">
              <a:ln w="28575">
                <a:noFill/>
                <a:prstDash val="solid"/>
              </a:ln>
              <a:solidFill>
                <a:srgbClr val="67EF21"/>
              </a:solidFill>
              <a:effectLst>
                <a:outerShdw blurRad="38100" dist="22860" dir="5400000" algn="tl" rotWithShape="0">
                  <a:srgbClr val="000000">
                    <a:alpha val="30000"/>
                  </a:srgbClr>
                </a:outerShdw>
              </a:effectLst>
            </a:endParaRPr>
          </a:p>
        </p:txBody>
      </p:sp>
      <p:sp>
        <p:nvSpPr>
          <p:cNvPr id="33" name="正方形/長方形 32">
            <a:extLst>
              <a:ext uri="{FF2B5EF4-FFF2-40B4-BE49-F238E27FC236}">
                <a16:creationId xmlns:a16="http://schemas.microsoft.com/office/drawing/2014/main" id="{DA786DE8-78E6-7437-7DE8-77139F4D1B62}"/>
              </a:ext>
            </a:extLst>
          </p:cNvPr>
          <p:cNvSpPr/>
          <p:nvPr/>
        </p:nvSpPr>
        <p:spPr>
          <a:xfrm>
            <a:off x="4383992" y="4345043"/>
            <a:ext cx="4050706" cy="8986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rgbClr val="FF0000"/>
                </a:solidFill>
              </a:rPr>
              <a:t>With Pets</a:t>
            </a:r>
          </a:p>
        </p:txBody>
      </p:sp>
      <p:sp>
        <p:nvSpPr>
          <p:cNvPr id="2" name="正方形/長方形 1">
            <a:extLst>
              <a:ext uri="{FF2B5EF4-FFF2-40B4-BE49-F238E27FC236}">
                <a16:creationId xmlns:a16="http://schemas.microsoft.com/office/drawing/2014/main" id="{2AA90082-AAB8-32A5-3992-CC1F15C3AC9E}"/>
              </a:ext>
            </a:extLst>
          </p:cNvPr>
          <p:cNvSpPr/>
          <p:nvPr/>
        </p:nvSpPr>
        <p:spPr>
          <a:xfrm>
            <a:off x="150236" y="7539346"/>
            <a:ext cx="6250564" cy="1569660"/>
          </a:xfrm>
          <a:prstGeom prst="rect">
            <a:avLst/>
          </a:prstGeom>
          <a:noFill/>
        </p:spPr>
        <p:txBody>
          <a:bodyPr wrap="square" lIns="91440" tIns="45720" rIns="91440" bIns="45720">
            <a:spAutoFit/>
          </a:bodyPr>
          <a:lstStyle/>
          <a:p>
            <a:r>
              <a:rPr lang="ja-JP" altLang="en-US" sz="2400" b="1">
                <a:ln w="28575">
                  <a:noFill/>
                  <a:prstDash val="solid"/>
                </a:ln>
                <a:solidFill>
                  <a:srgbClr val="5B9BD5"/>
                </a:solidFill>
                <a:effectLst>
                  <a:outerShdw blurRad="38100" dist="22860" dir="5400000" algn="tl" rotWithShape="0">
                    <a:srgbClr val="000000">
                      <a:alpha val="30000"/>
                    </a:srgbClr>
                  </a:outerShdw>
                </a:effectLst>
              </a:rPr>
              <a:t>動物愛護法の改正で生体価格の高騰による保護動物の需要の高まりと、政府のシニアにペットを提供し、殺処分ゼロを目指したいたいという思惑</a:t>
            </a:r>
            <a:endParaRPr lang="ja-JP" altLang="en-US" sz="2400" b="1" cap="none" spc="0">
              <a:ln w="28575">
                <a:noFill/>
                <a:prstDash val="solid"/>
              </a:ln>
              <a:solidFill>
                <a:srgbClr val="5B9BD5"/>
              </a:solidFill>
              <a:effectLst>
                <a:outerShdw blurRad="38100" dist="22860" dir="5400000" algn="tl" rotWithShape="0">
                  <a:srgbClr val="000000">
                    <a:alpha val="30000"/>
                  </a:srgbClr>
                </a:outerShdw>
              </a:effectLst>
            </a:endParaRPr>
          </a:p>
        </p:txBody>
      </p:sp>
      <p:sp>
        <p:nvSpPr>
          <p:cNvPr id="3" name="正方形/長方形 2">
            <a:extLst>
              <a:ext uri="{FF2B5EF4-FFF2-40B4-BE49-F238E27FC236}">
                <a16:creationId xmlns:a16="http://schemas.microsoft.com/office/drawing/2014/main" id="{DC1D53B3-C51F-4E52-6242-DB0824B6A834}"/>
              </a:ext>
            </a:extLst>
          </p:cNvPr>
          <p:cNvSpPr/>
          <p:nvPr/>
        </p:nvSpPr>
        <p:spPr>
          <a:xfrm>
            <a:off x="6623824" y="7715765"/>
            <a:ext cx="6177776" cy="830997"/>
          </a:xfrm>
          <a:prstGeom prst="rect">
            <a:avLst/>
          </a:prstGeom>
          <a:noFill/>
        </p:spPr>
        <p:txBody>
          <a:bodyPr wrap="square" lIns="91440" tIns="45720" rIns="91440" bIns="45720">
            <a:spAutoFit/>
          </a:bodyPr>
          <a:lstStyle/>
          <a:p>
            <a:r>
              <a:rPr lang="ja-JP" altLang="en-US" sz="2400" b="1" cap="none" spc="0">
                <a:ln w="28575">
                  <a:noFill/>
                  <a:prstDash val="solid"/>
                </a:ln>
                <a:solidFill>
                  <a:srgbClr val="3FE19B"/>
                </a:solidFill>
                <a:effectLst>
                  <a:outerShdw blurRad="38100" dist="22860" dir="5400000" algn="tl" rotWithShape="0">
                    <a:srgbClr val="000000">
                      <a:alpha val="30000"/>
                    </a:srgbClr>
                  </a:outerShdw>
                </a:effectLst>
              </a:rPr>
              <a:t>物価高騰に伴うペット飼育費用の支出増とシニアの情報機器への理解不足</a:t>
            </a:r>
          </a:p>
        </p:txBody>
      </p:sp>
    </p:spTree>
    <p:extLst>
      <p:ext uri="{BB962C8B-B14F-4D97-AF65-F5344CB8AC3E}">
        <p14:creationId xmlns:p14="http://schemas.microsoft.com/office/powerpoint/2010/main" val="747761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B18B70B0-150B-C341-F77A-E5D04D16DA11}"/>
              </a:ext>
            </a:extLst>
          </p:cNvPr>
          <p:cNvSpPr/>
          <p:nvPr/>
        </p:nvSpPr>
        <p:spPr>
          <a:xfrm>
            <a:off x="223022" y="4879749"/>
            <a:ext cx="6122020" cy="4549698"/>
          </a:xfrm>
          <a:prstGeom prst="rect">
            <a:avLst/>
          </a:prstGeom>
          <a:solidFill>
            <a:srgbClr val="5B9BD5">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1EB750E2-C51C-ED43-BB5E-7EB1DC18FD5B}"/>
              </a:ext>
            </a:extLst>
          </p:cNvPr>
          <p:cNvSpPr/>
          <p:nvPr/>
        </p:nvSpPr>
        <p:spPr>
          <a:xfrm>
            <a:off x="223023" y="4861933"/>
            <a:ext cx="6122020" cy="4549698"/>
          </a:xfrm>
          <a:prstGeom prst="rect">
            <a:avLst/>
          </a:prstGeom>
          <a:solidFill>
            <a:srgbClr val="5B9BD5">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D230FBF1-0B73-C653-FFA1-897FF4D76D45}"/>
              </a:ext>
            </a:extLst>
          </p:cNvPr>
          <p:cNvSpPr/>
          <p:nvPr/>
        </p:nvSpPr>
        <p:spPr>
          <a:xfrm>
            <a:off x="6456557" y="4861933"/>
            <a:ext cx="6122020" cy="4549698"/>
          </a:xfrm>
          <a:prstGeom prst="rect">
            <a:avLst/>
          </a:prstGeom>
          <a:solidFill>
            <a:srgbClr val="3FE19B">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F212929-BAB6-1611-0137-57247DA3FAD0}"/>
              </a:ext>
            </a:extLst>
          </p:cNvPr>
          <p:cNvSpPr/>
          <p:nvPr/>
        </p:nvSpPr>
        <p:spPr>
          <a:xfrm>
            <a:off x="6456557" y="189570"/>
            <a:ext cx="6122020" cy="4549698"/>
          </a:xfrm>
          <a:prstGeom prst="rect">
            <a:avLst/>
          </a:prstGeom>
          <a:solidFill>
            <a:srgbClr val="67EF21">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78DD9254-9D5B-E65A-2C96-7169DBFC196A}"/>
              </a:ext>
            </a:extLst>
          </p:cNvPr>
          <p:cNvSpPr/>
          <p:nvPr/>
        </p:nvSpPr>
        <p:spPr>
          <a:xfrm>
            <a:off x="223022" y="193873"/>
            <a:ext cx="6122020" cy="4549698"/>
          </a:xfrm>
          <a:prstGeom prst="rect">
            <a:avLst/>
          </a:prstGeom>
          <a:solidFill>
            <a:srgbClr val="FFC00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4" name="図表 3">
            <a:extLst>
              <a:ext uri="{FF2B5EF4-FFF2-40B4-BE49-F238E27FC236}">
                <a16:creationId xmlns:a16="http://schemas.microsoft.com/office/drawing/2014/main" id="{B9F33BF9-572F-8F06-D732-F7DC38A4F97D}"/>
              </a:ext>
            </a:extLst>
          </p:cNvPr>
          <p:cNvGraphicFramePr/>
          <p:nvPr>
            <p:extLst>
              <p:ext uri="{D42A27DB-BD31-4B8C-83A1-F6EECF244321}">
                <p14:modId xmlns:p14="http://schemas.microsoft.com/office/powerpoint/2010/main" val="988048295"/>
              </p:ext>
            </p:extLst>
          </p:nvPr>
        </p:nvGraphicFramePr>
        <p:xfrm>
          <a:off x="2659566" y="1516566"/>
          <a:ext cx="7482468" cy="6568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正方形/長方形 10">
            <a:extLst>
              <a:ext uri="{FF2B5EF4-FFF2-40B4-BE49-F238E27FC236}">
                <a16:creationId xmlns:a16="http://schemas.microsoft.com/office/drawing/2014/main" id="{DDE37C2A-9FE3-DF42-5BC4-91DF5C9DCA32}"/>
              </a:ext>
            </a:extLst>
          </p:cNvPr>
          <p:cNvSpPr/>
          <p:nvPr/>
        </p:nvSpPr>
        <p:spPr>
          <a:xfrm>
            <a:off x="6521240" y="306044"/>
            <a:ext cx="6130123" cy="830997"/>
          </a:xfrm>
          <a:prstGeom prst="rect">
            <a:avLst/>
          </a:prstGeom>
          <a:noFill/>
        </p:spPr>
        <p:txBody>
          <a:bodyPr wrap="square" lIns="91440" tIns="45720" rIns="91440" bIns="45720">
            <a:spAutoFit/>
          </a:bodyPr>
          <a:lstStyle/>
          <a:p>
            <a:r>
              <a:rPr lang="ja-JP" altLang="en-US" sz="2400" b="1" cap="none" spc="0">
                <a:ln w="28575">
                  <a:noFill/>
                  <a:prstDash val="solid"/>
                </a:ln>
                <a:solidFill>
                  <a:srgbClr val="67EF21"/>
                </a:solidFill>
                <a:effectLst>
                  <a:outerShdw blurRad="38100" dist="22860" dir="5400000" algn="tl" rotWithShape="0">
                    <a:srgbClr val="000000">
                      <a:alpha val="30000"/>
                    </a:srgbClr>
                  </a:outerShdw>
                </a:effectLst>
              </a:rPr>
              <a:t>シニアならではの飼育阻害要因と情報機器への理解不足</a:t>
            </a:r>
          </a:p>
        </p:txBody>
      </p:sp>
      <p:sp>
        <p:nvSpPr>
          <p:cNvPr id="12" name="正方形/長方形 11">
            <a:extLst>
              <a:ext uri="{FF2B5EF4-FFF2-40B4-BE49-F238E27FC236}">
                <a16:creationId xmlns:a16="http://schemas.microsoft.com/office/drawing/2014/main" id="{884C4371-BA02-A33D-EA05-FFA947CB8C85}"/>
              </a:ext>
            </a:extLst>
          </p:cNvPr>
          <p:cNvSpPr/>
          <p:nvPr/>
        </p:nvSpPr>
        <p:spPr>
          <a:xfrm>
            <a:off x="195146" y="8049004"/>
            <a:ext cx="6250564" cy="1200329"/>
          </a:xfrm>
          <a:prstGeom prst="rect">
            <a:avLst/>
          </a:prstGeom>
          <a:noFill/>
        </p:spPr>
        <p:txBody>
          <a:bodyPr wrap="square" lIns="91440" tIns="45720" rIns="91440" bIns="45720">
            <a:spAutoFit/>
          </a:bodyPr>
          <a:lstStyle/>
          <a:p>
            <a:r>
              <a:rPr lang="ja-JP" altLang="en-US" sz="2400" b="1">
                <a:ln w="28575">
                  <a:noFill/>
                  <a:prstDash val="solid"/>
                </a:ln>
                <a:solidFill>
                  <a:srgbClr val="5B9BD5"/>
                </a:solidFill>
                <a:effectLst>
                  <a:outerShdw blurRad="38100" dist="22860" dir="5400000" algn="tl" rotWithShape="0">
                    <a:srgbClr val="000000">
                      <a:alpha val="30000"/>
                    </a:srgbClr>
                  </a:outerShdw>
                </a:effectLst>
              </a:rPr>
              <a:t>動物愛護法に改正による生体価格が高騰による保護動物の需要の高まりと、政府の　シニアにペットを提供したい考え</a:t>
            </a:r>
            <a:endParaRPr lang="ja-JP" altLang="en-US" sz="2400" b="1" cap="none" spc="0">
              <a:ln w="28575">
                <a:noFill/>
                <a:prstDash val="solid"/>
              </a:ln>
              <a:solidFill>
                <a:srgbClr val="5B9BD5"/>
              </a:solidFill>
              <a:effectLst>
                <a:outerShdw blurRad="38100" dist="22860" dir="5400000" algn="tl" rotWithShape="0">
                  <a:srgbClr val="000000">
                    <a:alpha val="30000"/>
                  </a:srgbClr>
                </a:outerShdw>
              </a:effectLst>
            </a:endParaRPr>
          </a:p>
        </p:txBody>
      </p:sp>
      <p:sp>
        <p:nvSpPr>
          <p:cNvPr id="13" name="正方形/長方形 12">
            <a:extLst>
              <a:ext uri="{FF2B5EF4-FFF2-40B4-BE49-F238E27FC236}">
                <a16:creationId xmlns:a16="http://schemas.microsoft.com/office/drawing/2014/main" id="{1EA1A8C4-993F-DD01-E1DC-FFBE2DE51B57}"/>
              </a:ext>
            </a:extLst>
          </p:cNvPr>
          <p:cNvSpPr/>
          <p:nvPr/>
        </p:nvSpPr>
        <p:spPr>
          <a:xfrm>
            <a:off x="6409345" y="8592454"/>
            <a:ext cx="6177776" cy="461665"/>
          </a:xfrm>
          <a:prstGeom prst="rect">
            <a:avLst/>
          </a:prstGeom>
          <a:noFill/>
        </p:spPr>
        <p:txBody>
          <a:bodyPr wrap="square" lIns="91440" tIns="45720" rIns="91440" bIns="45720">
            <a:spAutoFit/>
          </a:bodyPr>
          <a:lstStyle/>
          <a:p>
            <a:pPr algn="r"/>
            <a:r>
              <a:rPr lang="ja-JP" altLang="en-US" sz="2400" b="1" cap="none" spc="0">
                <a:ln w="28575">
                  <a:noFill/>
                  <a:prstDash val="solid"/>
                </a:ln>
                <a:solidFill>
                  <a:srgbClr val="3FE19B"/>
                </a:solidFill>
                <a:effectLst>
                  <a:outerShdw blurRad="38100" dist="22860" dir="5400000" algn="tl" rotWithShape="0">
                    <a:srgbClr val="000000">
                      <a:alpha val="30000"/>
                    </a:srgbClr>
                  </a:outerShdw>
                </a:effectLst>
              </a:rPr>
              <a:t>物価高騰とシニアの情報機器への理解不足</a:t>
            </a:r>
          </a:p>
        </p:txBody>
      </p:sp>
      <p:sp>
        <p:nvSpPr>
          <p:cNvPr id="23" name="テキスト ボックス 22">
            <a:extLst>
              <a:ext uri="{FF2B5EF4-FFF2-40B4-BE49-F238E27FC236}">
                <a16:creationId xmlns:a16="http://schemas.microsoft.com/office/drawing/2014/main" id="{8508B0DE-3321-9E8B-A076-BD40A06E150F}"/>
              </a:ext>
            </a:extLst>
          </p:cNvPr>
          <p:cNvSpPr txBox="1"/>
          <p:nvPr/>
        </p:nvSpPr>
        <p:spPr>
          <a:xfrm>
            <a:off x="7890109" y="1937184"/>
            <a:ext cx="4529762" cy="984885"/>
          </a:xfrm>
          <a:prstGeom prst="rect">
            <a:avLst/>
          </a:prstGeom>
          <a:noFill/>
        </p:spPr>
        <p:txBody>
          <a:bodyPr wrap="square" rtlCol="0">
            <a:spAutoFit/>
          </a:bodyPr>
          <a:lstStyle/>
          <a:p>
            <a:r>
              <a:rPr kumimoji="1" lang="ja-JP" altLang="en-US" sz="1400" b="1"/>
              <a:t>高齢者会白書　令和</a:t>
            </a:r>
            <a:r>
              <a:rPr kumimoji="1" lang="en-US" altLang="ja-JP" sz="1400" b="1" dirty="0"/>
              <a:t>5</a:t>
            </a:r>
            <a:r>
              <a:rPr kumimoji="1" lang="ja-JP" altLang="en-US" sz="1400" b="1"/>
              <a:t>年版</a:t>
            </a:r>
            <a:br>
              <a:rPr lang="en-US" altLang="ja-JP" sz="1100" dirty="0"/>
            </a:br>
            <a:r>
              <a:rPr lang="ja-JP" altLang="en-US" sz="1100"/>
              <a:t>・情報機器を利用しない理由について見ると、平 成</a:t>
            </a:r>
            <a:r>
              <a:rPr lang="en-US" altLang="ja-JP" sz="1100" dirty="0"/>
              <a:t>27</a:t>
            </a:r>
            <a:r>
              <a:rPr lang="ja-JP" altLang="en-US" sz="1100"/>
              <a:t>年度までは「必要性を感じないから」と回 答する割合が最も高かったが、令和</a:t>
            </a:r>
            <a:r>
              <a:rPr lang="en-US" altLang="ja-JP" sz="1100" dirty="0"/>
              <a:t>2</a:t>
            </a:r>
            <a:r>
              <a:rPr lang="ja-JP" altLang="en-US" sz="1100"/>
              <a:t>年度では 「必要性を感じないから」と回答する割合が大きく減少し、</a:t>
            </a:r>
            <a:r>
              <a:rPr lang="ja-JP" altLang="en-US" sz="1100" b="1">
                <a:solidFill>
                  <a:srgbClr val="FF0000"/>
                </a:solidFill>
              </a:rPr>
              <a:t>「使い方がわからないので、面倒だから」</a:t>
            </a:r>
            <a:r>
              <a:rPr lang="ja-JP" altLang="en-US" sz="1100"/>
              <a:t>が大きく増加している。</a:t>
            </a:r>
            <a:endParaRPr lang="en-US" altLang="ja-JP" sz="1100" dirty="0"/>
          </a:p>
        </p:txBody>
      </p:sp>
      <p:sp>
        <p:nvSpPr>
          <p:cNvPr id="25" name="テキスト ボックス 24">
            <a:extLst>
              <a:ext uri="{FF2B5EF4-FFF2-40B4-BE49-F238E27FC236}">
                <a16:creationId xmlns:a16="http://schemas.microsoft.com/office/drawing/2014/main" id="{C254F393-651C-9DAB-6E2B-4B8E6C2D3535}"/>
              </a:ext>
            </a:extLst>
          </p:cNvPr>
          <p:cNvSpPr txBox="1"/>
          <p:nvPr/>
        </p:nvSpPr>
        <p:spPr>
          <a:xfrm>
            <a:off x="6387965" y="6497942"/>
            <a:ext cx="6877498" cy="1123384"/>
          </a:xfrm>
          <a:prstGeom prst="rect">
            <a:avLst/>
          </a:prstGeom>
          <a:noFill/>
        </p:spPr>
        <p:txBody>
          <a:bodyPr wrap="square" rtlCol="0">
            <a:spAutoFit/>
          </a:bodyPr>
          <a:lstStyle/>
          <a:p>
            <a:r>
              <a:rPr lang="en-US" altLang="ja-JP" sz="1200" b="1" dirty="0"/>
              <a:t>				</a:t>
            </a:r>
            <a:r>
              <a:rPr lang="ja-JP" altLang="en-US" sz="1200" b="1"/>
              <a:t>日本ペットフード協会　令和４年　全国犬猫飼育実態調査</a:t>
            </a:r>
            <a:endParaRPr lang="en-US" altLang="ja-JP" sz="1200" b="1" dirty="0"/>
          </a:p>
          <a:p>
            <a:r>
              <a:rPr lang="en-US" altLang="ja-JP" sz="1100" dirty="0"/>
              <a:t>				</a:t>
            </a:r>
            <a:r>
              <a:rPr lang="ja-JP" altLang="en-US" sz="1100"/>
              <a:t>・ペットの飼育以降は全年齢で減少傾向</a:t>
            </a:r>
            <a:br>
              <a:rPr lang="en-US" altLang="ja-JP" sz="1100" dirty="0"/>
            </a:br>
            <a:r>
              <a:rPr lang="en-US" altLang="ja-JP" sz="1100" dirty="0"/>
              <a:t>			</a:t>
            </a:r>
            <a:r>
              <a:rPr lang="ja-JP" altLang="en-US" sz="1100"/>
              <a:t>・小型犬以上のサイズで、フード（主食やおやつ）や医療費が年々増加</a:t>
            </a:r>
            <a:endParaRPr lang="en-US" altLang="ja-JP" sz="1100" dirty="0"/>
          </a:p>
          <a:p>
            <a:r>
              <a:rPr lang="en-US" altLang="ja-JP" sz="1100" dirty="0"/>
              <a:t>			</a:t>
            </a:r>
            <a:r>
              <a:rPr lang="ja-JP" altLang="en-US" sz="1100"/>
              <a:t>　し、毎月の支出が増えている。猫も犬ほどではないが増えている。</a:t>
            </a:r>
            <a:br>
              <a:rPr lang="en-US" altLang="ja-JP" sz="1100" dirty="0"/>
            </a:br>
            <a:r>
              <a:rPr lang="en-US" altLang="ja-JP" sz="1100" dirty="0"/>
              <a:t>		</a:t>
            </a:r>
            <a:r>
              <a:rPr lang="ja-JP" altLang="en-US" sz="1100"/>
              <a:t>・</a:t>
            </a:r>
            <a:r>
              <a:rPr lang="ja-JP" altLang="en-US" sz="1100" b="1">
                <a:solidFill>
                  <a:srgbClr val="FF0000"/>
                </a:solidFill>
              </a:rPr>
              <a:t>ペットの価格が高いことが犬の飼育阻害要因の２位。</a:t>
            </a:r>
            <a:r>
              <a:rPr lang="en-US" altLang="ja-JP" sz="1100" b="1" dirty="0">
                <a:solidFill>
                  <a:srgbClr val="FF0000"/>
                </a:solidFill>
              </a:rPr>
              <a:t>1</a:t>
            </a:r>
            <a:r>
              <a:rPr lang="ja-JP" altLang="en-US" sz="1100" b="1">
                <a:solidFill>
                  <a:srgbClr val="FF0000"/>
                </a:solidFill>
              </a:rPr>
              <a:t>位は別れが辛いこと。</a:t>
            </a:r>
            <a:br>
              <a:rPr lang="en-US" altLang="ja-JP" sz="1100" b="1" dirty="0">
                <a:solidFill>
                  <a:srgbClr val="FF0000"/>
                </a:solidFill>
              </a:rPr>
            </a:br>
            <a:r>
              <a:rPr lang="ja-JP" altLang="en-US" sz="1100" b="1">
                <a:solidFill>
                  <a:srgbClr val="FF0000"/>
                </a:solidFill>
              </a:rPr>
              <a:t>　</a:t>
            </a:r>
            <a:r>
              <a:rPr lang="en-US" altLang="ja-JP" sz="1100" b="1" dirty="0">
                <a:solidFill>
                  <a:srgbClr val="FF0000"/>
                </a:solidFill>
              </a:rPr>
              <a:t>		</a:t>
            </a:r>
            <a:r>
              <a:rPr lang="ja-JP" altLang="en-US" sz="1100" b="1">
                <a:solidFill>
                  <a:srgbClr val="FF0000"/>
                </a:solidFill>
              </a:rPr>
              <a:t>　猫の場合は世話をするのにお金がかかることが１位。</a:t>
            </a:r>
            <a:endParaRPr lang="en-US" altLang="ja-JP" sz="1100" b="1" dirty="0">
              <a:solidFill>
                <a:srgbClr val="FF0000"/>
              </a:solidFill>
            </a:endParaRPr>
          </a:p>
        </p:txBody>
      </p:sp>
      <p:sp>
        <p:nvSpPr>
          <p:cNvPr id="26" name="テキスト ボックス 25">
            <a:extLst>
              <a:ext uri="{FF2B5EF4-FFF2-40B4-BE49-F238E27FC236}">
                <a16:creationId xmlns:a16="http://schemas.microsoft.com/office/drawing/2014/main" id="{DBCE3233-4C1C-9C34-F0A7-D52BCAE68D7F}"/>
              </a:ext>
            </a:extLst>
          </p:cNvPr>
          <p:cNvSpPr txBox="1"/>
          <p:nvPr/>
        </p:nvSpPr>
        <p:spPr>
          <a:xfrm>
            <a:off x="8702818" y="5924512"/>
            <a:ext cx="4552359" cy="446276"/>
          </a:xfrm>
          <a:prstGeom prst="rect">
            <a:avLst/>
          </a:prstGeom>
          <a:noFill/>
        </p:spPr>
        <p:txBody>
          <a:bodyPr wrap="square" rtlCol="0">
            <a:spAutoFit/>
          </a:bodyPr>
          <a:lstStyle/>
          <a:p>
            <a:r>
              <a:rPr lang="ja-JP" altLang="en-US" sz="1200" b="1"/>
              <a:t>日本経済</a:t>
            </a:r>
            <a:br>
              <a:rPr lang="en-US" altLang="ja-JP" sz="1200" b="1" dirty="0"/>
            </a:br>
            <a:r>
              <a:rPr lang="ja-JP" altLang="en-US" sz="1100"/>
              <a:t>・長引く物価高　・不況　・動物愛護法の改正</a:t>
            </a:r>
            <a:endParaRPr lang="en-US" altLang="ja-JP" sz="1100" dirty="0"/>
          </a:p>
        </p:txBody>
      </p:sp>
      <p:sp>
        <p:nvSpPr>
          <p:cNvPr id="30" name="テキスト ボックス 29">
            <a:extLst>
              <a:ext uri="{FF2B5EF4-FFF2-40B4-BE49-F238E27FC236}">
                <a16:creationId xmlns:a16="http://schemas.microsoft.com/office/drawing/2014/main" id="{98D12119-0AF3-66E8-FCA6-454B8A28CE26}"/>
              </a:ext>
            </a:extLst>
          </p:cNvPr>
          <p:cNvSpPr txBox="1"/>
          <p:nvPr/>
        </p:nvSpPr>
        <p:spPr>
          <a:xfrm>
            <a:off x="305203" y="1232709"/>
            <a:ext cx="6095596" cy="1969770"/>
          </a:xfrm>
          <a:prstGeom prst="rect">
            <a:avLst/>
          </a:prstGeom>
          <a:noFill/>
        </p:spPr>
        <p:txBody>
          <a:bodyPr wrap="square" rtlCol="0">
            <a:spAutoFit/>
          </a:bodyPr>
          <a:lstStyle/>
          <a:p>
            <a:r>
              <a:rPr kumimoji="1" lang="en-US" altLang="ja-JP" sz="2400" b="1" dirty="0"/>
              <a:t>Fact</a:t>
            </a:r>
          </a:p>
          <a:p>
            <a:r>
              <a:rPr kumimoji="1" lang="ja-JP" altLang="en-US" sz="1400"/>
              <a:t>・老犬ホームやペット信託などと比較して、圧倒的に安価に利用できる</a:t>
            </a:r>
            <a:br>
              <a:rPr kumimoji="1" lang="en-US" altLang="ja-JP" sz="1400" dirty="0"/>
            </a:br>
            <a:r>
              <a:rPr kumimoji="1" lang="ja-JP" altLang="en-US" sz="1400"/>
              <a:t>　</a:t>
            </a:r>
            <a:r>
              <a:rPr kumimoji="1" lang="en-US" altLang="ja-JP" sz="1400" dirty="0"/>
              <a:t>Why</a:t>
            </a:r>
            <a:r>
              <a:rPr kumimoji="1" lang="ja-JP" altLang="en-US" sz="1400"/>
              <a:t>：預かることを目的としておらず、提供数よりも返却率が圧倒的に　</a:t>
            </a:r>
            <a:endParaRPr kumimoji="1" lang="en-US" altLang="ja-JP" sz="1400" dirty="0"/>
          </a:p>
          <a:p>
            <a:r>
              <a:rPr kumimoji="1" lang="ja-JP" altLang="en-US" sz="1400"/>
              <a:t>　　　　低いためシェルターを独自で用意する必要がない。</a:t>
            </a:r>
            <a:endParaRPr kumimoji="1" lang="en-US" altLang="ja-JP" sz="1400" dirty="0"/>
          </a:p>
          <a:p>
            <a:r>
              <a:rPr kumimoji="1" lang="ja-JP" altLang="en-US" sz="1400"/>
              <a:t>・該当や永年預かり利用者へヒアリングした結果、シニアは</a:t>
            </a:r>
            <a:endParaRPr kumimoji="1" lang="en-US" altLang="ja-JP" sz="1400" dirty="0"/>
          </a:p>
          <a:p>
            <a:r>
              <a:rPr kumimoji="1" lang="ja-JP" altLang="en-US" sz="1400"/>
              <a:t>　ペットを飼うことを諦めている方が非常に多い。</a:t>
            </a:r>
            <a:br>
              <a:rPr kumimoji="1" lang="en-US" altLang="ja-JP" sz="1400" dirty="0"/>
            </a:br>
            <a:r>
              <a:rPr kumimoji="1" lang="ja-JP" altLang="en-US" sz="1400"/>
              <a:t>・シニアだけでなく、単身者も仕事等を理由に譲渡を</a:t>
            </a:r>
            <a:endParaRPr kumimoji="1" lang="en-US" altLang="ja-JP" sz="1400" dirty="0"/>
          </a:p>
          <a:p>
            <a:r>
              <a:rPr kumimoji="1" lang="ja-JP" altLang="en-US" sz="1400"/>
              <a:t>　受けられない場合が多い。</a:t>
            </a:r>
            <a:endParaRPr kumimoji="1" lang="en-US" altLang="ja-JP" sz="1400" dirty="0"/>
          </a:p>
        </p:txBody>
      </p:sp>
      <p:sp>
        <p:nvSpPr>
          <p:cNvPr id="2" name="テキスト ボックス 1">
            <a:extLst>
              <a:ext uri="{FF2B5EF4-FFF2-40B4-BE49-F238E27FC236}">
                <a16:creationId xmlns:a16="http://schemas.microsoft.com/office/drawing/2014/main" id="{92498448-B3CF-FAFA-A182-C3E3276F5ADE}"/>
              </a:ext>
            </a:extLst>
          </p:cNvPr>
          <p:cNvSpPr txBox="1"/>
          <p:nvPr/>
        </p:nvSpPr>
        <p:spPr>
          <a:xfrm>
            <a:off x="6707435" y="1028984"/>
            <a:ext cx="5740376" cy="1107996"/>
          </a:xfrm>
          <a:prstGeom prst="rect">
            <a:avLst/>
          </a:prstGeom>
          <a:noFill/>
        </p:spPr>
        <p:txBody>
          <a:bodyPr wrap="square" rtlCol="0">
            <a:spAutoFit/>
          </a:bodyPr>
          <a:lstStyle/>
          <a:p>
            <a:r>
              <a:rPr kumimoji="1" lang="en-US" altLang="ja-JP" sz="2400" b="1" dirty="0"/>
              <a:t>Fact</a:t>
            </a:r>
          </a:p>
          <a:p>
            <a:r>
              <a:rPr lang="ja-JP" altLang="en-US" sz="1400"/>
              <a:t>・駅の改札でログインが分からない方や券売機の利用方法さえわから　</a:t>
            </a:r>
            <a:endParaRPr lang="en-US" altLang="ja-JP" sz="1400" dirty="0"/>
          </a:p>
          <a:p>
            <a:r>
              <a:rPr lang="ja-JP" altLang="en-US" sz="1400"/>
              <a:t>　ない方向けに対応をすることが、非常に多い。</a:t>
            </a:r>
            <a:endParaRPr lang="en-US" altLang="ja-JP" sz="1400" dirty="0"/>
          </a:p>
          <a:p>
            <a:endParaRPr kumimoji="1" lang="en-US" altLang="ja-JP" sz="1400" dirty="0"/>
          </a:p>
        </p:txBody>
      </p:sp>
      <p:sp>
        <p:nvSpPr>
          <p:cNvPr id="5" name="正方形/長方形 4">
            <a:extLst>
              <a:ext uri="{FF2B5EF4-FFF2-40B4-BE49-F238E27FC236}">
                <a16:creationId xmlns:a16="http://schemas.microsoft.com/office/drawing/2014/main" id="{F61C4C5F-BF4F-EA7F-843A-82472E8D19D6}"/>
              </a:ext>
            </a:extLst>
          </p:cNvPr>
          <p:cNvSpPr/>
          <p:nvPr/>
        </p:nvSpPr>
        <p:spPr>
          <a:xfrm>
            <a:off x="13039824" y="293190"/>
            <a:ext cx="6130123" cy="1569660"/>
          </a:xfrm>
          <a:prstGeom prst="rect">
            <a:avLst/>
          </a:prstGeom>
          <a:noFill/>
        </p:spPr>
        <p:txBody>
          <a:bodyPr wrap="square" lIns="91440" tIns="45720" rIns="91440" bIns="45720">
            <a:spAutoFit/>
          </a:bodyPr>
          <a:lstStyle/>
          <a:p>
            <a:r>
              <a:rPr lang="ja-JP" altLang="en-US" sz="2400" b="1" cap="none" spc="0">
                <a:ln w="28575">
                  <a:noFill/>
                  <a:prstDash val="solid"/>
                </a:ln>
                <a:solidFill>
                  <a:srgbClr val="67EF21"/>
                </a:solidFill>
                <a:effectLst>
                  <a:outerShdw blurRad="38100" dist="22860" dir="5400000" algn="tl" rotWithShape="0">
                    <a:srgbClr val="000000">
                      <a:alpha val="30000"/>
                    </a:srgbClr>
                  </a:outerShdw>
                </a:effectLst>
              </a:rPr>
              <a:t>確かな実績と保護団体のペットの提供数を増やせる事で、武器に行政を介した勉強会を開くことで、導入団体を増やし改善させる。</a:t>
            </a:r>
          </a:p>
        </p:txBody>
      </p:sp>
      <p:sp>
        <p:nvSpPr>
          <p:cNvPr id="16" name="テキスト ボックス 15">
            <a:extLst>
              <a:ext uri="{FF2B5EF4-FFF2-40B4-BE49-F238E27FC236}">
                <a16:creationId xmlns:a16="http://schemas.microsoft.com/office/drawing/2014/main" id="{F613A2D2-A2F9-6C4D-5728-04445D3439A9}"/>
              </a:ext>
            </a:extLst>
          </p:cNvPr>
          <p:cNvSpPr txBox="1"/>
          <p:nvPr/>
        </p:nvSpPr>
        <p:spPr>
          <a:xfrm>
            <a:off x="8898379" y="5047562"/>
            <a:ext cx="4673214" cy="877163"/>
          </a:xfrm>
          <a:prstGeom prst="rect">
            <a:avLst/>
          </a:prstGeom>
          <a:noFill/>
        </p:spPr>
        <p:txBody>
          <a:bodyPr wrap="square" rtlCol="0">
            <a:spAutoFit/>
          </a:bodyPr>
          <a:lstStyle/>
          <a:p>
            <a:r>
              <a:rPr kumimoji="1" lang="en-US" altLang="ja-JP" b="1" dirty="0"/>
              <a:t>Fact</a:t>
            </a:r>
          </a:p>
          <a:p>
            <a:pPr marL="171450" indent="-171450">
              <a:buFont typeface="Arial" panose="020B0604020202020204" pitchFamily="34" charset="0"/>
              <a:buChar char="•"/>
            </a:pPr>
            <a:r>
              <a:rPr kumimoji="1" lang="ja-JP" altLang="en-US" sz="1100"/>
              <a:t>物価高騰によりペットにかかる支出も高騰</a:t>
            </a:r>
          </a:p>
          <a:p>
            <a:pPr marL="171450" indent="-171450">
              <a:buFont typeface="Arial" panose="020B0604020202020204" pitchFamily="34" charset="0"/>
              <a:buChar char="•"/>
            </a:pPr>
            <a:r>
              <a:rPr lang="ja-JP" altLang="en-US" sz="1100"/>
              <a:t>飼育阻害要因の上位に世話をするのにお金が</a:t>
            </a:r>
            <a:br>
              <a:rPr lang="en-US" altLang="ja-JP" sz="1100" dirty="0"/>
            </a:br>
            <a:r>
              <a:rPr lang="ja-JP" altLang="en-US" sz="1100"/>
              <a:t>かかる事と、犬に限り生体価格の高騰がランクイン。</a:t>
            </a:r>
            <a:endParaRPr kumimoji="1" lang="en-US" altLang="ja-JP" sz="1100" dirty="0"/>
          </a:p>
        </p:txBody>
      </p:sp>
      <p:sp>
        <p:nvSpPr>
          <p:cNvPr id="27" name="テキスト ボックス 26">
            <a:extLst>
              <a:ext uri="{FF2B5EF4-FFF2-40B4-BE49-F238E27FC236}">
                <a16:creationId xmlns:a16="http://schemas.microsoft.com/office/drawing/2014/main" id="{52B6284D-127E-0DB8-04D3-E2567AFF37B5}"/>
              </a:ext>
            </a:extLst>
          </p:cNvPr>
          <p:cNvSpPr txBox="1"/>
          <p:nvPr/>
        </p:nvSpPr>
        <p:spPr>
          <a:xfrm>
            <a:off x="8837342" y="3068876"/>
            <a:ext cx="4672094" cy="1092607"/>
          </a:xfrm>
          <a:prstGeom prst="rect">
            <a:avLst/>
          </a:prstGeom>
          <a:noFill/>
        </p:spPr>
        <p:txBody>
          <a:bodyPr wrap="square" rtlCol="0">
            <a:spAutoFit/>
          </a:bodyPr>
          <a:lstStyle/>
          <a:p>
            <a:r>
              <a:rPr lang="ja-JP" altLang="en-US" sz="1600" b="1"/>
              <a:t>日本ペットフード協会　</a:t>
            </a:r>
            <a:br>
              <a:rPr lang="en-US" altLang="ja-JP" sz="1600" b="1" dirty="0"/>
            </a:br>
            <a:r>
              <a:rPr lang="ja-JP" altLang="en-US" sz="1600" b="1"/>
              <a:t>令和４年　全国犬猫飼育実態調査</a:t>
            </a:r>
            <a:br>
              <a:rPr lang="en-US" altLang="ja-JP" sz="1100" dirty="0"/>
            </a:br>
            <a:r>
              <a:rPr lang="ja-JP" altLang="en-US" sz="1100" b="1">
                <a:solidFill>
                  <a:srgbClr val="FF0000"/>
                </a:solidFill>
              </a:rPr>
              <a:t>・</a:t>
            </a:r>
            <a:r>
              <a:rPr lang="en-US" altLang="ja-JP" sz="1100" b="1" dirty="0">
                <a:solidFill>
                  <a:srgbClr val="FF0000"/>
                </a:solidFill>
              </a:rPr>
              <a:t>60〜70</a:t>
            </a:r>
            <a:r>
              <a:rPr lang="ja-JP" altLang="en-US" sz="1100" b="1">
                <a:solidFill>
                  <a:srgbClr val="FF0000"/>
                </a:solidFill>
              </a:rPr>
              <a:t>代の飼育阻害要因が最後まで世話をする</a:t>
            </a:r>
            <a:endParaRPr lang="en-US" altLang="ja-JP" sz="1100" b="1" dirty="0">
              <a:solidFill>
                <a:srgbClr val="FF0000"/>
              </a:solidFill>
            </a:endParaRPr>
          </a:p>
          <a:p>
            <a:r>
              <a:rPr lang="ja-JP" altLang="en-US" sz="1100" b="1">
                <a:solidFill>
                  <a:srgbClr val="FF0000"/>
                </a:solidFill>
              </a:rPr>
              <a:t>　自信がないという理由が高いポイントを持っている</a:t>
            </a:r>
            <a:br>
              <a:rPr lang="en-US" altLang="ja-JP" sz="1100" dirty="0"/>
            </a:br>
            <a:endParaRPr lang="en-US" altLang="ja-JP" sz="1100" dirty="0"/>
          </a:p>
        </p:txBody>
      </p:sp>
      <p:sp>
        <p:nvSpPr>
          <p:cNvPr id="33" name="正方形/長方形 32">
            <a:extLst>
              <a:ext uri="{FF2B5EF4-FFF2-40B4-BE49-F238E27FC236}">
                <a16:creationId xmlns:a16="http://schemas.microsoft.com/office/drawing/2014/main" id="{DA786DE8-78E6-7437-7DE8-77139F4D1B62}"/>
              </a:ext>
            </a:extLst>
          </p:cNvPr>
          <p:cNvSpPr/>
          <p:nvPr/>
        </p:nvSpPr>
        <p:spPr>
          <a:xfrm>
            <a:off x="4383992" y="4345043"/>
            <a:ext cx="4050706" cy="8986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000" b="1">
                <a:solidFill>
                  <a:srgbClr val="FF0000"/>
                </a:solidFill>
              </a:rPr>
              <a:t>シニア</a:t>
            </a:r>
            <a:endParaRPr kumimoji="1" lang="en-US" altLang="ja-JP" sz="4000" b="1" dirty="0">
              <a:solidFill>
                <a:srgbClr val="FF0000"/>
              </a:solidFill>
            </a:endParaRPr>
          </a:p>
        </p:txBody>
      </p:sp>
      <p:sp>
        <p:nvSpPr>
          <p:cNvPr id="34" name="正方形/長方形 33">
            <a:extLst>
              <a:ext uri="{FF2B5EF4-FFF2-40B4-BE49-F238E27FC236}">
                <a16:creationId xmlns:a16="http://schemas.microsoft.com/office/drawing/2014/main" id="{AC4152E6-8042-B99B-EBBC-D4299457555A}"/>
              </a:ext>
            </a:extLst>
          </p:cNvPr>
          <p:cNvSpPr/>
          <p:nvPr/>
        </p:nvSpPr>
        <p:spPr>
          <a:xfrm>
            <a:off x="353789" y="312524"/>
            <a:ext cx="5991253" cy="830997"/>
          </a:xfrm>
          <a:prstGeom prst="rect">
            <a:avLst/>
          </a:prstGeom>
          <a:noFill/>
        </p:spPr>
        <p:txBody>
          <a:bodyPr wrap="square" lIns="91440" tIns="45720" rIns="91440" bIns="45720">
            <a:spAutoFit/>
          </a:bodyPr>
          <a:lstStyle/>
          <a:p>
            <a:r>
              <a:rPr lang="ja-JP" altLang="en-US" sz="2400" b="1" cap="none" spc="0">
                <a:ln w="28575">
                  <a:noFill/>
                  <a:prstDash val="solid"/>
                </a:ln>
                <a:solidFill>
                  <a:srgbClr val="FFC000"/>
                </a:solidFill>
                <a:effectLst>
                  <a:outerShdw blurRad="38100" dist="22860" dir="5400000" algn="tl" rotWithShape="0">
                    <a:srgbClr val="000000">
                      <a:alpha val="30000"/>
                    </a:srgbClr>
                  </a:outerShdw>
                </a:effectLst>
              </a:rPr>
              <a:t>競合よりも圧倒的安価に、シニアが安心してペットを飼育できるようになる</a:t>
            </a:r>
            <a:endParaRPr lang="ja-JP" altLang="en-US" sz="2400" b="1" strike="sngStrike" cap="none" spc="0">
              <a:ln w="28575">
                <a:noFill/>
                <a:prstDash val="solid"/>
              </a:ln>
              <a:solidFill>
                <a:srgbClr val="FFC000"/>
              </a:solidFill>
              <a:effectLst>
                <a:outerShdw blurRad="38100" dist="22860" dir="5400000" algn="tl" rotWithShape="0">
                  <a:srgbClr val="000000">
                    <a:alpha val="30000"/>
                  </a:srgbClr>
                </a:outerShdw>
              </a:effectLst>
            </a:endParaRPr>
          </a:p>
        </p:txBody>
      </p:sp>
      <p:sp>
        <p:nvSpPr>
          <p:cNvPr id="35" name="テキスト ボックス 34">
            <a:extLst>
              <a:ext uri="{FF2B5EF4-FFF2-40B4-BE49-F238E27FC236}">
                <a16:creationId xmlns:a16="http://schemas.microsoft.com/office/drawing/2014/main" id="{F401F09D-8687-9B80-2810-B0B0A85371C7}"/>
              </a:ext>
            </a:extLst>
          </p:cNvPr>
          <p:cNvSpPr txBox="1"/>
          <p:nvPr/>
        </p:nvSpPr>
        <p:spPr>
          <a:xfrm>
            <a:off x="212175" y="5071862"/>
            <a:ext cx="6095596" cy="3139321"/>
          </a:xfrm>
          <a:prstGeom prst="rect">
            <a:avLst/>
          </a:prstGeom>
          <a:noFill/>
        </p:spPr>
        <p:txBody>
          <a:bodyPr wrap="square" rtlCol="0">
            <a:spAutoFit/>
          </a:bodyPr>
          <a:lstStyle/>
          <a:p>
            <a:r>
              <a:rPr kumimoji="1" lang="en-US" altLang="ja-JP" sz="2400" b="1" dirty="0"/>
              <a:t>Fact</a:t>
            </a:r>
          </a:p>
          <a:p>
            <a:r>
              <a:rPr kumimoji="1" lang="ja-JP" altLang="en-US" sz="1400"/>
              <a:t>・</a:t>
            </a:r>
            <a:r>
              <a:rPr kumimoji="1" lang="en-US" altLang="ja-JP" sz="1400" dirty="0"/>
              <a:t>2,022</a:t>
            </a:r>
            <a:r>
              <a:rPr kumimoji="1" lang="ja-JP" altLang="en-US" sz="1400"/>
              <a:t>年の動物愛護法改正でブリーダーの</a:t>
            </a:r>
            <a:br>
              <a:rPr kumimoji="1" lang="en-US" altLang="ja-JP" sz="1400" dirty="0"/>
            </a:br>
            <a:r>
              <a:rPr kumimoji="1" lang="ja-JP" altLang="en-US" sz="1400"/>
              <a:t>　飼育頭数制限が厳しくなった。それにより、</a:t>
            </a:r>
            <a:br>
              <a:rPr kumimoji="1" lang="en-US" altLang="ja-JP" sz="1400" dirty="0"/>
            </a:br>
            <a:r>
              <a:rPr kumimoji="1" lang="ja-JP" altLang="en-US" sz="1400"/>
              <a:t>　ペット</a:t>
            </a:r>
            <a:r>
              <a:rPr kumimoji="1" lang="en-US" altLang="ja-JP" sz="1400" dirty="0"/>
              <a:t>1</a:t>
            </a:r>
            <a:r>
              <a:rPr kumimoji="1" lang="ja-JP" altLang="en-US" sz="1400"/>
              <a:t>匹あたりの整体価格は高まっている。</a:t>
            </a:r>
            <a:br>
              <a:rPr kumimoji="1" lang="en-US" altLang="ja-JP" sz="1400" dirty="0"/>
            </a:br>
            <a:r>
              <a:rPr kumimoji="1" lang="ja-JP" altLang="en-US" sz="1400"/>
              <a:t>　今後もさらに規制は強化されそうで、価格も</a:t>
            </a:r>
            <a:br>
              <a:rPr kumimoji="1" lang="en-US" altLang="ja-JP" sz="1400" dirty="0"/>
            </a:br>
            <a:r>
              <a:rPr kumimoji="1" lang="ja-JP" altLang="en-US" sz="1400"/>
              <a:t>　さらに高騰することが予測される。</a:t>
            </a:r>
            <a:endParaRPr kumimoji="1" lang="en-US" altLang="ja-JP" sz="1400" dirty="0"/>
          </a:p>
          <a:p>
            <a:r>
              <a:rPr lang="ja-JP" altLang="en-US" sz="1600" b="1"/>
              <a:t>日本ペットフード協会　</a:t>
            </a:r>
            <a:endParaRPr lang="en-US" altLang="ja-JP" sz="1600" b="1" dirty="0"/>
          </a:p>
          <a:p>
            <a:r>
              <a:rPr lang="ja-JP" altLang="en-US" sz="1600" b="1"/>
              <a:t>令和４年　全国犬猫飼育実態調査</a:t>
            </a:r>
            <a:br>
              <a:rPr lang="en-US" altLang="ja-JP" sz="1400" dirty="0"/>
            </a:br>
            <a:r>
              <a:rPr lang="ja-JP" altLang="en-US" sz="1400"/>
              <a:t>・入手経路は猫は</a:t>
            </a:r>
            <a:r>
              <a:rPr lang="en-US" altLang="ja-JP" sz="1400" dirty="0"/>
              <a:t>77.1%</a:t>
            </a:r>
            <a:r>
              <a:rPr lang="ja-JP" altLang="en-US" sz="1400"/>
              <a:t>が譲渡。犬は</a:t>
            </a:r>
            <a:r>
              <a:rPr lang="en-US" altLang="ja-JP" sz="1400" dirty="0"/>
              <a:t>55.5%</a:t>
            </a:r>
            <a:r>
              <a:rPr lang="ja-JP" altLang="en-US" sz="1400"/>
              <a:t>が譲渡。</a:t>
            </a:r>
            <a:br>
              <a:rPr lang="en-US" altLang="ja-JP" sz="1400" dirty="0"/>
            </a:br>
            <a:r>
              <a:rPr lang="ja-JP" altLang="en-US" sz="1400"/>
              <a:t>・ペット入手時の情報源は全年齢共通でインターネットが最も高い。</a:t>
            </a:r>
            <a:endParaRPr lang="en-US" altLang="ja-JP" sz="1400" dirty="0"/>
          </a:p>
          <a:p>
            <a:r>
              <a:rPr kumimoji="1" lang="ja-JP" altLang="en-US" sz="1600" b="1"/>
              <a:t>横浜国立大学　安野准教授のお話</a:t>
            </a:r>
            <a:br>
              <a:rPr kumimoji="1" lang="en-US" altLang="ja-JP" sz="1600" b="1" dirty="0"/>
            </a:br>
            <a:r>
              <a:rPr kumimoji="1" lang="ja-JP" altLang="en-US" sz="1400"/>
              <a:t>・環境省はペットの殺処分０に向けシニアへペットを提供する方法を模索している</a:t>
            </a:r>
            <a:endParaRPr kumimoji="1" lang="en-US" altLang="ja-JP" sz="1400" dirty="0"/>
          </a:p>
        </p:txBody>
      </p:sp>
    </p:spTree>
    <p:extLst>
      <p:ext uri="{BB962C8B-B14F-4D97-AF65-F5344CB8AC3E}">
        <p14:creationId xmlns:p14="http://schemas.microsoft.com/office/powerpoint/2010/main" val="1532793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B18B70B0-150B-C341-F77A-E5D04D16DA11}"/>
              </a:ext>
            </a:extLst>
          </p:cNvPr>
          <p:cNvSpPr/>
          <p:nvPr/>
        </p:nvSpPr>
        <p:spPr>
          <a:xfrm>
            <a:off x="223022" y="4879749"/>
            <a:ext cx="6122020" cy="4549698"/>
          </a:xfrm>
          <a:prstGeom prst="rect">
            <a:avLst/>
          </a:prstGeom>
          <a:solidFill>
            <a:srgbClr val="5B9BD5">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D230FBF1-0B73-C653-FFA1-897FF4D76D45}"/>
              </a:ext>
            </a:extLst>
          </p:cNvPr>
          <p:cNvSpPr/>
          <p:nvPr/>
        </p:nvSpPr>
        <p:spPr>
          <a:xfrm>
            <a:off x="6456557" y="4861933"/>
            <a:ext cx="6122020" cy="4549698"/>
          </a:xfrm>
          <a:prstGeom prst="rect">
            <a:avLst/>
          </a:prstGeom>
          <a:solidFill>
            <a:srgbClr val="3FE19B">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F212929-BAB6-1611-0137-57247DA3FAD0}"/>
              </a:ext>
            </a:extLst>
          </p:cNvPr>
          <p:cNvSpPr/>
          <p:nvPr/>
        </p:nvSpPr>
        <p:spPr>
          <a:xfrm>
            <a:off x="6456557" y="189570"/>
            <a:ext cx="6122020" cy="4549698"/>
          </a:xfrm>
          <a:prstGeom prst="rect">
            <a:avLst/>
          </a:prstGeom>
          <a:solidFill>
            <a:srgbClr val="67EF21">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78DD9254-9D5B-E65A-2C96-7169DBFC196A}"/>
              </a:ext>
            </a:extLst>
          </p:cNvPr>
          <p:cNvSpPr/>
          <p:nvPr/>
        </p:nvSpPr>
        <p:spPr>
          <a:xfrm>
            <a:off x="223022" y="193873"/>
            <a:ext cx="6122020" cy="4549698"/>
          </a:xfrm>
          <a:prstGeom prst="rect">
            <a:avLst/>
          </a:prstGeom>
          <a:solidFill>
            <a:srgbClr val="FFC00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4" name="図表 3">
            <a:extLst>
              <a:ext uri="{FF2B5EF4-FFF2-40B4-BE49-F238E27FC236}">
                <a16:creationId xmlns:a16="http://schemas.microsoft.com/office/drawing/2014/main" id="{B9F33BF9-572F-8F06-D732-F7DC38A4F97D}"/>
              </a:ext>
            </a:extLst>
          </p:cNvPr>
          <p:cNvGraphicFramePr/>
          <p:nvPr/>
        </p:nvGraphicFramePr>
        <p:xfrm>
          <a:off x="2659566" y="1516566"/>
          <a:ext cx="7482468" cy="6568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正方形/長方形 10">
            <a:extLst>
              <a:ext uri="{FF2B5EF4-FFF2-40B4-BE49-F238E27FC236}">
                <a16:creationId xmlns:a16="http://schemas.microsoft.com/office/drawing/2014/main" id="{DDE37C2A-9FE3-DF42-5BC4-91DF5C9DCA32}"/>
              </a:ext>
            </a:extLst>
          </p:cNvPr>
          <p:cNvSpPr/>
          <p:nvPr/>
        </p:nvSpPr>
        <p:spPr>
          <a:xfrm>
            <a:off x="6530096" y="301398"/>
            <a:ext cx="6130123" cy="1200329"/>
          </a:xfrm>
          <a:prstGeom prst="rect">
            <a:avLst/>
          </a:prstGeom>
          <a:noFill/>
        </p:spPr>
        <p:txBody>
          <a:bodyPr wrap="square" lIns="91440" tIns="45720" rIns="91440" bIns="45720">
            <a:spAutoFit/>
          </a:bodyPr>
          <a:lstStyle/>
          <a:p>
            <a:r>
              <a:rPr lang="ja-JP" altLang="en-US" sz="2400" b="1" cap="none" spc="0">
                <a:ln w="28575">
                  <a:noFill/>
                  <a:prstDash val="solid"/>
                </a:ln>
                <a:solidFill>
                  <a:srgbClr val="67EF21"/>
                </a:solidFill>
                <a:effectLst>
                  <a:outerShdw blurRad="38100" dist="22860" dir="5400000" algn="tl" rotWithShape="0">
                    <a:srgbClr val="000000">
                      <a:alpha val="30000"/>
                    </a:srgbClr>
                  </a:outerShdw>
                </a:effectLst>
              </a:rPr>
              <a:t>知名度が低く実施団体が僅かな永年預かりと、保護団体のシニアに対するネガティブな固定観念</a:t>
            </a:r>
          </a:p>
        </p:txBody>
      </p:sp>
      <p:sp>
        <p:nvSpPr>
          <p:cNvPr id="12" name="正方形/長方形 11">
            <a:extLst>
              <a:ext uri="{FF2B5EF4-FFF2-40B4-BE49-F238E27FC236}">
                <a16:creationId xmlns:a16="http://schemas.microsoft.com/office/drawing/2014/main" id="{884C4371-BA02-A33D-EA05-FFA947CB8C85}"/>
              </a:ext>
            </a:extLst>
          </p:cNvPr>
          <p:cNvSpPr/>
          <p:nvPr/>
        </p:nvSpPr>
        <p:spPr>
          <a:xfrm>
            <a:off x="195146" y="8049004"/>
            <a:ext cx="6250564" cy="1200329"/>
          </a:xfrm>
          <a:prstGeom prst="rect">
            <a:avLst/>
          </a:prstGeom>
          <a:noFill/>
        </p:spPr>
        <p:txBody>
          <a:bodyPr wrap="square" lIns="91440" tIns="45720" rIns="91440" bIns="45720">
            <a:spAutoFit/>
          </a:bodyPr>
          <a:lstStyle/>
          <a:p>
            <a:r>
              <a:rPr lang="ja-JP" altLang="en-US" sz="2400" b="1" cap="none" spc="0">
                <a:ln w="28575">
                  <a:noFill/>
                  <a:prstDash val="solid"/>
                </a:ln>
                <a:solidFill>
                  <a:srgbClr val="5B9BD5"/>
                </a:solidFill>
                <a:effectLst>
                  <a:outerShdw blurRad="38100" dist="22860" dir="5400000" algn="tl" rotWithShape="0">
                    <a:srgbClr val="000000">
                      <a:alpha val="30000"/>
                    </a:srgbClr>
                  </a:outerShdw>
                </a:effectLst>
              </a:rPr>
              <a:t>保護動物</a:t>
            </a:r>
            <a:r>
              <a:rPr lang="ja-JP" altLang="en-US" sz="2400" b="1">
                <a:ln w="28575">
                  <a:noFill/>
                  <a:prstDash val="solid"/>
                </a:ln>
                <a:solidFill>
                  <a:srgbClr val="5B9BD5"/>
                </a:solidFill>
                <a:effectLst>
                  <a:outerShdw blurRad="38100" dist="22860" dir="5400000" algn="tl" rotWithShape="0">
                    <a:srgbClr val="000000">
                      <a:alpha val="30000"/>
                    </a:srgbClr>
                  </a:outerShdw>
                </a:effectLst>
              </a:rPr>
              <a:t>の需要は高まる一方で、動物愛護法による飼育頭数制限で、保護頭数の制限問題が発生している</a:t>
            </a:r>
            <a:endParaRPr lang="ja-JP" altLang="en-US" sz="2400" b="1" cap="none" spc="0">
              <a:ln w="28575">
                <a:noFill/>
                <a:prstDash val="solid"/>
              </a:ln>
              <a:solidFill>
                <a:srgbClr val="5B9BD5"/>
              </a:solidFill>
              <a:effectLst>
                <a:outerShdw blurRad="38100" dist="22860" dir="5400000" algn="tl" rotWithShape="0">
                  <a:srgbClr val="000000">
                    <a:alpha val="30000"/>
                  </a:srgbClr>
                </a:outerShdw>
              </a:effectLst>
            </a:endParaRPr>
          </a:p>
        </p:txBody>
      </p:sp>
      <p:sp>
        <p:nvSpPr>
          <p:cNvPr id="13" name="正方形/長方形 12">
            <a:extLst>
              <a:ext uri="{FF2B5EF4-FFF2-40B4-BE49-F238E27FC236}">
                <a16:creationId xmlns:a16="http://schemas.microsoft.com/office/drawing/2014/main" id="{1EA1A8C4-993F-DD01-E1DC-FFBE2DE51B57}"/>
              </a:ext>
            </a:extLst>
          </p:cNvPr>
          <p:cNvSpPr/>
          <p:nvPr/>
        </p:nvSpPr>
        <p:spPr>
          <a:xfrm>
            <a:off x="6725560" y="8392928"/>
            <a:ext cx="6177776" cy="830997"/>
          </a:xfrm>
          <a:prstGeom prst="rect">
            <a:avLst/>
          </a:prstGeom>
          <a:noFill/>
        </p:spPr>
        <p:txBody>
          <a:bodyPr wrap="square" lIns="91440" tIns="45720" rIns="91440" bIns="45720">
            <a:spAutoFit/>
          </a:bodyPr>
          <a:lstStyle/>
          <a:p>
            <a:r>
              <a:rPr lang="ja-JP" altLang="en-US" sz="2400" b="1">
                <a:ln w="28575">
                  <a:noFill/>
                  <a:prstDash val="solid"/>
                </a:ln>
                <a:solidFill>
                  <a:srgbClr val="3FE19B"/>
                </a:solidFill>
                <a:effectLst>
                  <a:outerShdw blurRad="38100" dist="22860" dir="5400000" algn="tl" rotWithShape="0">
                    <a:srgbClr val="000000">
                      <a:alpha val="30000"/>
                    </a:srgbClr>
                  </a:outerShdw>
                </a:effectLst>
              </a:rPr>
              <a:t>これまでの譲渡や保護活動に追加される　ユーザーとの付き合いという手間や労力</a:t>
            </a:r>
            <a:r>
              <a:rPr lang="ja-JP" altLang="en-US" sz="2400" b="1" cap="none" spc="0">
                <a:ln w="28575">
                  <a:noFill/>
                  <a:prstDash val="solid"/>
                </a:ln>
                <a:solidFill>
                  <a:srgbClr val="3FE19B"/>
                </a:solidFill>
                <a:effectLst>
                  <a:outerShdw blurRad="38100" dist="22860" dir="5400000" algn="tl" rotWithShape="0">
                    <a:srgbClr val="000000">
                      <a:alpha val="30000"/>
                    </a:srgbClr>
                  </a:outerShdw>
                </a:effectLst>
              </a:rPr>
              <a:t>。</a:t>
            </a:r>
          </a:p>
        </p:txBody>
      </p:sp>
      <p:sp>
        <p:nvSpPr>
          <p:cNvPr id="22" name="テキスト ボックス 21">
            <a:extLst>
              <a:ext uri="{FF2B5EF4-FFF2-40B4-BE49-F238E27FC236}">
                <a16:creationId xmlns:a16="http://schemas.microsoft.com/office/drawing/2014/main" id="{FAF61E95-8246-5E3F-7F1E-56D4E38B18DC}"/>
              </a:ext>
            </a:extLst>
          </p:cNvPr>
          <p:cNvSpPr txBox="1"/>
          <p:nvPr/>
        </p:nvSpPr>
        <p:spPr>
          <a:xfrm>
            <a:off x="8755162" y="2404916"/>
            <a:ext cx="3879170" cy="1477328"/>
          </a:xfrm>
          <a:prstGeom prst="rect">
            <a:avLst/>
          </a:prstGeom>
          <a:noFill/>
        </p:spPr>
        <p:txBody>
          <a:bodyPr wrap="square" rtlCol="0">
            <a:spAutoFit/>
          </a:bodyPr>
          <a:lstStyle/>
          <a:p>
            <a:r>
              <a:rPr lang="ja-JP" altLang="en-US" sz="1400" b="1"/>
              <a:t>犬の飼育放棄問題に関する調査から考察した飼育放棄の背景と対策</a:t>
            </a:r>
            <a:br>
              <a:rPr lang="en-US" altLang="ja-JP" sz="1400" b="1" dirty="0"/>
            </a:br>
            <a:r>
              <a:rPr lang="ja-JP" altLang="en-US" sz="1200"/>
              <a:t>所有権放棄（飼育放棄）の理由では、飼い主の死亡・病気・入 院（以下飼い主の死亡等）（</a:t>
            </a:r>
            <a:r>
              <a:rPr lang="en-US" altLang="ja-JP" sz="1200" dirty="0"/>
              <a:t>26.3%</a:t>
            </a:r>
            <a:r>
              <a:rPr lang="ja-JP" altLang="en-US" sz="1200"/>
              <a:t>）が最も多い理由 であり、近年増加傾向にあった。</a:t>
            </a:r>
            <a:r>
              <a:rPr lang="ja-JP" altLang="en-US" sz="1200" b="1">
                <a:solidFill>
                  <a:srgbClr val="FF0000"/>
                </a:solidFill>
              </a:rPr>
              <a:t>所有権放棄する飼 い主の年代についても </a:t>
            </a:r>
            <a:r>
              <a:rPr lang="en-US" altLang="ja-JP" sz="1200" b="1" dirty="0">
                <a:solidFill>
                  <a:srgbClr val="FF0000"/>
                </a:solidFill>
              </a:rPr>
              <a:t>60 </a:t>
            </a:r>
            <a:r>
              <a:rPr lang="ja-JP" altLang="en-US" sz="1200" b="1">
                <a:solidFill>
                  <a:srgbClr val="FF0000"/>
                </a:solidFill>
              </a:rPr>
              <a:t>代以上が </a:t>
            </a:r>
            <a:r>
              <a:rPr lang="en-US" altLang="ja-JP" sz="1200" b="1" dirty="0">
                <a:solidFill>
                  <a:srgbClr val="FF0000"/>
                </a:solidFill>
              </a:rPr>
              <a:t>56.3%</a:t>
            </a:r>
            <a:r>
              <a:rPr lang="ja-JP" altLang="en-US" sz="1200" b="1">
                <a:solidFill>
                  <a:srgbClr val="FF0000"/>
                </a:solidFill>
              </a:rPr>
              <a:t>を占める</a:t>
            </a:r>
            <a:r>
              <a:rPr lang="ja-JP" altLang="en-US" sz="1400" b="1">
                <a:solidFill>
                  <a:srgbClr val="FF0000"/>
                </a:solidFill>
              </a:rPr>
              <a:t>。</a:t>
            </a:r>
            <a:endParaRPr kumimoji="1" lang="en-US" altLang="ja-JP" sz="1400" b="1" dirty="0">
              <a:solidFill>
                <a:srgbClr val="FF0000"/>
              </a:solidFill>
            </a:endParaRPr>
          </a:p>
        </p:txBody>
      </p:sp>
      <p:sp>
        <p:nvSpPr>
          <p:cNvPr id="23" name="テキスト ボックス 22">
            <a:extLst>
              <a:ext uri="{FF2B5EF4-FFF2-40B4-BE49-F238E27FC236}">
                <a16:creationId xmlns:a16="http://schemas.microsoft.com/office/drawing/2014/main" id="{8508B0DE-3321-9E8B-A076-BD40A06E150F}"/>
              </a:ext>
            </a:extLst>
          </p:cNvPr>
          <p:cNvSpPr txBox="1"/>
          <p:nvPr/>
        </p:nvSpPr>
        <p:spPr>
          <a:xfrm>
            <a:off x="6473587" y="7580001"/>
            <a:ext cx="6177776" cy="815608"/>
          </a:xfrm>
          <a:prstGeom prst="rect">
            <a:avLst/>
          </a:prstGeom>
          <a:noFill/>
        </p:spPr>
        <p:txBody>
          <a:bodyPr wrap="square" rtlCol="0">
            <a:spAutoFit/>
          </a:bodyPr>
          <a:lstStyle/>
          <a:p>
            <a:r>
              <a:rPr kumimoji="1" lang="ja-JP" altLang="en-US" sz="1400" b="1"/>
              <a:t>高齢者会白書　令和</a:t>
            </a:r>
            <a:r>
              <a:rPr kumimoji="1" lang="en-US" altLang="ja-JP" sz="1400" b="1" dirty="0"/>
              <a:t>5</a:t>
            </a:r>
            <a:r>
              <a:rPr kumimoji="1" lang="ja-JP" altLang="en-US" sz="1400" b="1"/>
              <a:t>年版</a:t>
            </a:r>
            <a:br>
              <a:rPr lang="en-US" altLang="ja-JP" sz="1100" dirty="0"/>
            </a:br>
            <a:r>
              <a:rPr lang="ja-JP" altLang="en-US" sz="1100"/>
              <a:t>・情報機器を利用しない理由について見ると、平 成</a:t>
            </a:r>
            <a:r>
              <a:rPr lang="en-US" altLang="ja-JP" sz="1100" dirty="0"/>
              <a:t>27</a:t>
            </a:r>
            <a:r>
              <a:rPr lang="ja-JP" altLang="en-US" sz="1100"/>
              <a:t>年度までは「必要性を感じないから」と回 答する割合が最も高かったが、令和</a:t>
            </a:r>
            <a:r>
              <a:rPr lang="en-US" altLang="ja-JP" sz="1100" dirty="0"/>
              <a:t>2</a:t>
            </a:r>
            <a:r>
              <a:rPr lang="ja-JP" altLang="en-US" sz="1100"/>
              <a:t>年度では 「必要性を感じないから」と回答する割合が大きく減少し、</a:t>
            </a:r>
            <a:r>
              <a:rPr lang="ja-JP" altLang="en-US" sz="1100" b="1">
                <a:solidFill>
                  <a:srgbClr val="FF0000"/>
                </a:solidFill>
              </a:rPr>
              <a:t>「使い方がわからないので、面倒だから」</a:t>
            </a:r>
            <a:r>
              <a:rPr lang="ja-JP" altLang="en-US" sz="1100"/>
              <a:t>が大きく増加している。</a:t>
            </a:r>
            <a:endParaRPr lang="en-US" altLang="ja-JP" sz="1100" dirty="0"/>
          </a:p>
        </p:txBody>
      </p:sp>
      <p:sp>
        <p:nvSpPr>
          <p:cNvPr id="25" name="テキスト ボックス 24">
            <a:extLst>
              <a:ext uri="{FF2B5EF4-FFF2-40B4-BE49-F238E27FC236}">
                <a16:creationId xmlns:a16="http://schemas.microsoft.com/office/drawing/2014/main" id="{C254F393-651C-9DAB-6E2B-4B8E6C2D3535}"/>
              </a:ext>
            </a:extLst>
          </p:cNvPr>
          <p:cNvSpPr txBox="1"/>
          <p:nvPr/>
        </p:nvSpPr>
        <p:spPr>
          <a:xfrm>
            <a:off x="6387965" y="6497942"/>
            <a:ext cx="6877498" cy="1123384"/>
          </a:xfrm>
          <a:prstGeom prst="rect">
            <a:avLst/>
          </a:prstGeom>
          <a:noFill/>
        </p:spPr>
        <p:txBody>
          <a:bodyPr wrap="square" rtlCol="0">
            <a:spAutoFit/>
          </a:bodyPr>
          <a:lstStyle/>
          <a:p>
            <a:r>
              <a:rPr lang="en-US" altLang="ja-JP" sz="1200" b="1" dirty="0"/>
              <a:t>				</a:t>
            </a:r>
            <a:r>
              <a:rPr lang="ja-JP" altLang="en-US" sz="1200" b="1"/>
              <a:t>日本ペットフード協会　令和４年　全国犬猫飼育実態調査</a:t>
            </a:r>
            <a:endParaRPr lang="en-US" altLang="ja-JP" sz="1200" b="1" dirty="0"/>
          </a:p>
          <a:p>
            <a:r>
              <a:rPr lang="en-US" altLang="ja-JP" sz="1100" dirty="0"/>
              <a:t>				</a:t>
            </a:r>
            <a:r>
              <a:rPr lang="ja-JP" altLang="en-US" sz="1100"/>
              <a:t>・ペットの飼育以降は全年齢で減少傾向</a:t>
            </a:r>
            <a:br>
              <a:rPr lang="en-US" altLang="ja-JP" sz="1100" dirty="0"/>
            </a:br>
            <a:r>
              <a:rPr lang="en-US" altLang="ja-JP" sz="1100" dirty="0"/>
              <a:t>			</a:t>
            </a:r>
            <a:r>
              <a:rPr lang="ja-JP" altLang="en-US" sz="1100"/>
              <a:t>・小型犬以上のサイズで、フード（主食やおやつ）や医療費が年々増加</a:t>
            </a:r>
            <a:endParaRPr lang="en-US" altLang="ja-JP" sz="1100" dirty="0"/>
          </a:p>
          <a:p>
            <a:r>
              <a:rPr lang="en-US" altLang="ja-JP" sz="1100" dirty="0"/>
              <a:t>			</a:t>
            </a:r>
            <a:r>
              <a:rPr lang="ja-JP" altLang="en-US" sz="1100"/>
              <a:t>　し、毎月の支出が増えている。猫も犬ほどではないが増えている。</a:t>
            </a:r>
            <a:br>
              <a:rPr lang="en-US" altLang="ja-JP" sz="1100" dirty="0"/>
            </a:br>
            <a:r>
              <a:rPr lang="en-US" altLang="ja-JP" sz="1100" dirty="0"/>
              <a:t>		</a:t>
            </a:r>
            <a:r>
              <a:rPr lang="ja-JP" altLang="en-US" sz="1100"/>
              <a:t>・</a:t>
            </a:r>
            <a:r>
              <a:rPr lang="ja-JP" altLang="en-US" sz="1100" b="1">
                <a:solidFill>
                  <a:srgbClr val="FF0000"/>
                </a:solidFill>
              </a:rPr>
              <a:t>ペットの価格が高いことが犬の飼育阻害要因の２位。</a:t>
            </a:r>
            <a:r>
              <a:rPr lang="en-US" altLang="ja-JP" sz="1100" b="1" dirty="0">
                <a:solidFill>
                  <a:srgbClr val="FF0000"/>
                </a:solidFill>
              </a:rPr>
              <a:t>1</a:t>
            </a:r>
            <a:r>
              <a:rPr lang="ja-JP" altLang="en-US" sz="1100" b="1">
                <a:solidFill>
                  <a:srgbClr val="FF0000"/>
                </a:solidFill>
              </a:rPr>
              <a:t>位は別れが辛いこと。</a:t>
            </a:r>
            <a:br>
              <a:rPr lang="en-US" altLang="ja-JP" sz="1100" b="1" dirty="0">
                <a:solidFill>
                  <a:srgbClr val="FF0000"/>
                </a:solidFill>
              </a:rPr>
            </a:br>
            <a:r>
              <a:rPr lang="ja-JP" altLang="en-US" sz="1100" b="1">
                <a:solidFill>
                  <a:srgbClr val="FF0000"/>
                </a:solidFill>
              </a:rPr>
              <a:t>　</a:t>
            </a:r>
            <a:r>
              <a:rPr lang="en-US" altLang="ja-JP" sz="1100" b="1" dirty="0">
                <a:solidFill>
                  <a:srgbClr val="FF0000"/>
                </a:solidFill>
              </a:rPr>
              <a:t>		</a:t>
            </a:r>
            <a:r>
              <a:rPr lang="ja-JP" altLang="en-US" sz="1100" b="1">
                <a:solidFill>
                  <a:srgbClr val="FF0000"/>
                </a:solidFill>
              </a:rPr>
              <a:t>　猫の場合は世話をするのにお金がかかることが１位。</a:t>
            </a:r>
            <a:endParaRPr lang="en-US" altLang="ja-JP" sz="1100" b="1" dirty="0">
              <a:solidFill>
                <a:srgbClr val="FF0000"/>
              </a:solidFill>
            </a:endParaRPr>
          </a:p>
        </p:txBody>
      </p:sp>
      <p:sp>
        <p:nvSpPr>
          <p:cNvPr id="26" name="テキスト ボックス 25">
            <a:extLst>
              <a:ext uri="{FF2B5EF4-FFF2-40B4-BE49-F238E27FC236}">
                <a16:creationId xmlns:a16="http://schemas.microsoft.com/office/drawing/2014/main" id="{DBCE3233-4C1C-9C34-F0A7-D52BCAE68D7F}"/>
              </a:ext>
            </a:extLst>
          </p:cNvPr>
          <p:cNvSpPr txBox="1"/>
          <p:nvPr/>
        </p:nvSpPr>
        <p:spPr>
          <a:xfrm>
            <a:off x="8702818" y="5924512"/>
            <a:ext cx="4552359" cy="446276"/>
          </a:xfrm>
          <a:prstGeom prst="rect">
            <a:avLst/>
          </a:prstGeom>
          <a:noFill/>
        </p:spPr>
        <p:txBody>
          <a:bodyPr wrap="square" rtlCol="0">
            <a:spAutoFit/>
          </a:bodyPr>
          <a:lstStyle/>
          <a:p>
            <a:r>
              <a:rPr lang="ja-JP" altLang="en-US" sz="1200" b="1"/>
              <a:t>日本経済</a:t>
            </a:r>
            <a:br>
              <a:rPr lang="en-US" altLang="ja-JP" sz="1200" b="1" dirty="0"/>
            </a:br>
            <a:r>
              <a:rPr lang="ja-JP" altLang="en-US" sz="1100"/>
              <a:t>・長引く物価高　・不況　・動物愛護法の改正</a:t>
            </a:r>
            <a:endParaRPr lang="en-US" altLang="ja-JP" sz="1100" dirty="0"/>
          </a:p>
        </p:txBody>
      </p:sp>
      <p:sp>
        <p:nvSpPr>
          <p:cNvPr id="30" name="テキスト ボックス 29">
            <a:extLst>
              <a:ext uri="{FF2B5EF4-FFF2-40B4-BE49-F238E27FC236}">
                <a16:creationId xmlns:a16="http://schemas.microsoft.com/office/drawing/2014/main" id="{98D12119-0AF3-66E8-FCA6-454B8A28CE26}"/>
              </a:ext>
            </a:extLst>
          </p:cNvPr>
          <p:cNvSpPr txBox="1"/>
          <p:nvPr/>
        </p:nvSpPr>
        <p:spPr>
          <a:xfrm>
            <a:off x="439249" y="1401874"/>
            <a:ext cx="6095596" cy="2800767"/>
          </a:xfrm>
          <a:prstGeom prst="rect">
            <a:avLst/>
          </a:prstGeom>
          <a:noFill/>
        </p:spPr>
        <p:txBody>
          <a:bodyPr wrap="square" rtlCol="0">
            <a:spAutoFit/>
          </a:bodyPr>
          <a:lstStyle/>
          <a:p>
            <a:r>
              <a:rPr kumimoji="1" lang="en-US" altLang="ja-JP" sz="2000" b="1" dirty="0"/>
              <a:t>Fact</a:t>
            </a:r>
          </a:p>
          <a:p>
            <a:r>
              <a:rPr kumimoji="1" lang="ja-JP" altLang="en-US" sz="1200"/>
              <a:t>・永年預かりの</a:t>
            </a:r>
            <a:r>
              <a:rPr kumimoji="1" lang="en-US" altLang="ja-JP" sz="1200" dirty="0" err="1"/>
              <a:t>HowTo</a:t>
            </a:r>
            <a:r>
              <a:rPr kumimoji="1" lang="ja-JP" altLang="en-US" sz="1200"/>
              <a:t>とプラットフォームの提供</a:t>
            </a:r>
            <a:endParaRPr kumimoji="1" lang="en-US" altLang="ja-JP" sz="1200" dirty="0"/>
          </a:p>
          <a:p>
            <a:r>
              <a:rPr kumimoji="1" lang="ja-JP" altLang="en-US" sz="1200"/>
              <a:t>・札幌で</a:t>
            </a:r>
            <a:r>
              <a:rPr kumimoji="1" lang="en-US" altLang="ja-JP" sz="1200" dirty="0"/>
              <a:t>10</a:t>
            </a:r>
            <a:r>
              <a:rPr kumimoji="1" lang="ja-JP" altLang="en-US" sz="1200"/>
              <a:t>年実施し返却率が５％程度の実績。リスクは最小限。</a:t>
            </a:r>
            <a:br>
              <a:rPr kumimoji="1" lang="en-US" altLang="ja-JP" sz="1200" dirty="0"/>
            </a:br>
            <a:r>
              <a:rPr kumimoji="1" lang="ja-JP" altLang="en-US" sz="1200"/>
              <a:t>・ペットに</a:t>
            </a:r>
            <a:r>
              <a:rPr kumimoji="1" lang="en-US" altLang="ja-JP" sz="1200" dirty="0"/>
              <a:t>ID</a:t>
            </a:r>
            <a:r>
              <a:rPr kumimoji="1" lang="ja-JP" altLang="en-US" sz="1200"/>
              <a:t>を付与し、迷子の登録や検索、治療履歴の登録・閲覧も可能</a:t>
            </a:r>
            <a:endParaRPr kumimoji="1" lang="en-US" altLang="ja-JP" sz="1200" dirty="0"/>
          </a:p>
          <a:p>
            <a:r>
              <a:rPr kumimoji="1" lang="ja-JP" altLang="en-US" sz="1200"/>
              <a:t>・シニアの見守り（年に一度の保護団体の訪問による更新と</a:t>
            </a:r>
            <a:r>
              <a:rPr kumimoji="1" lang="en-US" altLang="ja-JP" sz="1200" dirty="0" err="1"/>
              <a:t>Iot</a:t>
            </a:r>
            <a:r>
              <a:rPr kumimoji="1" lang="ja-JP" altLang="en-US" sz="1200"/>
              <a:t>）</a:t>
            </a:r>
            <a:endParaRPr kumimoji="1" lang="en-US" altLang="ja-JP" sz="1200" dirty="0"/>
          </a:p>
          <a:p>
            <a:r>
              <a:rPr kumimoji="1" lang="ja-JP" altLang="en-US" sz="1200"/>
              <a:t>・永年預かりを実施する猫の検索と提供した保護団体へ連絡が取れる</a:t>
            </a:r>
            <a:br>
              <a:rPr kumimoji="1" lang="en-US" altLang="ja-JP" sz="1200" dirty="0"/>
            </a:br>
            <a:r>
              <a:rPr kumimoji="1" lang="ja-JP" altLang="en-US" sz="1200"/>
              <a:t>・引取りの申請や迷子の申請が行える</a:t>
            </a:r>
            <a:br>
              <a:rPr kumimoji="1" lang="en-US" altLang="ja-JP" sz="1200" dirty="0"/>
            </a:br>
            <a:r>
              <a:rPr kumimoji="1" lang="ja-JP" altLang="en-US" sz="1200"/>
              <a:t>・飼育期間中、提供したユーザーへチャットを利用した</a:t>
            </a:r>
            <a:br>
              <a:rPr kumimoji="1" lang="en-US" altLang="ja-JP" sz="1200" dirty="0"/>
            </a:br>
            <a:r>
              <a:rPr kumimoji="1" lang="ja-JP" altLang="en-US" sz="1200"/>
              <a:t>　連絡が取れる。</a:t>
            </a:r>
            <a:br>
              <a:rPr kumimoji="1" lang="en-US" altLang="ja-JP" sz="1200" dirty="0"/>
            </a:br>
            <a:r>
              <a:rPr kumimoji="1" lang="ja-JP" altLang="en-US" sz="1200"/>
              <a:t>・提供数が引取り数より圧倒的に多いため、保護</a:t>
            </a:r>
            <a:endParaRPr kumimoji="1" lang="en-US" altLang="ja-JP" sz="1200" dirty="0"/>
          </a:p>
          <a:p>
            <a:r>
              <a:rPr kumimoji="1" lang="ja-JP" altLang="en-US" sz="1200"/>
              <a:t>　施設を自前で用意する必要性がない</a:t>
            </a:r>
            <a:br>
              <a:rPr kumimoji="1" lang="en-US" altLang="ja-JP" sz="1200" dirty="0"/>
            </a:br>
            <a:r>
              <a:rPr kumimoji="1" lang="ja-JP" altLang="en-US" sz="1200"/>
              <a:t>　（競合：ペット信託や老犬ホーム）</a:t>
            </a:r>
            <a:endParaRPr kumimoji="1" lang="en-US" altLang="ja-JP" sz="1200" dirty="0"/>
          </a:p>
          <a:p>
            <a:r>
              <a:rPr kumimoji="1" lang="ja-JP" altLang="en-US" sz="1200"/>
              <a:t>・シニアという新たな市場を開拓できる</a:t>
            </a:r>
            <a:endParaRPr kumimoji="1" lang="en-US" altLang="ja-JP" sz="1200" dirty="0"/>
          </a:p>
          <a:p>
            <a:endParaRPr kumimoji="1" lang="en-US" altLang="ja-JP" sz="1200" dirty="0"/>
          </a:p>
        </p:txBody>
      </p:sp>
      <p:sp>
        <p:nvSpPr>
          <p:cNvPr id="2" name="テキスト ボックス 1">
            <a:extLst>
              <a:ext uri="{FF2B5EF4-FFF2-40B4-BE49-F238E27FC236}">
                <a16:creationId xmlns:a16="http://schemas.microsoft.com/office/drawing/2014/main" id="{92498448-B3CF-FAFA-A182-C3E3276F5ADE}"/>
              </a:ext>
            </a:extLst>
          </p:cNvPr>
          <p:cNvSpPr txBox="1"/>
          <p:nvPr/>
        </p:nvSpPr>
        <p:spPr>
          <a:xfrm>
            <a:off x="7108496" y="1491158"/>
            <a:ext cx="5581596" cy="1046440"/>
          </a:xfrm>
          <a:prstGeom prst="rect">
            <a:avLst/>
          </a:prstGeom>
          <a:noFill/>
        </p:spPr>
        <p:txBody>
          <a:bodyPr wrap="square" rtlCol="0">
            <a:spAutoFit/>
          </a:bodyPr>
          <a:lstStyle/>
          <a:p>
            <a:r>
              <a:rPr kumimoji="1" lang="en-US" altLang="ja-JP" b="1" dirty="0"/>
              <a:t>Fact</a:t>
            </a:r>
            <a:endParaRPr lang="en-US" altLang="ja-JP" sz="1100" dirty="0"/>
          </a:p>
          <a:p>
            <a:pPr marL="171450" indent="-171450">
              <a:buFont typeface="Arial" panose="020B0604020202020204" pitchFamily="34" charset="0"/>
              <a:buChar char="•"/>
            </a:pPr>
            <a:r>
              <a:rPr lang="ja-JP" altLang="en-US" sz="1100"/>
              <a:t>永年預かりの実施団体は確認できただけでも２団体のみ。</a:t>
            </a:r>
            <a:endParaRPr lang="en-US" altLang="ja-JP" sz="1100" dirty="0"/>
          </a:p>
          <a:p>
            <a:pPr marL="171450" indent="-171450">
              <a:buFont typeface="Arial" panose="020B0604020202020204" pitchFamily="34" charset="0"/>
              <a:buChar char="•"/>
            </a:pPr>
            <a:r>
              <a:rPr lang="ja-JP" altLang="en-US" sz="1100"/>
              <a:t>保護団体へのヒアリング結果</a:t>
            </a:r>
            <a:r>
              <a:rPr lang="ja-JP" altLang="en-US" sz="1100" b="1">
                <a:solidFill>
                  <a:srgbClr val="FF0000"/>
                </a:solidFill>
              </a:rPr>
              <a:t>シニアはペットを捨てる人が多いことを理由に譲渡を行わない。</a:t>
            </a:r>
            <a:endParaRPr kumimoji="1" lang="en-US" altLang="ja-JP" sz="1200" b="1" dirty="0">
              <a:solidFill>
                <a:srgbClr val="FF0000"/>
              </a:solidFill>
            </a:endParaRPr>
          </a:p>
          <a:p>
            <a:pPr marL="171450" indent="-171450">
              <a:buFont typeface="Arial" panose="020B0604020202020204" pitchFamily="34" charset="0"/>
              <a:buChar char="•"/>
            </a:pPr>
            <a:endParaRPr kumimoji="1" lang="en-US" altLang="ja-JP" sz="1100" dirty="0"/>
          </a:p>
        </p:txBody>
      </p:sp>
      <p:sp>
        <p:nvSpPr>
          <p:cNvPr id="5" name="正方形/長方形 4">
            <a:extLst>
              <a:ext uri="{FF2B5EF4-FFF2-40B4-BE49-F238E27FC236}">
                <a16:creationId xmlns:a16="http://schemas.microsoft.com/office/drawing/2014/main" id="{F61C4C5F-BF4F-EA7F-843A-82472E8D19D6}"/>
              </a:ext>
            </a:extLst>
          </p:cNvPr>
          <p:cNvSpPr/>
          <p:nvPr/>
        </p:nvSpPr>
        <p:spPr>
          <a:xfrm>
            <a:off x="13039824" y="293190"/>
            <a:ext cx="6130123" cy="1569660"/>
          </a:xfrm>
          <a:prstGeom prst="rect">
            <a:avLst/>
          </a:prstGeom>
          <a:noFill/>
        </p:spPr>
        <p:txBody>
          <a:bodyPr wrap="square" lIns="91440" tIns="45720" rIns="91440" bIns="45720">
            <a:spAutoFit/>
          </a:bodyPr>
          <a:lstStyle/>
          <a:p>
            <a:r>
              <a:rPr lang="ja-JP" altLang="en-US" sz="2400" b="1" cap="none" spc="0">
                <a:ln w="28575">
                  <a:noFill/>
                  <a:prstDash val="solid"/>
                </a:ln>
                <a:solidFill>
                  <a:srgbClr val="67EF21"/>
                </a:solidFill>
                <a:effectLst>
                  <a:outerShdw blurRad="38100" dist="22860" dir="5400000" algn="tl" rotWithShape="0">
                    <a:srgbClr val="000000">
                      <a:alpha val="30000"/>
                    </a:srgbClr>
                  </a:outerShdw>
                </a:effectLst>
              </a:rPr>
              <a:t>確かな実績と保護団体のペットの提供数を増やせる事で、武器に行政を介した勉強会を開くことで、導入団体を増やし改善させる。</a:t>
            </a:r>
          </a:p>
        </p:txBody>
      </p:sp>
      <p:sp>
        <p:nvSpPr>
          <p:cNvPr id="16" name="テキスト ボックス 15">
            <a:extLst>
              <a:ext uri="{FF2B5EF4-FFF2-40B4-BE49-F238E27FC236}">
                <a16:creationId xmlns:a16="http://schemas.microsoft.com/office/drawing/2014/main" id="{F613A2D2-A2F9-6C4D-5728-04445D3439A9}"/>
              </a:ext>
            </a:extLst>
          </p:cNvPr>
          <p:cNvSpPr txBox="1"/>
          <p:nvPr/>
        </p:nvSpPr>
        <p:spPr>
          <a:xfrm>
            <a:off x="8898379" y="5047562"/>
            <a:ext cx="4673214" cy="877163"/>
          </a:xfrm>
          <a:prstGeom prst="rect">
            <a:avLst/>
          </a:prstGeom>
          <a:noFill/>
        </p:spPr>
        <p:txBody>
          <a:bodyPr wrap="square" rtlCol="0">
            <a:spAutoFit/>
          </a:bodyPr>
          <a:lstStyle/>
          <a:p>
            <a:r>
              <a:rPr kumimoji="1" lang="en-US" altLang="ja-JP" b="1" dirty="0"/>
              <a:t>Fact</a:t>
            </a:r>
          </a:p>
          <a:p>
            <a:pPr marL="171450" indent="-171450">
              <a:buFont typeface="Arial" panose="020B0604020202020204" pitchFamily="34" charset="0"/>
              <a:buChar char="•"/>
            </a:pPr>
            <a:r>
              <a:rPr kumimoji="1" lang="ja-JP" altLang="en-US" sz="1100"/>
              <a:t>物価高騰によりペットにかかる支出も高騰</a:t>
            </a:r>
          </a:p>
          <a:p>
            <a:pPr marL="171450" indent="-171450">
              <a:buFont typeface="Arial" panose="020B0604020202020204" pitchFamily="34" charset="0"/>
              <a:buChar char="•"/>
            </a:pPr>
            <a:r>
              <a:rPr lang="ja-JP" altLang="en-US" sz="1100"/>
              <a:t>飼育阻害要因の上位に世話をするのにお金が</a:t>
            </a:r>
            <a:br>
              <a:rPr lang="en-US" altLang="ja-JP" sz="1100" dirty="0"/>
            </a:br>
            <a:r>
              <a:rPr lang="ja-JP" altLang="en-US" sz="1100"/>
              <a:t>かかる事と、犬に限り生体価格の高騰がランクイン。</a:t>
            </a:r>
            <a:endParaRPr kumimoji="1" lang="en-US" altLang="ja-JP" sz="1100" dirty="0"/>
          </a:p>
        </p:txBody>
      </p:sp>
      <p:sp>
        <p:nvSpPr>
          <p:cNvPr id="33" name="正方形/長方形 32">
            <a:extLst>
              <a:ext uri="{FF2B5EF4-FFF2-40B4-BE49-F238E27FC236}">
                <a16:creationId xmlns:a16="http://schemas.microsoft.com/office/drawing/2014/main" id="{DA786DE8-78E6-7437-7DE8-77139F4D1B62}"/>
              </a:ext>
            </a:extLst>
          </p:cNvPr>
          <p:cNvSpPr/>
          <p:nvPr/>
        </p:nvSpPr>
        <p:spPr>
          <a:xfrm>
            <a:off x="4383992" y="4345043"/>
            <a:ext cx="4050706" cy="8986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a:solidFill>
                  <a:srgbClr val="FF0000"/>
                </a:solidFill>
              </a:rPr>
              <a:t>保護団体（行政・民間）</a:t>
            </a:r>
            <a:endParaRPr kumimoji="1" lang="en-US" altLang="ja-JP" sz="4000" b="1" dirty="0">
              <a:solidFill>
                <a:srgbClr val="FF0000"/>
              </a:solidFill>
            </a:endParaRPr>
          </a:p>
        </p:txBody>
      </p:sp>
      <p:sp>
        <p:nvSpPr>
          <p:cNvPr id="3" name="正方形/長方形 2">
            <a:extLst>
              <a:ext uri="{FF2B5EF4-FFF2-40B4-BE49-F238E27FC236}">
                <a16:creationId xmlns:a16="http://schemas.microsoft.com/office/drawing/2014/main" id="{154D088A-9799-B7F1-4E0C-74C170CA8BA3}"/>
              </a:ext>
            </a:extLst>
          </p:cNvPr>
          <p:cNvSpPr/>
          <p:nvPr/>
        </p:nvSpPr>
        <p:spPr>
          <a:xfrm>
            <a:off x="288405" y="323291"/>
            <a:ext cx="5991253" cy="1200329"/>
          </a:xfrm>
          <a:prstGeom prst="rect">
            <a:avLst/>
          </a:prstGeom>
          <a:noFill/>
        </p:spPr>
        <p:txBody>
          <a:bodyPr wrap="square" lIns="91440" tIns="45720" rIns="91440" bIns="45720">
            <a:spAutoFit/>
          </a:bodyPr>
          <a:lstStyle/>
          <a:p>
            <a:r>
              <a:rPr lang="ja-JP" altLang="en-US" sz="2400" b="1" cap="none" spc="0">
                <a:ln w="28575">
                  <a:noFill/>
                  <a:prstDash val="solid"/>
                </a:ln>
                <a:solidFill>
                  <a:srgbClr val="FFC000"/>
                </a:solidFill>
                <a:effectLst>
                  <a:outerShdw blurRad="38100" dist="22860" dir="5400000" algn="tl" rotWithShape="0">
                    <a:srgbClr val="000000">
                      <a:alpha val="30000"/>
                    </a:srgbClr>
                  </a:outerShdw>
                </a:effectLst>
              </a:rPr>
              <a:t>リスクを最低限に抑え、ペットの提供数を増やすことができ、ペットの管理もしやすくなる。</a:t>
            </a:r>
          </a:p>
        </p:txBody>
      </p:sp>
      <p:sp>
        <p:nvSpPr>
          <p:cNvPr id="14" name="テキスト ボックス 13">
            <a:extLst>
              <a:ext uri="{FF2B5EF4-FFF2-40B4-BE49-F238E27FC236}">
                <a16:creationId xmlns:a16="http://schemas.microsoft.com/office/drawing/2014/main" id="{B606B4EA-C5EF-A27D-0C73-5DE8F6A2CFD8}"/>
              </a:ext>
            </a:extLst>
          </p:cNvPr>
          <p:cNvSpPr txBox="1"/>
          <p:nvPr/>
        </p:nvSpPr>
        <p:spPr>
          <a:xfrm>
            <a:off x="219583" y="5866367"/>
            <a:ext cx="6095596" cy="1538883"/>
          </a:xfrm>
          <a:prstGeom prst="rect">
            <a:avLst/>
          </a:prstGeom>
          <a:noFill/>
        </p:spPr>
        <p:txBody>
          <a:bodyPr wrap="square" rtlCol="0">
            <a:spAutoFit/>
          </a:bodyPr>
          <a:lstStyle/>
          <a:p>
            <a:r>
              <a:rPr kumimoji="1" lang="en-US" altLang="ja-JP" sz="2400" b="1" dirty="0"/>
              <a:t>Fact</a:t>
            </a:r>
          </a:p>
          <a:p>
            <a:r>
              <a:rPr kumimoji="1" lang="ja-JP" altLang="en-US" sz="1400"/>
              <a:t>・</a:t>
            </a:r>
            <a:r>
              <a:rPr kumimoji="1" lang="en-US" altLang="ja-JP" sz="1400" dirty="0"/>
              <a:t>2,022</a:t>
            </a:r>
            <a:r>
              <a:rPr kumimoji="1" lang="ja-JP" altLang="en-US" sz="1400"/>
              <a:t>年の動物愛護法改正でブリーダーの</a:t>
            </a:r>
            <a:br>
              <a:rPr kumimoji="1" lang="en-US" altLang="ja-JP" sz="1400" dirty="0"/>
            </a:br>
            <a:r>
              <a:rPr kumimoji="1" lang="ja-JP" altLang="en-US" sz="1400"/>
              <a:t>　飼育頭数制限が厳しくなり、それにより、ペット</a:t>
            </a:r>
            <a:endParaRPr kumimoji="1" lang="en-US" altLang="ja-JP" sz="1400" dirty="0"/>
          </a:p>
          <a:p>
            <a:r>
              <a:rPr kumimoji="1" lang="ja-JP" altLang="en-US" sz="1400"/>
              <a:t>　</a:t>
            </a:r>
            <a:r>
              <a:rPr kumimoji="1" lang="en-US" altLang="ja-JP" sz="1400" dirty="0"/>
              <a:t>1</a:t>
            </a:r>
            <a:r>
              <a:rPr kumimoji="1" lang="ja-JP" altLang="en-US" sz="1400"/>
              <a:t>匹あたりの整体価格は高まっている。</a:t>
            </a:r>
            <a:br>
              <a:rPr kumimoji="1" lang="en-US" altLang="ja-JP" sz="1400" dirty="0"/>
            </a:br>
            <a:r>
              <a:rPr kumimoji="1" lang="ja-JP" altLang="en-US" sz="1400"/>
              <a:t>　今後もさらに規制は強化されそうで、価格もさらに</a:t>
            </a:r>
            <a:endParaRPr kumimoji="1" lang="en-US" altLang="ja-JP" sz="1400" dirty="0"/>
          </a:p>
          <a:p>
            <a:r>
              <a:rPr kumimoji="1" lang="ja-JP" altLang="en-US" sz="1400"/>
              <a:t>　高騰することが予測される。</a:t>
            </a:r>
            <a:endParaRPr kumimoji="1" lang="en-US" altLang="ja-JP" sz="1400" dirty="0"/>
          </a:p>
        </p:txBody>
      </p:sp>
    </p:spTree>
    <p:extLst>
      <p:ext uri="{BB962C8B-B14F-4D97-AF65-F5344CB8AC3E}">
        <p14:creationId xmlns:p14="http://schemas.microsoft.com/office/powerpoint/2010/main" val="1259593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B18B70B0-150B-C341-F77A-E5D04D16DA11}"/>
              </a:ext>
            </a:extLst>
          </p:cNvPr>
          <p:cNvSpPr/>
          <p:nvPr/>
        </p:nvSpPr>
        <p:spPr>
          <a:xfrm>
            <a:off x="223022" y="4879749"/>
            <a:ext cx="6122020" cy="4549698"/>
          </a:xfrm>
          <a:prstGeom prst="rect">
            <a:avLst/>
          </a:prstGeom>
          <a:solidFill>
            <a:srgbClr val="5B9BD5">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1EB750E2-C51C-ED43-BB5E-7EB1DC18FD5B}"/>
              </a:ext>
            </a:extLst>
          </p:cNvPr>
          <p:cNvSpPr/>
          <p:nvPr/>
        </p:nvSpPr>
        <p:spPr>
          <a:xfrm>
            <a:off x="197961" y="4861933"/>
            <a:ext cx="6122020" cy="4549698"/>
          </a:xfrm>
          <a:prstGeom prst="rect">
            <a:avLst/>
          </a:prstGeom>
          <a:solidFill>
            <a:srgbClr val="5B9BD5">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D230FBF1-0B73-C653-FFA1-897FF4D76D45}"/>
              </a:ext>
            </a:extLst>
          </p:cNvPr>
          <p:cNvSpPr/>
          <p:nvPr/>
        </p:nvSpPr>
        <p:spPr>
          <a:xfrm>
            <a:off x="6456557" y="4861933"/>
            <a:ext cx="6122020" cy="4549698"/>
          </a:xfrm>
          <a:prstGeom prst="rect">
            <a:avLst/>
          </a:prstGeom>
          <a:solidFill>
            <a:srgbClr val="3FE19B">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F212929-BAB6-1611-0137-57247DA3FAD0}"/>
              </a:ext>
            </a:extLst>
          </p:cNvPr>
          <p:cNvSpPr/>
          <p:nvPr/>
        </p:nvSpPr>
        <p:spPr>
          <a:xfrm>
            <a:off x="6456557" y="189570"/>
            <a:ext cx="6122020" cy="4549698"/>
          </a:xfrm>
          <a:prstGeom prst="rect">
            <a:avLst/>
          </a:prstGeom>
          <a:solidFill>
            <a:srgbClr val="67EF21">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78DD9254-9D5B-E65A-2C96-7169DBFC196A}"/>
              </a:ext>
            </a:extLst>
          </p:cNvPr>
          <p:cNvSpPr/>
          <p:nvPr/>
        </p:nvSpPr>
        <p:spPr>
          <a:xfrm>
            <a:off x="223022" y="193873"/>
            <a:ext cx="6122020" cy="4549698"/>
          </a:xfrm>
          <a:prstGeom prst="rect">
            <a:avLst/>
          </a:prstGeom>
          <a:solidFill>
            <a:srgbClr val="FFC00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4" name="図表 3">
            <a:extLst>
              <a:ext uri="{FF2B5EF4-FFF2-40B4-BE49-F238E27FC236}">
                <a16:creationId xmlns:a16="http://schemas.microsoft.com/office/drawing/2014/main" id="{B9F33BF9-572F-8F06-D732-F7DC38A4F97D}"/>
              </a:ext>
            </a:extLst>
          </p:cNvPr>
          <p:cNvGraphicFramePr/>
          <p:nvPr/>
        </p:nvGraphicFramePr>
        <p:xfrm>
          <a:off x="2659566" y="1516566"/>
          <a:ext cx="7482468" cy="6568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正方形/長方形 9">
            <a:extLst>
              <a:ext uri="{FF2B5EF4-FFF2-40B4-BE49-F238E27FC236}">
                <a16:creationId xmlns:a16="http://schemas.microsoft.com/office/drawing/2014/main" id="{DD05B1AB-D42F-65B0-26CE-A5DABE9223C4}"/>
              </a:ext>
            </a:extLst>
          </p:cNvPr>
          <p:cNvSpPr/>
          <p:nvPr/>
        </p:nvSpPr>
        <p:spPr>
          <a:xfrm>
            <a:off x="288473" y="268741"/>
            <a:ext cx="5991253" cy="1200329"/>
          </a:xfrm>
          <a:prstGeom prst="rect">
            <a:avLst/>
          </a:prstGeom>
          <a:noFill/>
        </p:spPr>
        <p:txBody>
          <a:bodyPr wrap="square" lIns="91440" tIns="45720" rIns="91440" bIns="45720">
            <a:spAutoFit/>
          </a:bodyPr>
          <a:lstStyle/>
          <a:p>
            <a:r>
              <a:rPr lang="ja-JP" altLang="en-US" sz="2400" b="1">
                <a:ln w="28575">
                  <a:noFill/>
                  <a:prstDash val="solid"/>
                </a:ln>
                <a:solidFill>
                  <a:srgbClr val="FFC000"/>
                </a:solidFill>
                <a:effectLst>
                  <a:outerShdw blurRad="38100" dist="22860" dir="5400000" algn="tl" rotWithShape="0">
                    <a:srgbClr val="000000">
                      <a:alpha val="30000"/>
                    </a:srgbClr>
                  </a:outerShdw>
                </a:effectLst>
              </a:rPr>
              <a:t>シニア世帯というペット業界で嫌煙されていた市場を開拓でき、更に保護団体が提供時に契約をつけてくれる。</a:t>
            </a:r>
            <a:endParaRPr lang="en-US" altLang="ja-JP" sz="2400" b="1" cap="none" spc="0" dirty="0">
              <a:ln w="28575">
                <a:noFill/>
                <a:prstDash val="solid"/>
              </a:ln>
              <a:solidFill>
                <a:srgbClr val="FFC000"/>
              </a:solidFill>
              <a:effectLst>
                <a:outerShdw blurRad="38100" dist="22860" dir="5400000" algn="tl" rotWithShape="0">
                  <a:srgbClr val="000000">
                    <a:alpha val="30000"/>
                  </a:srgbClr>
                </a:outerShdw>
              </a:effectLst>
            </a:endParaRPr>
          </a:p>
        </p:txBody>
      </p:sp>
      <p:sp>
        <p:nvSpPr>
          <p:cNvPr id="11" name="正方形/長方形 10">
            <a:extLst>
              <a:ext uri="{FF2B5EF4-FFF2-40B4-BE49-F238E27FC236}">
                <a16:creationId xmlns:a16="http://schemas.microsoft.com/office/drawing/2014/main" id="{DDE37C2A-9FE3-DF42-5BC4-91DF5C9DCA32}"/>
              </a:ext>
            </a:extLst>
          </p:cNvPr>
          <p:cNvSpPr/>
          <p:nvPr/>
        </p:nvSpPr>
        <p:spPr>
          <a:xfrm>
            <a:off x="6530096" y="301398"/>
            <a:ext cx="6130123" cy="830997"/>
          </a:xfrm>
          <a:prstGeom prst="rect">
            <a:avLst/>
          </a:prstGeom>
          <a:noFill/>
        </p:spPr>
        <p:txBody>
          <a:bodyPr wrap="square" lIns="91440" tIns="45720" rIns="91440" bIns="45720">
            <a:spAutoFit/>
          </a:bodyPr>
          <a:lstStyle/>
          <a:p>
            <a:r>
              <a:rPr lang="ja-JP" altLang="en-US" sz="2400" b="1" cap="none" spc="0">
                <a:ln w="28575">
                  <a:noFill/>
                  <a:prstDash val="solid"/>
                </a:ln>
                <a:solidFill>
                  <a:srgbClr val="67EF21"/>
                </a:solidFill>
                <a:effectLst>
                  <a:outerShdw blurRad="38100" dist="22860" dir="5400000" algn="tl" rotWithShape="0">
                    <a:srgbClr val="000000">
                      <a:alpha val="30000"/>
                    </a:srgbClr>
                  </a:outerShdw>
                </a:effectLst>
              </a:rPr>
              <a:t>利用者がまだ少ないことと、保護団体向けの導入の指導が必要</a:t>
            </a:r>
          </a:p>
        </p:txBody>
      </p:sp>
      <p:sp>
        <p:nvSpPr>
          <p:cNvPr id="12" name="正方形/長方形 11">
            <a:extLst>
              <a:ext uri="{FF2B5EF4-FFF2-40B4-BE49-F238E27FC236}">
                <a16:creationId xmlns:a16="http://schemas.microsoft.com/office/drawing/2014/main" id="{884C4371-BA02-A33D-EA05-FFA947CB8C85}"/>
              </a:ext>
            </a:extLst>
          </p:cNvPr>
          <p:cNvSpPr/>
          <p:nvPr/>
        </p:nvSpPr>
        <p:spPr>
          <a:xfrm>
            <a:off x="279532" y="8663372"/>
            <a:ext cx="6250564" cy="830997"/>
          </a:xfrm>
          <a:prstGeom prst="rect">
            <a:avLst/>
          </a:prstGeom>
          <a:noFill/>
        </p:spPr>
        <p:txBody>
          <a:bodyPr wrap="square" lIns="91440" tIns="45720" rIns="91440" bIns="45720">
            <a:spAutoFit/>
          </a:bodyPr>
          <a:lstStyle/>
          <a:p>
            <a:r>
              <a:rPr lang="ja-JP" altLang="en-US" sz="2400" b="1" cap="none" spc="0">
                <a:ln w="28575">
                  <a:noFill/>
                  <a:prstDash val="solid"/>
                </a:ln>
                <a:solidFill>
                  <a:srgbClr val="5B9BD5"/>
                </a:solidFill>
                <a:effectLst>
                  <a:outerShdw blurRad="38100" dist="22860" dir="5400000" algn="tl" rotWithShape="0">
                    <a:srgbClr val="000000">
                      <a:alpha val="30000"/>
                    </a:srgbClr>
                  </a:outerShdw>
                </a:effectLst>
              </a:rPr>
              <a:t>動物医療費の高騰と専門性の高度化</a:t>
            </a:r>
            <a:endParaRPr lang="en-US" altLang="ja-JP" sz="2400" b="1" cap="none" spc="0" dirty="0">
              <a:ln w="28575">
                <a:noFill/>
                <a:prstDash val="solid"/>
              </a:ln>
              <a:solidFill>
                <a:srgbClr val="5B9BD5"/>
              </a:solidFill>
              <a:effectLst>
                <a:outerShdw blurRad="38100" dist="22860" dir="5400000" algn="tl" rotWithShape="0">
                  <a:srgbClr val="000000">
                    <a:alpha val="30000"/>
                  </a:srgbClr>
                </a:outerShdw>
              </a:effectLst>
            </a:endParaRPr>
          </a:p>
          <a:p>
            <a:endParaRPr lang="ja-JP" altLang="en-US" sz="2400" b="1" cap="none" spc="0">
              <a:ln w="28575">
                <a:noFill/>
                <a:prstDash val="solid"/>
              </a:ln>
              <a:solidFill>
                <a:srgbClr val="5B9BD5"/>
              </a:solidFill>
              <a:effectLst>
                <a:outerShdw blurRad="38100" dist="22860" dir="5400000" algn="tl" rotWithShape="0">
                  <a:srgbClr val="000000">
                    <a:alpha val="30000"/>
                  </a:srgbClr>
                </a:outerShdw>
              </a:effectLst>
            </a:endParaRPr>
          </a:p>
        </p:txBody>
      </p:sp>
      <p:sp>
        <p:nvSpPr>
          <p:cNvPr id="13" name="正方形/長方形 12">
            <a:extLst>
              <a:ext uri="{FF2B5EF4-FFF2-40B4-BE49-F238E27FC236}">
                <a16:creationId xmlns:a16="http://schemas.microsoft.com/office/drawing/2014/main" id="{1EA1A8C4-993F-DD01-E1DC-FFBE2DE51B57}"/>
              </a:ext>
            </a:extLst>
          </p:cNvPr>
          <p:cNvSpPr/>
          <p:nvPr/>
        </p:nvSpPr>
        <p:spPr>
          <a:xfrm>
            <a:off x="6344292" y="8827385"/>
            <a:ext cx="6177776" cy="461665"/>
          </a:xfrm>
          <a:prstGeom prst="rect">
            <a:avLst/>
          </a:prstGeom>
          <a:noFill/>
        </p:spPr>
        <p:txBody>
          <a:bodyPr wrap="square" lIns="91440" tIns="45720" rIns="91440" bIns="45720">
            <a:spAutoFit/>
          </a:bodyPr>
          <a:lstStyle/>
          <a:p>
            <a:pPr algn="r"/>
            <a:r>
              <a:rPr lang="ja-JP" altLang="en-US" sz="2400" b="1" cap="none" spc="0">
                <a:ln w="28575">
                  <a:noFill/>
                  <a:prstDash val="solid"/>
                </a:ln>
                <a:solidFill>
                  <a:srgbClr val="3FE19B"/>
                </a:solidFill>
                <a:effectLst>
                  <a:outerShdw blurRad="38100" dist="22860" dir="5400000" algn="tl" rotWithShape="0">
                    <a:srgbClr val="000000">
                      <a:alpha val="30000"/>
                    </a:srgbClr>
                  </a:outerShdw>
                </a:effectLst>
              </a:rPr>
              <a:t>保護猫に対する同種サービスの出現</a:t>
            </a:r>
          </a:p>
        </p:txBody>
      </p:sp>
      <p:sp>
        <p:nvSpPr>
          <p:cNvPr id="21" name="テキスト ボックス 20">
            <a:extLst>
              <a:ext uri="{FF2B5EF4-FFF2-40B4-BE49-F238E27FC236}">
                <a16:creationId xmlns:a16="http://schemas.microsoft.com/office/drawing/2014/main" id="{082721AB-3E5D-E3E0-DA70-2876D91043B4}"/>
              </a:ext>
            </a:extLst>
          </p:cNvPr>
          <p:cNvSpPr txBox="1"/>
          <p:nvPr/>
        </p:nvSpPr>
        <p:spPr>
          <a:xfrm>
            <a:off x="288473" y="4870725"/>
            <a:ext cx="6095596" cy="461665"/>
          </a:xfrm>
          <a:prstGeom prst="rect">
            <a:avLst/>
          </a:prstGeom>
          <a:noFill/>
        </p:spPr>
        <p:txBody>
          <a:bodyPr wrap="square" rtlCol="0">
            <a:spAutoFit/>
          </a:bodyPr>
          <a:lstStyle/>
          <a:p>
            <a:r>
              <a:rPr kumimoji="1" lang="en-US" altLang="ja-JP" sz="2400" b="1" dirty="0"/>
              <a:t>Fact</a:t>
            </a:r>
          </a:p>
        </p:txBody>
      </p:sp>
      <p:sp>
        <p:nvSpPr>
          <p:cNvPr id="33" name="正方形/長方形 32">
            <a:extLst>
              <a:ext uri="{FF2B5EF4-FFF2-40B4-BE49-F238E27FC236}">
                <a16:creationId xmlns:a16="http://schemas.microsoft.com/office/drawing/2014/main" id="{DA786DE8-78E6-7437-7DE8-77139F4D1B62}"/>
              </a:ext>
            </a:extLst>
          </p:cNvPr>
          <p:cNvSpPr/>
          <p:nvPr/>
        </p:nvSpPr>
        <p:spPr>
          <a:xfrm>
            <a:off x="4383992" y="4345043"/>
            <a:ext cx="4050706" cy="8986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000" b="1">
                <a:solidFill>
                  <a:srgbClr val="FF0000"/>
                </a:solidFill>
              </a:rPr>
              <a:t>アニコム</a:t>
            </a:r>
            <a:r>
              <a:rPr kumimoji="1" lang="en-US" altLang="ja-JP" sz="4000" b="1" dirty="0">
                <a:solidFill>
                  <a:srgbClr val="FF0000"/>
                </a:solidFill>
              </a:rPr>
              <a:t>(</a:t>
            </a:r>
            <a:r>
              <a:rPr kumimoji="1" lang="en-US" altLang="ja-JP" sz="4000" b="1" dirty="0" err="1">
                <a:solidFill>
                  <a:srgbClr val="FF0000"/>
                </a:solidFill>
              </a:rPr>
              <a:t>BtoB</a:t>
            </a:r>
            <a:r>
              <a:rPr kumimoji="1" lang="en-US" altLang="ja-JP" sz="4000" b="1" dirty="0">
                <a:solidFill>
                  <a:srgbClr val="FF0000"/>
                </a:solidFill>
              </a:rPr>
              <a:t>)</a:t>
            </a:r>
          </a:p>
        </p:txBody>
      </p:sp>
    </p:spTree>
    <p:extLst>
      <p:ext uri="{BB962C8B-B14F-4D97-AF65-F5344CB8AC3E}">
        <p14:creationId xmlns:p14="http://schemas.microsoft.com/office/powerpoint/2010/main" val="167658881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2929</TotalTime>
  <Words>1615</Words>
  <Application>Microsoft Macintosh PowerPoint</Application>
  <PresentationFormat>A3 297x420 mm</PresentationFormat>
  <Paragraphs>110</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16767</dc:creator>
  <cp:lastModifiedBy>16767</cp:lastModifiedBy>
  <cp:revision>15</cp:revision>
  <dcterms:created xsi:type="dcterms:W3CDTF">2023-09-26T08:47:14Z</dcterms:created>
  <dcterms:modified xsi:type="dcterms:W3CDTF">2023-09-28T10:24:56Z</dcterms:modified>
</cp:coreProperties>
</file>