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854" y="9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121672d3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121672d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4dffb40ded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4dffb40de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4dffb40ded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4dffb40de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4fb9e789a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4fb9e789a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4fb9e789a9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4fb9e789a9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4fb9e789a9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4fb9e789a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our lessons learned section, the last step in the CISA incident response playbook is to report and perform a “hotwash” which is a post-incident report. Based on our investigation, here are some key lessons we learned:</a:t>
            </a:r>
            <a:endParaRPr/>
          </a:p>
          <a:p>
            <a:pPr marL="457200" lvl="0" indent="-298450" algn="l" rtl="0">
              <a:spcBef>
                <a:spcPts val="0"/>
              </a:spcBef>
              <a:spcAft>
                <a:spcPts val="0"/>
              </a:spcAft>
              <a:buSzPts val="1100"/>
              <a:buChar char="-"/>
            </a:pPr>
            <a:r>
              <a:rPr lang="en"/>
              <a:t>First, we need to improve baseline monitoring to catch abnormal behavior faster.</a:t>
            </a:r>
            <a:endParaRPr/>
          </a:p>
          <a:p>
            <a:pPr marL="457200" lvl="0" indent="-298450" algn="l" rtl="0">
              <a:spcBef>
                <a:spcPts val="0"/>
              </a:spcBef>
              <a:spcAft>
                <a:spcPts val="0"/>
              </a:spcAft>
              <a:buSzPts val="1100"/>
              <a:buChar char="-"/>
            </a:pPr>
            <a:r>
              <a:rPr lang="en"/>
              <a:t>Second, we need to strengthen security against privilege escalation techniques, especially token manipulation.</a:t>
            </a:r>
            <a:endParaRPr/>
          </a:p>
          <a:p>
            <a:pPr marL="457200" lvl="0" indent="-298450" algn="l" rtl="0">
              <a:spcBef>
                <a:spcPts val="0"/>
              </a:spcBef>
              <a:spcAft>
                <a:spcPts val="0"/>
              </a:spcAft>
              <a:buSzPts val="1100"/>
              <a:buChar char="-"/>
            </a:pPr>
            <a:r>
              <a:rPr lang="en"/>
              <a:t>Third, we need to practice rapid isolation procedures so we can lock things down more quickly.</a:t>
            </a:r>
            <a:endParaRPr/>
          </a:p>
          <a:p>
            <a:pPr marL="457200" lvl="0" indent="-298450" algn="l" rtl="0">
              <a:spcBef>
                <a:spcPts val="0"/>
              </a:spcBef>
              <a:spcAft>
                <a:spcPts val="0"/>
              </a:spcAft>
              <a:buSzPts val="1100"/>
              <a:buChar char="-"/>
            </a:pPr>
            <a:r>
              <a:rPr lang="en"/>
              <a:t>And lastly, post-incident reviews like this Hotwash need to be a regular part of our security process for future improvements</a:t>
            </a:r>
            <a:endParaRPr/>
          </a:p>
          <a:p>
            <a:pPr marL="0" lvl="0" indent="0" algn="l" rtl="0">
              <a:spcBef>
                <a:spcPts val="0"/>
              </a:spcBef>
              <a:spcAft>
                <a:spcPts val="0"/>
              </a:spcAft>
              <a:buNone/>
            </a:pPr>
            <a:r>
              <a:rPr lang="en"/>
              <a:t>Now, we’ll look at the specific Hotwash steps outlined in the table on the next slide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4fb9e789a9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4fb9e789a9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This table shows the official Hotwash steps from the CISA incident response playbook.</a:t>
            </a:r>
            <a:endParaRPr sz="1600"/>
          </a:p>
          <a:p>
            <a:pPr marL="0" lvl="0" indent="0" algn="l" rtl="0">
              <a:spcBef>
                <a:spcPts val="0"/>
              </a:spcBef>
              <a:spcAft>
                <a:spcPts val="0"/>
              </a:spcAft>
              <a:buNone/>
            </a:pPr>
            <a:endParaRPr sz="1600"/>
          </a:p>
          <a:p>
            <a:pPr marL="0" lvl="0" indent="0" algn="l" rtl="0">
              <a:spcBef>
                <a:spcPts val="0"/>
              </a:spcBef>
              <a:spcAft>
                <a:spcPts val="0"/>
              </a:spcAft>
              <a:buNone/>
            </a:pPr>
            <a:r>
              <a:rPr lang="en" sz="1600"/>
              <a:t>It serves as a framework for covering all the important areas during our review, like checking for gaps in our response, updating outdated policies, and improving communication.</a:t>
            </a:r>
            <a:endParaRPr sz="1600"/>
          </a:p>
          <a:p>
            <a:pPr marL="0" lvl="0" indent="0" algn="l" rtl="0">
              <a:spcBef>
                <a:spcPts val="0"/>
              </a:spcBef>
              <a:spcAft>
                <a:spcPts val="0"/>
              </a:spcAft>
              <a:buNone/>
            </a:pPr>
            <a:r>
              <a:rPr lang="en" sz="1600"/>
              <a:t>The key lessons we shared on the last slide directly connect back to these steps</a:t>
            </a:r>
            <a:endParaRPr sz="1600"/>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strike="sngStrike"/>
              <a:t>It serves as a framework for reviewing how well an incident is handled and figuring out what we can do better.</a:t>
            </a:r>
            <a:endParaRPr strike="sngStrike"/>
          </a:p>
          <a:p>
            <a:pPr marL="0" lvl="0" indent="0" algn="l" rtl="0">
              <a:spcBef>
                <a:spcPts val="0"/>
              </a:spcBef>
              <a:spcAft>
                <a:spcPts val="0"/>
              </a:spcAft>
              <a:buClr>
                <a:schemeClr val="dk1"/>
              </a:buClr>
              <a:buSzPts val="1100"/>
              <a:buFont typeface="Arial"/>
              <a:buNone/>
            </a:pPr>
            <a:br>
              <a:rPr lang="en" strike="sngStrike"/>
            </a:br>
            <a:r>
              <a:rPr lang="en" strike="sngStrike"/>
              <a:t>Some key questions asked include:</a:t>
            </a:r>
            <a:endParaRPr strike="sngStrike"/>
          </a:p>
          <a:p>
            <a:pPr marL="0" lvl="0" indent="0" algn="l" rtl="0">
              <a:spcBef>
                <a:spcPts val="0"/>
              </a:spcBef>
              <a:spcAft>
                <a:spcPts val="0"/>
              </a:spcAft>
              <a:buClr>
                <a:schemeClr val="dk1"/>
              </a:buClr>
              <a:buSzPts val="1100"/>
              <a:buFont typeface="Arial"/>
              <a:buNone/>
            </a:pPr>
            <a:r>
              <a:rPr lang="en" strike="sngStrike"/>
              <a:t>Did we follow our response plans, and were they effective?</a:t>
            </a:r>
            <a:endParaRPr strike="sngStrike"/>
          </a:p>
          <a:p>
            <a:pPr marL="0" lvl="0" indent="0" algn="l" rtl="0">
              <a:spcBef>
                <a:spcPts val="0"/>
              </a:spcBef>
              <a:spcAft>
                <a:spcPts val="0"/>
              </a:spcAft>
              <a:buClr>
                <a:schemeClr val="dk1"/>
              </a:buClr>
              <a:buSzPts val="1100"/>
              <a:buFont typeface="Arial"/>
              <a:buNone/>
            </a:pPr>
            <a:r>
              <a:rPr lang="en" strike="sngStrike"/>
              <a:t>Are there any outdated policies or unclear responsibilities that need to be updated confusion?</a:t>
            </a:r>
            <a:endParaRPr strike="sngStrike"/>
          </a:p>
          <a:p>
            <a:pPr marL="0" lvl="0" indent="0" algn="l" rtl="0">
              <a:spcBef>
                <a:spcPts val="0"/>
              </a:spcBef>
              <a:spcAft>
                <a:spcPts val="0"/>
              </a:spcAft>
              <a:buClr>
                <a:schemeClr val="dk1"/>
              </a:buClr>
              <a:buSzPts val="1100"/>
              <a:buFont typeface="Arial"/>
              <a:buNone/>
            </a:pPr>
            <a:r>
              <a:rPr lang="en" strike="sngStrike"/>
              <a:t>Did we share information effectively — both within the team and with outside groups like CISA?</a:t>
            </a:r>
            <a:endParaRPr strike="sngStrike"/>
          </a:p>
          <a:p>
            <a:pPr marL="0" lvl="0" indent="0" algn="l" rtl="0">
              <a:spcBef>
                <a:spcPts val="0"/>
              </a:spcBef>
              <a:spcAft>
                <a:spcPts val="0"/>
              </a:spcAft>
              <a:buClr>
                <a:schemeClr val="dk1"/>
              </a:buClr>
              <a:buSzPts val="1100"/>
              <a:buFont typeface="Arial"/>
              <a:buNone/>
            </a:pPr>
            <a:r>
              <a:rPr lang="en" strike="sngStrike"/>
              <a:t>It also looks at training gaps and whether our tools and infrastructure were strong enough to stop or catch the attack.</a:t>
            </a:r>
            <a:endParaRPr strike="sngStrike"/>
          </a:p>
          <a:p>
            <a:pPr marL="0" lvl="0" indent="0" algn="l" rtl="0">
              <a:spcBef>
                <a:spcPts val="0"/>
              </a:spcBef>
              <a:spcAft>
                <a:spcPts val="0"/>
              </a:spcAft>
              <a:buNone/>
            </a:pPr>
            <a:r>
              <a:rPr lang="en" strike="sngStrike"/>
              <a:t>The goal here is to learn from what happened and make sure we're better prepared for next time."</a:t>
            </a:r>
            <a:endParaRPr strike="sng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4fb9e789a9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4fb9e789a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wrap up, here’s a quick summary of the key aspects from our investigation:</a:t>
            </a:r>
            <a:br>
              <a:rPr lang="en"/>
            </a:br>
            <a:br>
              <a:rPr lang="en"/>
            </a:br>
            <a:r>
              <a:rPr lang="en"/>
              <a:t>For Threat Intelligence, we matched the attack techniques to the MITRE ATT&amp;CK framework, specifically focusing on privilege escalation and defense evasion tactics.</a:t>
            </a:r>
            <a:br>
              <a:rPr lang="en"/>
            </a:br>
            <a:br>
              <a:rPr lang="en"/>
            </a:br>
            <a:r>
              <a:rPr lang="en"/>
              <a:t>For Impact Analysis and Triage, we prioritized the investigation based on risks related to privilege escalation and spotted abnormal system behavior early.</a:t>
            </a:r>
            <a:br>
              <a:rPr lang="en"/>
            </a:br>
            <a:br>
              <a:rPr lang="en"/>
            </a:br>
            <a:r>
              <a:rPr lang="en"/>
              <a:t>Identified Assets included the Windows 10 virtual machine we analyzed, especially looking at suspicious processes like cmd.exe and CreateNamedPipe.exe.</a:t>
            </a:r>
            <a:br>
              <a:rPr lang="en"/>
            </a:br>
            <a:br>
              <a:rPr lang="en"/>
            </a:br>
            <a:r>
              <a:rPr lang="en"/>
              <a:t>For Monitoring Sources, we pulled Windows Event Logs and used Splunk and Python to dig into the data. Since we didn’t have a full case management system, we documented our findings manually in the milestone doc and organized them in our slides.</a:t>
            </a:r>
            <a:br>
              <a:rPr lang="en"/>
            </a:br>
            <a:br>
              <a:rPr lang="en"/>
            </a:br>
            <a:r>
              <a:rPr lang="en"/>
              <a:t>Finally, our Recommended Remediation was to isolate any compromised systems, remove malicious files, audit user privileges, and tighten security settings to prevent future attacks."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4fb9e789a9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4fb9e789a9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04985fec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04985fec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4fb9e789a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4fb9e789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4fb9e789a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4fb9e789a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4fb9e789a9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4fb9e789a9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4e1110c58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4e1110c58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4e1110c58f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4e1110c58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4e1110c58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4e1110c58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4e1110c58f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4e1110c58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4dffb40d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4dffb40d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allvoices.co/blog/conduct-effective-incident-analysis"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s://www.cisa.gov/sites/default/files/2024-08/Federal_Government_Cybersecurity_Incident_and_Vulnerability_Response_Playbooks_508C.pdf" TargetMode="External"/><Relationship Id="rId5" Type="http://schemas.openxmlformats.org/officeDocument/2006/relationships/hyperlink" Target="https://attack.mitre.org/" TargetMode="External"/><Relationship Id="rId4" Type="http://schemas.openxmlformats.org/officeDocument/2006/relationships/hyperlink" Target="https://securitydatasets.com/notebooks/atomic/windows/privilege_escalation/SDWIN-210611210814.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Cyber Dataset Presentation</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2350"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 </a:t>
            </a:r>
            <a:endParaRPr/>
          </a:p>
        </p:txBody>
      </p:sp>
      <p:sp>
        <p:nvSpPr>
          <p:cNvPr id="118" name="Google Shape;11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2000" b="1"/>
              <a:t>Unpacking the tool, Privilege Escalation Setup</a:t>
            </a:r>
            <a:endParaRPr sz="2000" b="1"/>
          </a:p>
          <a:p>
            <a:pPr marL="457200" lvl="0" indent="-355600" algn="l" rtl="0">
              <a:spcBef>
                <a:spcPts val="1200"/>
              </a:spcBef>
              <a:spcAft>
                <a:spcPts val="0"/>
              </a:spcAft>
              <a:buSzPts val="2000"/>
              <a:buChar char="●"/>
            </a:pPr>
            <a:r>
              <a:rPr lang="en" sz="2000"/>
              <a:t>"7z.exe" e -paptsimulator enc-toolset.7z -aoa -o"C:\TMP" toolset\CreateNamedPipe.exe</a:t>
            </a:r>
            <a:endParaRPr sz="2000"/>
          </a:p>
          <a:p>
            <a:pPr marL="1371600" lvl="1" indent="-330200" algn="l" rtl="0">
              <a:spcBef>
                <a:spcPts val="0"/>
              </a:spcBef>
              <a:spcAft>
                <a:spcPts val="0"/>
              </a:spcAft>
              <a:buSzPts val="1600"/>
              <a:buChar char="○"/>
            </a:pPr>
            <a:r>
              <a:rPr lang="en" sz="1600"/>
              <a:t>Extracts the privilege escalation tool with password protected "-paptsimulator" into the location C:\TMP</a:t>
            </a:r>
            <a:endParaRPr sz="1600"/>
          </a:p>
          <a:p>
            <a:pPr marL="0" lvl="0" indent="0" algn="l" rtl="0">
              <a:spcBef>
                <a:spcPts val="1200"/>
              </a:spcBef>
              <a:spcAft>
                <a:spcPts val="0"/>
              </a:spcAft>
              <a:buClr>
                <a:schemeClr val="dk1"/>
              </a:buClr>
              <a:buSzPts val="1100"/>
              <a:buFont typeface="Arial"/>
              <a:buNone/>
            </a:pPr>
            <a:endParaRPr sz="2000"/>
          </a:p>
          <a:p>
            <a:pPr marL="0" lvl="0" indent="0" algn="l" rtl="0">
              <a:spcBef>
                <a:spcPts val="1200"/>
              </a:spcBef>
              <a:spcAft>
                <a:spcPts val="0"/>
              </a:spcAft>
              <a:buClr>
                <a:schemeClr val="dk1"/>
              </a:buClr>
              <a:buSzPts val="1100"/>
              <a:buFont typeface="Arial"/>
              <a:buNone/>
            </a:pPr>
            <a:r>
              <a:rPr lang="en" sz="2000"/>
              <a:t>TA0005 – Defense Evasion</a:t>
            </a:r>
            <a:endParaRPr sz="2000"/>
          </a:p>
          <a:p>
            <a:pPr marL="0" lvl="0" indent="0" algn="l" rtl="0">
              <a:spcBef>
                <a:spcPts val="1200"/>
              </a:spcBef>
              <a:spcAft>
                <a:spcPts val="1200"/>
              </a:spcAft>
              <a:buNone/>
            </a:pPr>
            <a:r>
              <a:rPr lang="en" sz="2000"/>
              <a:t>extracting encrypted zip file with password </a:t>
            </a:r>
            <a:endParaRPr sz="2000"/>
          </a:p>
        </p:txBody>
      </p:sp>
      <p:pic>
        <p:nvPicPr>
          <p:cNvPr id="119" name="Google Shape;119;p22"/>
          <p:cNvPicPr preferRelativeResize="0"/>
          <p:nvPr/>
        </p:nvPicPr>
        <p:blipFill rotWithShape="1">
          <a:blip r:embed="rId3">
            <a:alphaModFix/>
          </a:blip>
          <a:srcRect t="7493"/>
          <a:stretch/>
        </p:blipFill>
        <p:spPr>
          <a:xfrm>
            <a:off x="6571825" y="445025"/>
            <a:ext cx="2119500" cy="527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body" idx="1"/>
          </p:nvPr>
        </p:nvSpPr>
        <p:spPr>
          <a:xfrm>
            <a:off x="311700" y="447625"/>
            <a:ext cx="8520600" cy="45798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2400" b="1"/>
              <a:t>Execute the Privilege Escalation</a:t>
            </a:r>
            <a:endParaRPr sz="2400" b="1"/>
          </a:p>
          <a:p>
            <a:pPr marL="0" lvl="0" indent="0" algn="l" rtl="0">
              <a:lnSpc>
                <a:spcPct val="100000"/>
              </a:lnSpc>
              <a:spcBef>
                <a:spcPts val="0"/>
              </a:spcBef>
              <a:spcAft>
                <a:spcPts val="0"/>
              </a:spcAft>
              <a:buNone/>
            </a:pPr>
            <a:endParaRPr sz="1900"/>
          </a:p>
          <a:p>
            <a:pPr marL="457200" lvl="0" indent="-349250" algn="l" rtl="0">
              <a:lnSpc>
                <a:spcPct val="100000"/>
              </a:lnSpc>
              <a:spcBef>
                <a:spcPts val="0"/>
              </a:spcBef>
              <a:spcAft>
                <a:spcPts val="0"/>
              </a:spcAft>
              <a:buSzPts val="1900"/>
              <a:buChar char="●"/>
            </a:pPr>
            <a:r>
              <a:rPr lang="en" sz="1900"/>
              <a:t>C:\TMP\CreateNamedPipe.exe MSSE-1337-server  </a:t>
            </a:r>
            <a:endParaRPr sz="1900"/>
          </a:p>
          <a:p>
            <a:pPr marL="1371600" lvl="1" indent="-323850" algn="l" rtl="0">
              <a:lnSpc>
                <a:spcPct val="100000"/>
              </a:lnSpc>
              <a:spcBef>
                <a:spcPts val="0"/>
              </a:spcBef>
              <a:spcAft>
                <a:spcPts val="0"/>
              </a:spcAft>
              <a:buSzPts val="1500"/>
              <a:buChar char="○"/>
            </a:pPr>
            <a:r>
              <a:rPr lang="en" sz="1500"/>
              <a:t>Creates a fake communication channel and</a:t>
            </a:r>
            <a:endParaRPr sz="1500"/>
          </a:p>
          <a:p>
            <a:pPr marL="1371600" lvl="1" indent="-323850" algn="l" rtl="0">
              <a:lnSpc>
                <a:spcPct val="100000"/>
              </a:lnSpc>
              <a:spcBef>
                <a:spcPts val="0"/>
              </a:spcBef>
              <a:spcAft>
                <a:spcPts val="0"/>
              </a:spcAft>
              <a:buSzPts val="1500"/>
              <a:buChar char="○"/>
            </a:pPr>
            <a:r>
              <a:rPr lang="en" sz="1500"/>
              <a:t>Tricks system into giving a LocalSystem-level privilege with a fake trusted server</a:t>
            </a:r>
            <a:endParaRPr sz="1500"/>
          </a:p>
          <a:p>
            <a:pPr marL="457200" lvl="0" indent="-349250" algn="l" rtl="0">
              <a:lnSpc>
                <a:spcPct val="100000"/>
              </a:lnSpc>
              <a:spcBef>
                <a:spcPts val="0"/>
              </a:spcBef>
              <a:spcAft>
                <a:spcPts val="0"/>
              </a:spcAft>
              <a:buSzPts val="1900"/>
              <a:buChar char="●"/>
            </a:pPr>
            <a:r>
              <a:rPr lang="en" sz="1900"/>
              <a:t>C:\TMP\CreateNamedPipe.exe msagent_fedac123 </a:t>
            </a:r>
            <a:endParaRPr sz="1900"/>
          </a:p>
          <a:p>
            <a:pPr marL="1371600" lvl="1" indent="-323850" algn="l" rtl="0">
              <a:lnSpc>
                <a:spcPct val="100000"/>
              </a:lnSpc>
              <a:spcBef>
                <a:spcPts val="0"/>
              </a:spcBef>
              <a:spcAft>
                <a:spcPts val="0"/>
              </a:spcAft>
              <a:buSzPts val="1500"/>
              <a:buChar char="○"/>
            </a:pPr>
            <a:r>
              <a:rPr lang="en" sz="1500"/>
              <a:t>Creates another fake communication channel to gain higher privileges </a:t>
            </a:r>
            <a:endParaRPr sz="1500"/>
          </a:p>
          <a:p>
            <a:pPr marL="457200" lvl="0" indent="-349250" algn="l" rtl="0">
              <a:lnSpc>
                <a:spcPct val="100000"/>
              </a:lnSpc>
              <a:spcBef>
                <a:spcPts val="0"/>
              </a:spcBef>
              <a:spcAft>
                <a:spcPts val="0"/>
              </a:spcAft>
              <a:buSzPts val="1900"/>
              <a:buChar char="●"/>
            </a:pPr>
            <a:r>
              <a:rPr lang="en" sz="1900"/>
              <a:t>C:\TMP\CreateNamedPipe.exe postex_ssh_fedac123</a:t>
            </a:r>
            <a:endParaRPr sz="1900"/>
          </a:p>
          <a:p>
            <a:pPr marL="1371600" lvl="1" indent="-323850" algn="l" rtl="0">
              <a:lnSpc>
                <a:spcPct val="100000"/>
              </a:lnSpc>
              <a:spcBef>
                <a:spcPts val="0"/>
              </a:spcBef>
              <a:spcAft>
                <a:spcPts val="0"/>
              </a:spcAft>
              <a:buSzPts val="1500"/>
              <a:buChar char="○"/>
            </a:pPr>
            <a:r>
              <a:rPr lang="en" sz="1500"/>
              <a:t>Hijacks the remote connection, SSH server</a:t>
            </a:r>
            <a:endParaRPr sz="1500"/>
          </a:p>
          <a:p>
            <a:pPr marL="1371600" lvl="1" indent="-323850" algn="l" rtl="0">
              <a:lnSpc>
                <a:spcPct val="100000"/>
              </a:lnSpc>
              <a:spcBef>
                <a:spcPts val="0"/>
              </a:spcBef>
              <a:spcAft>
                <a:spcPts val="0"/>
              </a:spcAft>
              <a:buSzPts val="1500"/>
              <a:buChar char="○"/>
            </a:pPr>
            <a:r>
              <a:rPr lang="en" sz="1500"/>
              <a:t>Moves to another server to do next attack</a:t>
            </a:r>
            <a:endParaRPr sz="1500"/>
          </a:p>
          <a:p>
            <a:pPr marL="457200" lvl="0" indent="-349250" algn="l" rtl="0">
              <a:lnSpc>
                <a:spcPct val="100000"/>
              </a:lnSpc>
              <a:spcBef>
                <a:spcPts val="0"/>
              </a:spcBef>
              <a:spcAft>
                <a:spcPts val="0"/>
              </a:spcAft>
              <a:buSzPts val="1900"/>
              <a:buChar char="●"/>
            </a:pPr>
            <a:r>
              <a:rPr lang="en" sz="1900"/>
              <a:t>timeout /t 5  </a:t>
            </a:r>
            <a:endParaRPr sz="1900"/>
          </a:p>
          <a:p>
            <a:pPr marL="1371600" lvl="1" indent="-323850" algn="l" rtl="0">
              <a:lnSpc>
                <a:spcPct val="100000"/>
              </a:lnSpc>
              <a:spcBef>
                <a:spcPts val="0"/>
              </a:spcBef>
              <a:spcAft>
                <a:spcPts val="0"/>
              </a:spcAft>
              <a:buSzPts val="1500"/>
              <a:buChar char="○"/>
            </a:pPr>
            <a:r>
              <a:rPr lang="en" sz="1500"/>
              <a:t>wait 5 seconds to let all the operations complete smoothly</a:t>
            </a:r>
            <a:endParaRPr sz="1500"/>
          </a:p>
          <a:p>
            <a:pPr marL="1371600" lvl="0" indent="0" algn="l" rtl="0">
              <a:lnSpc>
                <a:spcPct val="100000"/>
              </a:lnSpc>
              <a:spcBef>
                <a:spcPts val="1200"/>
              </a:spcBef>
              <a:spcAft>
                <a:spcPts val="0"/>
              </a:spcAft>
              <a:buNone/>
            </a:pPr>
            <a:endParaRPr sz="1500"/>
          </a:p>
          <a:p>
            <a:pPr marL="0" lvl="0" indent="0" algn="l" rtl="0">
              <a:lnSpc>
                <a:spcPct val="100000"/>
              </a:lnSpc>
              <a:spcBef>
                <a:spcPts val="1200"/>
              </a:spcBef>
              <a:spcAft>
                <a:spcPts val="0"/>
              </a:spcAft>
              <a:buNone/>
            </a:pPr>
            <a:r>
              <a:rPr lang="en" sz="1900"/>
              <a:t>TA0004 – Privilege Escalation</a:t>
            </a:r>
            <a:endParaRPr sz="1900"/>
          </a:p>
          <a:p>
            <a:pPr marL="0" lvl="0" indent="0" algn="l" rtl="0">
              <a:lnSpc>
                <a:spcPct val="100000"/>
              </a:lnSpc>
              <a:spcBef>
                <a:spcPts val="0"/>
              </a:spcBef>
              <a:spcAft>
                <a:spcPts val="0"/>
              </a:spcAft>
              <a:buNone/>
            </a:pPr>
            <a:r>
              <a:rPr lang="en" sz="1900"/>
              <a:t>T1134.001 – Token Impersonation/Theft</a:t>
            </a:r>
            <a:endParaRPr sz="1900"/>
          </a:p>
        </p:txBody>
      </p:sp>
      <p:pic>
        <p:nvPicPr>
          <p:cNvPr id="125" name="Google Shape;125;p23"/>
          <p:cNvPicPr preferRelativeResize="0"/>
          <p:nvPr/>
        </p:nvPicPr>
        <p:blipFill>
          <a:blip r:embed="rId3">
            <a:alphaModFix/>
          </a:blip>
          <a:stretch>
            <a:fillRect/>
          </a:stretch>
        </p:blipFill>
        <p:spPr>
          <a:xfrm>
            <a:off x="6637208" y="445025"/>
            <a:ext cx="2054117" cy="527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4"/>
          <p:cNvSpPr txBox="1">
            <a:spLocks noGrp="1"/>
          </p:cNvSpPr>
          <p:nvPr>
            <p:ph type="body" idx="1"/>
          </p:nvPr>
        </p:nvSpPr>
        <p:spPr>
          <a:xfrm>
            <a:off x="311700" y="463250"/>
            <a:ext cx="8520600" cy="44742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Clr>
                <a:schemeClr val="dk1"/>
              </a:buClr>
              <a:buSzPts val="523"/>
              <a:buFont typeface="Arial"/>
              <a:buNone/>
            </a:pPr>
            <a:r>
              <a:rPr lang="en" sz="2100" b="1"/>
              <a:t>Named Pipe Injection via a Fake Service Control</a:t>
            </a:r>
            <a:endParaRPr sz="2100" b="1"/>
          </a:p>
          <a:p>
            <a:pPr marL="457200" lvl="0" indent="-336550" algn="l" rtl="0">
              <a:lnSpc>
                <a:spcPct val="100000"/>
              </a:lnSpc>
              <a:spcBef>
                <a:spcPts val="1800"/>
              </a:spcBef>
              <a:spcAft>
                <a:spcPts val="0"/>
              </a:spcAft>
              <a:buSzPts val="1700"/>
              <a:buChar char="●"/>
            </a:pPr>
            <a:r>
              <a:rPr lang="en" sz="1700"/>
              <a:t>sc create tbbd05 binpath= "%COMSPEC% echo /c b6a1458f396 &gt; \\.\pipe\334485"</a:t>
            </a:r>
            <a:endParaRPr sz="1700"/>
          </a:p>
          <a:p>
            <a:pPr marL="1371600" lvl="1" indent="-336550" algn="l" rtl="0">
              <a:lnSpc>
                <a:spcPct val="100000"/>
              </a:lnSpc>
              <a:spcBef>
                <a:spcPts val="0"/>
              </a:spcBef>
              <a:spcAft>
                <a:spcPts val="0"/>
              </a:spcAft>
              <a:buSzPts val="1700"/>
              <a:buChar char="○"/>
            </a:pPr>
            <a:r>
              <a:rPr lang="en" sz="1700"/>
              <a:t>Using command </a:t>
            </a:r>
            <a:r>
              <a:rPr lang="en" sz="1700" b="1"/>
              <a:t>sc</a:t>
            </a:r>
            <a:r>
              <a:rPr lang="en" sz="1700"/>
              <a:t>, Service Control, to create a fake service, </a:t>
            </a:r>
            <a:r>
              <a:rPr lang="en" sz="1700" b="1"/>
              <a:t>tbbd05</a:t>
            </a:r>
            <a:endParaRPr sz="1700" b="1"/>
          </a:p>
          <a:p>
            <a:pPr marL="1371600" lvl="1" indent="-336550" algn="l" rtl="0">
              <a:lnSpc>
                <a:spcPct val="100000"/>
              </a:lnSpc>
              <a:spcBef>
                <a:spcPts val="0"/>
              </a:spcBef>
              <a:spcAft>
                <a:spcPts val="0"/>
              </a:spcAft>
              <a:buSzPts val="1700"/>
              <a:buChar char="○"/>
            </a:pPr>
            <a:r>
              <a:rPr lang="en" sz="1700"/>
              <a:t>It is configured to run with its high privilege, SYSTEM-level</a:t>
            </a:r>
            <a:endParaRPr sz="1700"/>
          </a:p>
          <a:p>
            <a:pPr marL="457200" lvl="0" indent="-336550" algn="l" rtl="0">
              <a:lnSpc>
                <a:spcPct val="100000"/>
              </a:lnSpc>
              <a:spcBef>
                <a:spcPts val="0"/>
              </a:spcBef>
              <a:spcAft>
                <a:spcPts val="0"/>
              </a:spcAft>
              <a:buSzPts val="1700"/>
              <a:buChar char="●"/>
            </a:pPr>
            <a:r>
              <a:rPr lang="en" sz="1700"/>
              <a:t>sc start tbbd05  </a:t>
            </a:r>
            <a:endParaRPr sz="1700"/>
          </a:p>
          <a:p>
            <a:pPr marL="457200" lvl="0" indent="-336550" algn="l" rtl="0">
              <a:lnSpc>
                <a:spcPct val="100000"/>
              </a:lnSpc>
              <a:spcBef>
                <a:spcPts val="0"/>
              </a:spcBef>
              <a:spcAft>
                <a:spcPts val="0"/>
              </a:spcAft>
              <a:buSzPts val="1700"/>
              <a:buChar char="●"/>
            </a:pPr>
            <a:r>
              <a:rPr lang="en" sz="1700"/>
              <a:t>cmd.exe echo /c b6a1458f396 &gt; \\.\pipe\334485</a:t>
            </a:r>
            <a:endParaRPr sz="1700"/>
          </a:p>
          <a:p>
            <a:pPr marL="1371600" lvl="1" indent="-336550" algn="l" rtl="0">
              <a:lnSpc>
                <a:spcPct val="105000"/>
              </a:lnSpc>
              <a:spcBef>
                <a:spcPts val="0"/>
              </a:spcBef>
              <a:spcAft>
                <a:spcPts val="0"/>
              </a:spcAft>
              <a:buSzPts val="1700"/>
              <a:buChar char="○"/>
            </a:pPr>
            <a:r>
              <a:rPr lang="en" sz="1700"/>
              <a:t>Sends/Writes a data, “</a:t>
            </a:r>
            <a:r>
              <a:rPr lang="en" sz="1700" b="1"/>
              <a:t>b6a1458f396</a:t>
            </a:r>
            <a:r>
              <a:rPr lang="en" sz="1700"/>
              <a:t>,” into the named pipe, </a:t>
            </a:r>
            <a:r>
              <a:rPr lang="en" sz="1700" b="1"/>
              <a:t>\\.\pipe\334485</a:t>
            </a:r>
            <a:r>
              <a:rPr lang="en" sz="1700"/>
              <a:t>, by using the SYSTEM-level privilege</a:t>
            </a:r>
            <a:endParaRPr sz="1700"/>
          </a:p>
          <a:p>
            <a:pPr marL="457200" lvl="0" indent="-336550" algn="l" rtl="0">
              <a:lnSpc>
                <a:spcPct val="100000"/>
              </a:lnSpc>
              <a:spcBef>
                <a:spcPts val="0"/>
              </a:spcBef>
              <a:spcAft>
                <a:spcPts val="0"/>
              </a:spcAft>
              <a:buSzPts val="1700"/>
              <a:buChar char="●"/>
            </a:pPr>
            <a:r>
              <a:rPr lang="en" sz="1700"/>
              <a:t>sc stop tbbd05  </a:t>
            </a:r>
            <a:endParaRPr sz="1700"/>
          </a:p>
          <a:p>
            <a:pPr marL="457200" lvl="0" indent="-336550" algn="l" rtl="0">
              <a:lnSpc>
                <a:spcPct val="100000"/>
              </a:lnSpc>
              <a:spcBef>
                <a:spcPts val="0"/>
              </a:spcBef>
              <a:spcAft>
                <a:spcPts val="0"/>
              </a:spcAft>
              <a:buSzPts val="1700"/>
              <a:buChar char="●"/>
            </a:pPr>
            <a:r>
              <a:rPr lang="en" sz="1700"/>
              <a:t>sc delete tbbd05  </a:t>
            </a:r>
            <a:endParaRPr sz="1700" b="1"/>
          </a:p>
          <a:p>
            <a:pPr marL="0" lvl="0" indent="0" algn="l" rtl="0">
              <a:lnSpc>
                <a:spcPct val="105000"/>
              </a:lnSpc>
              <a:spcBef>
                <a:spcPts val="1200"/>
              </a:spcBef>
              <a:spcAft>
                <a:spcPts val="0"/>
              </a:spcAft>
              <a:buClr>
                <a:schemeClr val="dk1"/>
              </a:buClr>
              <a:buSzPts val="523"/>
              <a:buFont typeface="Arial"/>
              <a:buNone/>
            </a:pPr>
            <a:r>
              <a:rPr lang="en" sz="1700"/>
              <a:t>Allows attacker to impersonate a SYSTEM token via </a:t>
            </a:r>
            <a:r>
              <a:rPr lang="en" sz="1700" b="1"/>
              <a:t>CreateNamedPipe.exe</a:t>
            </a:r>
            <a:endParaRPr sz="1700" b="1"/>
          </a:p>
          <a:p>
            <a:pPr marL="0" lvl="0" indent="0" algn="l" rtl="0">
              <a:lnSpc>
                <a:spcPct val="100000"/>
              </a:lnSpc>
              <a:spcBef>
                <a:spcPts val="1200"/>
              </a:spcBef>
              <a:spcAft>
                <a:spcPts val="0"/>
              </a:spcAft>
              <a:buClr>
                <a:schemeClr val="dk1"/>
              </a:buClr>
              <a:buSzPts val="523"/>
              <a:buFont typeface="Arial"/>
              <a:buNone/>
            </a:pPr>
            <a:r>
              <a:rPr lang="en" sz="1700"/>
              <a:t>TA0004 – Privilege Escalation</a:t>
            </a:r>
            <a:endParaRPr sz="1700"/>
          </a:p>
          <a:p>
            <a:pPr marL="0" lvl="0" indent="0" algn="l" rtl="0">
              <a:lnSpc>
                <a:spcPct val="100000"/>
              </a:lnSpc>
              <a:spcBef>
                <a:spcPts val="0"/>
              </a:spcBef>
              <a:spcAft>
                <a:spcPts val="0"/>
              </a:spcAft>
              <a:buSzPts val="523"/>
              <a:buNone/>
            </a:pPr>
            <a:r>
              <a:rPr lang="en" sz="1700"/>
              <a:t>T1134.002 – Create Process with Token</a:t>
            </a:r>
            <a:endParaRPr sz="1700"/>
          </a:p>
        </p:txBody>
      </p:sp>
      <p:pic>
        <p:nvPicPr>
          <p:cNvPr id="131" name="Google Shape;131;p24"/>
          <p:cNvPicPr preferRelativeResize="0"/>
          <p:nvPr/>
        </p:nvPicPr>
        <p:blipFill>
          <a:blip r:embed="rId3">
            <a:alphaModFix/>
          </a:blip>
          <a:stretch>
            <a:fillRect/>
          </a:stretch>
        </p:blipFill>
        <p:spPr>
          <a:xfrm>
            <a:off x="6637208" y="445025"/>
            <a:ext cx="2054117" cy="52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Planned Response</a:t>
            </a:r>
            <a:endParaRPr/>
          </a:p>
        </p:txBody>
      </p:sp>
      <p:sp>
        <p:nvSpPr>
          <p:cNvPr id="137" name="Google Shape;13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The next step of the playbook are containment and eradication.</a:t>
            </a:r>
            <a:endParaRPr/>
          </a:p>
          <a:p>
            <a:pPr marL="0" lvl="0" indent="0" algn="l" rtl="0">
              <a:spcBef>
                <a:spcPts val="1200"/>
              </a:spcBef>
              <a:spcAft>
                <a:spcPts val="0"/>
              </a:spcAft>
              <a:buNone/>
            </a:pPr>
            <a:r>
              <a:rPr lang="en"/>
              <a:t>While unable to formally respond to a dataset of a simulated attack, based on the attack we can make a planned response.</a:t>
            </a:r>
            <a:endParaRPr/>
          </a:p>
          <a:p>
            <a:pPr marL="457200" lvl="0" indent="-342900" algn="l" rtl="0">
              <a:spcBef>
                <a:spcPts val="1200"/>
              </a:spcBef>
              <a:spcAft>
                <a:spcPts val="0"/>
              </a:spcAft>
              <a:buSzPts val="1800"/>
              <a:buAutoNum type="arabicPeriod"/>
            </a:pPr>
            <a:r>
              <a:rPr lang="en"/>
              <a:t>Capture state of the machine as evidence for future prosecutions</a:t>
            </a:r>
            <a:endParaRPr/>
          </a:p>
          <a:p>
            <a:pPr marL="457200" lvl="0" indent="-342900" algn="l" rtl="0">
              <a:spcBef>
                <a:spcPts val="0"/>
              </a:spcBef>
              <a:spcAft>
                <a:spcPts val="0"/>
              </a:spcAft>
              <a:buSzPts val="1800"/>
              <a:buAutoNum type="arabicPeriod"/>
            </a:pPr>
            <a:r>
              <a:rPr lang="en"/>
              <a:t>Isolate system form the network and lock configurations and users</a:t>
            </a:r>
            <a:endParaRPr/>
          </a:p>
          <a:p>
            <a:pPr marL="457200" lvl="0" indent="-342900" algn="l" rtl="0">
              <a:spcBef>
                <a:spcPts val="0"/>
              </a:spcBef>
              <a:spcAft>
                <a:spcPts val="0"/>
              </a:spcAft>
              <a:buSzPts val="1800"/>
              <a:buAutoNum type="arabicPeriod"/>
            </a:pPr>
            <a:r>
              <a:rPr lang="en"/>
              <a:t>Lock system and admin usage on workstation</a:t>
            </a:r>
            <a:endParaRPr/>
          </a:p>
          <a:p>
            <a:pPr marL="457200" lvl="0" indent="-342900" algn="l" rtl="0">
              <a:spcBef>
                <a:spcPts val="0"/>
              </a:spcBef>
              <a:spcAft>
                <a:spcPts val="0"/>
              </a:spcAft>
              <a:buSzPts val="1800"/>
              <a:buAutoNum type="arabicPeriod"/>
            </a:pPr>
            <a:r>
              <a:rPr lang="en"/>
              <a:t>Disable ICMP pinging on other devices</a:t>
            </a:r>
            <a:endParaRPr/>
          </a:p>
          <a:p>
            <a:pPr marL="457200" lvl="0" indent="-342900" algn="l" rtl="0">
              <a:spcBef>
                <a:spcPts val="0"/>
              </a:spcBef>
              <a:spcAft>
                <a:spcPts val="0"/>
              </a:spcAft>
              <a:buSzPts val="1800"/>
              <a:buAutoNum type="arabicPeriod"/>
            </a:pPr>
            <a:r>
              <a:rPr lang="en"/>
              <a:t>Audit account usage and privileges</a:t>
            </a:r>
            <a:endParaRPr/>
          </a:p>
          <a:p>
            <a:pPr marL="457200" lvl="0" indent="-342900" algn="l" rtl="0">
              <a:spcBef>
                <a:spcPts val="0"/>
              </a:spcBef>
              <a:spcAft>
                <a:spcPts val="0"/>
              </a:spcAft>
              <a:buSzPts val="1800"/>
              <a:buAutoNum type="arabicPeriod"/>
            </a:pPr>
            <a:r>
              <a:rPr lang="en"/>
              <a:t>Remove vbs and CreateNamedPipe script along with 7z.exe </a:t>
            </a:r>
            <a:endParaRPr/>
          </a:p>
          <a:p>
            <a:pPr marL="457200" lvl="0" indent="-342900" algn="l" rtl="0">
              <a:spcBef>
                <a:spcPts val="0"/>
              </a:spcBef>
              <a:spcAft>
                <a:spcPts val="0"/>
              </a:spcAft>
              <a:buSzPts val="1800"/>
              <a:buAutoNum type="arabicPeriod"/>
            </a:pPr>
            <a:r>
              <a:rPr lang="en"/>
              <a:t>Investigate IPs during time of attack and escalate incident to proper officials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6" title="Screenshot 2025-04-25 010534.png"/>
          <p:cNvPicPr preferRelativeResize="0"/>
          <p:nvPr/>
        </p:nvPicPr>
        <p:blipFill>
          <a:blip r:embed="rId3">
            <a:alphaModFix/>
          </a:blip>
          <a:stretch>
            <a:fillRect/>
          </a:stretch>
        </p:blipFill>
        <p:spPr>
          <a:xfrm>
            <a:off x="1919071" y="0"/>
            <a:ext cx="5305857"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Lessons Learned</a:t>
            </a:r>
            <a:endParaRPr/>
          </a:p>
        </p:txBody>
      </p:sp>
      <p:sp>
        <p:nvSpPr>
          <p:cNvPr id="148" name="Google Shape;148;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last step in the CISA incident response playbook is to report and perform a “hotwash”</a:t>
            </a:r>
            <a:endParaRPr/>
          </a:p>
          <a:p>
            <a:pPr marL="457200" lvl="0" indent="-342900" algn="l" rtl="0">
              <a:spcBef>
                <a:spcPts val="1200"/>
              </a:spcBef>
              <a:spcAft>
                <a:spcPts val="0"/>
              </a:spcAft>
              <a:buSzPts val="1800"/>
              <a:buAutoNum type="arabicPeriod"/>
            </a:pPr>
            <a:r>
              <a:rPr lang="en"/>
              <a:t>Improve baseline monitoring (normal vs abnormal activity) </a:t>
            </a:r>
            <a:endParaRPr/>
          </a:p>
          <a:p>
            <a:pPr marL="457200" lvl="0" indent="-342900" algn="l" rtl="0">
              <a:spcBef>
                <a:spcPts val="0"/>
              </a:spcBef>
              <a:spcAft>
                <a:spcPts val="0"/>
              </a:spcAft>
              <a:buSzPts val="1800"/>
              <a:buAutoNum type="arabicPeriod"/>
            </a:pPr>
            <a:r>
              <a:rPr lang="en"/>
              <a:t>Strengthen privilege escalation awareness &amp; defense </a:t>
            </a:r>
            <a:endParaRPr/>
          </a:p>
          <a:p>
            <a:pPr marL="457200" lvl="0" indent="-342900" algn="l" rtl="0">
              <a:spcBef>
                <a:spcPts val="0"/>
              </a:spcBef>
              <a:spcAft>
                <a:spcPts val="0"/>
              </a:spcAft>
              <a:buSzPts val="1800"/>
              <a:buAutoNum type="arabicPeriod"/>
            </a:pPr>
            <a:r>
              <a:rPr lang="en"/>
              <a:t>Practice faster incident response system isolations</a:t>
            </a:r>
            <a:endParaRPr/>
          </a:p>
          <a:p>
            <a:pPr marL="457200" lvl="0" indent="-342900" algn="l" rtl="0">
              <a:spcBef>
                <a:spcPts val="0"/>
              </a:spcBef>
              <a:spcAft>
                <a:spcPts val="0"/>
              </a:spcAft>
              <a:buSzPts val="1800"/>
              <a:buAutoNum type="arabicPeriod"/>
            </a:pPr>
            <a:r>
              <a:rPr lang="en"/>
              <a:t>Consistent improvements through post-incident reviews</a:t>
            </a:r>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8" title="Screenshot 2025-04-25 010904.png"/>
          <p:cNvPicPr preferRelativeResize="0"/>
          <p:nvPr/>
        </p:nvPicPr>
        <p:blipFill>
          <a:blip r:embed="rId3">
            <a:alphaModFix/>
          </a:blip>
          <a:stretch>
            <a:fillRect/>
          </a:stretch>
        </p:blipFill>
        <p:spPr>
          <a:xfrm>
            <a:off x="628650" y="142875"/>
            <a:ext cx="7886700" cy="4857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Key Aspects Summary</a:t>
            </a:r>
            <a:endParaRPr/>
          </a:p>
        </p:txBody>
      </p:sp>
      <p:sp>
        <p:nvSpPr>
          <p:cNvPr id="159" name="Google Shape;159;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Threat Intelligence - Mapped activities to MITRE ATT&amp;CK tactics like Privilege Escalation and Defense Evasion.</a:t>
            </a:r>
            <a:endParaRPr/>
          </a:p>
          <a:p>
            <a:pPr marL="0" lvl="0" indent="0" algn="l" rtl="0">
              <a:spcBef>
                <a:spcPts val="1200"/>
              </a:spcBef>
              <a:spcAft>
                <a:spcPts val="0"/>
              </a:spcAft>
              <a:buNone/>
            </a:pPr>
            <a:r>
              <a:rPr lang="en"/>
              <a:t>Impact Analysis and Triage - Focused on privilege escalation risks and abnormal system behaviors.</a:t>
            </a:r>
            <a:endParaRPr/>
          </a:p>
          <a:p>
            <a:pPr marL="0" lvl="0" indent="0" algn="l" rtl="0">
              <a:spcBef>
                <a:spcPts val="1200"/>
              </a:spcBef>
              <a:spcAft>
                <a:spcPts val="0"/>
              </a:spcAft>
              <a:buNone/>
            </a:pPr>
            <a:r>
              <a:rPr lang="en"/>
              <a:t>Identified Assets - Windows 10 VM, with focus on processes like cmd.exe and CreateNamedPipe.exe.</a:t>
            </a:r>
            <a:endParaRPr/>
          </a:p>
          <a:p>
            <a:pPr marL="0" lvl="0" indent="0" algn="l" rtl="0">
              <a:spcBef>
                <a:spcPts val="1200"/>
              </a:spcBef>
              <a:spcAft>
                <a:spcPts val="0"/>
              </a:spcAft>
              <a:buNone/>
            </a:pPr>
            <a:r>
              <a:rPr lang="en"/>
              <a:t>Monitoring Sources - Windows Event Logs analyzed using Splunk and Python dataframes.</a:t>
            </a:r>
            <a:endParaRPr/>
          </a:p>
          <a:p>
            <a:pPr marL="0" lvl="0" indent="0" algn="l" rtl="0">
              <a:spcBef>
                <a:spcPts val="1200"/>
              </a:spcBef>
              <a:spcAft>
                <a:spcPts val="0"/>
              </a:spcAft>
              <a:buNone/>
            </a:pPr>
            <a:r>
              <a:rPr lang="en"/>
              <a:t>Case Management System - Findings tracked manually through documentation and slides.</a:t>
            </a:r>
            <a:endParaRPr/>
          </a:p>
          <a:p>
            <a:pPr marL="0" lvl="0" indent="0" algn="l" rtl="0">
              <a:spcBef>
                <a:spcPts val="1200"/>
              </a:spcBef>
              <a:spcAft>
                <a:spcPts val="1200"/>
              </a:spcAft>
              <a:buNone/>
            </a:pPr>
            <a:r>
              <a:rPr lang="en"/>
              <a:t>Recommended Remediation - Isolate systems, remove malicious files, disable unneeded services, and tighten user privilege policies.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0"/>
          <p:cNvSpPr txBox="1">
            <a:spLocks noGrp="1"/>
          </p:cNvSpPr>
          <p:nvPr>
            <p:ph type="title"/>
          </p:nvPr>
        </p:nvSpPr>
        <p:spPr>
          <a:xfrm>
            <a:off x="2391450" y="2103300"/>
            <a:ext cx="4361100" cy="93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6000"/>
              <a:t>Thank you!</a:t>
            </a:r>
            <a:endParaRPr sz="6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70" name="Google Shape;17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40000" lnSpcReduction="10000"/>
          </a:bodyPr>
          <a:lstStyle/>
          <a:p>
            <a:pPr marL="0" lvl="0" indent="0" algn="l" rtl="0">
              <a:spcBef>
                <a:spcPts val="1000"/>
              </a:spcBef>
              <a:spcAft>
                <a:spcPts val="0"/>
              </a:spcAft>
              <a:buNone/>
            </a:pPr>
            <a:r>
              <a:rPr lang="en" sz="2624"/>
              <a:t>AllVoices. (n.d.). How to Conduct Effective Incident Analysis.</a:t>
            </a:r>
            <a:endParaRPr sz="2624"/>
          </a:p>
          <a:p>
            <a:pPr marL="0" lvl="0" indent="457200" algn="l" rtl="0">
              <a:spcBef>
                <a:spcPts val="1000"/>
              </a:spcBef>
              <a:spcAft>
                <a:spcPts val="0"/>
              </a:spcAft>
              <a:buNone/>
            </a:pPr>
            <a:r>
              <a:rPr lang="en" sz="2624" u="sng">
                <a:solidFill>
                  <a:schemeClr val="hlink"/>
                </a:solidFill>
                <a:hlinkClick r:id="rId3"/>
              </a:rPr>
              <a:t>https://www.allvoices.co/blog/conduct-effective-incident-analysis</a:t>
            </a:r>
            <a:endParaRPr sz="2624"/>
          </a:p>
          <a:p>
            <a:pPr marL="0" lvl="0" indent="0" algn="l" rtl="0">
              <a:spcBef>
                <a:spcPts val="1000"/>
              </a:spcBef>
              <a:spcAft>
                <a:spcPts val="0"/>
              </a:spcAft>
              <a:buNone/>
            </a:pPr>
            <a:r>
              <a:rPr lang="en" sz="2624"/>
              <a:t>Cobalt Strike Privilege Escalation. Security Datasets.</a:t>
            </a:r>
            <a:endParaRPr sz="2624"/>
          </a:p>
          <a:p>
            <a:pPr marL="0" lvl="0" indent="457200" algn="l" rtl="0">
              <a:spcBef>
                <a:spcPts val="1000"/>
              </a:spcBef>
              <a:spcAft>
                <a:spcPts val="0"/>
              </a:spcAft>
              <a:buNone/>
            </a:pPr>
            <a:r>
              <a:rPr lang="en" sz="2624" u="sng">
                <a:solidFill>
                  <a:schemeClr val="hlink"/>
                </a:solidFill>
                <a:hlinkClick r:id="rId4"/>
              </a:rPr>
              <a:t>https://securitydatasets.com/notebooks/atomic/windows/privilege_escalation/SDWIN-210611210814.html</a:t>
            </a:r>
            <a:endParaRPr sz="2624"/>
          </a:p>
          <a:p>
            <a:pPr marL="0" lvl="0" indent="0" algn="l" rtl="0">
              <a:spcBef>
                <a:spcPts val="1000"/>
              </a:spcBef>
              <a:spcAft>
                <a:spcPts val="0"/>
              </a:spcAft>
              <a:buNone/>
            </a:pPr>
            <a:r>
              <a:rPr lang="en" sz="2624"/>
              <a:t>MITRE ATT&amp;CK®. (n.d.). Enterprise Tactics and Techniques.</a:t>
            </a:r>
            <a:endParaRPr sz="2624"/>
          </a:p>
          <a:p>
            <a:pPr marL="0" lvl="0" indent="457200" algn="l" rtl="0">
              <a:spcBef>
                <a:spcPts val="1000"/>
              </a:spcBef>
              <a:spcAft>
                <a:spcPts val="0"/>
              </a:spcAft>
              <a:buNone/>
            </a:pPr>
            <a:r>
              <a:rPr lang="en" sz="2624" u="sng">
                <a:solidFill>
                  <a:schemeClr val="hlink"/>
                </a:solidFill>
                <a:hlinkClick r:id="rId5"/>
              </a:rPr>
              <a:t>https://attack.mitre.org/</a:t>
            </a:r>
            <a:endParaRPr sz="2624"/>
          </a:p>
          <a:p>
            <a:pPr marL="0" lvl="0" indent="0" algn="l" rtl="0">
              <a:spcBef>
                <a:spcPts val="1000"/>
              </a:spcBef>
              <a:spcAft>
                <a:spcPts val="0"/>
              </a:spcAft>
              <a:buNone/>
            </a:pPr>
            <a:r>
              <a:rPr lang="en" sz="2624"/>
              <a:t>Rodriguez, J. (2021). APT Simulator CISA. (2021). Federal Government Cybersecurity Incident and Vulnerability Response Playbooks.</a:t>
            </a:r>
            <a:endParaRPr sz="2624"/>
          </a:p>
          <a:p>
            <a:pPr marL="0" lvl="0" indent="457200" algn="l" rtl="0">
              <a:spcBef>
                <a:spcPts val="1000"/>
              </a:spcBef>
              <a:spcAft>
                <a:spcPts val="0"/>
              </a:spcAft>
              <a:buNone/>
            </a:pPr>
            <a:r>
              <a:rPr lang="en" sz="2624" u="sng">
                <a:solidFill>
                  <a:schemeClr val="hlink"/>
                </a:solidFill>
                <a:hlinkClick r:id="rId6"/>
              </a:rPr>
              <a:t>https://www.cisa.gov/sites/default/files/2024-08/Federal_Government_Cybersecurity_Incident_and_Vulnerabilit y_Response_Playbooks_508C.pdf</a:t>
            </a:r>
            <a:endParaRPr sz="2624"/>
          </a:p>
          <a:p>
            <a:pPr marL="0" lvl="0" indent="0" algn="l" rtl="0">
              <a:spcBef>
                <a:spcPts val="10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The Chosen Dataset</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a:t>Chosen Dataset</a:t>
            </a:r>
            <a:r>
              <a:rPr lang="en"/>
              <a:t>: APT Cobalt Strike - the dataset that was chosen for analysis is from a virtual environment in which the APT Cobalt Strike was run against a windows machine.</a:t>
            </a:r>
            <a:endParaRPr/>
          </a:p>
          <a:p>
            <a:pPr marL="0" lvl="0" indent="0" algn="l" rtl="0">
              <a:spcBef>
                <a:spcPts val="1200"/>
              </a:spcBef>
              <a:spcAft>
                <a:spcPts val="0"/>
              </a:spcAft>
              <a:buNone/>
            </a:pPr>
            <a:r>
              <a:rPr lang="en"/>
              <a:t>This dataset is from securitydatasets.com under windows and privilege escalation.</a:t>
            </a:r>
            <a:endParaRPr/>
          </a:p>
          <a:p>
            <a:pPr marL="0" lvl="0" indent="0" algn="l" rtl="0">
              <a:spcBef>
                <a:spcPts val="1200"/>
              </a:spcBef>
              <a:spcAft>
                <a:spcPts val="0"/>
              </a:spcAft>
              <a:buNone/>
            </a:pPr>
            <a:r>
              <a:rPr lang="en"/>
              <a:t>The zip file contains 1 json file which is a collection of logs the vm generated from the native windows security and logging functions.</a:t>
            </a:r>
            <a:endParaRPr/>
          </a:p>
          <a:p>
            <a:pPr marL="0" lvl="0" indent="0" algn="l" rtl="0">
              <a:spcBef>
                <a:spcPts val="1200"/>
              </a:spcBef>
              <a:spcAft>
                <a:spcPts val="1200"/>
              </a:spcAft>
              <a:buNone/>
            </a:pPr>
            <a:endParaRPr/>
          </a:p>
        </p:txBody>
      </p:sp>
      <p:pic>
        <p:nvPicPr>
          <p:cNvPr id="62" name="Google Shape;62;p14" title="Screenshot 2025-04-23 205951.png"/>
          <p:cNvPicPr preferRelativeResize="0"/>
          <p:nvPr/>
        </p:nvPicPr>
        <p:blipFill>
          <a:blip r:embed="rId3">
            <a:alphaModFix/>
          </a:blip>
          <a:stretch>
            <a:fillRect/>
          </a:stretch>
        </p:blipFill>
        <p:spPr>
          <a:xfrm>
            <a:off x="5897875" y="3174900"/>
            <a:ext cx="2613499" cy="1968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The Playbook</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Chosen Playbook: CISA Incident Response Playbook - this playbook is mainly for incidents that involve confirmed malicious cyber activity for which a major incident has been declared or not yet been reasonably ruled out and provides a standardized response process for cybersecurity incidents along with NIST guidelines. In terms of investigation and analysis, we can use the steps as described by AllVoices.</a:t>
            </a:r>
            <a:endParaRPr/>
          </a:p>
          <a:p>
            <a:pPr marL="0" lvl="0" indent="0" algn="l" rtl="0">
              <a:spcBef>
                <a:spcPts val="1200"/>
              </a:spcBef>
              <a:spcAft>
                <a:spcPts val="1200"/>
              </a:spcAft>
              <a:buNone/>
            </a:pPr>
            <a:endParaRPr/>
          </a:p>
        </p:txBody>
      </p:sp>
      <p:pic>
        <p:nvPicPr>
          <p:cNvPr id="69" name="Google Shape;69;p15" title="Screenshot 2025-04-23 210957.png"/>
          <p:cNvPicPr preferRelativeResize="0"/>
          <p:nvPr/>
        </p:nvPicPr>
        <p:blipFill>
          <a:blip r:embed="rId3">
            <a:alphaModFix/>
          </a:blip>
          <a:stretch>
            <a:fillRect/>
          </a:stretch>
        </p:blipFill>
        <p:spPr>
          <a:xfrm>
            <a:off x="3076688" y="3006225"/>
            <a:ext cx="3705774" cy="2137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Parts of an Investigation</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Correlate Events and Document Timeline </a:t>
            </a:r>
            <a:endParaRPr/>
          </a:p>
          <a:p>
            <a:pPr marL="457200" lvl="0" indent="-342900" algn="l" rtl="0">
              <a:spcBef>
                <a:spcPts val="0"/>
              </a:spcBef>
              <a:spcAft>
                <a:spcPts val="0"/>
              </a:spcAft>
              <a:buSzPts val="1800"/>
              <a:buChar char="●"/>
            </a:pPr>
            <a:r>
              <a:rPr lang="en"/>
              <a:t>Identify Anomalous Activity </a:t>
            </a:r>
            <a:endParaRPr/>
          </a:p>
          <a:p>
            <a:pPr marL="457200" lvl="0" indent="-342900" algn="l" rtl="0">
              <a:spcBef>
                <a:spcPts val="0"/>
              </a:spcBef>
              <a:spcAft>
                <a:spcPts val="0"/>
              </a:spcAft>
              <a:buSzPts val="1800"/>
              <a:buChar char="●"/>
            </a:pPr>
            <a:r>
              <a:rPr lang="en"/>
              <a:t>Identify Root Cause and Enabling Conditions </a:t>
            </a:r>
            <a:endParaRPr/>
          </a:p>
          <a:p>
            <a:pPr marL="457200" lvl="0" indent="-342900" algn="l" rtl="0">
              <a:spcBef>
                <a:spcPts val="0"/>
              </a:spcBef>
              <a:spcAft>
                <a:spcPts val="0"/>
              </a:spcAft>
              <a:buSzPts val="1800"/>
              <a:buChar char="●"/>
            </a:pPr>
            <a:r>
              <a:rPr lang="en"/>
              <a:t>Gather Incident Indicators </a:t>
            </a:r>
            <a:endParaRPr/>
          </a:p>
          <a:p>
            <a:pPr marL="457200" lvl="0" indent="-342900" algn="l" rtl="0">
              <a:spcBef>
                <a:spcPts val="0"/>
              </a:spcBef>
              <a:spcAft>
                <a:spcPts val="0"/>
              </a:spcAft>
              <a:buSzPts val="1800"/>
              <a:buChar char="●"/>
            </a:pPr>
            <a:r>
              <a:rPr lang="en"/>
              <a:t>Analyze for Common Adversary TTPs</a:t>
            </a:r>
            <a:endParaRPr/>
          </a:p>
          <a:p>
            <a:pPr marL="457200" lvl="0" indent="-342900" algn="l" rtl="0">
              <a:spcBef>
                <a:spcPts val="0"/>
              </a:spcBef>
              <a:spcAft>
                <a:spcPts val="0"/>
              </a:spcAft>
              <a:buSzPts val="1800"/>
              <a:buChar char="●"/>
            </a:pPr>
            <a:r>
              <a:rPr lang="en"/>
              <a:t>Validate and Refine Investigation Scope</a:t>
            </a:r>
            <a:endParaRPr/>
          </a:p>
        </p:txBody>
      </p:sp>
      <p:pic>
        <p:nvPicPr>
          <p:cNvPr id="76" name="Google Shape;76;p16" title="Screenshot 2025-04-25 010628.png"/>
          <p:cNvPicPr preferRelativeResize="0"/>
          <p:nvPr/>
        </p:nvPicPr>
        <p:blipFill>
          <a:blip r:embed="rId3">
            <a:alphaModFix/>
          </a:blip>
          <a:stretch>
            <a:fillRect/>
          </a:stretch>
        </p:blipFill>
        <p:spPr>
          <a:xfrm>
            <a:off x="5649050" y="1331975"/>
            <a:ext cx="3494950" cy="38115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What Happened - Indicators of Compromise</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50"/>
              <a:t>According to the playbook, the first step after initial system preparation is to determine investigation scope and to collect and preserve data. Assumptions can be made off of the dataset, but at this stage we can make hypothesis.</a:t>
            </a:r>
            <a:endParaRPr sz="1250"/>
          </a:p>
          <a:p>
            <a:pPr marL="0" lvl="0" indent="0" algn="l" rtl="0">
              <a:spcBef>
                <a:spcPts val="1200"/>
              </a:spcBef>
              <a:spcAft>
                <a:spcPts val="0"/>
              </a:spcAft>
              <a:buNone/>
            </a:pPr>
            <a:r>
              <a:rPr lang="en" sz="1250"/>
              <a:t>Using splunk and python dataframes, we can use a query focused datasets(QFD) to hone in on a root cause with the discovery of IOCs.</a:t>
            </a:r>
            <a:endParaRPr sz="1250"/>
          </a:p>
          <a:p>
            <a:pPr marL="0" lvl="0" indent="0" algn="l" rtl="0">
              <a:spcBef>
                <a:spcPts val="1200"/>
              </a:spcBef>
              <a:spcAft>
                <a:spcPts val="0"/>
              </a:spcAft>
              <a:buNone/>
            </a:pPr>
            <a:r>
              <a:rPr lang="en" sz="1250"/>
              <a:t>As a general rule, most traffic fits an expected pattern, its the 1% that signifies abnormalities, so baselining the traffic to determine what is normal and looking at the edge cases is a common way to start an investigation. Using a hypothesis based approach, we can also start searching for information that we think are the most likely to prove or disprove a certain assumption.</a:t>
            </a:r>
            <a:endParaRPr sz="1250"/>
          </a:p>
          <a:p>
            <a:pPr marL="0" lvl="0" indent="0" algn="l" rtl="0">
              <a:spcBef>
                <a:spcPts val="1200"/>
              </a:spcBef>
              <a:spcAft>
                <a:spcPts val="0"/>
              </a:spcAft>
              <a:buNone/>
            </a:pPr>
            <a:r>
              <a:rPr lang="en" sz="1250"/>
              <a:t>Hypothesis: </a:t>
            </a:r>
            <a:endParaRPr sz="1250"/>
          </a:p>
          <a:p>
            <a:pPr marL="457200" lvl="0" indent="-307975" algn="l" rtl="0">
              <a:spcBef>
                <a:spcPts val="1200"/>
              </a:spcBef>
              <a:spcAft>
                <a:spcPts val="0"/>
              </a:spcAft>
              <a:buSzPts val="1250"/>
              <a:buAutoNum type="arabicPeriod"/>
            </a:pPr>
            <a:r>
              <a:rPr lang="en" sz="1250"/>
              <a:t>Security will show suspicious user entries where the user’s account privileges where either elevated or modified for possible access to administrative roles.</a:t>
            </a:r>
            <a:endParaRPr sz="1250"/>
          </a:p>
          <a:p>
            <a:pPr marL="457200" lvl="0" indent="-307975" algn="l" rtl="0">
              <a:lnSpc>
                <a:spcPct val="100000"/>
              </a:lnSpc>
              <a:spcBef>
                <a:spcPts val="0"/>
              </a:spcBef>
              <a:spcAft>
                <a:spcPts val="0"/>
              </a:spcAft>
              <a:buSzPts val="1250"/>
              <a:buAutoNum type="arabicPeriod"/>
            </a:pPr>
            <a:r>
              <a:rPr lang="en" sz="1250"/>
              <a:t>There will be malware or code not native to the machine present as a result of the attack.</a:t>
            </a:r>
            <a:endParaRPr sz="1250"/>
          </a:p>
          <a:p>
            <a:pPr marL="457200" lvl="0" indent="-307975" algn="l" rtl="0">
              <a:lnSpc>
                <a:spcPct val="100000"/>
              </a:lnSpc>
              <a:spcBef>
                <a:spcPts val="0"/>
              </a:spcBef>
              <a:spcAft>
                <a:spcPts val="0"/>
              </a:spcAft>
              <a:buSzPts val="1250"/>
              <a:buAutoNum type="arabicPeriod"/>
            </a:pPr>
            <a:r>
              <a:rPr lang="en" sz="1250"/>
              <a:t>Named pipes and http requests play some part in the attack.</a:t>
            </a:r>
            <a:endParaRPr sz="1250"/>
          </a:p>
          <a:p>
            <a:pPr marL="0" lvl="0" indent="0" algn="l" rtl="0">
              <a:spcBef>
                <a:spcPts val="0"/>
              </a:spcBef>
              <a:spcAft>
                <a:spcPts val="0"/>
              </a:spcAft>
              <a:buNone/>
            </a:pPr>
            <a:endParaRPr sz="1250"/>
          </a:p>
          <a:p>
            <a:pPr marL="0" lvl="0" indent="0" algn="l" rtl="0">
              <a:spcBef>
                <a:spcPts val="1200"/>
              </a:spcBef>
              <a:spcAft>
                <a:spcPts val="1200"/>
              </a:spcAft>
              <a:buNone/>
            </a:pPr>
            <a:endParaRPr sz="12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IOC 1</a:t>
            </a:r>
            <a:endParaRPr/>
          </a:p>
        </p:txBody>
      </p:sp>
      <p:sp>
        <p:nvSpPr>
          <p:cNvPr id="88" name="Google Shape;88;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Seeing that some processes and executables are unsigned, searching for unsigned executables returns evidence of malicious named pipe usage when hash of executable CreateNamedPipe.exe is searched. In Splunk we also see 7zip is associated with this executable and unsigned.</a:t>
            </a:r>
            <a:endParaRPr/>
          </a:p>
          <a:p>
            <a:pPr marL="0" lvl="0" indent="0" algn="l" rtl="0">
              <a:spcBef>
                <a:spcPts val="1200"/>
              </a:spcBef>
              <a:spcAft>
                <a:spcPts val="1200"/>
              </a:spcAft>
              <a:buNone/>
            </a:pPr>
            <a:endParaRPr/>
          </a:p>
        </p:txBody>
      </p:sp>
      <p:pic>
        <p:nvPicPr>
          <p:cNvPr id="89" name="Google Shape;89;p18" title="Capture.PNG"/>
          <p:cNvPicPr preferRelativeResize="0"/>
          <p:nvPr/>
        </p:nvPicPr>
        <p:blipFill>
          <a:blip r:embed="rId3">
            <a:alphaModFix/>
          </a:blip>
          <a:stretch>
            <a:fillRect/>
          </a:stretch>
        </p:blipFill>
        <p:spPr>
          <a:xfrm>
            <a:off x="875488" y="2571750"/>
            <a:ext cx="7393023" cy="2514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IOC 2</a:t>
            </a:r>
            <a:endParaRPr/>
          </a:p>
        </p:txBody>
      </p:sp>
      <p:sp>
        <p:nvSpPr>
          <p:cNvPr id="95" name="Google Shape;95;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Searches in splunk to sort by image shows a high count of timeout.exe, taskkill.exe, PING.exe cmd.exe and the aforementioned CreateNamedPipe.exe. While the presence of the first three of these executables are not outright alicious, the proportionally high count is along with the association with the malware.</a:t>
            </a:r>
            <a:endParaRPr/>
          </a:p>
        </p:txBody>
      </p:sp>
      <p:pic>
        <p:nvPicPr>
          <p:cNvPr id="96" name="Google Shape;96;p19"/>
          <p:cNvPicPr preferRelativeResize="0"/>
          <p:nvPr/>
        </p:nvPicPr>
        <p:blipFill>
          <a:blip r:embed="rId3">
            <a:alphaModFix/>
          </a:blip>
          <a:stretch>
            <a:fillRect/>
          </a:stretch>
        </p:blipFill>
        <p:spPr>
          <a:xfrm>
            <a:off x="0" y="2571750"/>
            <a:ext cx="9144001" cy="15581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IOC 3</a:t>
            </a:r>
            <a:endParaRPr/>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Using the search CommandLine="C:\\Windows\\system32\\cmd.exe *" to look for command line usage following up on the previous IOC, we find the command C:\Windows\system32\cmd.exe echo /c b6a1458f396 &gt; \\.\pipe\334485.</a:t>
            </a:r>
            <a:endParaRPr sz="1400"/>
          </a:p>
          <a:p>
            <a:pPr marL="0" lvl="0" indent="0" algn="l" rtl="0">
              <a:spcBef>
                <a:spcPts val="1200"/>
              </a:spcBef>
              <a:spcAft>
                <a:spcPts val="0"/>
              </a:spcAft>
              <a:buNone/>
            </a:pPr>
            <a:r>
              <a:rPr lang="en" sz="1400"/>
              <a:t>The message generated by the windows security auditing system tells us that the command manipulated tokens in the named pipe to gain system privileges. We can also use the timestamp to refine our search.</a:t>
            </a:r>
            <a:endParaRPr sz="1400"/>
          </a:p>
          <a:p>
            <a:pPr marL="0" lvl="0" indent="0" algn="l" rtl="0">
              <a:spcBef>
                <a:spcPts val="1200"/>
              </a:spcBef>
              <a:spcAft>
                <a:spcPts val="1200"/>
              </a:spcAft>
              <a:buNone/>
            </a:pPr>
            <a:endParaRPr/>
          </a:p>
        </p:txBody>
      </p:sp>
      <p:pic>
        <p:nvPicPr>
          <p:cNvPr id="103" name="Google Shape;103;p20"/>
          <p:cNvPicPr preferRelativeResize="0"/>
          <p:nvPr/>
        </p:nvPicPr>
        <p:blipFill>
          <a:blip r:embed="rId3">
            <a:alphaModFix/>
          </a:blip>
          <a:stretch>
            <a:fillRect/>
          </a:stretch>
        </p:blipFill>
        <p:spPr>
          <a:xfrm>
            <a:off x="2142525" y="2633775"/>
            <a:ext cx="4961100" cy="24985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6931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MITRE ATT&amp;CK Framework</a:t>
            </a:r>
            <a:endParaRPr/>
          </a:p>
        </p:txBody>
      </p:sp>
      <p:sp>
        <p:nvSpPr>
          <p:cNvPr id="109" name="Google Shape;109;p21"/>
          <p:cNvSpPr txBox="1">
            <a:spLocks noGrp="1"/>
          </p:cNvSpPr>
          <p:nvPr>
            <p:ph type="body" idx="1"/>
          </p:nvPr>
        </p:nvSpPr>
        <p:spPr>
          <a:xfrm>
            <a:off x="311700" y="1152475"/>
            <a:ext cx="8520600" cy="37083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935"/>
              <a:buFont typeface="Arial"/>
              <a:buNone/>
            </a:pPr>
            <a:r>
              <a:rPr lang="en" sz="1929"/>
              <a:t>Tactics: </a:t>
            </a:r>
            <a:r>
              <a:rPr lang="en" sz="1929" b="1"/>
              <a:t>what </a:t>
            </a:r>
            <a:r>
              <a:rPr lang="en" sz="1929"/>
              <a:t>adversaries trying to achieve</a:t>
            </a:r>
            <a:endParaRPr sz="1929"/>
          </a:p>
          <a:p>
            <a:pPr marL="457200" lvl="0" indent="-351155" algn="l" rtl="0">
              <a:lnSpc>
                <a:spcPct val="95000"/>
              </a:lnSpc>
              <a:spcBef>
                <a:spcPts val="1200"/>
              </a:spcBef>
              <a:spcAft>
                <a:spcPts val="0"/>
              </a:spcAft>
              <a:buSzPts val="1930"/>
              <a:buChar char="●"/>
            </a:pPr>
            <a:r>
              <a:rPr lang="en" sz="1929"/>
              <a:t>TA0004 Privilege Escalation</a:t>
            </a:r>
            <a:endParaRPr sz="1929"/>
          </a:p>
          <a:p>
            <a:pPr marL="914400" lvl="1" indent="-329565" algn="l" rtl="0">
              <a:lnSpc>
                <a:spcPct val="95000"/>
              </a:lnSpc>
              <a:spcBef>
                <a:spcPts val="0"/>
              </a:spcBef>
              <a:spcAft>
                <a:spcPts val="0"/>
              </a:spcAft>
              <a:buSzPts val="1590"/>
              <a:buChar char="○"/>
            </a:pPr>
            <a:r>
              <a:rPr lang="en" sz="1590"/>
              <a:t>Gain higher-level permissions on a system </a:t>
            </a:r>
            <a:endParaRPr sz="1590"/>
          </a:p>
          <a:p>
            <a:pPr marL="457200" lvl="0" indent="-351155" algn="l" rtl="0">
              <a:lnSpc>
                <a:spcPct val="95000"/>
              </a:lnSpc>
              <a:spcBef>
                <a:spcPts val="0"/>
              </a:spcBef>
              <a:spcAft>
                <a:spcPts val="0"/>
              </a:spcAft>
              <a:buSzPts val="1930"/>
              <a:buChar char="●"/>
            </a:pPr>
            <a:r>
              <a:rPr lang="en" sz="1929"/>
              <a:t>TA0005 Defense Evasion</a:t>
            </a:r>
            <a:endParaRPr sz="1929"/>
          </a:p>
          <a:p>
            <a:pPr marL="914400" lvl="1" indent="-329565" algn="l" rtl="0">
              <a:lnSpc>
                <a:spcPct val="95000"/>
              </a:lnSpc>
              <a:spcBef>
                <a:spcPts val="0"/>
              </a:spcBef>
              <a:spcAft>
                <a:spcPts val="0"/>
              </a:spcAft>
              <a:buSzPts val="1590"/>
              <a:buChar char="○"/>
            </a:pPr>
            <a:r>
              <a:rPr lang="en" sz="1590"/>
              <a:t>Avoid detection throughout their compromise</a:t>
            </a:r>
            <a:endParaRPr sz="1929"/>
          </a:p>
          <a:p>
            <a:pPr marL="0" lvl="0" indent="0" algn="l" rtl="0">
              <a:lnSpc>
                <a:spcPct val="95000"/>
              </a:lnSpc>
              <a:spcBef>
                <a:spcPts val="1200"/>
              </a:spcBef>
              <a:spcAft>
                <a:spcPts val="0"/>
              </a:spcAft>
              <a:buClr>
                <a:schemeClr val="dk1"/>
              </a:buClr>
              <a:buSzPts val="935"/>
              <a:buFont typeface="Arial"/>
              <a:buNone/>
            </a:pPr>
            <a:r>
              <a:rPr lang="en" sz="1929"/>
              <a:t>Techniques: </a:t>
            </a:r>
            <a:r>
              <a:rPr lang="en" sz="1929" b="1"/>
              <a:t>how </a:t>
            </a:r>
            <a:r>
              <a:rPr lang="en" sz="1929"/>
              <a:t>adversaries achieve that</a:t>
            </a:r>
            <a:endParaRPr sz="1929"/>
          </a:p>
          <a:p>
            <a:pPr marL="457200" lvl="0" indent="-351155" algn="l" rtl="0">
              <a:lnSpc>
                <a:spcPct val="95000"/>
              </a:lnSpc>
              <a:spcBef>
                <a:spcPts val="1200"/>
              </a:spcBef>
              <a:spcAft>
                <a:spcPts val="0"/>
              </a:spcAft>
              <a:buSzPts val="1930"/>
              <a:buChar char="●"/>
            </a:pPr>
            <a:r>
              <a:rPr lang="en" sz="1929"/>
              <a:t>T1134.001 Access Token Manipulation: Token Impersonation/Theft</a:t>
            </a:r>
            <a:endParaRPr sz="1929"/>
          </a:p>
          <a:p>
            <a:pPr marL="914400" lvl="1" indent="-329565" algn="l" rtl="0">
              <a:lnSpc>
                <a:spcPct val="95000"/>
              </a:lnSpc>
              <a:spcBef>
                <a:spcPts val="0"/>
              </a:spcBef>
              <a:spcAft>
                <a:spcPts val="0"/>
              </a:spcAft>
              <a:buSzPts val="1590"/>
              <a:buChar char="○"/>
            </a:pPr>
            <a:r>
              <a:rPr lang="en" sz="1590"/>
              <a:t>Duplicate user's existing token then impersonate to escalate privileges </a:t>
            </a:r>
            <a:endParaRPr sz="1590"/>
          </a:p>
          <a:p>
            <a:pPr marL="457200" lvl="0" indent="-351155" algn="l" rtl="0">
              <a:lnSpc>
                <a:spcPct val="95000"/>
              </a:lnSpc>
              <a:spcBef>
                <a:spcPts val="0"/>
              </a:spcBef>
              <a:spcAft>
                <a:spcPts val="0"/>
              </a:spcAft>
              <a:buSzPts val="1930"/>
              <a:buChar char="●"/>
            </a:pPr>
            <a:r>
              <a:rPr lang="en" sz="1929"/>
              <a:t>T1134.002 Access Token Manipulation: Create Process with Token</a:t>
            </a:r>
            <a:endParaRPr sz="1929"/>
          </a:p>
          <a:p>
            <a:pPr marL="914400" lvl="1" indent="-329565" algn="l" rtl="0">
              <a:lnSpc>
                <a:spcPct val="95000"/>
              </a:lnSpc>
              <a:spcBef>
                <a:spcPts val="0"/>
              </a:spcBef>
              <a:spcAft>
                <a:spcPts val="0"/>
              </a:spcAft>
              <a:buSzPts val="1590"/>
              <a:buChar char="○"/>
            </a:pPr>
            <a:r>
              <a:rPr lang="en" sz="1590"/>
              <a:t>Create a new process with an existing token to escalate privileges </a:t>
            </a:r>
            <a:endParaRPr sz="1590"/>
          </a:p>
        </p:txBody>
      </p:sp>
      <p:pic>
        <p:nvPicPr>
          <p:cNvPr id="110" name="Google Shape;110;p21"/>
          <p:cNvPicPr preferRelativeResize="0"/>
          <p:nvPr/>
        </p:nvPicPr>
        <p:blipFill>
          <a:blip r:embed="rId3">
            <a:alphaModFix/>
          </a:blip>
          <a:stretch>
            <a:fillRect/>
          </a:stretch>
        </p:blipFill>
        <p:spPr>
          <a:xfrm>
            <a:off x="5653262" y="1758586"/>
            <a:ext cx="1465850" cy="376575"/>
          </a:xfrm>
          <a:prstGeom prst="rect">
            <a:avLst/>
          </a:prstGeom>
          <a:noFill/>
          <a:ln>
            <a:noFill/>
          </a:ln>
        </p:spPr>
      </p:pic>
      <p:pic>
        <p:nvPicPr>
          <p:cNvPr id="111" name="Google Shape;111;p21"/>
          <p:cNvPicPr preferRelativeResize="0"/>
          <p:nvPr/>
        </p:nvPicPr>
        <p:blipFill rotWithShape="1">
          <a:blip r:embed="rId4">
            <a:alphaModFix/>
          </a:blip>
          <a:srcRect t="7493"/>
          <a:stretch/>
        </p:blipFill>
        <p:spPr>
          <a:xfrm>
            <a:off x="5653262" y="2389275"/>
            <a:ext cx="1465850" cy="364960"/>
          </a:xfrm>
          <a:prstGeom prst="rect">
            <a:avLst/>
          </a:prstGeom>
          <a:noFill/>
          <a:ln>
            <a:noFill/>
          </a:ln>
        </p:spPr>
      </p:pic>
      <p:pic>
        <p:nvPicPr>
          <p:cNvPr id="112" name="Google Shape;112;p21"/>
          <p:cNvPicPr preferRelativeResize="0"/>
          <p:nvPr/>
        </p:nvPicPr>
        <p:blipFill>
          <a:blip r:embed="rId5">
            <a:alphaModFix/>
          </a:blip>
          <a:stretch>
            <a:fillRect/>
          </a:stretch>
        </p:blipFill>
        <p:spPr>
          <a:xfrm>
            <a:off x="6532473" y="193213"/>
            <a:ext cx="2052527" cy="1076325"/>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1791</Words>
  <Application>Microsoft Office PowerPoint</Application>
  <PresentationFormat>On-screen Show (16:9)</PresentationFormat>
  <Paragraphs>127</Paragraphs>
  <Slides>19</Slides>
  <Notes>19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Arial</vt:lpstr>
      <vt:lpstr>Simple Dark</vt:lpstr>
      <vt:lpstr>Cyber Dataset Presentation</vt:lpstr>
      <vt:lpstr>The Chosen Dataset</vt:lpstr>
      <vt:lpstr>The Playbook</vt:lpstr>
      <vt:lpstr>Parts of an Investigation</vt:lpstr>
      <vt:lpstr>What Happened - Indicators of Compromise</vt:lpstr>
      <vt:lpstr>IOC 1</vt:lpstr>
      <vt:lpstr>IOC 2</vt:lpstr>
      <vt:lpstr>IOC 3</vt:lpstr>
      <vt:lpstr>MITRE ATT&amp;CK Framework</vt:lpstr>
      <vt:lpstr>Attack </vt:lpstr>
      <vt:lpstr>PowerPoint Presentation</vt:lpstr>
      <vt:lpstr>PowerPoint Presentation</vt:lpstr>
      <vt:lpstr>Planned Response</vt:lpstr>
      <vt:lpstr>PowerPoint Presentation</vt:lpstr>
      <vt:lpstr>Lessons Learned</vt:lpstr>
      <vt:lpstr>PowerPoint Presentation</vt:lpstr>
      <vt:lpstr>Key Aspects Summary</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lastModifiedBy>Luke Alvarado</cp:lastModifiedBy>
  <cp:revision>1</cp:revision>
  <dcterms:modified xsi:type="dcterms:W3CDTF">2025-05-11T22:00:41Z</dcterms:modified>
</cp:coreProperties>
</file>