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91" r:id="rId2"/>
    <p:sldId id="290" r:id="rId3"/>
    <p:sldId id="304" r:id="rId4"/>
    <p:sldId id="283" r:id="rId5"/>
    <p:sldId id="292" r:id="rId6"/>
    <p:sldId id="305" r:id="rId7"/>
    <p:sldId id="320" r:id="rId8"/>
    <p:sldId id="319" r:id="rId9"/>
    <p:sldId id="300" r:id="rId10"/>
    <p:sldId id="301" r:id="rId11"/>
    <p:sldId id="306" r:id="rId12"/>
    <p:sldId id="289" r:id="rId13"/>
    <p:sldId id="302" r:id="rId14"/>
    <p:sldId id="314" r:id="rId15"/>
    <p:sldId id="313" r:id="rId16"/>
    <p:sldId id="315" r:id="rId17"/>
    <p:sldId id="316" r:id="rId18"/>
    <p:sldId id="318" r:id="rId19"/>
    <p:sldId id="307" r:id="rId20"/>
    <p:sldId id="303" r:id="rId21"/>
    <p:sldId id="308" r:id="rId22"/>
    <p:sldId id="309" r:id="rId23"/>
    <p:sldId id="310" r:id="rId24"/>
    <p:sldId id="311" r:id="rId25"/>
    <p:sldId id="312" r:id="rId26"/>
  </p:sldIdLst>
  <p:sldSz cx="9906000" cy="6858000" type="A4"/>
  <p:notesSz cx="6669088" cy="99187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58ED5"/>
    <a:srgbClr val="D283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Style moyen 1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Style moyen 1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38B1855-1B75-4FBE-930C-398BA8C253C6}" styleName="Style à thème 2 - Accentuation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252" y="7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-1788" y="-90"/>
      </p:cViewPr>
      <p:guideLst>
        <p:guide orient="horz" pos="3124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5935"/>
          </a:xfrm>
          <a:prstGeom prst="rect">
            <a:avLst/>
          </a:prstGeom>
        </p:spPr>
        <p:txBody>
          <a:bodyPr vert="horz" lIns="96655" tIns="48327" rIns="96655" bIns="4832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777606" y="0"/>
            <a:ext cx="2889938" cy="495935"/>
          </a:xfrm>
          <a:prstGeom prst="rect">
            <a:avLst/>
          </a:prstGeom>
        </p:spPr>
        <p:txBody>
          <a:bodyPr vert="horz" wrap="square" lIns="96655" tIns="48327" rIns="96655" bIns="48327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2EA11BD9-AF14-47DF-98D2-E7003662FD66}" type="datetime1">
              <a:rPr lang="fr-FR"/>
              <a:pPr>
                <a:defRPr/>
              </a:pPr>
              <a:t>26/02/2018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1044"/>
            <a:ext cx="2889938" cy="495935"/>
          </a:xfrm>
          <a:prstGeom prst="rect">
            <a:avLst/>
          </a:prstGeom>
        </p:spPr>
        <p:txBody>
          <a:bodyPr vert="horz" lIns="96655" tIns="48327" rIns="96655" bIns="4832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777606" y="9421044"/>
            <a:ext cx="2889938" cy="495935"/>
          </a:xfrm>
          <a:prstGeom prst="rect">
            <a:avLst/>
          </a:prstGeom>
        </p:spPr>
        <p:txBody>
          <a:bodyPr vert="horz" wrap="square" lIns="96655" tIns="48327" rIns="96655" bIns="48327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8EA52F00-6C3B-4F99-BB38-14475AD6A07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055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5935"/>
          </a:xfrm>
          <a:prstGeom prst="rect">
            <a:avLst/>
          </a:prstGeom>
        </p:spPr>
        <p:txBody>
          <a:bodyPr vert="horz" lIns="96655" tIns="48327" rIns="96655" bIns="48327" rtlCol="0"/>
          <a:lstStyle>
            <a:lvl1pPr algn="l">
              <a:defRPr sz="13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777606" y="0"/>
            <a:ext cx="2889938" cy="495935"/>
          </a:xfrm>
          <a:prstGeom prst="rect">
            <a:avLst/>
          </a:prstGeom>
        </p:spPr>
        <p:txBody>
          <a:bodyPr vert="horz" wrap="square" lIns="96655" tIns="48327" rIns="96655" bIns="48327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2BB60B64-29A7-4075-9814-EA5D4DF7AF34}" type="datetime1">
              <a:rPr lang="fr-FR"/>
              <a:pPr>
                <a:defRPr/>
              </a:pPr>
              <a:t>26/02/2018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49288" y="744538"/>
            <a:ext cx="5370512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5" tIns="48327" rIns="96655" bIns="48327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66909" y="4711384"/>
            <a:ext cx="5335270" cy="4463415"/>
          </a:xfrm>
          <a:prstGeom prst="rect">
            <a:avLst/>
          </a:prstGeom>
        </p:spPr>
        <p:txBody>
          <a:bodyPr vert="horz" wrap="square" lIns="96655" tIns="48327" rIns="96655" bIns="48327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1044"/>
            <a:ext cx="2889938" cy="495935"/>
          </a:xfrm>
          <a:prstGeom prst="rect">
            <a:avLst/>
          </a:prstGeom>
        </p:spPr>
        <p:txBody>
          <a:bodyPr vert="horz" lIns="96655" tIns="48327" rIns="96655" bIns="48327" rtlCol="0" anchor="b"/>
          <a:lstStyle>
            <a:lvl1pPr algn="l">
              <a:defRPr sz="13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777606" y="9421044"/>
            <a:ext cx="2889938" cy="495935"/>
          </a:xfrm>
          <a:prstGeom prst="rect">
            <a:avLst/>
          </a:prstGeom>
        </p:spPr>
        <p:txBody>
          <a:bodyPr vert="horz" wrap="square" lIns="96655" tIns="48327" rIns="96655" bIns="48327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6E408252-8326-4FC8-8EE3-515B35622E3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1655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08602" y="3252355"/>
            <a:ext cx="6934200" cy="23864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style des sous-titres du masque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1509202" y="1677988"/>
            <a:ext cx="6933600" cy="15001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ctr">
              <a:buNone/>
              <a:defRPr sz="3200" cap="sm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8810625" y="6429375"/>
            <a:ext cx="642938" cy="2921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80A67526-70B8-40C3-82D0-42DC29A841F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8810625" y="6429375"/>
            <a:ext cx="642938" cy="2921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8077A0F-C8B4-44C4-9A80-4E32CF15E4A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8810625" y="6429375"/>
            <a:ext cx="642938" cy="2921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495E0A05-E8C7-423A-AF6E-74A651B0B7B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1" name="Titre 10"/>
          <p:cNvSpPr>
            <a:spLocks noGrp="1"/>
          </p:cNvSpPr>
          <p:nvPr>
            <p:ph type="title"/>
          </p:nvPr>
        </p:nvSpPr>
        <p:spPr>
          <a:xfrm>
            <a:off x="1760538" y="283894"/>
            <a:ext cx="5518150" cy="609600"/>
          </a:xfrm>
        </p:spPr>
        <p:txBody>
          <a:bodyPr/>
          <a:lstStyle/>
          <a:p>
            <a:r>
              <a:rPr lang="fr-FR" dirty="0"/>
              <a:t>Cliquez pour modifier le style du titre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 Condens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>
            <a:cxnSpLocks noChangeShapeType="1"/>
          </p:cNvCxnSpPr>
          <p:nvPr userDrawn="1"/>
        </p:nvCxnSpPr>
        <p:spPr bwMode="auto">
          <a:xfrm flipV="1">
            <a:off x="779463" y="3211513"/>
            <a:ext cx="8428037" cy="2698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503" y="2165410"/>
            <a:ext cx="8420100" cy="1054948"/>
          </a:xfrm>
          <a:effectLst>
            <a:outerShdw blurRad="50800" dist="50800" dir="2700000">
              <a:schemeClr val="accent6">
                <a:lumMod val="60000"/>
                <a:lumOff val="40000"/>
                <a:alpha val="59000"/>
              </a:schemeClr>
            </a:outerShdw>
          </a:effectLst>
        </p:spPr>
        <p:txBody>
          <a:bodyPr lIns="108000" rIns="108000"/>
          <a:lstStyle>
            <a:lvl1pPr algn="l">
              <a:lnSpc>
                <a:spcPts val="3500"/>
              </a:lnSpc>
              <a:spcAft>
                <a:spcPts val="0"/>
              </a:spcAft>
              <a:defRPr sz="4000" b="1" cap="small"/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64363" y="3378449"/>
            <a:ext cx="8420100" cy="2372837"/>
          </a:xfrm>
          <a:effectLst/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8810625" y="6429375"/>
            <a:ext cx="642938" cy="2921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92515BA2-E938-44FF-8F7C-CB56D17C582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8810625" y="6429375"/>
            <a:ext cx="642938" cy="2921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81AEA774-BA6D-4D40-AACF-5DE0A3AFC82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8810625" y="6429375"/>
            <a:ext cx="642938" cy="2921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311ED928-1152-4F32-8988-CCCA6201560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8810625" y="6429375"/>
            <a:ext cx="642938" cy="2921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9DCA1D2E-4149-4EEA-92B2-C772C0E7D42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8810625" y="6429375"/>
            <a:ext cx="642938" cy="2921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BAFC4683-D3A4-4045-B203-9D1DFC1510C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12"/>
          <p:cNvSpPr>
            <a:spLocks/>
          </p:cNvSpPr>
          <p:nvPr/>
        </p:nvSpPr>
        <p:spPr bwMode="auto">
          <a:xfrm rot="5400000">
            <a:off x="5430837" y="2382838"/>
            <a:ext cx="1533525" cy="7416800"/>
          </a:xfrm>
          <a:custGeom>
            <a:avLst/>
            <a:gdLst>
              <a:gd name="connsiteX0" fmla="*/ 502 w 502"/>
              <a:gd name="connsiteY0" fmla="*/ 5 h 3173"/>
              <a:gd name="connsiteX1" fmla="*/ 191 w 502"/>
              <a:gd name="connsiteY1" fmla="*/ 0 h 3173"/>
              <a:gd name="connsiteX2" fmla="*/ 0 w 502"/>
              <a:gd name="connsiteY2" fmla="*/ 3173 h 3173"/>
              <a:gd name="connsiteX3" fmla="*/ 502 w 502"/>
              <a:gd name="connsiteY3" fmla="*/ 3173 h 3173"/>
              <a:gd name="connsiteX4" fmla="*/ 502 w 502"/>
              <a:gd name="connsiteY4" fmla="*/ 5 h 3173"/>
              <a:gd name="connsiteX0" fmla="*/ 502 w 502"/>
              <a:gd name="connsiteY0" fmla="*/ 5 h 3173"/>
              <a:gd name="connsiteX1" fmla="*/ 191 w 502"/>
              <a:gd name="connsiteY1" fmla="*/ 0 h 3173"/>
              <a:gd name="connsiteX2" fmla="*/ 0 w 502"/>
              <a:gd name="connsiteY2" fmla="*/ 3173 h 3173"/>
              <a:gd name="connsiteX3" fmla="*/ 502 w 502"/>
              <a:gd name="connsiteY3" fmla="*/ 3173 h 3173"/>
              <a:gd name="connsiteX4" fmla="*/ 502 w 502"/>
              <a:gd name="connsiteY4" fmla="*/ 5 h 3173"/>
              <a:gd name="connsiteX0" fmla="*/ 502 w 502"/>
              <a:gd name="connsiteY0" fmla="*/ 5 h 3173"/>
              <a:gd name="connsiteX1" fmla="*/ 191 w 502"/>
              <a:gd name="connsiteY1" fmla="*/ 0 h 3173"/>
              <a:gd name="connsiteX2" fmla="*/ 0 w 502"/>
              <a:gd name="connsiteY2" fmla="*/ 3173 h 3173"/>
              <a:gd name="connsiteX3" fmla="*/ 502 w 502"/>
              <a:gd name="connsiteY3" fmla="*/ 3173 h 3173"/>
              <a:gd name="connsiteX4" fmla="*/ 502 w 502"/>
              <a:gd name="connsiteY4" fmla="*/ 5 h 3173"/>
              <a:gd name="connsiteX0" fmla="*/ 502 w 502"/>
              <a:gd name="connsiteY0" fmla="*/ 5 h 3173"/>
              <a:gd name="connsiteX1" fmla="*/ 125 w 502"/>
              <a:gd name="connsiteY1" fmla="*/ 0 h 3173"/>
              <a:gd name="connsiteX2" fmla="*/ 0 w 502"/>
              <a:gd name="connsiteY2" fmla="*/ 3173 h 3173"/>
              <a:gd name="connsiteX3" fmla="*/ 502 w 502"/>
              <a:gd name="connsiteY3" fmla="*/ 3173 h 3173"/>
              <a:gd name="connsiteX4" fmla="*/ 502 w 502"/>
              <a:gd name="connsiteY4" fmla="*/ 5 h 3173"/>
              <a:gd name="connsiteX0" fmla="*/ 502 w 502"/>
              <a:gd name="connsiteY0" fmla="*/ 5 h 3173"/>
              <a:gd name="connsiteX1" fmla="*/ 125 w 502"/>
              <a:gd name="connsiteY1" fmla="*/ 0 h 3173"/>
              <a:gd name="connsiteX2" fmla="*/ 0 w 502"/>
              <a:gd name="connsiteY2" fmla="*/ 3173 h 3173"/>
              <a:gd name="connsiteX3" fmla="*/ 502 w 502"/>
              <a:gd name="connsiteY3" fmla="*/ 3173 h 3173"/>
              <a:gd name="connsiteX4" fmla="*/ 502 w 502"/>
              <a:gd name="connsiteY4" fmla="*/ 5 h 3173"/>
              <a:gd name="connsiteX0" fmla="*/ 502 w 502"/>
              <a:gd name="connsiteY0" fmla="*/ 5 h 3173"/>
              <a:gd name="connsiteX1" fmla="*/ 125 w 502"/>
              <a:gd name="connsiteY1" fmla="*/ 0 h 3173"/>
              <a:gd name="connsiteX2" fmla="*/ 0 w 502"/>
              <a:gd name="connsiteY2" fmla="*/ 3173 h 3173"/>
              <a:gd name="connsiteX3" fmla="*/ 502 w 502"/>
              <a:gd name="connsiteY3" fmla="*/ 3173 h 3173"/>
              <a:gd name="connsiteX4" fmla="*/ 502 w 502"/>
              <a:gd name="connsiteY4" fmla="*/ 5 h 3173"/>
              <a:gd name="connsiteX0" fmla="*/ 377 w 698"/>
              <a:gd name="connsiteY0" fmla="*/ 5 h 3173"/>
              <a:gd name="connsiteX1" fmla="*/ 0 w 698"/>
              <a:gd name="connsiteY1" fmla="*/ 0 h 3173"/>
              <a:gd name="connsiteX2" fmla="*/ 375 w 698"/>
              <a:gd name="connsiteY2" fmla="*/ 2111 h 3173"/>
              <a:gd name="connsiteX3" fmla="*/ 377 w 698"/>
              <a:gd name="connsiteY3" fmla="*/ 3173 h 3173"/>
              <a:gd name="connsiteX4" fmla="*/ 377 w 698"/>
              <a:gd name="connsiteY4" fmla="*/ 5 h 3173"/>
              <a:gd name="connsiteX0" fmla="*/ 377 w 377"/>
              <a:gd name="connsiteY0" fmla="*/ 5 h 3173"/>
              <a:gd name="connsiteX1" fmla="*/ 0 w 377"/>
              <a:gd name="connsiteY1" fmla="*/ 0 h 3173"/>
              <a:gd name="connsiteX2" fmla="*/ 375 w 377"/>
              <a:gd name="connsiteY2" fmla="*/ 2111 h 3173"/>
              <a:gd name="connsiteX3" fmla="*/ 377 w 377"/>
              <a:gd name="connsiteY3" fmla="*/ 3173 h 3173"/>
              <a:gd name="connsiteX4" fmla="*/ 377 w 377"/>
              <a:gd name="connsiteY4" fmla="*/ 5 h 3173"/>
              <a:gd name="connsiteX0" fmla="*/ 377 w 377"/>
              <a:gd name="connsiteY0" fmla="*/ 5 h 3173"/>
              <a:gd name="connsiteX1" fmla="*/ 0 w 377"/>
              <a:gd name="connsiteY1" fmla="*/ 0 h 3173"/>
              <a:gd name="connsiteX2" fmla="*/ 375 w 377"/>
              <a:gd name="connsiteY2" fmla="*/ 2111 h 3173"/>
              <a:gd name="connsiteX3" fmla="*/ 377 w 377"/>
              <a:gd name="connsiteY3" fmla="*/ 3173 h 3173"/>
              <a:gd name="connsiteX4" fmla="*/ 377 w 377"/>
              <a:gd name="connsiteY4" fmla="*/ 5 h 3173"/>
              <a:gd name="connsiteX0" fmla="*/ 377 w 377"/>
              <a:gd name="connsiteY0" fmla="*/ 5 h 3173"/>
              <a:gd name="connsiteX1" fmla="*/ 0 w 377"/>
              <a:gd name="connsiteY1" fmla="*/ 0 h 3173"/>
              <a:gd name="connsiteX2" fmla="*/ 375 w 377"/>
              <a:gd name="connsiteY2" fmla="*/ 2111 h 3173"/>
              <a:gd name="connsiteX3" fmla="*/ 377 w 377"/>
              <a:gd name="connsiteY3" fmla="*/ 3173 h 3173"/>
              <a:gd name="connsiteX4" fmla="*/ 377 w 377"/>
              <a:gd name="connsiteY4" fmla="*/ 5 h 3173"/>
              <a:gd name="connsiteX0" fmla="*/ 363 w 363"/>
              <a:gd name="connsiteY0" fmla="*/ 0 h 3168"/>
              <a:gd name="connsiteX1" fmla="*/ 0 w 363"/>
              <a:gd name="connsiteY1" fmla="*/ 1 h 3168"/>
              <a:gd name="connsiteX2" fmla="*/ 361 w 363"/>
              <a:gd name="connsiteY2" fmla="*/ 2106 h 3168"/>
              <a:gd name="connsiteX3" fmla="*/ 363 w 363"/>
              <a:gd name="connsiteY3" fmla="*/ 3168 h 3168"/>
              <a:gd name="connsiteX4" fmla="*/ 363 w 363"/>
              <a:gd name="connsiteY4" fmla="*/ 0 h 3168"/>
              <a:gd name="connsiteX0" fmla="*/ 363 w 363"/>
              <a:gd name="connsiteY0" fmla="*/ 0 h 3168"/>
              <a:gd name="connsiteX1" fmla="*/ 0 w 363"/>
              <a:gd name="connsiteY1" fmla="*/ 1 h 3168"/>
              <a:gd name="connsiteX2" fmla="*/ 361 w 363"/>
              <a:gd name="connsiteY2" fmla="*/ 2106 h 3168"/>
              <a:gd name="connsiteX3" fmla="*/ 363 w 363"/>
              <a:gd name="connsiteY3" fmla="*/ 3168 h 3168"/>
              <a:gd name="connsiteX4" fmla="*/ 363 w 363"/>
              <a:gd name="connsiteY4" fmla="*/ 0 h 3168"/>
              <a:gd name="connsiteX0" fmla="*/ 363 w 363"/>
              <a:gd name="connsiteY0" fmla="*/ 0 h 3168"/>
              <a:gd name="connsiteX1" fmla="*/ 0 w 363"/>
              <a:gd name="connsiteY1" fmla="*/ 1 h 3168"/>
              <a:gd name="connsiteX2" fmla="*/ 361 w 363"/>
              <a:gd name="connsiteY2" fmla="*/ 2106 h 3168"/>
              <a:gd name="connsiteX3" fmla="*/ 363 w 363"/>
              <a:gd name="connsiteY3" fmla="*/ 3168 h 3168"/>
              <a:gd name="connsiteX4" fmla="*/ 363 w 363"/>
              <a:gd name="connsiteY4" fmla="*/ 0 h 3168"/>
              <a:gd name="connsiteX0" fmla="*/ 363 w 363"/>
              <a:gd name="connsiteY0" fmla="*/ 0 h 3168"/>
              <a:gd name="connsiteX1" fmla="*/ 0 w 363"/>
              <a:gd name="connsiteY1" fmla="*/ 1 h 3168"/>
              <a:gd name="connsiteX2" fmla="*/ 361 w 363"/>
              <a:gd name="connsiteY2" fmla="*/ 2106 h 3168"/>
              <a:gd name="connsiteX3" fmla="*/ 363 w 363"/>
              <a:gd name="connsiteY3" fmla="*/ 3168 h 3168"/>
              <a:gd name="connsiteX4" fmla="*/ 363 w 363"/>
              <a:gd name="connsiteY4" fmla="*/ 0 h 3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" h="3168">
                <a:moveTo>
                  <a:pt x="363" y="0"/>
                </a:moveTo>
                <a:lnTo>
                  <a:pt x="0" y="1"/>
                </a:lnTo>
                <a:cubicBezTo>
                  <a:pt x="235" y="412"/>
                  <a:pt x="330" y="1329"/>
                  <a:pt x="361" y="2106"/>
                </a:cubicBezTo>
                <a:cubicBezTo>
                  <a:pt x="362" y="2460"/>
                  <a:pt x="362" y="2814"/>
                  <a:pt x="363" y="3168"/>
                </a:cubicBezTo>
                <a:lnTo>
                  <a:pt x="363" y="0"/>
                </a:lnTo>
                <a:close/>
              </a:path>
            </a:pathLst>
          </a:custGeom>
          <a:gradFill flip="none" rotWithShape="1">
            <a:gsLst>
              <a:gs pos="71000">
                <a:schemeClr val="tx2">
                  <a:lumMod val="60000"/>
                  <a:lumOff val="40000"/>
                  <a:alpha val="79000"/>
                </a:schemeClr>
              </a:gs>
              <a:gs pos="21000">
                <a:schemeClr val="bg1"/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  <a:effectLst>
            <a:outerShdw blurRad="190500" dist="38100" dir="13500000" sx="104000" sy="104000" algn="br" rotWithShape="0">
              <a:prstClr val="black">
                <a:alpha val="40000"/>
              </a:prstClr>
            </a:outerShdw>
          </a:effectLst>
        </p:spPr>
        <p:txBody>
          <a:bodyPr lIns="94849" tIns="47425" rIns="94849" bIns="47425"/>
          <a:lstStyle/>
          <a:p>
            <a:pPr>
              <a:defRPr/>
            </a:pPr>
            <a:endParaRPr lang="fr-FR"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16200000">
            <a:off x="4129881" y="-4140994"/>
            <a:ext cx="1646238" cy="9906000"/>
          </a:xfrm>
          <a:custGeom>
            <a:avLst/>
            <a:gdLst>
              <a:gd name="connsiteX0" fmla="*/ 502 w 502"/>
              <a:gd name="connsiteY0" fmla="*/ 5 h 3173"/>
              <a:gd name="connsiteX1" fmla="*/ 191 w 502"/>
              <a:gd name="connsiteY1" fmla="*/ 0 h 3173"/>
              <a:gd name="connsiteX2" fmla="*/ 0 w 502"/>
              <a:gd name="connsiteY2" fmla="*/ 3173 h 3173"/>
              <a:gd name="connsiteX3" fmla="*/ 502 w 502"/>
              <a:gd name="connsiteY3" fmla="*/ 3173 h 3173"/>
              <a:gd name="connsiteX4" fmla="*/ 502 w 502"/>
              <a:gd name="connsiteY4" fmla="*/ 5 h 3173"/>
              <a:gd name="connsiteX0" fmla="*/ 502 w 502"/>
              <a:gd name="connsiteY0" fmla="*/ 5 h 3173"/>
              <a:gd name="connsiteX1" fmla="*/ 191 w 502"/>
              <a:gd name="connsiteY1" fmla="*/ 0 h 3173"/>
              <a:gd name="connsiteX2" fmla="*/ 0 w 502"/>
              <a:gd name="connsiteY2" fmla="*/ 3173 h 3173"/>
              <a:gd name="connsiteX3" fmla="*/ 502 w 502"/>
              <a:gd name="connsiteY3" fmla="*/ 3173 h 3173"/>
              <a:gd name="connsiteX4" fmla="*/ 502 w 502"/>
              <a:gd name="connsiteY4" fmla="*/ 5 h 3173"/>
              <a:gd name="connsiteX0" fmla="*/ 502 w 502"/>
              <a:gd name="connsiteY0" fmla="*/ 5 h 3173"/>
              <a:gd name="connsiteX1" fmla="*/ 191 w 502"/>
              <a:gd name="connsiteY1" fmla="*/ 0 h 3173"/>
              <a:gd name="connsiteX2" fmla="*/ 0 w 502"/>
              <a:gd name="connsiteY2" fmla="*/ 3173 h 3173"/>
              <a:gd name="connsiteX3" fmla="*/ 502 w 502"/>
              <a:gd name="connsiteY3" fmla="*/ 3173 h 3173"/>
              <a:gd name="connsiteX4" fmla="*/ 502 w 502"/>
              <a:gd name="connsiteY4" fmla="*/ 5 h 3173"/>
              <a:gd name="connsiteX0" fmla="*/ 502 w 502"/>
              <a:gd name="connsiteY0" fmla="*/ 5 h 3173"/>
              <a:gd name="connsiteX1" fmla="*/ 125 w 502"/>
              <a:gd name="connsiteY1" fmla="*/ 0 h 3173"/>
              <a:gd name="connsiteX2" fmla="*/ 0 w 502"/>
              <a:gd name="connsiteY2" fmla="*/ 3173 h 3173"/>
              <a:gd name="connsiteX3" fmla="*/ 502 w 502"/>
              <a:gd name="connsiteY3" fmla="*/ 3173 h 3173"/>
              <a:gd name="connsiteX4" fmla="*/ 502 w 502"/>
              <a:gd name="connsiteY4" fmla="*/ 5 h 3173"/>
              <a:gd name="connsiteX0" fmla="*/ 502 w 502"/>
              <a:gd name="connsiteY0" fmla="*/ 5 h 3173"/>
              <a:gd name="connsiteX1" fmla="*/ 125 w 502"/>
              <a:gd name="connsiteY1" fmla="*/ 0 h 3173"/>
              <a:gd name="connsiteX2" fmla="*/ 0 w 502"/>
              <a:gd name="connsiteY2" fmla="*/ 3173 h 3173"/>
              <a:gd name="connsiteX3" fmla="*/ 502 w 502"/>
              <a:gd name="connsiteY3" fmla="*/ 3173 h 3173"/>
              <a:gd name="connsiteX4" fmla="*/ 502 w 502"/>
              <a:gd name="connsiteY4" fmla="*/ 5 h 3173"/>
              <a:gd name="connsiteX0" fmla="*/ 502 w 502"/>
              <a:gd name="connsiteY0" fmla="*/ 5 h 3173"/>
              <a:gd name="connsiteX1" fmla="*/ 125 w 502"/>
              <a:gd name="connsiteY1" fmla="*/ 0 h 3173"/>
              <a:gd name="connsiteX2" fmla="*/ 0 w 502"/>
              <a:gd name="connsiteY2" fmla="*/ 3173 h 3173"/>
              <a:gd name="connsiteX3" fmla="*/ 502 w 502"/>
              <a:gd name="connsiteY3" fmla="*/ 3173 h 3173"/>
              <a:gd name="connsiteX4" fmla="*/ 502 w 502"/>
              <a:gd name="connsiteY4" fmla="*/ 5 h 3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" h="3173">
                <a:moveTo>
                  <a:pt x="502" y="5"/>
                </a:moveTo>
                <a:lnTo>
                  <a:pt x="125" y="0"/>
                </a:lnTo>
                <a:cubicBezTo>
                  <a:pt x="189" y="699"/>
                  <a:pt x="323" y="1905"/>
                  <a:pt x="0" y="3173"/>
                </a:cubicBezTo>
                <a:lnTo>
                  <a:pt x="502" y="3173"/>
                </a:lnTo>
                <a:lnTo>
                  <a:pt x="502" y="5"/>
                </a:lnTo>
                <a:close/>
              </a:path>
            </a:pathLst>
          </a:custGeom>
          <a:gradFill flip="none" rotWithShape="1">
            <a:gsLst>
              <a:gs pos="51000">
                <a:schemeClr val="tx2">
                  <a:lumMod val="60000"/>
                  <a:lumOff val="40000"/>
                  <a:alpha val="79000"/>
                </a:schemeClr>
              </a:gs>
              <a:gs pos="21000">
                <a:schemeClr val="bg1"/>
              </a:gs>
            </a:gsLst>
            <a:lin ang="5400000" scaled="1"/>
            <a:tileRect/>
          </a:gradFill>
          <a:ln w="9525">
            <a:noFill/>
            <a:round/>
            <a:headEnd/>
            <a:tailEnd/>
          </a:ln>
          <a:effectLst>
            <a:outerShdw blurRad="190500" dist="114300" dir="5400000" algn="t" rotWithShape="0">
              <a:prstClr val="black">
                <a:alpha val="40000"/>
              </a:prstClr>
            </a:outerShdw>
          </a:effectLst>
        </p:spPr>
        <p:txBody>
          <a:bodyPr lIns="94849" tIns="47425" rIns="94849" bIns="47425"/>
          <a:lstStyle/>
          <a:p>
            <a:pPr>
              <a:defRPr/>
            </a:pPr>
            <a:endParaRPr lang="fr-FR"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1028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381000" y="1285875"/>
            <a:ext cx="9072563" cy="496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0" y="2171700"/>
            <a:ext cx="2868613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latin typeface="+mn-lt"/>
              <a:ea typeface="+mn-ea"/>
              <a:cs typeface="+mn-c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8343900" y="6097040"/>
            <a:ext cx="1433513" cy="400110"/>
          </a:xfrm>
          <a:prstGeom prst="rect">
            <a:avLst/>
          </a:prstGeom>
          <a:noFill/>
        </p:spPr>
        <p:txBody>
          <a:bodyPr lIns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26/02/2018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8136294" y="6357390"/>
            <a:ext cx="1641119" cy="400110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r">
              <a:defRPr/>
            </a:pPr>
            <a:r>
              <a:rPr lang="fr-FR" sz="1000" dirty="0">
                <a:solidFill>
                  <a:schemeClr val="tx2"/>
                </a:solidFill>
                <a:latin typeface="Calibri" charset="0"/>
                <a:ea typeface="ＭＳ Ｐゴシック" charset="-128"/>
                <a:cs typeface="+mn-cs"/>
              </a:rPr>
              <a:t>GT’M Ingénierie</a:t>
            </a:r>
            <a:br>
              <a:rPr lang="fr-FR" sz="1000" dirty="0">
                <a:solidFill>
                  <a:schemeClr val="tx2"/>
                </a:solidFill>
                <a:latin typeface="Calibri" charset="0"/>
                <a:ea typeface="ＭＳ Ｐゴシック" charset="-128"/>
                <a:cs typeface="+mn-cs"/>
              </a:rPr>
            </a:br>
            <a:r>
              <a:rPr lang="fr-FR" sz="1000" baseline="0" dirty="0">
                <a:solidFill>
                  <a:schemeClr val="tx2"/>
                </a:solidFill>
                <a:latin typeface="Calibri" charset="0"/>
                <a:ea typeface="ＭＳ Ｐゴシック" charset="-128"/>
                <a:cs typeface="+mn-cs"/>
              </a:rPr>
              <a:t>POEI</a:t>
            </a:r>
            <a:endParaRPr lang="fr-FR" sz="1000" cap="small" dirty="0">
              <a:solidFill>
                <a:schemeClr val="tx2"/>
              </a:solidFill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8936038" y="5897015"/>
            <a:ext cx="841375" cy="276225"/>
          </a:xfrm>
          <a:prstGeom prst="rect">
            <a:avLst/>
          </a:prstGeom>
          <a:noFill/>
        </p:spPr>
        <p:txBody>
          <a:bodyPr lIns="0">
            <a:spAutoFit/>
          </a:bodyPr>
          <a:lstStyle/>
          <a:p>
            <a:pPr algn="r">
              <a:defRPr/>
            </a:pPr>
            <a:fld id="{3CA7AFCA-C9E5-45C1-8A64-04F50B5577E6}" type="slidenum">
              <a:rPr lang="fr-FR" sz="1200">
                <a:solidFill>
                  <a:schemeClr val="tx2"/>
                </a:solidFill>
                <a:latin typeface="Calibri" charset="0"/>
                <a:ea typeface="ＭＳ Ｐゴシック" charset="-128"/>
                <a:cs typeface="+mn-cs"/>
              </a:rPr>
              <a:pPr algn="r">
                <a:defRPr/>
              </a:pPr>
              <a:t>‹N°›</a:t>
            </a:fld>
            <a:endParaRPr lang="fr-FR" sz="1200" dirty="0">
              <a:solidFill>
                <a:schemeClr val="tx2"/>
              </a:solidFill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14" name="Freeform 14"/>
          <p:cNvSpPr>
            <a:spLocks/>
          </p:cNvSpPr>
          <p:nvPr/>
        </p:nvSpPr>
        <p:spPr bwMode="auto">
          <a:xfrm rot="16200000">
            <a:off x="4410869" y="-4072731"/>
            <a:ext cx="1093787" cy="9896475"/>
          </a:xfrm>
          <a:custGeom>
            <a:avLst/>
            <a:gdLst/>
            <a:ahLst/>
            <a:cxnLst>
              <a:cxn ang="0">
                <a:pos x="101" y="0"/>
              </a:cxn>
              <a:cxn ang="0">
                <a:pos x="0" y="3172"/>
              </a:cxn>
            </a:cxnLst>
            <a:rect l="0" t="0" r="r" b="b"/>
            <a:pathLst>
              <a:path w="387" h="3172">
                <a:moveTo>
                  <a:pt x="101" y="0"/>
                </a:moveTo>
                <a:cubicBezTo>
                  <a:pt x="387" y="1404"/>
                  <a:pt x="122" y="2697"/>
                  <a:pt x="0" y="3172"/>
                </a:cubicBezTo>
              </a:path>
            </a:pathLst>
          </a:cu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94849" tIns="47425" rIns="94849" bIns="47425"/>
          <a:lstStyle/>
          <a:p>
            <a:pPr>
              <a:defRPr/>
            </a:pPr>
            <a:endParaRPr lang="fr-FR"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18" name="Freeform 18"/>
          <p:cNvSpPr>
            <a:spLocks/>
          </p:cNvSpPr>
          <p:nvPr/>
        </p:nvSpPr>
        <p:spPr bwMode="auto">
          <a:xfrm rot="16200000">
            <a:off x="858044" y="194469"/>
            <a:ext cx="230187" cy="1927225"/>
          </a:xfrm>
          <a:custGeom>
            <a:avLst/>
            <a:gdLst/>
            <a:ahLst/>
            <a:cxnLst>
              <a:cxn ang="0">
                <a:pos x="20" y="0"/>
              </a:cxn>
              <a:cxn ang="0">
                <a:pos x="0" y="3172"/>
              </a:cxn>
            </a:cxnLst>
            <a:rect l="0" t="0" r="r" b="b"/>
            <a:pathLst>
              <a:path w="338" h="3172">
                <a:moveTo>
                  <a:pt x="20" y="0"/>
                </a:moveTo>
                <a:cubicBezTo>
                  <a:pt x="338" y="1378"/>
                  <a:pt x="116" y="2664"/>
                  <a:pt x="0" y="3172"/>
                </a:cubicBezTo>
              </a:path>
            </a:pathLst>
          </a:custGeom>
          <a:noFill/>
          <a:ln w="9525">
            <a:solidFill>
              <a:srgbClr val="D28326"/>
            </a:solidFill>
            <a:miter lim="800000"/>
            <a:headEnd/>
            <a:tailEnd/>
          </a:ln>
          <a:effectLst/>
        </p:spPr>
        <p:txBody>
          <a:bodyPr lIns="94849" tIns="47425" rIns="94849" bIns="47425"/>
          <a:lstStyle/>
          <a:p>
            <a:pPr>
              <a:defRPr/>
            </a:pPr>
            <a:endParaRPr lang="fr-FR">
              <a:ln w="28575">
                <a:solidFill>
                  <a:schemeClr val="tx1"/>
                </a:solidFill>
              </a:ln>
              <a:latin typeface="Arial" charset="0"/>
              <a:ea typeface="ＭＳ Ｐゴシック" charset="-128"/>
              <a:cs typeface="+mn-cs"/>
            </a:endParaRPr>
          </a:p>
        </p:txBody>
      </p:sp>
      <p:pic>
        <p:nvPicPr>
          <p:cNvPr id="21" name="Image 20" descr="Logo GT'M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-6405" y="101596"/>
            <a:ext cx="1524397" cy="9153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Freeform 15"/>
          <p:cNvSpPr>
            <a:spLocks/>
          </p:cNvSpPr>
          <p:nvPr/>
        </p:nvSpPr>
        <p:spPr bwMode="auto">
          <a:xfrm rot="16200000">
            <a:off x="4485481" y="-4212431"/>
            <a:ext cx="944563" cy="9896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" y="3172"/>
              </a:cxn>
            </a:cxnLst>
            <a:rect l="0" t="0" r="r" b="b"/>
            <a:pathLst>
              <a:path w="334" h="3172">
                <a:moveTo>
                  <a:pt x="0" y="0"/>
                </a:moveTo>
                <a:cubicBezTo>
                  <a:pt x="334" y="1375"/>
                  <a:pt x="126" y="2664"/>
                  <a:pt x="16" y="3172"/>
                </a:cubicBezTo>
              </a:path>
            </a:pathLst>
          </a:custGeom>
          <a:noFill/>
          <a:ln w="6350">
            <a:solidFill>
              <a:srgbClr val="D28326"/>
            </a:solidFill>
            <a:miter lim="800000"/>
            <a:headEnd/>
            <a:tailEnd/>
          </a:ln>
          <a:effectLst/>
        </p:spPr>
        <p:txBody>
          <a:bodyPr lIns="94849" tIns="47425" rIns="94849" bIns="47425"/>
          <a:lstStyle/>
          <a:p>
            <a:pPr>
              <a:defRPr/>
            </a:pPr>
            <a:endParaRPr lang="fr-FR"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17" name="Freeform 17"/>
          <p:cNvSpPr>
            <a:spLocks/>
          </p:cNvSpPr>
          <p:nvPr/>
        </p:nvSpPr>
        <p:spPr bwMode="auto">
          <a:xfrm rot="16200000">
            <a:off x="4472781" y="-4212431"/>
            <a:ext cx="969963" cy="9896475"/>
          </a:xfrm>
          <a:custGeom>
            <a:avLst/>
            <a:gdLst/>
            <a:ahLst/>
            <a:cxnLst>
              <a:cxn ang="0">
                <a:pos x="28" y="0"/>
              </a:cxn>
              <a:cxn ang="0">
                <a:pos x="0" y="3172"/>
              </a:cxn>
            </a:cxnLst>
            <a:rect l="0" t="0" r="r" b="b"/>
            <a:pathLst>
              <a:path w="343" h="3172">
                <a:moveTo>
                  <a:pt x="28" y="0"/>
                </a:moveTo>
                <a:cubicBezTo>
                  <a:pt x="343" y="1379"/>
                  <a:pt x="117" y="2666"/>
                  <a:pt x="0" y="3172"/>
                </a:cubicBezTo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94849" tIns="47425" rIns="94849" bIns="47425"/>
          <a:lstStyle/>
          <a:p>
            <a:pPr>
              <a:defRPr/>
            </a:pPr>
            <a:endParaRPr lang="fr-FR"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20" name="Freeform 16"/>
          <p:cNvSpPr>
            <a:spLocks/>
          </p:cNvSpPr>
          <p:nvPr/>
        </p:nvSpPr>
        <p:spPr bwMode="auto">
          <a:xfrm rot="16200000">
            <a:off x="4478338" y="-4335463"/>
            <a:ext cx="958850" cy="9896475"/>
          </a:xfrm>
          <a:custGeom>
            <a:avLst/>
            <a:gdLst/>
            <a:ahLst/>
            <a:cxnLst>
              <a:cxn ang="0">
                <a:pos x="21" y="0"/>
              </a:cxn>
              <a:cxn ang="0">
                <a:pos x="0" y="3172"/>
              </a:cxn>
            </a:cxnLst>
            <a:rect l="0" t="0" r="r" b="b"/>
            <a:pathLst>
              <a:path w="339" h="3172">
                <a:moveTo>
                  <a:pt x="21" y="0"/>
                </a:moveTo>
                <a:cubicBezTo>
                  <a:pt x="339" y="1377"/>
                  <a:pt x="116" y="2664"/>
                  <a:pt x="0" y="3172"/>
                </a:cubicBezTo>
              </a:path>
            </a:pathLst>
          </a:custGeom>
          <a:noFill/>
          <a:ln w="12700">
            <a:solidFill>
              <a:srgbClr val="D28326">
                <a:alpha val="64000"/>
              </a:srgbClr>
            </a:solidFill>
            <a:miter lim="800000"/>
            <a:headEnd/>
            <a:tailEnd/>
          </a:ln>
          <a:effectLst/>
        </p:spPr>
        <p:txBody>
          <a:bodyPr lIns="94849" tIns="47425" rIns="94849" bIns="47425"/>
          <a:lstStyle/>
          <a:p>
            <a:pPr>
              <a:defRPr/>
            </a:pPr>
            <a:endParaRPr lang="fr-FR" dirty="0">
              <a:solidFill>
                <a:srgbClr val="D28326"/>
              </a:solidFill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7961105" y="191818"/>
            <a:ext cx="1814077" cy="37623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4849" tIns="47425" rIns="94849" bIns="47425"/>
          <a:lstStyle/>
          <a:p>
            <a:pPr algn="dist">
              <a:lnSpc>
                <a:spcPts val="1619"/>
              </a:lnSpc>
              <a:defRPr/>
            </a:pPr>
            <a:r>
              <a:rPr lang="fr-FR" sz="1400" dirty="0">
                <a:solidFill>
                  <a:schemeClr val="tx2"/>
                </a:solidFill>
                <a:latin typeface="Tw Cen MT Condensed Extra Bold" pitchFamily="34" charset="0"/>
                <a:ea typeface="ＭＳ Ｐゴシック" charset="-128"/>
                <a:cs typeface="+mn-cs"/>
              </a:rPr>
              <a:t>Professionnalisation des métiers informatiques</a:t>
            </a:r>
            <a:endParaRPr lang="en-US" sz="1400" dirty="0">
              <a:solidFill>
                <a:schemeClr val="tx2"/>
              </a:solidFill>
              <a:latin typeface="Tw Cen MT Condensed Extra Bold" pitchFamily="34" charset="0"/>
              <a:ea typeface="ＭＳ Ｐゴシック" charset="-128"/>
              <a:cs typeface="+mn-cs"/>
            </a:endParaRPr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760538" y="242798"/>
            <a:ext cx="5518150" cy="609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fr-FR" dirty="0"/>
              <a:t>Cliquez pour modifier le style du titre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  <p:sldLayoutId id="2147483947" r:id="rId12"/>
  </p:sldLayoutIdLst>
  <p:txStyles>
    <p:titleStyle>
      <a:lvl1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3200" b="1" kern="1200" cap="small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l" rtl="0" fontAlgn="base">
        <a:lnSpc>
          <a:spcPts val="2500"/>
        </a:lnSpc>
        <a:spcBef>
          <a:spcPct val="0"/>
        </a:spcBef>
        <a:spcAft>
          <a:spcPct val="0"/>
        </a:spcAft>
        <a:defRPr sz="2600" b="1">
          <a:solidFill>
            <a:srgbClr val="7F7F7F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l" rtl="0" fontAlgn="base">
        <a:lnSpc>
          <a:spcPts val="2500"/>
        </a:lnSpc>
        <a:spcBef>
          <a:spcPct val="0"/>
        </a:spcBef>
        <a:spcAft>
          <a:spcPct val="0"/>
        </a:spcAft>
        <a:defRPr sz="2600" b="1">
          <a:solidFill>
            <a:srgbClr val="7F7F7F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l" rtl="0" fontAlgn="base">
        <a:lnSpc>
          <a:spcPts val="2500"/>
        </a:lnSpc>
        <a:spcBef>
          <a:spcPct val="0"/>
        </a:spcBef>
        <a:spcAft>
          <a:spcPct val="0"/>
        </a:spcAft>
        <a:defRPr sz="2600" b="1">
          <a:solidFill>
            <a:srgbClr val="7F7F7F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l" rtl="0" fontAlgn="base">
        <a:lnSpc>
          <a:spcPts val="2500"/>
        </a:lnSpc>
        <a:spcBef>
          <a:spcPct val="0"/>
        </a:spcBef>
        <a:spcAft>
          <a:spcPct val="0"/>
        </a:spcAft>
        <a:defRPr sz="2600" b="1">
          <a:solidFill>
            <a:srgbClr val="7F7F7F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269875" indent="-269875" algn="l" rtl="0" eaLnBrk="0" fontAlgn="base" hangingPunct="0">
        <a:spcBef>
          <a:spcPts val="1000"/>
        </a:spcBef>
        <a:spcAft>
          <a:spcPct val="0"/>
        </a:spcAft>
        <a:buClr>
          <a:srgbClr val="8EB4E3"/>
        </a:buClr>
        <a:buSzPct val="75000"/>
        <a:buFont typeface="Wingdings 2" pitchFamily="18" charset="2"/>
        <a:buChar char="¢"/>
        <a:defRPr sz="2400" b="1" kern="1200">
          <a:solidFill>
            <a:srgbClr val="7F7F7F"/>
          </a:solidFill>
          <a:latin typeface="+mn-lt"/>
          <a:ea typeface="ＭＳ Ｐゴシック" charset="-128"/>
          <a:cs typeface="ＭＳ Ｐゴシック" charset="-128"/>
        </a:defRPr>
      </a:lvl1pPr>
      <a:lvl2pPr marL="539750" indent="-269875" algn="l" rtl="0" eaLnBrk="0" fontAlgn="base" hangingPunct="0">
        <a:spcBef>
          <a:spcPct val="0"/>
        </a:spcBef>
        <a:spcAft>
          <a:spcPct val="0"/>
        </a:spcAft>
        <a:buClr>
          <a:srgbClr val="7F7F7F"/>
        </a:buClr>
        <a:buSzPct val="85000"/>
        <a:buFont typeface="Wingdings" pitchFamily="2" charset="2"/>
        <a:buChar char=""/>
        <a:defRPr sz="2000" kern="1200">
          <a:solidFill>
            <a:srgbClr val="7F7F7F"/>
          </a:solidFill>
          <a:latin typeface="+mn-lt"/>
          <a:ea typeface="ＭＳ Ｐゴシック" charset="-128"/>
          <a:cs typeface="ＭＳ Ｐゴシック"/>
        </a:defRPr>
      </a:lvl2pPr>
      <a:lvl3pPr marL="539750" indent="-269875" algn="l" rtl="0" eaLnBrk="0" fontAlgn="base" hangingPunct="0">
        <a:spcBef>
          <a:spcPct val="0"/>
        </a:spcBef>
        <a:spcAft>
          <a:spcPct val="0"/>
        </a:spcAft>
        <a:buFont typeface="Calibri" pitchFamily="34" charset="0"/>
        <a:buChar char="→"/>
        <a:defRPr sz="1600" kern="1200">
          <a:solidFill>
            <a:srgbClr val="7F7F7F"/>
          </a:solidFill>
          <a:latin typeface="+mn-lt"/>
          <a:ea typeface="ＭＳ Ｐゴシック" charset="-128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frederic.pean@gtm-ingenierie.fr" TargetMode="External"/><Relationship Id="rId2" Type="http://schemas.openxmlformats.org/officeDocument/2006/relationships/hyperlink" Target="mailto:candidats@gtm-ingenierie.f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2.xml"/><Relationship Id="rId4" Type="http://schemas.openxmlformats.org/officeDocument/2006/relationships/slide" Target="slide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4" Type="http://schemas.openxmlformats.org/officeDocument/2006/relationships/slide" Target="slide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>
          <a:xfrm>
            <a:off x="929217" y="4950284"/>
            <a:ext cx="8191500" cy="1502004"/>
          </a:xfrm>
        </p:spPr>
        <p:txBody>
          <a:bodyPr anchor="ctr"/>
          <a:lstStyle/>
          <a:p>
            <a:pPr>
              <a:lnSpc>
                <a:spcPts val="4800"/>
              </a:lnSpc>
            </a:pPr>
            <a:r>
              <a:rPr lang="fr-FR" sz="4000" dirty="0" smtClean="0">
                <a:solidFill>
                  <a:srgbClr val="002060"/>
                </a:solidFill>
              </a:rPr>
              <a:t>INTERLYON_JAVAEE_DE_201803</a:t>
            </a:r>
            <a:endParaRPr lang="fr-FR" sz="4000" dirty="0">
              <a:solidFill>
                <a:srgbClr val="00206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14917" y="1127125"/>
            <a:ext cx="8420100" cy="1028700"/>
          </a:xfrm>
        </p:spPr>
        <p:txBody>
          <a:bodyPr anchor="ctr"/>
          <a:lstStyle/>
          <a:p>
            <a:pPr algn="ctr" eaLnBrk="1" hangingPunct="1">
              <a:lnSpc>
                <a:spcPts val="3500"/>
              </a:lnSpc>
              <a:defRPr/>
            </a:pPr>
            <a:r>
              <a:rPr lang="fr-FR" sz="9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Bienvenue</a:t>
            </a:r>
            <a:r>
              <a:rPr lang="fr-FR" sz="7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!</a:t>
            </a:r>
            <a:endParaRPr lang="fr-FR" sz="7200" cap="none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2"/>
          <a:srcRect t="24335" b="25587"/>
          <a:stretch/>
        </p:blipFill>
        <p:spPr>
          <a:xfrm>
            <a:off x="6478596" y="2417712"/>
            <a:ext cx="2257425" cy="10160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646" y="3695599"/>
            <a:ext cx="1562100" cy="11239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22" y="1963737"/>
            <a:ext cx="2748333" cy="164613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980" y="3372511"/>
            <a:ext cx="1506550" cy="150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60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95300" y="1484785"/>
            <a:ext cx="8915400" cy="5001419"/>
          </a:xfrm>
        </p:spPr>
        <p:txBody>
          <a:bodyPr>
            <a:normAutofit/>
          </a:bodyPr>
          <a:lstStyle/>
          <a:p>
            <a:pPr>
              <a:lnSpc>
                <a:spcPts val="2400"/>
              </a:lnSpc>
              <a:spcBef>
                <a:spcPts val="1400"/>
              </a:spcBef>
            </a:pPr>
            <a:r>
              <a:rPr lang="fr-FR" dirty="0">
                <a:solidFill>
                  <a:srgbClr val="595959"/>
                </a:solidFill>
              </a:rPr>
              <a:t>Identifier le processus qui va du recueil du besoin jusqu’à la mise à disposition d’un programme informatique</a:t>
            </a:r>
          </a:p>
          <a:p>
            <a:pPr>
              <a:lnSpc>
                <a:spcPts val="2400"/>
              </a:lnSpc>
              <a:spcBef>
                <a:spcPts val="1400"/>
              </a:spcBef>
            </a:pPr>
            <a:r>
              <a:rPr lang="fr-FR" dirty="0">
                <a:solidFill>
                  <a:srgbClr val="595959"/>
                </a:solidFill>
              </a:rPr>
              <a:t>Connaître les modèles éprouvés pour concevoir des applications orientées objet</a:t>
            </a:r>
          </a:p>
          <a:p>
            <a:pPr>
              <a:lnSpc>
                <a:spcPts val="2400"/>
              </a:lnSpc>
              <a:spcBef>
                <a:spcPts val="1400"/>
              </a:spcBef>
            </a:pPr>
            <a:r>
              <a:rPr lang="fr-FR" dirty="0">
                <a:solidFill>
                  <a:srgbClr val="595959"/>
                </a:solidFill>
              </a:rPr>
              <a:t>Savoir utiliser le langage JAVA et les bibliothèques logicielles associées pour réaliser des applications professionnelles </a:t>
            </a:r>
          </a:p>
          <a:p>
            <a:pPr>
              <a:lnSpc>
                <a:spcPts val="2400"/>
              </a:lnSpc>
              <a:spcBef>
                <a:spcPts val="1400"/>
              </a:spcBef>
            </a:pPr>
            <a:r>
              <a:rPr lang="fr-FR" dirty="0">
                <a:solidFill>
                  <a:srgbClr val="595959"/>
                </a:solidFill>
              </a:rPr>
              <a:t>Savoir mettre en œuvre une méthode d'analyse et de modélisation dont l'approche garantie la séparation des traitements et des données</a:t>
            </a:r>
          </a:p>
          <a:p>
            <a:pPr>
              <a:lnSpc>
                <a:spcPts val="2400"/>
              </a:lnSpc>
              <a:spcBef>
                <a:spcPts val="1400"/>
              </a:spcBef>
            </a:pPr>
            <a:r>
              <a:rPr lang="fr-FR" dirty="0">
                <a:solidFill>
                  <a:srgbClr val="595959"/>
                </a:solidFill>
              </a:rPr>
              <a:t>Assimiler les principaux concepts sous-jacents afin d’être en mesure d’évoluer d’une façon </a:t>
            </a:r>
            <a:r>
              <a:rPr lang="fr-FR" dirty="0" smtClean="0">
                <a:solidFill>
                  <a:srgbClr val="595959"/>
                </a:solidFill>
              </a:rPr>
              <a:t>autonome</a:t>
            </a:r>
            <a:endParaRPr lang="fr-FR" dirty="0">
              <a:solidFill>
                <a:srgbClr val="595959"/>
              </a:solidFill>
            </a:endParaRPr>
          </a:p>
          <a:p>
            <a:pPr>
              <a:lnSpc>
                <a:spcPts val="2400"/>
              </a:lnSpc>
              <a:spcBef>
                <a:spcPts val="1400"/>
              </a:spcBef>
            </a:pPr>
            <a:r>
              <a:rPr lang="fr-FR" dirty="0">
                <a:solidFill>
                  <a:srgbClr val="595959"/>
                </a:solidFill>
              </a:rPr>
              <a:t>Appréhender les différentes facettes passionnantes du métier de concepteur/développeur JAVA EE</a:t>
            </a:r>
          </a:p>
          <a:p>
            <a:pPr>
              <a:lnSpc>
                <a:spcPts val="2400"/>
              </a:lnSpc>
              <a:spcBef>
                <a:spcPts val="1400"/>
              </a:spcBef>
            </a:pPr>
            <a:endParaRPr lang="fr-FR" dirty="0">
              <a:solidFill>
                <a:srgbClr val="595959"/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Objectifs métier</a:t>
            </a:r>
          </a:p>
        </p:txBody>
      </p:sp>
    </p:spTree>
    <p:extLst>
      <p:ext uri="{BB962C8B-B14F-4D97-AF65-F5344CB8AC3E}">
        <p14:creationId xmlns:p14="http://schemas.microsoft.com/office/powerpoint/2010/main" val="74633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Objectifs du cursus intégration</a:t>
            </a:r>
          </a:p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Objectifs de la formation</a:t>
            </a:r>
          </a:p>
          <a:p>
            <a:r>
              <a:rPr lang="fr-FR" dirty="0">
                <a:solidFill>
                  <a:srgbClr val="C00000"/>
                </a:solidFill>
              </a:rPr>
              <a:t>Infos pratiques</a:t>
            </a:r>
          </a:p>
          <a:p>
            <a:pPr lvl="1"/>
            <a:r>
              <a:rPr lang="fr-FR" dirty="0"/>
              <a:t>Planning</a:t>
            </a:r>
          </a:p>
          <a:p>
            <a:pPr lvl="1"/>
            <a:r>
              <a:rPr lang="fr-FR" dirty="0"/>
              <a:t>Suivi</a:t>
            </a:r>
          </a:p>
          <a:p>
            <a:pPr lvl="1"/>
            <a:r>
              <a:rPr lang="fr-FR" dirty="0"/>
              <a:t>Evaluations</a:t>
            </a:r>
          </a:p>
          <a:p>
            <a:pPr lvl="1"/>
            <a:r>
              <a:rPr lang="fr-FR" dirty="0"/>
              <a:t>Salle</a:t>
            </a:r>
          </a:p>
          <a:p>
            <a:r>
              <a:rPr lang="fr-FR" dirty="0" smtClean="0"/>
              <a:t>Présentation </a:t>
            </a:r>
            <a:r>
              <a:rPr lang="fr-FR" dirty="0"/>
              <a:t>des stagiaires</a:t>
            </a:r>
          </a:p>
          <a:p>
            <a:r>
              <a:rPr lang="fr-FR" dirty="0"/>
              <a:t>Présentation des valeurs et principes directeurs que nous retenons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Ordre du jour</a:t>
            </a:r>
          </a:p>
        </p:txBody>
      </p:sp>
    </p:spTree>
    <p:extLst>
      <p:ext uri="{BB962C8B-B14F-4D97-AF65-F5344CB8AC3E}">
        <p14:creationId xmlns:p14="http://schemas.microsoft.com/office/powerpoint/2010/main" val="41347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81000" y="1285875"/>
            <a:ext cx="9306094" cy="4964113"/>
          </a:xfrm>
        </p:spPr>
        <p:txBody>
          <a:bodyPr/>
          <a:lstStyle/>
          <a:p>
            <a:r>
              <a:rPr lang="fr-FR" dirty="0"/>
              <a:t>Votre contact à GT’M Ingénierie pour </a:t>
            </a:r>
            <a:r>
              <a:rPr lang="fr-FR" dirty="0" smtClean="0"/>
              <a:t>les questions administratives :</a:t>
            </a:r>
            <a:endParaRPr lang="fr-FR" dirty="0"/>
          </a:p>
          <a:p>
            <a:pPr lvl="1"/>
            <a:r>
              <a:rPr lang="fr-FR" b="1" dirty="0" smtClean="0"/>
              <a:t>Muriel </a:t>
            </a:r>
            <a:r>
              <a:rPr lang="fr-FR" b="1" dirty="0" err="1" smtClean="0"/>
              <a:t>Lebourdais</a:t>
            </a:r>
            <a:r>
              <a:rPr lang="fr-FR" b="1" dirty="0" smtClean="0"/>
              <a:t> </a:t>
            </a:r>
            <a:r>
              <a:rPr lang="fr-FR" dirty="0" smtClean="0"/>
              <a:t>– </a:t>
            </a:r>
            <a:r>
              <a:rPr lang="fr-FR" dirty="0" smtClean="0">
                <a:hlinkClick r:id="rId2"/>
              </a:rPr>
              <a:t>candidats@gtm-ingenierie.fr</a:t>
            </a:r>
            <a:r>
              <a:rPr lang="fr-FR" dirty="0" smtClean="0"/>
              <a:t>  - </a:t>
            </a:r>
            <a:r>
              <a:rPr lang="fr-FR" dirty="0"/>
              <a:t>01 61 08 48 </a:t>
            </a:r>
            <a:r>
              <a:rPr lang="fr-FR" dirty="0" smtClean="0"/>
              <a:t>20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Coordonnées de GT’M Ingénierie</a:t>
            </a:r>
          </a:p>
          <a:p>
            <a:pPr lvl="1"/>
            <a:r>
              <a:rPr lang="fr-FR" dirty="0"/>
              <a:t>Tél : 01 61 08 48 20</a:t>
            </a:r>
          </a:p>
          <a:p>
            <a:pPr lvl="1"/>
            <a:r>
              <a:rPr lang="fr-FR" dirty="0" smtClean="0"/>
              <a:t>12, villa </a:t>
            </a:r>
            <a:r>
              <a:rPr lang="fr-FR" dirty="0" err="1" smtClean="0"/>
              <a:t>Lourcine</a:t>
            </a:r>
            <a:r>
              <a:rPr lang="fr-FR" dirty="0" smtClean="0"/>
              <a:t> , 75014 Paris</a:t>
            </a:r>
            <a:endParaRPr lang="fr-FR" dirty="0"/>
          </a:p>
          <a:p>
            <a:pPr lvl="1"/>
            <a:endParaRPr lang="fr-FR" dirty="0"/>
          </a:p>
          <a:p>
            <a:pPr lvl="1">
              <a:tabLst>
                <a:tab pos="2865438" algn="l"/>
              </a:tabLst>
            </a:pPr>
            <a:r>
              <a:rPr lang="fr-FR" b="1" dirty="0"/>
              <a:t>Nassur </a:t>
            </a:r>
            <a:r>
              <a:rPr lang="fr-FR" b="1" dirty="0" smtClean="0"/>
              <a:t>MHOUMADI</a:t>
            </a:r>
          </a:p>
          <a:p>
            <a:pPr lvl="1">
              <a:tabLst>
                <a:tab pos="2865438" algn="l"/>
              </a:tabLst>
            </a:pPr>
            <a:r>
              <a:rPr lang="fr-FR" b="1" dirty="0" smtClean="0"/>
              <a:t>Dominique </a:t>
            </a:r>
            <a:r>
              <a:rPr lang="fr-FR" b="1" dirty="0"/>
              <a:t>DOISNE</a:t>
            </a:r>
          </a:p>
          <a:p>
            <a:pPr lvl="1">
              <a:tabLst>
                <a:tab pos="2865438" algn="l"/>
              </a:tabLst>
            </a:pPr>
            <a:r>
              <a:rPr lang="fr-FR" b="1" dirty="0" smtClean="0">
                <a:solidFill>
                  <a:srgbClr val="C00000"/>
                </a:solidFill>
              </a:rPr>
              <a:t>Douglas MBIANDOU</a:t>
            </a:r>
          </a:p>
          <a:p>
            <a:pPr lvl="1">
              <a:tabLst>
                <a:tab pos="2865438" algn="l"/>
              </a:tabLst>
            </a:pPr>
            <a:r>
              <a:rPr lang="fr-FR" b="1" dirty="0" smtClean="0"/>
              <a:t>Patrick COURANT</a:t>
            </a:r>
          </a:p>
          <a:p>
            <a:pPr lvl="1">
              <a:tabLst>
                <a:tab pos="2865438" algn="l"/>
              </a:tabLst>
            </a:pPr>
            <a:endParaRPr lang="fr-FR" dirty="0"/>
          </a:p>
          <a:p>
            <a:pPr lvl="1">
              <a:tabLst>
                <a:tab pos="2865438" algn="l"/>
              </a:tabLst>
            </a:pPr>
            <a:r>
              <a:rPr lang="fr-F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Frédéric Péan</a:t>
            </a:r>
            <a:r>
              <a:rPr lang="fr-FR" dirty="0"/>
              <a:t>	</a:t>
            </a:r>
            <a:r>
              <a:rPr lang="fr-FR" dirty="0">
                <a:hlinkClick r:id="rId3"/>
              </a:rPr>
              <a:t>frederic.pean@gtm-ingenierie.fr</a:t>
            </a:r>
            <a:r>
              <a:rPr lang="fr-FR" dirty="0"/>
              <a:t> </a:t>
            </a:r>
          </a:p>
          <a:p>
            <a:pPr lvl="1"/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Détails Pratiques</a:t>
            </a:r>
          </a:p>
        </p:txBody>
      </p:sp>
    </p:spTree>
    <p:extLst>
      <p:ext uri="{BB962C8B-B14F-4D97-AF65-F5344CB8AC3E}">
        <p14:creationId xmlns:p14="http://schemas.microsoft.com/office/powerpoint/2010/main" val="342503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381000" y="1171396"/>
            <a:ext cx="9072563" cy="4964113"/>
          </a:xfrm>
        </p:spPr>
        <p:txBody>
          <a:bodyPr/>
          <a:lstStyle/>
          <a:p>
            <a:r>
              <a:rPr lang="fr-FR" dirty="0" smtClean="0">
                <a:solidFill>
                  <a:srgbClr val="002060"/>
                </a:solidFill>
                <a:hlinkClick r:id="rId2" action="ppaction://hlinksldjump"/>
              </a:rPr>
              <a:t>Planning </a:t>
            </a:r>
            <a:r>
              <a:rPr lang="fr-FR" i="1" dirty="0">
                <a:solidFill>
                  <a:srgbClr val="002060"/>
                </a:solidFill>
                <a:hlinkClick r:id="rId2" action="ppaction://hlinksldjump"/>
              </a:rPr>
              <a:t>théorique</a:t>
            </a:r>
            <a:endParaRPr lang="fr-FR" i="1" dirty="0">
              <a:solidFill>
                <a:srgbClr val="002060"/>
              </a:solidFill>
            </a:endParaRPr>
          </a:p>
          <a:p>
            <a:r>
              <a:rPr lang="fr-FR" dirty="0" smtClean="0">
                <a:solidFill>
                  <a:srgbClr val="002060"/>
                </a:solidFill>
                <a:hlinkClick r:id="rId3" action="ppaction://hlinksldjump"/>
              </a:rPr>
              <a:t>Binômes</a:t>
            </a:r>
            <a:endParaRPr lang="fr-FR" dirty="0">
              <a:solidFill>
                <a:srgbClr val="002060"/>
              </a:solidFill>
            </a:endParaRPr>
          </a:p>
          <a:p>
            <a:r>
              <a:rPr lang="fr-FR" dirty="0" smtClean="0">
                <a:solidFill>
                  <a:srgbClr val="002060"/>
                </a:solidFill>
                <a:hlinkClick r:id="rId4" action="ppaction://hlinksldjump"/>
              </a:rPr>
              <a:t>Evaluation </a:t>
            </a:r>
            <a:r>
              <a:rPr lang="fr-FR" i="1" dirty="0" smtClean="0">
                <a:solidFill>
                  <a:srgbClr val="002060"/>
                </a:solidFill>
                <a:hlinkClick r:id="rId4" action="ppaction://hlinksldjump"/>
              </a:rPr>
              <a:t>d’assiduité</a:t>
            </a:r>
            <a:endParaRPr lang="fr-FR" i="1" dirty="0" smtClean="0">
              <a:solidFill>
                <a:srgbClr val="002060"/>
              </a:solidFill>
            </a:endParaRPr>
          </a:p>
          <a:p>
            <a:r>
              <a:rPr lang="fr-FR" dirty="0">
                <a:solidFill>
                  <a:srgbClr val="002060"/>
                </a:solidFill>
                <a:hlinkClick r:id="rId5" action="ppaction://hlinksldjump"/>
              </a:rPr>
              <a:t>Auto-évaluation BIF</a:t>
            </a:r>
            <a:endParaRPr lang="fr-FR" dirty="0" smtClean="0">
              <a:solidFill>
                <a:srgbClr val="002060"/>
              </a:solidFill>
            </a:endParaRPr>
          </a:p>
          <a:p>
            <a:r>
              <a:rPr lang="fr-FR" dirty="0" smtClean="0">
                <a:solidFill>
                  <a:srgbClr val="002060"/>
                </a:solidFill>
              </a:rPr>
              <a:t>Evaluations</a:t>
            </a:r>
            <a:endParaRPr lang="fr-FR" dirty="0">
              <a:solidFill>
                <a:srgbClr val="002060"/>
              </a:solidFill>
            </a:endParaRPr>
          </a:p>
          <a:p>
            <a:pPr lvl="1"/>
            <a:r>
              <a:rPr lang="fr-FR" dirty="0" smtClean="0">
                <a:solidFill>
                  <a:srgbClr val="002060"/>
                </a:solidFill>
              </a:rPr>
              <a:t>Projets techniques </a:t>
            </a:r>
            <a:r>
              <a:rPr lang="fr-FR" dirty="0">
                <a:solidFill>
                  <a:srgbClr val="002060"/>
                </a:solidFill>
              </a:rPr>
              <a:t>(TP/projets</a:t>
            </a:r>
            <a:r>
              <a:rPr lang="fr-FR" dirty="0" smtClean="0">
                <a:solidFill>
                  <a:srgbClr val="002060"/>
                </a:solidFill>
              </a:rPr>
              <a:t>)</a:t>
            </a:r>
          </a:p>
          <a:p>
            <a:pPr lvl="1"/>
            <a:r>
              <a:rPr lang="fr-FR" dirty="0" smtClean="0">
                <a:solidFill>
                  <a:srgbClr val="002060"/>
                </a:solidFill>
              </a:rPr>
              <a:t>Evaluation de la soutenance</a:t>
            </a:r>
            <a:endParaRPr lang="fr-FR" dirty="0">
              <a:solidFill>
                <a:srgbClr val="002060"/>
              </a:solidFill>
            </a:endParaRPr>
          </a:p>
          <a:p>
            <a:r>
              <a:rPr lang="fr-FR" dirty="0" smtClean="0">
                <a:solidFill>
                  <a:srgbClr val="002060"/>
                </a:solidFill>
              </a:rPr>
              <a:t>Comité </a:t>
            </a:r>
            <a:r>
              <a:rPr lang="fr-FR" dirty="0">
                <a:solidFill>
                  <a:srgbClr val="002060"/>
                </a:solidFill>
              </a:rPr>
              <a:t>de </a:t>
            </a:r>
            <a:r>
              <a:rPr lang="fr-FR" dirty="0" smtClean="0">
                <a:solidFill>
                  <a:srgbClr val="002060"/>
                </a:solidFill>
              </a:rPr>
              <a:t>pilotage</a:t>
            </a:r>
          </a:p>
          <a:p>
            <a:pPr lvl="1"/>
            <a:r>
              <a:rPr lang="fr-FR" dirty="0" smtClean="0">
                <a:solidFill>
                  <a:srgbClr val="002060"/>
                </a:solidFill>
              </a:rPr>
              <a:t>Désigner deux délégués</a:t>
            </a:r>
          </a:p>
          <a:p>
            <a:pPr lvl="1"/>
            <a:r>
              <a:rPr lang="fr-FR" dirty="0" smtClean="0">
                <a:solidFill>
                  <a:srgbClr val="002060"/>
                </a:solidFill>
              </a:rPr>
              <a:t>Après chaque projet</a:t>
            </a:r>
            <a:endParaRPr lang="fr-FR" dirty="0">
              <a:solidFill>
                <a:srgbClr val="002060"/>
              </a:solidFill>
            </a:endParaRPr>
          </a:p>
          <a:p>
            <a:r>
              <a:rPr lang="fr-FR" dirty="0" smtClean="0">
                <a:solidFill>
                  <a:srgbClr val="002060"/>
                </a:solidFill>
              </a:rPr>
              <a:t>Salle</a:t>
            </a:r>
          </a:p>
          <a:p>
            <a:r>
              <a:rPr lang="fr-FR" dirty="0" smtClean="0">
                <a:solidFill>
                  <a:srgbClr val="002060"/>
                </a:solidFill>
              </a:rPr>
              <a:t>Trombinoscope</a:t>
            </a:r>
            <a:endParaRPr lang="fr-FR" dirty="0">
              <a:solidFill>
                <a:srgbClr val="002060"/>
              </a:solidFill>
            </a:endParaRPr>
          </a:p>
          <a:p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Infos pratiques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279401" y="1562101"/>
            <a:ext cx="8420099" cy="4615513"/>
            <a:chOff x="279401" y="1193801"/>
            <a:chExt cx="8420099" cy="4615513"/>
          </a:xfrm>
        </p:grpSpPr>
        <p:sp>
          <p:nvSpPr>
            <p:cNvPr id="5" name="Forme libre 4"/>
            <p:cNvSpPr/>
            <p:nvPr/>
          </p:nvSpPr>
          <p:spPr>
            <a:xfrm>
              <a:off x="279401" y="1193801"/>
              <a:ext cx="7731489" cy="967263"/>
            </a:xfrm>
            <a:custGeom>
              <a:avLst/>
              <a:gdLst>
                <a:gd name="connsiteX0" fmla="*/ 0 w 6424803"/>
                <a:gd name="connsiteY0" fmla="*/ 96726 h 967263"/>
                <a:gd name="connsiteX1" fmla="*/ 96726 w 6424803"/>
                <a:gd name="connsiteY1" fmla="*/ 0 h 967263"/>
                <a:gd name="connsiteX2" fmla="*/ 6328077 w 6424803"/>
                <a:gd name="connsiteY2" fmla="*/ 0 h 967263"/>
                <a:gd name="connsiteX3" fmla="*/ 6424803 w 6424803"/>
                <a:gd name="connsiteY3" fmla="*/ 96726 h 967263"/>
                <a:gd name="connsiteX4" fmla="*/ 6424803 w 6424803"/>
                <a:gd name="connsiteY4" fmla="*/ 870537 h 967263"/>
                <a:gd name="connsiteX5" fmla="*/ 6328077 w 6424803"/>
                <a:gd name="connsiteY5" fmla="*/ 967263 h 967263"/>
                <a:gd name="connsiteX6" fmla="*/ 96726 w 6424803"/>
                <a:gd name="connsiteY6" fmla="*/ 967263 h 967263"/>
                <a:gd name="connsiteX7" fmla="*/ 0 w 6424803"/>
                <a:gd name="connsiteY7" fmla="*/ 870537 h 967263"/>
                <a:gd name="connsiteX8" fmla="*/ 0 w 6424803"/>
                <a:gd name="connsiteY8" fmla="*/ 96726 h 967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24803" h="967263">
                  <a:moveTo>
                    <a:pt x="0" y="96726"/>
                  </a:moveTo>
                  <a:cubicBezTo>
                    <a:pt x="0" y="43306"/>
                    <a:pt x="43306" y="0"/>
                    <a:pt x="96726" y="0"/>
                  </a:cubicBezTo>
                  <a:lnTo>
                    <a:pt x="6328077" y="0"/>
                  </a:lnTo>
                  <a:cubicBezTo>
                    <a:pt x="6381497" y="0"/>
                    <a:pt x="6424803" y="43306"/>
                    <a:pt x="6424803" y="96726"/>
                  </a:cubicBezTo>
                  <a:lnTo>
                    <a:pt x="6424803" y="870537"/>
                  </a:lnTo>
                  <a:cubicBezTo>
                    <a:pt x="6424803" y="923957"/>
                    <a:pt x="6381497" y="967263"/>
                    <a:pt x="6328077" y="967263"/>
                  </a:cubicBezTo>
                  <a:lnTo>
                    <a:pt x="96726" y="967263"/>
                  </a:lnTo>
                  <a:cubicBezTo>
                    <a:pt x="43306" y="967263"/>
                    <a:pt x="0" y="923957"/>
                    <a:pt x="0" y="870537"/>
                  </a:cubicBezTo>
                  <a:lnTo>
                    <a:pt x="0" y="96726"/>
                  </a:lnTo>
                  <a:close/>
                </a:path>
              </a:pathLst>
            </a:cu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3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9770" tIns="119770" rIns="1220033" bIns="119770" numCol="1" spcCol="1270" anchor="ctr" anchorCtr="0">
              <a:noAutofit/>
            </a:bodyPr>
            <a:lstStyle/>
            <a:p>
              <a:pPr defTabSz="1066800">
                <a:lnSpc>
                  <a:spcPct val="90000"/>
                </a:lnSpc>
                <a:spcAft>
                  <a:spcPct val="35000"/>
                </a:spcAft>
              </a:pPr>
              <a:r>
                <a:rPr lang="fr-FR" sz="2400" b="1" dirty="0" smtClean="0"/>
                <a:t>La programmation JAVA</a:t>
              </a:r>
              <a:br>
                <a:rPr lang="fr-FR" sz="2400" b="1" dirty="0" smtClean="0"/>
              </a:br>
              <a:r>
                <a:rPr lang="fr-FR" sz="2000" b="1" dirty="0" smtClean="0"/>
                <a:t>UML, JAVA, </a:t>
              </a:r>
              <a:r>
                <a:rPr lang="fr-FR" sz="2000" b="1" dirty="0" err="1" smtClean="0"/>
                <a:t>Junit</a:t>
              </a:r>
              <a:r>
                <a:rPr lang="fr-FR" sz="2000" b="1" dirty="0" smtClean="0"/>
                <a:t>, GIT, </a:t>
              </a:r>
              <a:r>
                <a:rPr lang="fr-FR" b="1" dirty="0"/>
                <a:t>Design Pattern </a:t>
              </a:r>
              <a:endParaRPr lang="fr-FR" b="1" kern="1200" dirty="0"/>
            </a:p>
          </p:txBody>
        </p:sp>
        <p:sp>
          <p:nvSpPr>
            <p:cNvPr id="6" name="Forme libre 5"/>
            <p:cNvSpPr/>
            <p:nvPr/>
          </p:nvSpPr>
          <p:spPr>
            <a:xfrm>
              <a:off x="759175" y="2295407"/>
              <a:ext cx="7251715" cy="967263"/>
            </a:xfrm>
            <a:custGeom>
              <a:avLst/>
              <a:gdLst>
                <a:gd name="connsiteX0" fmla="*/ 0 w 6424803"/>
                <a:gd name="connsiteY0" fmla="*/ 96726 h 967263"/>
                <a:gd name="connsiteX1" fmla="*/ 96726 w 6424803"/>
                <a:gd name="connsiteY1" fmla="*/ 0 h 967263"/>
                <a:gd name="connsiteX2" fmla="*/ 6328077 w 6424803"/>
                <a:gd name="connsiteY2" fmla="*/ 0 h 967263"/>
                <a:gd name="connsiteX3" fmla="*/ 6424803 w 6424803"/>
                <a:gd name="connsiteY3" fmla="*/ 96726 h 967263"/>
                <a:gd name="connsiteX4" fmla="*/ 6424803 w 6424803"/>
                <a:gd name="connsiteY4" fmla="*/ 870537 h 967263"/>
                <a:gd name="connsiteX5" fmla="*/ 6328077 w 6424803"/>
                <a:gd name="connsiteY5" fmla="*/ 967263 h 967263"/>
                <a:gd name="connsiteX6" fmla="*/ 96726 w 6424803"/>
                <a:gd name="connsiteY6" fmla="*/ 967263 h 967263"/>
                <a:gd name="connsiteX7" fmla="*/ 0 w 6424803"/>
                <a:gd name="connsiteY7" fmla="*/ 870537 h 967263"/>
                <a:gd name="connsiteX8" fmla="*/ 0 w 6424803"/>
                <a:gd name="connsiteY8" fmla="*/ 96726 h 967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24803" h="967263">
                  <a:moveTo>
                    <a:pt x="0" y="96726"/>
                  </a:moveTo>
                  <a:cubicBezTo>
                    <a:pt x="0" y="43306"/>
                    <a:pt x="43306" y="0"/>
                    <a:pt x="96726" y="0"/>
                  </a:cubicBezTo>
                  <a:lnTo>
                    <a:pt x="6328077" y="0"/>
                  </a:lnTo>
                  <a:cubicBezTo>
                    <a:pt x="6381497" y="0"/>
                    <a:pt x="6424803" y="43306"/>
                    <a:pt x="6424803" y="96726"/>
                  </a:cubicBezTo>
                  <a:lnTo>
                    <a:pt x="6424803" y="870537"/>
                  </a:lnTo>
                  <a:cubicBezTo>
                    <a:pt x="6424803" y="923957"/>
                    <a:pt x="6381497" y="967263"/>
                    <a:pt x="6328077" y="967263"/>
                  </a:cubicBezTo>
                  <a:lnTo>
                    <a:pt x="96726" y="967263"/>
                  </a:lnTo>
                  <a:cubicBezTo>
                    <a:pt x="43306" y="967263"/>
                    <a:pt x="0" y="923957"/>
                    <a:pt x="0" y="870537"/>
                  </a:cubicBezTo>
                  <a:lnTo>
                    <a:pt x="0" y="96726"/>
                  </a:lnTo>
                  <a:close/>
                </a:path>
              </a:pathLst>
            </a:cu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3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5010" tIns="135010" rIns="1243506" bIns="135010" numCol="1" spcCol="1270" anchor="ctr" anchorCtr="0">
              <a:noAutofit/>
            </a:bodyPr>
            <a:lstStyle/>
            <a:p>
              <a:pPr defTabSz="1244600">
                <a:lnSpc>
                  <a:spcPct val="90000"/>
                </a:lnSpc>
                <a:spcAft>
                  <a:spcPct val="35000"/>
                </a:spcAft>
              </a:pPr>
              <a:r>
                <a:rPr lang="fr-FR" sz="2400" b="1" dirty="0" smtClean="0"/>
                <a:t>La manipulation de données</a:t>
              </a:r>
              <a:r>
                <a:rPr lang="fr-FR" sz="2000" b="1" dirty="0"/>
                <a:t/>
              </a:r>
              <a:br>
                <a:rPr lang="fr-FR" sz="2000" b="1" dirty="0"/>
              </a:br>
              <a:r>
                <a:rPr lang="fr-FR" sz="2000" b="1" dirty="0" smtClean="0"/>
                <a:t>SQL, JDBC, HTML 5, CSS3, JavaScript, </a:t>
              </a:r>
              <a:r>
                <a:rPr lang="fr-FR" sz="2000" b="1" dirty="0" err="1" smtClean="0"/>
                <a:t>Bootstrap</a:t>
              </a:r>
              <a:r>
                <a:rPr lang="fr-FR" sz="2000" b="1" dirty="0" smtClean="0"/>
                <a:t>, JSP </a:t>
              </a:r>
              <a:endParaRPr lang="fr-FR" sz="2000" b="1" dirty="0"/>
            </a:p>
          </p:txBody>
        </p:sp>
        <p:sp>
          <p:nvSpPr>
            <p:cNvPr id="7" name="Forme libre 6"/>
            <p:cNvSpPr/>
            <p:nvPr/>
          </p:nvSpPr>
          <p:spPr>
            <a:xfrm>
              <a:off x="1238949" y="3397013"/>
              <a:ext cx="6945503" cy="967263"/>
            </a:xfrm>
            <a:custGeom>
              <a:avLst/>
              <a:gdLst>
                <a:gd name="connsiteX0" fmla="*/ 0 w 6424803"/>
                <a:gd name="connsiteY0" fmla="*/ 96726 h 967263"/>
                <a:gd name="connsiteX1" fmla="*/ 96726 w 6424803"/>
                <a:gd name="connsiteY1" fmla="*/ 0 h 967263"/>
                <a:gd name="connsiteX2" fmla="*/ 6328077 w 6424803"/>
                <a:gd name="connsiteY2" fmla="*/ 0 h 967263"/>
                <a:gd name="connsiteX3" fmla="*/ 6424803 w 6424803"/>
                <a:gd name="connsiteY3" fmla="*/ 96726 h 967263"/>
                <a:gd name="connsiteX4" fmla="*/ 6424803 w 6424803"/>
                <a:gd name="connsiteY4" fmla="*/ 870537 h 967263"/>
                <a:gd name="connsiteX5" fmla="*/ 6328077 w 6424803"/>
                <a:gd name="connsiteY5" fmla="*/ 967263 h 967263"/>
                <a:gd name="connsiteX6" fmla="*/ 96726 w 6424803"/>
                <a:gd name="connsiteY6" fmla="*/ 967263 h 967263"/>
                <a:gd name="connsiteX7" fmla="*/ 0 w 6424803"/>
                <a:gd name="connsiteY7" fmla="*/ 870537 h 967263"/>
                <a:gd name="connsiteX8" fmla="*/ 0 w 6424803"/>
                <a:gd name="connsiteY8" fmla="*/ 96726 h 967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24803" h="967263">
                  <a:moveTo>
                    <a:pt x="0" y="96726"/>
                  </a:moveTo>
                  <a:cubicBezTo>
                    <a:pt x="0" y="43306"/>
                    <a:pt x="43306" y="0"/>
                    <a:pt x="96726" y="0"/>
                  </a:cubicBezTo>
                  <a:lnTo>
                    <a:pt x="6328077" y="0"/>
                  </a:lnTo>
                  <a:cubicBezTo>
                    <a:pt x="6381497" y="0"/>
                    <a:pt x="6424803" y="43306"/>
                    <a:pt x="6424803" y="96726"/>
                  </a:cubicBezTo>
                  <a:lnTo>
                    <a:pt x="6424803" y="870537"/>
                  </a:lnTo>
                  <a:cubicBezTo>
                    <a:pt x="6424803" y="923957"/>
                    <a:pt x="6381497" y="967263"/>
                    <a:pt x="6328077" y="967263"/>
                  </a:cubicBezTo>
                  <a:lnTo>
                    <a:pt x="96726" y="967263"/>
                  </a:lnTo>
                  <a:cubicBezTo>
                    <a:pt x="43306" y="967263"/>
                    <a:pt x="0" y="923957"/>
                    <a:pt x="0" y="870537"/>
                  </a:cubicBezTo>
                  <a:lnTo>
                    <a:pt x="0" y="96726"/>
                  </a:lnTo>
                  <a:close/>
                </a:path>
              </a:pathLst>
            </a:cu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3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9770" tIns="119770" rIns="1228266" bIns="119770" numCol="1" spcCol="1270" anchor="ctr" anchorCtr="0">
              <a:noAutofit/>
            </a:bodyPr>
            <a:lstStyle/>
            <a:p>
              <a:pPr lvl="0" defTabSz="1066800">
                <a:lnSpc>
                  <a:spcPct val="90000"/>
                </a:lnSpc>
                <a:spcAft>
                  <a:spcPts val="0"/>
                </a:spcAft>
              </a:pPr>
              <a:r>
                <a:rPr lang="fr-FR" sz="2400" b="1" dirty="0" smtClean="0"/>
                <a:t>L’intégration en environnement JAVA EE</a:t>
              </a:r>
            </a:p>
            <a:p>
              <a:pPr lvl="0" defTabSz="1066800">
                <a:lnSpc>
                  <a:spcPct val="90000"/>
                </a:lnSpc>
                <a:spcAft>
                  <a:spcPts val="0"/>
                </a:spcAft>
              </a:pPr>
              <a:r>
                <a:rPr lang="fr-FR" sz="2000" b="1" dirty="0" err="1" smtClean="0"/>
                <a:t>Maven</a:t>
              </a:r>
              <a:r>
                <a:rPr lang="fr-FR" sz="2000" b="1" dirty="0" smtClean="0"/>
                <a:t>, JSF, JPA, </a:t>
              </a:r>
              <a:r>
                <a:rPr lang="fr-FR" sz="2000" b="1" dirty="0" err="1" smtClean="0"/>
                <a:t>Hibernate</a:t>
              </a:r>
              <a:r>
                <a:rPr lang="fr-FR" sz="2000" b="1" dirty="0" smtClean="0"/>
                <a:t>, EJB</a:t>
              </a:r>
              <a:r>
                <a:rPr lang="fr-FR" sz="2000" b="1" dirty="0"/>
                <a:t>, Services </a:t>
              </a:r>
              <a:r>
                <a:rPr lang="fr-FR" sz="2000" b="1" dirty="0" smtClean="0"/>
                <a:t>Web</a:t>
              </a:r>
              <a:endParaRPr lang="fr-FR" sz="2000" b="1" dirty="0"/>
            </a:p>
          </p:txBody>
        </p:sp>
        <p:sp>
          <p:nvSpPr>
            <p:cNvPr id="9" name="Forme libre 8"/>
            <p:cNvSpPr/>
            <p:nvPr/>
          </p:nvSpPr>
          <p:spPr>
            <a:xfrm>
              <a:off x="1753997" y="4505962"/>
              <a:ext cx="6945503" cy="967263"/>
            </a:xfrm>
            <a:custGeom>
              <a:avLst/>
              <a:gdLst>
                <a:gd name="connsiteX0" fmla="*/ 0 w 6424803"/>
                <a:gd name="connsiteY0" fmla="*/ 96726 h 967263"/>
                <a:gd name="connsiteX1" fmla="*/ 96726 w 6424803"/>
                <a:gd name="connsiteY1" fmla="*/ 0 h 967263"/>
                <a:gd name="connsiteX2" fmla="*/ 6328077 w 6424803"/>
                <a:gd name="connsiteY2" fmla="*/ 0 h 967263"/>
                <a:gd name="connsiteX3" fmla="*/ 6424803 w 6424803"/>
                <a:gd name="connsiteY3" fmla="*/ 96726 h 967263"/>
                <a:gd name="connsiteX4" fmla="*/ 6424803 w 6424803"/>
                <a:gd name="connsiteY4" fmla="*/ 870537 h 967263"/>
                <a:gd name="connsiteX5" fmla="*/ 6328077 w 6424803"/>
                <a:gd name="connsiteY5" fmla="*/ 967263 h 967263"/>
                <a:gd name="connsiteX6" fmla="*/ 96726 w 6424803"/>
                <a:gd name="connsiteY6" fmla="*/ 967263 h 967263"/>
                <a:gd name="connsiteX7" fmla="*/ 0 w 6424803"/>
                <a:gd name="connsiteY7" fmla="*/ 870537 h 967263"/>
                <a:gd name="connsiteX8" fmla="*/ 0 w 6424803"/>
                <a:gd name="connsiteY8" fmla="*/ 96726 h 967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24803" h="967263">
                  <a:moveTo>
                    <a:pt x="0" y="96726"/>
                  </a:moveTo>
                  <a:cubicBezTo>
                    <a:pt x="0" y="43306"/>
                    <a:pt x="43306" y="0"/>
                    <a:pt x="96726" y="0"/>
                  </a:cubicBezTo>
                  <a:lnTo>
                    <a:pt x="6328077" y="0"/>
                  </a:lnTo>
                  <a:cubicBezTo>
                    <a:pt x="6381497" y="0"/>
                    <a:pt x="6424803" y="43306"/>
                    <a:pt x="6424803" y="96726"/>
                  </a:cubicBezTo>
                  <a:lnTo>
                    <a:pt x="6424803" y="870537"/>
                  </a:lnTo>
                  <a:cubicBezTo>
                    <a:pt x="6424803" y="923957"/>
                    <a:pt x="6381497" y="967263"/>
                    <a:pt x="6328077" y="967263"/>
                  </a:cubicBezTo>
                  <a:lnTo>
                    <a:pt x="96726" y="967263"/>
                  </a:lnTo>
                  <a:cubicBezTo>
                    <a:pt x="43306" y="967263"/>
                    <a:pt x="0" y="923957"/>
                    <a:pt x="0" y="870537"/>
                  </a:cubicBezTo>
                  <a:lnTo>
                    <a:pt x="0" y="96726"/>
                  </a:lnTo>
                  <a:close/>
                </a:path>
              </a:pathLst>
            </a:cu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3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9770" tIns="119770" rIns="1228266" bIns="119770" numCol="1" spcCol="1270" anchor="ctr" anchorCtr="0">
              <a:noAutofit/>
            </a:bodyPr>
            <a:lstStyle/>
            <a:p>
              <a:pPr defTabSz="1066800">
                <a:lnSpc>
                  <a:spcPct val="90000"/>
                </a:lnSpc>
                <a:spcAft>
                  <a:spcPts val="0"/>
                </a:spcAft>
              </a:pPr>
              <a:r>
                <a:rPr lang="fr-FR" sz="2400" b="1" dirty="0"/>
                <a:t>Le métier </a:t>
              </a:r>
              <a:r>
                <a:rPr lang="fr-FR" sz="2400" b="1" dirty="0" smtClean="0"/>
                <a:t>de concepteur développeur </a:t>
              </a:r>
              <a:endParaRPr lang="fr-FR" sz="2400" b="1" dirty="0"/>
            </a:p>
            <a:p>
              <a:pPr marL="0" lvl="1" defTabSz="1066800">
                <a:lnSpc>
                  <a:spcPct val="90000"/>
                </a:lnSpc>
                <a:spcAft>
                  <a:spcPct val="35000"/>
                </a:spcAft>
              </a:pPr>
              <a:r>
                <a:rPr lang="fr-FR" sz="2000" b="1" dirty="0" err="1" smtClean="0"/>
                <a:t>Spring</a:t>
              </a:r>
              <a:r>
                <a:rPr lang="fr-FR" sz="2000" b="1" dirty="0" smtClean="0"/>
                <a:t>, CDI, Projet architectures en mode SCRUM </a:t>
              </a:r>
              <a:endParaRPr lang="fr-FR" sz="2000" b="1" dirty="0"/>
            </a:p>
          </p:txBody>
        </p:sp>
        <p:sp>
          <p:nvSpPr>
            <p:cNvPr id="10" name="Forme libre 9"/>
            <p:cNvSpPr/>
            <p:nvPr/>
          </p:nvSpPr>
          <p:spPr>
            <a:xfrm>
              <a:off x="6075482" y="1900440"/>
              <a:ext cx="628721" cy="628721"/>
            </a:xfrm>
            <a:custGeom>
              <a:avLst/>
              <a:gdLst>
                <a:gd name="connsiteX0" fmla="*/ 0 w 628721"/>
                <a:gd name="connsiteY0" fmla="*/ 345797 h 628721"/>
                <a:gd name="connsiteX1" fmla="*/ 141462 w 628721"/>
                <a:gd name="connsiteY1" fmla="*/ 345797 h 628721"/>
                <a:gd name="connsiteX2" fmla="*/ 141462 w 628721"/>
                <a:gd name="connsiteY2" fmla="*/ 0 h 628721"/>
                <a:gd name="connsiteX3" fmla="*/ 487259 w 628721"/>
                <a:gd name="connsiteY3" fmla="*/ 0 h 628721"/>
                <a:gd name="connsiteX4" fmla="*/ 487259 w 628721"/>
                <a:gd name="connsiteY4" fmla="*/ 345797 h 628721"/>
                <a:gd name="connsiteX5" fmla="*/ 628721 w 628721"/>
                <a:gd name="connsiteY5" fmla="*/ 345797 h 628721"/>
                <a:gd name="connsiteX6" fmla="*/ 314361 w 628721"/>
                <a:gd name="connsiteY6" fmla="*/ 628721 h 628721"/>
                <a:gd name="connsiteX7" fmla="*/ 0 w 628721"/>
                <a:gd name="connsiteY7" fmla="*/ 345797 h 628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8721" h="628721">
                  <a:moveTo>
                    <a:pt x="0" y="345797"/>
                  </a:moveTo>
                  <a:lnTo>
                    <a:pt x="141462" y="345797"/>
                  </a:lnTo>
                  <a:lnTo>
                    <a:pt x="141462" y="0"/>
                  </a:lnTo>
                  <a:lnTo>
                    <a:pt x="487259" y="0"/>
                  </a:lnTo>
                  <a:lnTo>
                    <a:pt x="487259" y="345797"/>
                  </a:lnTo>
                  <a:lnTo>
                    <a:pt x="628721" y="345797"/>
                  </a:lnTo>
                  <a:lnTo>
                    <a:pt x="314361" y="628721"/>
                  </a:lnTo>
                  <a:lnTo>
                    <a:pt x="0" y="345797"/>
                  </a:lnTo>
                  <a:close/>
                </a:path>
              </a:pathLst>
            </a:custGeom>
          </p:spPr>
          <p:style>
            <a:ln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892" tIns="11430" rIns="152892" bIns="1670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900" b="1" kern="1200" dirty="0" smtClean="0"/>
                <a:t>Projet</a:t>
              </a:r>
              <a:endParaRPr lang="fr-FR" sz="900" b="1" kern="1200" dirty="0"/>
            </a:p>
          </p:txBody>
        </p:sp>
        <p:sp>
          <p:nvSpPr>
            <p:cNvPr id="11" name="Forme libre 10"/>
            <p:cNvSpPr/>
            <p:nvPr/>
          </p:nvSpPr>
          <p:spPr>
            <a:xfrm>
              <a:off x="6489700" y="3002047"/>
              <a:ext cx="694277" cy="628721"/>
            </a:xfrm>
            <a:custGeom>
              <a:avLst/>
              <a:gdLst>
                <a:gd name="connsiteX0" fmla="*/ 0 w 628721"/>
                <a:gd name="connsiteY0" fmla="*/ 345797 h 628721"/>
                <a:gd name="connsiteX1" fmla="*/ 141462 w 628721"/>
                <a:gd name="connsiteY1" fmla="*/ 345797 h 628721"/>
                <a:gd name="connsiteX2" fmla="*/ 141462 w 628721"/>
                <a:gd name="connsiteY2" fmla="*/ 0 h 628721"/>
                <a:gd name="connsiteX3" fmla="*/ 487259 w 628721"/>
                <a:gd name="connsiteY3" fmla="*/ 0 h 628721"/>
                <a:gd name="connsiteX4" fmla="*/ 487259 w 628721"/>
                <a:gd name="connsiteY4" fmla="*/ 345797 h 628721"/>
                <a:gd name="connsiteX5" fmla="*/ 628721 w 628721"/>
                <a:gd name="connsiteY5" fmla="*/ 345797 h 628721"/>
                <a:gd name="connsiteX6" fmla="*/ 314361 w 628721"/>
                <a:gd name="connsiteY6" fmla="*/ 628721 h 628721"/>
                <a:gd name="connsiteX7" fmla="*/ 0 w 628721"/>
                <a:gd name="connsiteY7" fmla="*/ 345797 h 628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8721" h="628721">
                  <a:moveTo>
                    <a:pt x="0" y="345797"/>
                  </a:moveTo>
                  <a:lnTo>
                    <a:pt x="141462" y="345797"/>
                  </a:lnTo>
                  <a:lnTo>
                    <a:pt x="141462" y="0"/>
                  </a:lnTo>
                  <a:lnTo>
                    <a:pt x="487259" y="0"/>
                  </a:lnTo>
                  <a:lnTo>
                    <a:pt x="487259" y="345797"/>
                  </a:lnTo>
                  <a:lnTo>
                    <a:pt x="628721" y="345797"/>
                  </a:lnTo>
                  <a:lnTo>
                    <a:pt x="314361" y="628721"/>
                  </a:lnTo>
                  <a:lnTo>
                    <a:pt x="0" y="345797"/>
                  </a:lnTo>
                  <a:close/>
                </a:path>
              </a:pathLst>
            </a:custGeom>
          </p:spPr>
          <p:style>
            <a:ln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022" tIns="35560" rIns="177022" bIns="191168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Aft>
                  <a:spcPct val="35000"/>
                </a:spcAft>
              </a:pPr>
              <a:r>
                <a:rPr lang="fr-FR" sz="900" b="1" dirty="0" smtClean="0"/>
                <a:t>Projet</a:t>
              </a:r>
              <a:endParaRPr lang="fr-FR" sz="900" b="1" dirty="0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6969475" y="4080913"/>
              <a:ext cx="694277" cy="628721"/>
            </a:xfrm>
            <a:custGeom>
              <a:avLst/>
              <a:gdLst>
                <a:gd name="connsiteX0" fmla="*/ 0 w 628721"/>
                <a:gd name="connsiteY0" fmla="*/ 345797 h 628721"/>
                <a:gd name="connsiteX1" fmla="*/ 141462 w 628721"/>
                <a:gd name="connsiteY1" fmla="*/ 345797 h 628721"/>
                <a:gd name="connsiteX2" fmla="*/ 141462 w 628721"/>
                <a:gd name="connsiteY2" fmla="*/ 0 h 628721"/>
                <a:gd name="connsiteX3" fmla="*/ 487259 w 628721"/>
                <a:gd name="connsiteY3" fmla="*/ 0 h 628721"/>
                <a:gd name="connsiteX4" fmla="*/ 487259 w 628721"/>
                <a:gd name="connsiteY4" fmla="*/ 345797 h 628721"/>
                <a:gd name="connsiteX5" fmla="*/ 628721 w 628721"/>
                <a:gd name="connsiteY5" fmla="*/ 345797 h 628721"/>
                <a:gd name="connsiteX6" fmla="*/ 314361 w 628721"/>
                <a:gd name="connsiteY6" fmla="*/ 628721 h 628721"/>
                <a:gd name="connsiteX7" fmla="*/ 0 w 628721"/>
                <a:gd name="connsiteY7" fmla="*/ 345797 h 628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8721" h="628721">
                  <a:moveTo>
                    <a:pt x="0" y="345797"/>
                  </a:moveTo>
                  <a:lnTo>
                    <a:pt x="141462" y="345797"/>
                  </a:lnTo>
                  <a:lnTo>
                    <a:pt x="141462" y="0"/>
                  </a:lnTo>
                  <a:lnTo>
                    <a:pt x="487259" y="0"/>
                  </a:lnTo>
                  <a:lnTo>
                    <a:pt x="487259" y="345797"/>
                  </a:lnTo>
                  <a:lnTo>
                    <a:pt x="628721" y="345797"/>
                  </a:lnTo>
                  <a:lnTo>
                    <a:pt x="314361" y="628721"/>
                  </a:lnTo>
                  <a:lnTo>
                    <a:pt x="0" y="345797"/>
                  </a:lnTo>
                  <a:close/>
                </a:path>
              </a:pathLst>
            </a:custGeom>
          </p:spPr>
          <p:style>
            <a:ln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022" tIns="35560" rIns="177022" bIns="191168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Aft>
                  <a:spcPct val="35000"/>
                </a:spcAft>
              </a:pPr>
              <a:r>
                <a:rPr lang="fr-FR" sz="900" b="1" dirty="0" smtClean="0"/>
                <a:t>Projet</a:t>
              </a:r>
              <a:endParaRPr lang="fr-FR" sz="900" b="1" dirty="0"/>
            </a:p>
          </p:txBody>
        </p:sp>
        <p:sp>
          <p:nvSpPr>
            <p:cNvPr id="24" name="Forme libre 23"/>
            <p:cNvSpPr/>
            <p:nvPr/>
          </p:nvSpPr>
          <p:spPr>
            <a:xfrm>
              <a:off x="7316613" y="5180593"/>
              <a:ext cx="694277" cy="628721"/>
            </a:xfrm>
            <a:custGeom>
              <a:avLst/>
              <a:gdLst>
                <a:gd name="connsiteX0" fmla="*/ 0 w 628721"/>
                <a:gd name="connsiteY0" fmla="*/ 345797 h 628721"/>
                <a:gd name="connsiteX1" fmla="*/ 141462 w 628721"/>
                <a:gd name="connsiteY1" fmla="*/ 345797 h 628721"/>
                <a:gd name="connsiteX2" fmla="*/ 141462 w 628721"/>
                <a:gd name="connsiteY2" fmla="*/ 0 h 628721"/>
                <a:gd name="connsiteX3" fmla="*/ 487259 w 628721"/>
                <a:gd name="connsiteY3" fmla="*/ 0 h 628721"/>
                <a:gd name="connsiteX4" fmla="*/ 487259 w 628721"/>
                <a:gd name="connsiteY4" fmla="*/ 345797 h 628721"/>
                <a:gd name="connsiteX5" fmla="*/ 628721 w 628721"/>
                <a:gd name="connsiteY5" fmla="*/ 345797 h 628721"/>
                <a:gd name="connsiteX6" fmla="*/ 314361 w 628721"/>
                <a:gd name="connsiteY6" fmla="*/ 628721 h 628721"/>
                <a:gd name="connsiteX7" fmla="*/ 0 w 628721"/>
                <a:gd name="connsiteY7" fmla="*/ 345797 h 628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8721" h="628721">
                  <a:moveTo>
                    <a:pt x="0" y="345797"/>
                  </a:moveTo>
                  <a:lnTo>
                    <a:pt x="141462" y="345797"/>
                  </a:lnTo>
                  <a:lnTo>
                    <a:pt x="141462" y="0"/>
                  </a:lnTo>
                  <a:lnTo>
                    <a:pt x="487259" y="0"/>
                  </a:lnTo>
                  <a:lnTo>
                    <a:pt x="487259" y="345797"/>
                  </a:lnTo>
                  <a:lnTo>
                    <a:pt x="628721" y="345797"/>
                  </a:lnTo>
                  <a:lnTo>
                    <a:pt x="314361" y="628721"/>
                  </a:lnTo>
                  <a:lnTo>
                    <a:pt x="0" y="345797"/>
                  </a:lnTo>
                  <a:close/>
                </a:path>
              </a:pathLst>
            </a:custGeom>
            <a:solidFill>
              <a:srgbClr val="00B050">
                <a:alpha val="90000"/>
              </a:srgbClr>
            </a:solidFill>
          </p:spPr>
          <p:style>
            <a:ln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022" tIns="35560" rIns="177022" bIns="191168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Aft>
                  <a:spcPct val="35000"/>
                </a:spcAft>
              </a:pPr>
              <a:r>
                <a:rPr lang="fr-FR" sz="900" b="1" dirty="0" smtClean="0"/>
                <a:t>Projet</a:t>
              </a:r>
              <a:endParaRPr lang="fr-FR" sz="900" b="1" dirty="0"/>
            </a:p>
          </p:txBody>
        </p:sp>
      </p:grp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595438" y="283894"/>
            <a:ext cx="6532562" cy="609600"/>
          </a:xfrm>
        </p:spPr>
        <p:txBody>
          <a:bodyPr/>
          <a:lstStyle/>
          <a:p>
            <a:r>
              <a:rPr lang="fr-FR" dirty="0" smtClean="0"/>
              <a:t>Concepteur Développeur JAVA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 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315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programmation JAVA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840" y="1244006"/>
            <a:ext cx="7850320" cy="482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13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manipulation de données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840" y="1504476"/>
            <a:ext cx="7850320" cy="384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36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468192" y="242798"/>
            <a:ext cx="6568225" cy="609600"/>
          </a:xfrm>
        </p:spPr>
        <p:txBody>
          <a:bodyPr/>
          <a:lstStyle/>
          <a:p>
            <a:r>
              <a:rPr lang="fr-FR" dirty="0"/>
              <a:t>L’intégration </a:t>
            </a:r>
            <a:r>
              <a:rPr lang="fr-FR" dirty="0" smtClean="0"/>
              <a:t>en environnement JAVA EE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840" y="1885570"/>
            <a:ext cx="7850320" cy="308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1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60538" y="242798"/>
            <a:ext cx="6108454" cy="609600"/>
          </a:xfrm>
        </p:spPr>
        <p:txBody>
          <a:bodyPr/>
          <a:lstStyle/>
          <a:p>
            <a:r>
              <a:rPr lang="fr-FR" dirty="0"/>
              <a:t>Le métier de concepteur développeur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686" y="1028876"/>
            <a:ext cx="7850320" cy="54623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8" name="Rectangle à coins arrondis 7">
            <a:hlinkClick r:id="rId3" action="ppaction://hlinksldjump"/>
          </p:cNvPr>
          <p:cNvSpPr/>
          <p:nvPr/>
        </p:nvSpPr>
        <p:spPr>
          <a:xfrm>
            <a:off x="395288" y="5957821"/>
            <a:ext cx="774700" cy="3683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49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Objectifs du cursus intégration</a:t>
            </a:r>
          </a:p>
          <a:p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Objectifs de la formation</a:t>
            </a:r>
          </a:p>
          <a:p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Infos pratiques</a:t>
            </a:r>
          </a:p>
          <a:p>
            <a:pPr lvl="1"/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Evaluations</a:t>
            </a:r>
          </a:p>
          <a:p>
            <a:pPr lvl="1"/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Trombinoscope</a:t>
            </a:r>
          </a:p>
          <a:p>
            <a:pPr lvl="1"/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Binômes</a:t>
            </a:r>
          </a:p>
          <a:p>
            <a:pPr lvl="1"/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Comité de pilotage</a:t>
            </a:r>
          </a:p>
          <a:p>
            <a:r>
              <a:rPr lang="fr-FR" dirty="0">
                <a:solidFill>
                  <a:srgbClr val="C00000"/>
                </a:solidFill>
              </a:rPr>
              <a:t>Présentation des stagiaires</a:t>
            </a:r>
          </a:p>
          <a:p>
            <a:r>
              <a:rPr lang="fr-FR" dirty="0"/>
              <a:t>Présentation des valeurs et principes directeurs que nous retenons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Ordre du jour</a:t>
            </a:r>
          </a:p>
        </p:txBody>
      </p:sp>
    </p:spTree>
    <p:extLst>
      <p:ext uri="{BB962C8B-B14F-4D97-AF65-F5344CB8AC3E}">
        <p14:creationId xmlns:p14="http://schemas.microsoft.com/office/powerpoint/2010/main" val="41347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81000" y="1285876"/>
            <a:ext cx="9072563" cy="4033100"/>
          </a:xfrm>
        </p:spPr>
        <p:txBody>
          <a:bodyPr/>
          <a:lstStyle/>
          <a:p>
            <a:r>
              <a:rPr lang="fr-FR" dirty="0"/>
              <a:t>Objectifs du cursus intégration</a:t>
            </a:r>
          </a:p>
          <a:p>
            <a:r>
              <a:rPr lang="fr-FR" dirty="0"/>
              <a:t>Objectifs de la formation</a:t>
            </a:r>
          </a:p>
          <a:p>
            <a:r>
              <a:rPr lang="fr-FR" dirty="0"/>
              <a:t>Infos </a:t>
            </a:r>
            <a:r>
              <a:rPr lang="fr-FR" dirty="0" smtClean="0"/>
              <a:t>pratiques</a:t>
            </a:r>
            <a:endParaRPr lang="fr-FR" dirty="0"/>
          </a:p>
          <a:p>
            <a:pPr lvl="1"/>
            <a:r>
              <a:rPr lang="fr-FR" dirty="0" smtClean="0"/>
              <a:t>Planning</a:t>
            </a:r>
          </a:p>
          <a:p>
            <a:pPr lvl="1"/>
            <a:r>
              <a:rPr lang="fr-FR" dirty="0" smtClean="0"/>
              <a:t>Suivi</a:t>
            </a:r>
          </a:p>
          <a:p>
            <a:pPr lvl="1"/>
            <a:r>
              <a:rPr lang="fr-FR" dirty="0" smtClean="0"/>
              <a:t>Evaluations</a:t>
            </a:r>
            <a:endParaRPr lang="fr-FR" dirty="0"/>
          </a:p>
          <a:p>
            <a:pPr lvl="1"/>
            <a:r>
              <a:rPr lang="fr-FR" dirty="0" smtClean="0"/>
              <a:t>Salle</a:t>
            </a:r>
            <a:endParaRPr lang="fr-FR" dirty="0"/>
          </a:p>
          <a:p>
            <a:r>
              <a:rPr lang="fr-FR" dirty="0" smtClean="0"/>
              <a:t>Présentation </a:t>
            </a:r>
            <a:r>
              <a:rPr lang="fr-FR" dirty="0"/>
              <a:t>des stagiaires</a:t>
            </a:r>
          </a:p>
          <a:p>
            <a:r>
              <a:rPr lang="fr-FR" dirty="0"/>
              <a:t>Présentation des valeurs et principes directeurs que nous retenons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Ordre du jour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5936294" y="1901205"/>
            <a:ext cx="2731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002060"/>
                </a:solidFill>
                <a:latin typeface="+mn-lt"/>
              </a:rPr>
              <a:t>Nassur MHOUMADI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936294" y="2362870"/>
            <a:ext cx="1989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rgbClr val="002060"/>
                </a:solidFill>
                <a:latin typeface="+mn-lt"/>
              </a:rPr>
              <a:t>Frédéric Péan </a:t>
            </a:r>
            <a:endParaRPr lang="fr-FR" sz="24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347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Présentation croisée des stagiaires</a:t>
            </a:r>
          </a:p>
        </p:txBody>
      </p:sp>
      <p:pic>
        <p:nvPicPr>
          <p:cNvPr id="1026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7183" y="2567432"/>
            <a:ext cx="1869034" cy="1773936"/>
          </a:xfrm>
          <a:prstGeom prst="rect">
            <a:avLst/>
          </a:prstGeom>
          <a:noFill/>
        </p:spPr>
      </p:pic>
      <p:pic>
        <p:nvPicPr>
          <p:cNvPr id="1027" name="Picture 3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4759" y="2563114"/>
            <a:ext cx="1795882" cy="1833372"/>
          </a:xfrm>
          <a:prstGeom prst="rect">
            <a:avLst/>
          </a:prstGeom>
          <a:noFill/>
        </p:spPr>
      </p:pic>
      <p:sp>
        <p:nvSpPr>
          <p:cNvPr id="8" name="Flèche droite rayée 7"/>
          <p:cNvSpPr/>
          <p:nvPr/>
        </p:nvSpPr>
        <p:spPr>
          <a:xfrm rot="1887780">
            <a:off x="3501979" y="4255727"/>
            <a:ext cx="2846898" cy="546100"/>
          </a:xfrm>
          <a:prstGeom prst="stripedRightArrow">
            <a:avLst>
              <a:gd name="adj1" fmla="val 48811"/>
              <a:gd name="adj2" fmla="val 50000"/>
            </a:avLst>
          </a:prstGeom>
          <a:gradFill flip="none" rotWithShape="1">
            <a:gsLst>
              <a:gs pos="63000">
                <a:srgbClr val="FF0000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rayée 8"/>
          <p:cNvSpPr/>
          <p:nvPr/>
        </p:nvSpPr>
        <p:spPr>
          <a:xfrm rot="9032333">
            <a:off x="3441462" y="4259744"/>
            <a:ext cx="2731115" cy="546100"/>
          </a:xfrm>
          <a:prstGeom prst="stripedRightArrow">
            <a:avLst>
              <a:gd name="adj1" fmla="val 48811"/>
              <a:gd name="adj2" fmla="val 50000"/>
            </a:avLst>
          </a:prstGeom>
          <a:gradFill flip="none" rotWithShape="1">
            <a:gsLst>
              <a:gs pos="63000">
                <a:srgbClr val="FF0000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1883" y="4574032"/>
            <a:ext cx="1315517" cy="1248582"/>
          </a:xfrm>
          <a:prstGeom prst="rect">
            <a:avLst/>
          </a:prstGeom>
          <a:noFill/>
        </p:spPr>
      </p:pic>
      <p:pic>
        <p:nvPicPr>
          <p:cNvPr id="11" name="Picture 3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6659" y="4557014"/>
            <a:ext cx="1202741" cy="12278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Objectifs du cursus intégration</a:t>
            </a:r>
          </a:p>
          <a:p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Objectifs de la formation</a:t>
            </a:r>
          </a:p>
          <a:p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Infos pratiques</a:t>
            </a:r>
          </a:p>
          <a:p>
            <a:pPr lvl="1"/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Evaluations</a:t>
            </a:r>
          </a:p>
          <a:p>
            <a:pPr lvl="1"/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Trombinoscope</a:t>
            </a:r>
          </a:p>
          <a:p>
            <a:pPr lvl="1"/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Binômes</a:t>
            </a:r>
          </a:p>
          <a:p>
            <a:pPr lvl="1"/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Comité de pilotage</a:t>
            </a:r>
          </a:p>
          <a:p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Présentation des stagiaires</a:t>
            </a:r>
          </a:p>
          <a:p>
            <a:r>
              <a:rPr lang="fr-FR" dirty="0">
                <a:solidFill>
                  <a:srgbClr val="C00000"/>
                </a:solidFill>
              </a:rPr>
              <a:t>Présentation des valeurs et principes directeurs que nous retenons</a:t>
            </a:r>
            <a:r>
              <a:rPr lang="fr-FR" dirty="0"/>
              <a:t>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Ordre du jour</a:t>
            </a:r>
          </a:p>
        </p:txBody>
      </p:sp>
    </p:spTree>
    <p:extLst>
      <p:ext uri="{BB962C8B-B14F-4D97-AF65-F5344CB8AC3E}">
        <p14:creationId xmlns:p14="http://schemas.microsoft.com/office/powerpoint/2010/main" val="41347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9900" y="954088"/>
            <a:ext cx="5715000" cy="561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0300" y="1600199"/>
            <a:ext cx="3175738" cy="455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à coins arrondis 6">
            <a:hlinkClick r:id="rId4" action="ppaction://hlinksldjump"/>
          </p:cNvPr>
          <p:cNvSpPr/>
          <p:nvPr/>
        </p:nvSpPr>
        <p:spPr>
          <a:xfrm>
            <a:off x="6629400" y="6146800"/>
            <a:ext cx="774700" cy="3683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875" y="1336675"/>
            <a:ext cx="893445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0312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à coins arrondis 2">
            <a:hlinkClick r:id="rId3" action="ppaction://hlinksldjump"/>
          </p:cNvPr>
          <p:cNvSpPr/>
          <p:nvPr/>
        </p:nvSpPr>
        <p:spPr>
          <a:xfrm>
            <a:off x="7105918" y="6262710"/>
            <a:ext cx="774700" cy="3683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3781" y="1816100"/>
            <a:ext cx="7608425" cy="294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à coins arrondis 2">
            <a:hlinkClick r:id="rId3" action="ppaction://hlinksldjump"/>
          </p:cNvPr>
          <p:cNvSpPr/>
          <p:nvPr/>
        </p:nvSpPr>
        <p:spPr>
          <a:xfrm>
            <a:off x="1003781" y="5721798"/>
            <a:ext cx="774700" cy="3683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C00000"/>
                </a:solidFill>
              </a:rPr>
              <a:t>Objectifs du cursus intégration</a:t>
            </a:r>
          </a:p>
          <a:p>
            <a:r>
              <a:rPr lang="fr-FR" dirty="0"/>
              <a:t>Objectifs de la formation</a:t>
            </a:r>
          </a:p>
          <a:p>
            <a:r>
              <a:rPr lang="fr-FR" dirty="0"/>
              <a:t>Infos pratiques</a:t>
            </a:r>
          </a:p>
          <a:p>
            <a:pPr lvl="1"/>
            <a:r>
              <a:rPr lang="fr-FR" dirty="0"/>
              <a:t>Planning</a:t>
            </a:r>
          </a:p>
          <a:p>
            <a:pPr lvl="1"/>
            <a:r>
              <a:rPr lang="fr-FR" dirty="0"/>
              <a:t>Suivi</a:t>
            </a:r>
          </a:p>
          <a:p>
            <a:pPr lvl="1"/>
            <a:r>
              <a:rPr lang="fr-FR" dirty="0"/>
              <a:t>Evaluations</a:t>
            </a:r>
          </a:p>
          <a:p>
            <a:pPr lvl="1"/>
            <a:r>
              <a:rPr lang="fr-FR" dirty="0"/>
              <a:t>Salle</a:t>
            </a:r>
          </a:p>
          <a:p>
            <a:r>
              <a:rPr lang="fr-FR" dirty="0" smtClean="0"/>
              <a:t>Présentation </a:t>
            </a:r>
            <a:r>
              <a:rPr lang="fr-FR" dirty="0"/>
              <a:t>des stagiaires</a:t>
            </a:r>
          </a:p>
          <a:p>
            <a:r>
              <a:rPr lang="fr-FR" dirty="0"/>
              <a:t>Présentation des valeurs et principes directeurs que nous retenons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Ordre du jour</a:t>
            </a:r>
          </a:p>
        </p:txBody>
      </p:sp>
    </p:spTree>
    <p:extLst>
      <p:ext uri="{BB962C8B-B14F-4D97-AF65-F5344CB8AC3E}">
        <p14:creationId xmlns:p14="http://schemas.microsoft.com/office/powerpoint/2010/main" val="41347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81000" y="1457459"/>
            <a:ext cx="8956183" cy="492073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fr-FR" sz="2200" dirty="0">
                <a:solidFill>
                  <a:srgbClr val="C00000"/>
                </a:solidFill>
              </a:rPr>
              <a:t>Garantir</a:t>
            </a:r>
            <a:r>
              <a:rPr lang="fr-FR" sz="2200" dirty="0">
                <a:solidFill>
                  <a:srgbClr val="595959"/>
                </a:solidFill>
              </a:rPr>
              <a:t> l’acquisition de compétences théoriques, pratiques et de méthodes pour que le stagiaire soit un collaborateur </a:t>
            </a:r>
            <a:r>
              <a:rPr lang="fr-FR" sz="2200" dirty="0">
                <a:solidFill>
                  <a:srgbClr val="C00000"/>
                </a:solidFill>
              </a:rPr>
              <a:t>opérationnel</a:t>
            </a:r>
            <a:r>
              <a:rPr lang="fr-FR" sz="2200" dirty="0">
                <a:solidFill>
                  <a:srgbClr val="595959"/>
                </a:solidFill>
              </a:rPr>
              <a:t> dès le début de son recrutement.</a:t>
            </a:r>
          </a:p>
          <a:p>
            <a:pPr>
              <a:spcBef>
                <a:spcPts val="1800"/>
              </a:spcBef>
            </a:pPr>
            <a:r>
              <a:rPr lang="fr-FR" sz="2200" dirty="0">
                <a:solidFill>
                  <a:srgbClr val="595959"/>
                </a:solidFill>
              </a:rPr>
              <a:t>Faciliter la communication pendant la formation entre le stagiaire et son </a:t>
            </a:r>
            <a:r>
              <a:rPr lang="fr-FR" sz="2200" dirty="0">
                <a:solidFill>
                  <a:srgbClr val="C00000"/>
                </a:solidFill>
              </a:rPr>
              <a:t>futur employeur </a:t>
            </a:r>
            <a:r>
              <a:rPr lang="fr-FR" sz="2200" dirty="0">
                <a:solidFill>
                  <a:srgbClr val="595959"/>
                </a:solidFill>
              </a:rPr>
              <a:t>pour faciliter son intégration lors du recrutement. </a:t>
            </a:r>
          </a:p>
          <a:p>
            <a:pPr>
              <a:spcBef>
                <a:spcPts val="1800"/>
              </a:spcBef>
            </a:pPr>
            <a:r>
              <a:rPr lang="fr-FR" sz="2200" dirty="0">
                <a:solidFill>
                  <a:srgbClr val="595959"/>
                </a:solidFill>
              </a:rPr>
              <a:t>GT’M Ingénierie est le prestataire d’entreprises clientes </a:t>
            </a:r>
            <a:r>
              <a:rPr lang="fr-FR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qui </a:t>
            </a:r>
            <a:r>
              <a:rPr lang="fr-FR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ont</a:t>
            </a:r>
            <a:br>
              <a:rPr lang="fr-FR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fr-FR" sz="2200" dirty="0" smtClean="0">
                <a:solidFill>
                  <a:srgbClr val="C00000"/>
                </a:solidFill>
              </a:rPr>
              <a:t>besoin </a:t>
            </a:r>
            <a:r>
              <a:rPr lang="fr-FR" sz="2200" dirty="0">
                <a:solidFill>
                  <a:srgbClr val="C00000"/>
                </a:solidFill>
              </a:rPr>
              <a:t>de recruter</a:t>
            </a:r>
            <a:r>
              <a:rPr lang="fr-FR" sz="2200" dirty="0">
                <a:solidFill>
                  <a:srgbClr val="558ED5"/>
                </a:solidFill>
              </a:rPr>
              <a:t> </a:t>
            </a:r>
            <a:r>
              <a:rPr lang="fr-FR" sz="2200" dirty="0">
                <a:solidFill>
                  <a:srgbClr val="595959"/>
                </a:solidFill>
              </a:rPr>
              <a:t>des personnels informatiques compétents et qualifiés</a:t>
            </a:r>
            <a:r>
              <a:rPr lang="fr-FR" sz="2200" dirty="0"/>
              <a:t>.</a:t>
            </a:r>
          </a:p>
          <a:p>
            <a:pPr>
              <a:spcBef>
                <a:spcPts val="1800"/>
              </a:spcBef>
            </a:pPr>
            <a:r>
              <a:rPr lang="fr-FR" sz="2200" dirty="0">
                <a:solidFill>
                  <a:srgbClr val="C00000"/>
                </a:solidFill>
              </a:rPr>
              <a:t>GT’M Ingénierie n’est pas le prestataire de Pôle Emploi </a:t>
            </a:r>
            <a:r>
              <a:rPr lang="fr-FR" sz="2200" dirty="0">
                <a:solidFill>
                  <a:srgbClr val="595959"/>
                </a:solidFill>
              </a:rPr>
              <a:t>et ne propose pas un </a:t>
            </a:r>
            <a:r>
              <a:rPr lang="fr-FR" sz="2200" i="1" dirty="0">
                <a:solidFill>
                  <a:srgbClr val="595959"/>
                </a:solidFill>
              </a:rPr>
              <a:t>stage</a:t>
            </a:r>
            <a:r>
              <a:rPr lang="fr-FR" sz="2200" dirty="0">
                <a:solidFill>
                  <a:srgbClr val="595959"/>
                </a:solidFill>
              </a:rPr>
              <a:t> Pôle Emploi …..</a:t>
            </a:r>
          </a:p>
          <a:p>
            <a:endParaRPr lang="fr-FR" sz="22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du Cursus Intégration</a:t>
            </a:r>
          </a:p>
        </p:txBody>
      </p:sp>
    </p:spTree>
    <p:extLst>
      <p:ext uri="{BB962C8B-B14F-4D97-AF65-F5344CB8AC3E}">
        <p14:creationId xmlns:p14="http://schemas.microsoft.com/office/powerpoint/2010/main" val="50939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81000" y="1524000"/>
            <a:ext cx="9072563" cy="4725988"/>
          </a:xfrm>
        </p:spPr>
        <p:txBody>
          <a:bodyPr>
            <a:normAutofit/>
          </a:bodyPr>
          <a:lstStyle/>
          <a:p>
            <a:pPr>
              <a:lnSpc>
                <a:spcPts val="2400"/>
              </a:lnSpc>
              <a:spcBef>
                <a:spcPts val="1400"/>
              </a:spcBef>
            </a:pPr>
            <a:r>
              <a:rPr lang="fr-FR" dirty="0">
                <a:solidFill>
                  <a:srgbClr val="595959"/>
                </a:solidFill>
              </a:rPr>
              <a:t>La formation débute aujourd’hui ! </a:t>
            </a:r>
          </a:p>
          <a:p>
            <a:pPr>
              <a:lnSpc>
                <a:spcPts val="2400"/>
              </a:lnSpc>
              <a:spcBef>
                <a:spcPts val="1400"/>
              </a:spcBef>
            </a:pPr>
            <a:endParaRPr lang="fr-FR" dirty="0">
              <a:solidFill>
                <a:srgbClr val="595959"/>
              </a:solidFill>
            </a:endParaRPr>
          </a:p>
          <a:p>
            <a:pPr>
              <a:lnSpc>
                <a:spcPts val="2400"/>
              </a:lnSpc>
              <a:spcBef>
                <a:spcPts val="1400"/>
              </a:spcBef>
            </a:pPr>
            <a:r>
              <a:rPr lang="fr-FR" dirty="0" smtClean="0">
                <a:solidFill>
                  <a:srgbClr val="595959"/>
                </a:solidFill>
              </a:rPr>
              <a:t>Elle a </a:t>
            </a:r>
            <a:r>
              <a:rPr lang="fr-FR" dirty="0">
                <a:solidFill>
                  <a:srgbClr val="595959"/>
                </a:solidFill>
              </a:rPr>
              <a:t>une durée effective de 57 jours (~ 7 heures par jour) et se déroule dans </a:t>
            </a:r>
            <a:r>
              <a:rPr lang="fr-FR" dirty="0" smtClean="0">
                <a:solidFill>
                  <a:srgbClr val="595959"/>
                </a:solidFill>
              </a:rPr>
              <a:t>les salles d’ANTHEANE.</a:t>
            </a:r>
            <a:endParaRPr lang="fr-FR" dirty="0">
              <a:solidFill>
                <a:srgbClr val="595959"/>
              </a:solidFill>
            </a:endParaRPr>
          </a:p>
          <a:p>
            <a:pPr>
              <a:lnSpc>
                <a:spcPct val="150000"/>
              </a:lnSpc>
              <a:spcBef>
                <a:spcPts val="1400"/>
              </a:spcBef>
              <a:tabLst>
                <a:tab pos="3136900" algn="l"/>
              </a:tabLst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 formation est intense et nécessite implication et motivation …</a:t>
            </a:r>
            <a:b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…. </a:t>
            </a:r>
            <a:r>
              <a:rPr lang="fr-FR" sz="2800" dirty="0">
                <a:solidFill>
                  <a:srgbClr val="C00000"/>
                </a:solidFill>
              </a:rPr>
              <a:t>du groupe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lnSpc>
                <a:spcPts val="2400"/>
              </a:lnSpc>
              <a:spcBef>
                <a:spcPts val="1400"/>
              </a:spcBef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400"/>
              </a:lnSpc>
              <a:spcBef>
                <a:spcPts val="1400"/>
              </a:spcBef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Il vaut mieux s’abstenir de rentrer dans le dispositif si on n’est pas sûr de vouloir se réorienter vers l’informatique.</a:t>
            </a:r>
          </a:p>
          <a:p>
            <a:pPr>
              <a:lnSpc>
                <a:spcPts val="2400"/>
              </a:lnSpc>
              <a:spcBef>
                <a:spcPts val="1400"/>
              </a:spcBef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Points Spécifiques</a:t>
            </a:r>
          </a:p>
        </p:txBody>
      </p:sp>
    </p:spTree>
    <p:extLst>
      <p:ext uri="{BB962C8B-B14F-4D97-AF65-F5344CB8AC3E}">
        <p14:creationId xmlns:p14="http://schemas.microsoft.com/office/powerpoint/2010/main" val="118572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Objectifs du cursus intégration</a:t>
            </a:r>
          </a:p>
          <a:p>
            <a:r>
              <a:rPr lang="fr-FR" dirty="0">
                <a:solidFill>
                  <a:srgbClr val="C00000"/>
                </a:solidFill>
              </a:rPr>
              <a:t>Objectifs de la formation</a:t>
            </a:r>
          </a:p>
          <a:p>
            <a:r>
              <a:rPr lang="fr-FR" dirty="0"/>
              <a:t>Infos pratiques</a:t>
            </a:r>
          </a:p>
          <a:p>
            <a:pPr lvl="1"/>
            <a:r>
              <a:rPr lang="fr-FR" dirty="0"/>
              <a:t>Planning</a:t>
            </a:r>
          </a:p>
          <a:p>
            <a:pPr lvl="1"/>
            <a:r>
              <a:rPr lang="fr-FR" dirty="0"/>
              <a:t>Suivi</a:t>
            </a:r>
          </a:p>
          <a:p>
            <a:pPr lvl="1"/>
            <a:r>
              <a:rPr lang="fr-FR" dirty="0"/>
              <a:t>Evaluations</a:t>
            </a:r>
          </a:p>
          <a:p>
            <a:pPr lvl="1"/>
            <a:r>
              <a:rPr lang="fr-FR" dirty="0"/>
              <a:t>Salle</a:t>
            </a:r>
          </a:p>
          <a:p>
            <a:r>
              <a:rPr lang="fr-FR" dirty="0" smtClean="0"/>
              <a:t>Présentation </a:t>
            </a:r>
            <a:r>
              <a:rPr lang="fr-FR" dirty="0"/>
              <a:t>des stagiaires</a:t>
            </a:r>
          </a:p>
          <a:p>
            <a:r>
              <a:rPr lang="fr-FR" dirty="0"/>
              <a:t>Présentation des valeurs et principes directeurs que nous retenons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Ordre du jour</a:t>
            </a:r>
          </a:p>
        </p:txBody>
      </p:sp>
    </p:spTree>
    <p:extLst>
      <p:ext uri="{BB962C8B-B14F-4D97-AF65-F5344CB8AC3E}">
        <p14:creationId xmlns:p14="http://schemas.microsoft.com/office/powerpoint/2010/main" val="41347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3011482" y="2830434"/>
            <a:ext cx="38290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cap="small" dirty="0" smtClean="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rPr>
              <a:t>Quelle informatique ?</a:t>
            </a:r>
            <a:endParaRPr lang="fr-FR" sz="3200" b="1" cap="small" dirty="0">
              <a:solidFill>
                <a:schemeClr val="tx2"/>
              </a:solidFill>
              <a:latin typeface="+mj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726005" y="3706734"/>
            <a:ext cx="2400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cap="small" dirty="0" smtClean="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rPr>
              <a:t>Quel métier ?</a:t>
            </a:r>
            <a:endParaRPr lang="fr-FR" sz="3200" b="1" cap="small" dirty="0">
              <a:solidFill>
                <a:schemeClr val="tx2"/>
              </a:solidFill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392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208584" y="533991"/>
            <a:ext cx="4212468" cy="3240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white"/>
                </a:solidFill>
              </a:rPr>
              <a:t>Conseil</a:t>
            </a:r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4796983" y="548680"/>
            <a:ext cx="4212468" cy="3240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white"/>
                </a:solidFill>
              </a:rPr>
              <a:t>Etudes</a:t>
            </a:r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1208584" y="3126279"/>
            <a:ext cx="4212468" cy="3240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white"/>
                </a:solidFill>
              </a:rPr>
              <a:t>Support</a:t>
            </a:r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4796983" y="3140968"/>
            <a:ext cx="4212468" cy="3240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white"/>
                </a:solidFill>
              </a:rPr>
              <a:t>Production</a:t>
            </a:r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11" name="Rectangle à quatre flèches 10"/>
          <p:cNvSpPr/>
          <p:nvPr/>
        </p:nvSpPr>
        <p:spPr>
          <a:xfrm>
            <a:off x="3960708" y="2564904"/>
            <a:ext cx="2265263" cy="1872208"/>
          </a:xfrm>
          <a:prstGeom prst="quadArrowCallou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Flèche courbée vers le bas 1"/>
          <p:cNvSpPr/>
          <p:nvPr/>
        </p:nvSpPr>
        <p:spPr>
          <a:xfrm>
            <a:off x="4016896" y="692696"/>
            <a:ext cx="1794199" cy="648072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Flèche courbée vers la gauche 2"/>
          <p:cNvSpPr/>
          <p:nvPr/>
        </p:nvSpPr>
        <p:spPr>
          <a:xfrm>
            <a:off x="7995338" y="2564904"/>
            <a:ext cx="1014113" cy="1944216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Flèche courbée vers la gauche 8"/>
          <p:cNvSpPr/>
          <p:nvPr/>
        </p:nvSpPr>
        <p:spPr>
          <a:xfrm rot="5400000">
            <a:off x="4625287" y="5003029"/>
            <a:ext cx="936104" cy="2106234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Flèche courbée vers la gauche 9"/>
          <p:cNvSpPr/>
          <p:nvPr/>
        </p:nvSpPr>
        <p:spPr>
          <a:xfrm rot="10800000">
            <a:off x="974558" y="2816932"/>
            <a:ext cx="1014113" cy="1944216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3626853" y="2492896"/>
            <a:ext cx="2821983" cy="19442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Conduite de projet</a:t>
            </a:r>
            <a:endParaRPr lang="fr-FR" dirty="0"/>
          </a:p>
        </p:txBody>
      </p:sp>
      <p:sp>
        <p:nvSpPr>
          <p:cNvPr id="14" name="Titr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148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  <p:bldP spid="6" grpId="0" animBg="1"/>
      <p:bldP spid="7" grpId="0" animBg="1"/>
      <p:bldP spid="8" grpId="0" animBg="1"/>
      <p:bldP spid="11" grpId="0" animBg="1"/>
      <p:bldP spid="2" grpId="0" animBg="1"/>
      <p:bldP spid="3" grpId="0" animBg="1"/>
      <p:bldP spid="9" grpId="0" animBg="1"/>
      <p:bldP spid="10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1"/>
          <p:cNvSpPr>
            <a:spLocks noGrp="1"/>
          </p:cNvSpPr>
          <p:nvPr>
            <p:ph idx="1"/>
          </p:nvPr>
        </p:nvSpPr>
        <p:spPr>
          <a:xfrm>
            <a:off x="141110" y="6185775"/>
            <a:ext cx="7704668" cy="800015"/>
          </a:xfrm>
        </p:spPr>
        <p:txBody>
          <a:bodyPr/>
          <a:lstStyle/>
          <a:p>
            <a:pPr marL="0" indent="0">
              <a:buNone/>
            </a:pPr>
            <a:r>
              <a:rPr lang="fr-FR" sz="1600" b="0" dirty="0"/>
              <a:t>Source : OPIEC – Référentiel métiers des activités d’informatique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fr-FR" sz="1000" b="0" dirty="0"/>
              <a:t>http://</a:t>
            </a:r>
            <a:r>
              <a:rPr lang="fr-FR" sz="1000" b="0" dirty="0" err="1"/>
              <a:t>www.fafiec.fr</a:t>
            </a:r>
            <a:r>
              <a:rPr lang="fr-FR" sz="1000" b="0" dirty="0"/>
              <a:t>/content/</a:t>
            </a:r>
            <a:r>
              <a:rPr lang="fr-FR" sz="1000" b="0" dirty="0" err="1"/>
              <a:t>download</a:t>
            </a:r>
            <a:r>
              <a:rPr lang="fr-FR" sz="1000" b="0" dirty="0"/>
              <a:t>/10103/68813/version/1/file/OPIIEC-</a:t>
            </a:r>
            <a:r>
              <a:rPr lang="fr-FR" sz="1000" b="0" dirty="0" err="1"/>
              <a:t>Ref</a:t>
            </a:r>
            <a:r>
              <a:rPr lang="fr-FR" sz="1000" b="0" dirty="0"/>
              <a:t>-</a:t>
            </a:r>
            <a:r>
              <a:rPr lang="fr-FR" sz="1000" b="0" dirty="0" err="1"/>
              <a:t>Metiers</a:t>
            </a:r>
            <a:r>
              <a:rPr lang="fr-FR" sz="1000" b="0" dirty="0"/>
              <a:t>-+Informatique-2010.pdf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988671" y="283894"/>
            <a:ext cx="7410823" cy="912858"/>
          </a:xfrm>
        </p:spPr>
        <p:txBody>
          <a:bodyPr>
            <a:normAutofit/>
          </a:bodyPr>
          <a:lstStyle/>
          <a:p>
            <a:r>
              <a:rPr lang="fr-FR" dirty="0"/>
              <a:t>Le Métier de </a:t>
            </a:r>
            <a:br>
              <a:rPr lang="fr-FR" dirty="0"/>
            </a:br>
            <a:r>
              <a:rPr lang="fr-FR" dirty="0"/>
              <a:t>Concepteur Développeur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083" y="1546578"/>
            <a:ext cx="3014133" cy="138179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905" y="3067797"/>
            <a:ext cx="2968977" cy="122697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9081" y="4434857"/>
            <a:ext cx="3000022" cy="160553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378188" y="1566321"/>
            <a:ext cx="3007077" cy="34161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40473" y="1555035"/>
            <a:ext cx="3019783" cy="350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13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FF0000"/>
            </a:gs>
            <a:gs pos="100000">
              <a:srgbClr val="FFFFFF"/>
            </a:gs>
          </a:gsLst>
          <a:lin ang="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23675</TotalTime>
  <Words>547</Words>
  <Application>Microsoft Office PowerPoint</Application>
  <PresentationFormat>Format A4 (210 x 297 mm)</PresentationFormat>
  <Paragraphs>136</Paragraphs>
  <Slides>25</Slides>
  <Notes>0</Notes>
  <HiddenSlides>9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2" baseType="lpstr">
      <vt:lpstr>ＭＳ Ｐゴシック</vt:lpstr>
      <vt:lpstr>Arial</vt:lpstr>
      <vt:lpstr>Calibri</vt:lpstr>
      <vt:lpstr>Tw Cen MT Condensed Extra Bold</vt:lpstr>
      <vt:lpstr>Wingdings</vt:lpstr>
      <vt:lpstr>Wingdings 2</vt:lpstr>
      <vt:lpstr>Thème Office</vt:lpstr>
      <vt:lpstr>Bienvenue !</vt:lpstr>
      <vt:lpstr>Ordre du jour</vt:lpstr>
      <vt:lpstr>Ordre du jour</vt:lpstr>
      <vt:lpstr>Objectifs du Cursus Intégration</vt:lpstr>
      <vt:lpstr>Points Spécifiques</vt:lpstr>
      <vt:lpstr>Ordre du jour</vt:lpstr>
      <vt:lpstr>Présentation PowerPoint</vt:lpstr>
      <vt:lpstr>Présentation PowerPoint</vt:lpstr>
      <vt:lpstr>Le Métier de  Concepteur Développeur </vt:lpstr>
      <vt:lpstr>Objectifs métier</vt:lpstr>
      <vt:lpstr>Ordre du jour</vt:lpstr>
      <vt:lpstr>Détails Pratiques</vt:lpstr>
      <vt:lpstr>Infos pratiques</vt:lpstr>
      <vt:lpstr>Concepteur Développeur JAVA   </vt:lpstr>
      <vt:lpstr>La programmation JAVA</vt:lpstr>
      <vt:lpstr>La manipulation de données</vt:lpstr>
      <vt:lpstr>L’intégration en environnement JAVA EE  </vt:lpstr>
      <vt:lpstr>Le métier de concepteur développeur</vt:lpstr>
      <vt:lpstr>Ordre du jour</vt:lpstr>
      <vt:lpstr>Présentation PowerPoint</vt:lpstr>
      <vt:lpstr>Ordre du jour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GT'M Ingénierie</dc:creator>
  <cp:lastModifiedBy>Stagiaire</cp:lastModifiedBy>
  <cp:revision>837</cp:revision>
  <cp:lastPrinted>2013-05-02T09:18:25Z</cp:lastPrinted>
  <dcterms:created xsi:type="dcterms:W3CDTF">2010-09-23T22:26:17Z</dcterms:created>
  <dcterms:modified xsi:type="dcterms:W3CDTF">2018-02-26T16:25:17Z</dcterms:modified>
</cp:coreProperties>
</file>