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9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DDA"/>
    <a:srgbClr val="F12D2D"/>
    <a:srgbClr val="EDC9C9"/>
    <a:srgbClr val="FFB7B7"/>
    <a:srgbClr val="CDC1DB"/>
    <a:srgbClr val="CC9EFE"/>
    <a:srgbClr val="EFAEFC"/>
    <a:srgbClr val="ACF4CB"/>
    <a:srgbClr val="B7E7CD"/>
    <a:srgbClr val="9FFF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2518" autoAdjust="0"/>
  </p:normalViewPr>
  <p:slideViewPr>
    <p:cSldViewPr>
      <p:cViewPr varScale="1">
        <p:scale>
          <a:sx n="78" d="100"/>
          <a:sy n="78" d="100"/>
        </p:scale>
        <p:origin x="1344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9FEF38-24CA-444D-8E5D-5C6061C6B495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EC1035-22C6-4F8A-960B-5C00BC661B2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8854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F9B37-4FC8-4EEB-BE2F-2081A1907109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CCAFD-1043-42B6-864E-C32A387FD4D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521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F9B37-4FC8-4EEB-BE2F-2081A1907109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CCAFD-1043-42B6-864E-C32A387FD4D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090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F9B37-4FC8-4EEB-BE2F-2081A1907109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CCAFD-1043-42B6-864E-C32A387FD4D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014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F9B37-4FC8-4EEB-BE2F-2081A1907109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CCAFD-1043-42B6-864E-C32A387FD4D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03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F9B37-4FC8-4EEB-BE2F-2081A1907109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CCAFD-1043-42B6-864E-C32A387FD4D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868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F9B37-4FC8-4EEB-BE2F-2081A1907109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CCAFD-1043-42B6-864E-C32A387FD4D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593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F9B37-4FC8-4EEB-BE2F-2081A1907109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CCAFD-1043-42B6-864E-C32A387FD4D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650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F9B37-4FC8-4EEB-BE2F-2081A1907109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CCAFD-1043-42B6-864E-C32A387FD4D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762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F9B37-4FC8-4EEB-BE2F-2081A1907109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CCAFD-1043-42B6-864E-C32A387FD4D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751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F9B37-4FC8-4EEB-BE2F-2081A1907109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CCAFD-1043-42B6-864E-C32A387FD4D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746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F9B37-4FC8-4EEB-BE2F-2081A1907109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CCAFD-1043-42B6-864E-C32A387FD4D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862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2F9B37-4FC8-4EEB-BE2F-2081A1907109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8CCAFD-1043-42B6-864E-C32A387FD4D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839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22819" y="114685"/>
            <a:ext cx="17567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Lean Canvas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10000" y="114684"/>
            <a:ext cx="3276600" cy="46166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Project Name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239000" y="114684"/>
            <a:ext cx="1752600" cy="201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sz="1200" dirty="0" smtClean="0"/>
              <a:t>01-Jan-2014</a:t>
            </a:r>
            <a:endParaRPr 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7239000" y="375182"/>
            <a:ext cx="1752600" cy="201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sz="1200" dirty="0" smtClean="0"/>
              <a:t>Iteration #x</a:t>
            </a:r>
            <a:endParaRPr lang="en-US" sz="1200" dirty="0"/>
          </a:p>
        </p:txBody>
      </p:sp>
      <p:sp>
        <p:nvSpPr>
          <p:cNvPr id="18" name="Rounded Rectangle 17"/>
          <p:cNvSpPr/>
          <p:nvPr/>
        </p:nvSpPr>
        <p:spPr>
          <a:xfrm>
            <a:off x="152400" y="4639985"/>
            <a:ext cx="4398041" cy="1338408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</a:gradFill>
          <a:ln w="1905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Cost Structure</a:t>
            </a:r>
          </a:p>
          <a:p>
            <a:r>
              <a:rPr lang="en-US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6 </a:t>
            </a:r>
            <a:r>
              <a:rPr lang="en-US" sz="12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Jours</a:t>
            </a:r>
            <a:r>
              <a:rPr lang="en-US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--500€/jour </a:t>
            </a:r>
          </a:p>
          <a:p>
            <a:r>
              <a:rPr lang="en-US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(1 </a:t>
            </a:r>
            <a:r>
              <a:rPr lang="en-US" sz="12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analyse</a:t>
            </a:r>
            <a:r>
              <a:rPr lang="en-US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+ 1 jour conception + 2 </a:t>
            </a:r>
            <a:r>
              <a:rPr lang="en-US" sz="12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jours</a:t>
            </a:r>
            <a:r>
              <a:rPr lang="en-US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dev + 1 jour test/deployment)</a:t>
            </a:r>
          </a:p>
          <a:p>
            <a:endParaRPr lang="en-US" sz="1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Wingdings" panose="05000000000000000000" pitchFamily="2" charset="2"/>
              </a:rPr>
              <a:t> 300</a:t>
            </a:r>
            <a:r>
              <a:rPr lang="en-US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0€/</a:t>
            </a:r>
            <a:endParaRPr lang="en-US" sz="1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4550441" y="4639985"/>
            <a:ext cx="4398041" cy="1338408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</a:gradFill>
          <a:ln w="1905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Revenue </a:t>
            </a:r>
            <a:r>
              <a:rPr lang="en-US" sz="1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Streams</a:t>
            </a:r>
          </a:p>
          <a:p>
            <a:r>
              <a:rPr lang="en-US" sz="1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Regain </a:t>
            </a:r>
            <a:r>
              <a:rPr lang="en-US" sz="1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de </a:t>
            </a:r>
            <a:r>
              <a:rPr lang="en-US" sz="14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confiance</a:t>
            </a:r>
            <a:r>
              <a:rPr lang="en-US" sz="1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des clients.</a:t>
            </a:r>
          </a:p>
          <a:p>
            <a:r>
              <a:rPr lang="en-US" sz="14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Hausse</a:t>
            </a:r>
            <a:r>
              <a:rPr lang="en-US" sz="1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de la </a:t>
            </a:r>
            <a:r>
              <a:rPr lang="en-US" sz="14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compétitivité</a:t>
            </a:r>
            <a:r>
              <a:rPr lang="en-US" sz="1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endParaRPr lang="en-US" sz="1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Image </a:t>
            </a:r>
            <a:r>
              <a:rPr lang="en-US" sz="14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Moderne</a:t>
            </a:r>
            <a:r>
              <a:rPr lang="en-US" sz="1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- </a:t>
            </a:r>
            <a:r>
              <a:rPr lang="en-US" sz="14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Dynamique</a:t>
            </a:r>
            <a:r>
              <a:rPr lang="en-US" sz="1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de la </a:t>
            </a:r>
            <a:r>
              <a:rPr lang="en-US" sz="14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banque</a:t>
            </a:r>
            <a:r>
              <a:rPr lang="en-US" sz="1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. (</a:t>
            </a:r>
            <a:r>
              <a:rPr lang="en-US" sz="1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marketing)</a:t>
            </a:r>
            <a:endParaRPr lang="en-US" sz="1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endParaRPr lang="en-US" sz="1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52400" y="664125"/>
            <a:ext cx="1764792" cy="3975859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</a:gradFill>
          <a:ln w="1905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Problem</a:t>
            </a:r>
          </a:p>
          <a:p>
            <a:endParaRPr lang="en-US" sz="12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SI : </a:t>
            </a:r>
            <a:r>
              <a:rPr lang="en-US" sz="12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papier</a:t>
            </a:r>
            <a:r>
              <a:rPr lang="en-US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en-US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-&gt; </a:t>
            </a:r>
            <a:r>
              <a:rPr lang="en-US" sz="12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mauvaise</a:t>
            </a:r>
            <a:r>
              <a:rPr lang="en-US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gestion</a:t>
            </a:r>
            <a:r>
              <a:rPr lang="en-US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des </a:t>
            </a:r>
            <a:r>
              <a:rPr lang="en-US" sz="12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informations</a:t>
            </a:r>
            <a:r>
              <a:rPr lang="en-US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client</a:t>
            </a:r>
          </a:p>
          <a:p>
            <a:r>
              <a:rPr lang="en-US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sz="12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perte</a:t>
            </a:r>
            <a:r>
              <a:rPr lang="en-US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de </a:t>
            </a:r>
            <a:r>
              <a:rPr lang="en-US" sz="12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crédibilité</a:t>
            </a:r>
            <a:r>
              <a:rPr lang="en-US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et de </a:t>
            </a:r>
            <a:r>
              <a:rPr lang="en-US" sz="12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confiance</a:t>
            </a:r>
            <a:r>
              <a:rPr lang="en-US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des clients)</a:t>
            </a:r>
          </a:p>
          <a:p>
            <a:endParaRPr lang="en-US" sz="1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-&gt; </a:t>
            </a:r>
            <a:r>
              <a:rPr lang="en-US" sz="12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lenteur</a:t>
            </a:r>
            <a:r>
              <a:rPr lang="en-US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des </a:t>
            </a:r>
            <a:r>
              <a:rPr lang="en-US" sz="12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démarches</a:t>
            </a:r>
            <a:r>
              <a:rPr lang="en-US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lié</a:t>
            </a:r>
            <a:r>
              <a:rPr lang="en-US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au service</a:t>
            </a:r>
          </a:p>
          <a:p>
            <a:r>
              <a:rPr lang="en-US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sz="12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perte</a:t>
            </a:r>
            <a:r>
              <a:rPr lang="en-US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de </a:t>
            </a:r>
            <a:r>
              <a:rPr lang="en-US" sz="12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compétitivité</a:t>
            </a:r>
            <a:r>
              <a:rPr lang="en-US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)</a:t>
            </a:r>
          </a:p>
          <a:p>
            <a:endParaRPr lang="en-US" sz="1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endParaRPr lang="en-US" sz="12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endParaRPr lang="en-US" sz="1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endParaRPr lang="en-US" sz="12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Wingdings" panose="05000000000000000000" pitchFamily="2" charset="2"/>
              </a:rPr>
              <a:t></a:t>
            </a:r>
            <a:r>
              <a:rPr lang="en-US" sz="12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Wingdings" panose="05000000000000000000" pitchFamily="2" charset="2"/>
              </a:rPr>
              <a:t>Perte</a:t>
            </a:r>
            <a:r>
              <a:rPr lang="en-US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Wingdings" panose="05000000000000000000" pitchFamily="2" charset="2"/>
              </a:rPr>
              <a:t> de client</a:t>
            </a:r>
            <a:endParaRPr lang="en-US" sz="1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endParaRPr lang="en-US" sz="12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endParaRPr lang="en-US" sz="1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endParaRPr lang="en-US" sz="1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1917192" y="664125"/>
            <a:ext cx="1764792" cy="2756718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</a:gradFill>
          <a:ln w="1905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Solution</a:t>
            </a:r>
          </a:p>
          <a:p>
            <a:endParaRPr lang="en-US" sz="12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2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Enregistrement</a:t>
            </a:r>
            <a:r>
              <a:rPr lang="en-US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en</a:t>
            </a:r>
            <a:r>
              <a:rPr lang="en-US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bdd</a:t>
            </a:r>
            <a:r>
              <a:rPr lang="en-US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des </a:t>
            </a:r>
            <a:r>
              <a:rPr lang="en-US" sz="12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informations</a:t>
            </a:r>
            <a:r>
              <a:rPr lang="en-US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r>
              <a:rPr lang="en-US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sz="12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sauvegarde</a:t>
            </a:r>
            <a:r>
              <a:rPr lang="en-US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des </a:t>
            </a:r>
            <a:r>
              <a:rPr lang="en-US" sz="12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informations</a:t>
            </a:r>
            <a:r>
              <a:rPr lang="en-US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)</a:t>
            </a:r>
          </a:p>
          <a:p>
            <a:endParaRPr lang="en-US" sz="1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2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Digitalisation</a:t>
            </a:r>
            <a:r>
              <a:rPr lang="en-US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des services </a:t>
            </a:r>
            <a:r>
              <a:rPr lang="en-US" sz="12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banquaires</a:t>
            </a:r>
            <a:r>
              <a:rPr lang="en-US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(</a:t>
            </a:r>
            <a:r>
              <a:rPr lang="en-US" sz="12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rapidité</a:t>
            </a:r>
            <a:r>
              <a:rPr lang="en-US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– </a:t>
            </a:r>
            <a:r>
              <a:rPr lang="en-US" sz="12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clareté</a:t>
            </a:r>
            <a:r>
              <a:rPr lang="en-US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– </a:t>
            </a:r>
            <a:r>
              <a:rPr lang="en-US" sz="12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fiabilité</a:t>
            </a:r>
            <a:r>
              <a:rPr lang="en-US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des </a:t>
            </a:r>
            <a:r>
              <a:rPr lang="en-US" sz="12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taches</a:t>
            </a:r>
            <a:r>
              <a:rPr lang="en-US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excécutées</a:t>
            </a:r>
            <a:r>
              <a:rPr lang="en-US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)</a:t>
            </a:r>
          </a:p>
          <a:p>
            <a:endParaRPr lang="en-US" sz="1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=&gt; </a:t>
            </a:r>
            <a:endParaRPr lang="en-US" sz="1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1917192" y="3420844"/>
            <a:ext cx="1764792" cy="1219140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</a:gradFill>
          <a:ln w="1905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Key </a:t>
            </a:r>
            <a:r>
              <a:rPr lang="en-US" sz="1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Metrics</a:t>
            </a:r>
            <a:endParaRPr lang="en-US" sz="1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Key activities you measure</a:t>
            </a:r>
            <a:endParaRPr lang="en-US" sz="1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3654106" y="664125"/>
            <a:ext cx="1764792" cy="3975859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</a:gradFill>
          <a:ln w="1905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Unique Value Proposition</a:t>
            </a:r>
          </a:p>
          <a:p>
            <a:endParaRPr lang="en-US" sz="14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Des </a:t>
            </a:r>
            <a:r>
              <a:rPr lang="en-US" sz="14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processus</a:t>
            </a:r>
            <a:r>
              <a:rPr lang="en-US" sz="1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réalisés</a:t>
            </a:r>
            <a:r>
              <a:rPr lang="en-US" sz="1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rapidément</a:t>
            </a:r>
            <a:r>
              <a:rPr lang="en-US" sz="1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et avec </a:t>
            </a:r>
            <a:r>
              <a:rPr lang="en-US" sz="14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fiabilité</a:t>
            </a:r>
            <a:r>
              <a:rPr lang="en-US" sz="1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.</a:t>
            </a:r>
            <a:endParaRPr lang="en-US" sz="1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2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Productivité</a:t>
            </a:r>
            <a:r>
              <a:rPr lang="en-US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accrue</a:t>
            </a:r>
            <a:r>
              <a:rPr lang="en-US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endParaRPr lang="en-US" sz="12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endParaRPr lang="en-US" sz="1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2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Travailler</a:t>
            </a:r>
            <a:r>
              <a:rPr lang="en-US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avec </a:t>
            </a:r>
            <a:r>
              <a:rPr lang="en-US" sz="12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sérénité</a:t>
            </a:r>
            <a:r>
              <a:rPr lang="en-US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au sein de </a:t>
            </a:r>
            <a:r>
              <a:rPr lang="en-US" sz="12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ProxiBanque</a:t>
            </a:r>
            <a:r>
              <a:rPr lang="en-US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avec un </a:t>
            </a:r>
            <a:r>
              <a:rPr lang="en-US" sz="12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meilleur</a:t>
            </a:r>
            <a:r>
              <a:rPr lang="en-US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environnement</a:t>
            </a:r>
            <a:r>
              <a:rPr lang="en-US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de travail.</a:t>
            </a:r>
          </a:p>
          <a:p>
            <a:endParaRPr lang="en-US" sz="1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5418898" y="664125"/>
            <a:ext cx="1764792" cy="1987929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</a:gradFill>
          <a:ln w="1905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Unfair Advantage</a:t>
            </a:r>
            <a:endParaRPr lang="en-US" sz="1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endParaRPr lang="en-US" sz="12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endParaRPr lang="en-US" sz="1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JAVA EE + </a:t>
            </a:r>
            <a:r>
              <a:rPr lang="en-US" sz="12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Framworks</a:t>
            </a:r>
            <a:endParaRPr lang="en-US" sz="12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endParaRPr lang="en-US" sz="1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- </a:t>
            </a:r>
            <a:r>
              <a:rPr lang="en-US" sz="12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Robustesse</a:t>
            </a:r>
            <a:endParaRPr lang="en-US" sz="12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- </a:t>
            </a:r>
            <a:r>
              <a:rPr lang="en-US" sz="12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Portabilité</a:t>
            </a:r>
            <a:endParaRPr lang="en-US" sz="1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5418898" y="2652054"/>
            <a:ext cx="1764792" cy="1987929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</a:gradFill>
          <a:ln w="1905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Channels</a:t>
            </a:r>
          </a:p>
          <a:p>
            <a:r>
              <a:rPr lang="en-US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Path to customers</a:t>
            </a:r>
            <a:endParaRPr lang="en-US" sz="1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7183690" y="664125"/>
            <a:ext cx="1764792" cy="3975859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</a:gradFill>
          <a:ln w="1905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Customer Segments</a:t>
            </a:r>
          </a:p>
          <a:p>
            <a:endParaRPr lang="en-US" sz="1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endParaRPr lang="en-US" sz="1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4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Gérant</a:t>
            </a:r>
            <a:r>
              <a:rPr lang="en-US" sz="1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;</a:t>
            </a:r>
            <a:endParaRPr lang="en-US" sz="1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4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Conseiller</a:t>
            </a:r>
            <a:r>
              <a:rPr lang="en-US" sz="1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:</a:t>
            </a:r>
          </a:p>
          <a:p>
            <a:endParaRPr lang="en-US" sz="1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(client ?)</a:t>
            </a:r>
          </a:p>
          <a:p>
            <a:endParaRPr lang="en-US" sz="1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4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Ealy</a:t>
            </a:r>
            <a:r>
              <a:rPr lang="en-US" sz="1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customer : </a:t>
            </a:r>
            <a:r>
              <a:rPr lang="en-US" sz="14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Gérent</a:t>
            </a:r>
            <a:r>
              <a:rPr lang="en-US" sz="1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/ </a:t>
            </a:r>
            <a:r>
              <a:rPr lang="en-US" sz="14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Banque</a:t>
            </a:r>
            <a:endParaRPr lang="en-US" sz="12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52400" y="664125"/>
            <a:ext cx="8796082" cy="5314267"/>
          </a:xfrm>
          <a:prstGeom prst="roundRect">
            <a:avLst>
              <a:gd name="adj" fmla="val 0"/>
            </a:avLst>
          </a:prstGeom>
          <a:noFill/>
          <a:ln w="3810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indent="-112713">
              <a:buFont typeface="Arial" pitchFamily="34" charset="0"/>
              <a:buChar char="•"/>
            </a:pP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753341" y="6028996"/>
            <a:ext cx="119616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 smtClean="0">
                <a:solidFill>
                  <a:srgbClr val="007DDA"/>
                </a:solidFill>
                <a:latin typeface="Arial" pitchFamily="34" charset="0"/>
                <a:cs typeface="Arial" pitchFamily="34" charset="0"/>
              </a:rPr>
              <a:t>PRODUCT</a:t>
            </a:r>
            <a:endParaRPr lang="en-US" sz="2000" dirty="0">
              <a:solidFill>
                <a:srgbClr val="007DDA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6230730" y="6028996"/>
            <a:ext cx="103746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 smtClean="0">
                <a:solidFill>
                  <a:srgbClr val="007DDA"/>
                </a:solidFill>
                <a:latin typeface="Arial" pitchFamily="34" charset="0"/>
                <a:cs typeface="Arial" pitchFamily="34" charset="0"/>
              </a:rPr>
              <a:t>MARKET</a:t>
            </a:r>
            <a:endParaRPr lang="en-US" sz="2000" dirty="0">
              <a:solidFill>
                <a:srgbClr val="007DDA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4550441" y="559951"/>
            <a:ext cx="0" cy="5731399"/>
          </a:xfrm>
          <a:prstGeom prst="line">
            <a:avLst/>
          </a:prstGeom>
          <a:ln w="19050" cap="rnd">
            <a:solidFill>
              <a:srgbClr val="007DDA">
                <a:alpha val="50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1596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506</TotalTime>
  <Words>189</Words>
  <Application>Microsoft Office PowerPoint</Application>
  <PresentationFormat>Affichage à l'écran (4:3)</PresentationFormat>
  <Paragraphs>65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Wingdings</vt:lpstr>
      <vt:lpstr>Office Theme</vt:lpstr>
      <vt:lpstr>Présentation PowerPoint</vt:lpstr>
    </vt:vector>
  </TitlesOfParts>
  <Manager>Ash Maurya</Manager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Lean Canvas Template</dc:title>
  <dc:subject/>
  <dc:creator>Franck Debane</dc:creator>
  <cp:keywords/>
  <dc:description>To help bring the lean startup in the ppt companies.</dc:description>
  <cp:lastModifiedBy>Stagiaire</cp:lastModifiedBy>
  <cp:revision>42</cp:revision>
  <cp:lastPrinted>2018-04-18T12:14:49Z</cp:lastPrinted>
  <dcterms:created xsi:type="dcterms:W3CDTF">2013-01-06T22:45:06Z</dcterms:created>
  <dcterms:modified xsi:type="dcterms:W3CDTF">2018-04-19T11:11:34Z</dcterms:modified>
  <cp:category/>
</cp:coreProperties>
</file>