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handoutMasterIdLst>
    <p:handoutMasterId r:id="rId5"/>
  </p:handoutMasterIdLst>
  <p:sldIdLst>
    <p:sldId id="384" r:id="rId2"/>
    <p:sldId id="385" r:id="rId3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9933FF"/>
    <a:srgbClr val="FF00FF"/>
    <a:srgbClr val="CC66FF"/>
    <a:srgbClr val="9966FF"/>
    <a:srgbClr val="6666FF"/>
    <a:srgbClr val="3366FF"/>
    <a:srgbClr val="6600FF"/>
    <a:srgbClr val="660066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89323" autoAdjust="0"/>
  </p:normalViewPr>
  <p:slideViewPr>
    <p:cSldViewPr>
      <p:cViewPr varScale="1">
        <p:scale>
          <a:sx n="99" d="100"/>
          <a:sy n="99" d="100"/>
        </p:scale>
        <p:origin x="16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24" y="114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2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2"/>
            <a:ext cx="2946400" cy="4929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A1452-2934-4EE8-A7ED-7C0849909533}" type="datetime4">
              <a:rPr lang="en-US" altLang="ko-KR" smtClean="0"/>
              <a:pPr/>
              <a:t>October 17, 2017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073"/>
            <a:ext cx="2946400" cy="4945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073"/>
            <a:ext cx="2946400" cy="4945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50BE4-F89C-4C8E-804E-2A39CCEA4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43569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3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3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B0321-BA26-4D2D-BF53-BBE86D932346}" type="datetime4">
              <a:rPr lang="en-US" altLang="ko-KR" smtClean="0"/>
              <a:pPr/>
              <a:t>October 17, 2017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8825"/>
            <a:ext cx="2945659" cy="4937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378825"/>
            <a:ext cx="2945659" cy="4937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7B099-7A93-4009-AC00-F00094ACD4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33157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CB0321-BA26-4D2D-BF53-BBE86D932346}" type="datetime4">
              <a:rPr lang="en-US" altLang="ko-KR" smtClean="0"/>
              <a:pPr/>
              <a:t>October 17, 2017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97B099-7A93-4009-AC00-F00094ACD4E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3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3CB0321-BA26-4D2D-BF53-BBE86D932346}" type="datetime4">
              <a:rPr lang="en-US" altLang="ko-KR" smtClean="0"/>
              <a:pPr/>
              <a:t>October 17, 2017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97B099-7A93-4009-AC00-F00094ACD4E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51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BG1_newlogo_tai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42304"/>
            <a:ext cx="9144000" cy="615696"/>
          </a:xfrm>
          <a:prstGeom prst="rect">
            <a:avLst/>
          </a:prstGeom>
        </p:spPr>
      </p:pic>
      <p:pic>
        <p:nvPicPr>
          <p:cNvPr id="13" name="그림 12" descr="BG1_newlogo_12_head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70560"/>
          </a:xfrm>
          <a:prstGeom prst="rect">
            <a:avLst/>
          </a:prstGeom>
        </p:spPr>
      </p:pic>
      <p:pic>
        <p:nvPicPr>
          <p:cNvPr id="15" name="그림 14" descr="BG1_newlogo_12_mid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2204864"/>
            <a:ext cx="9144000" cy="1479804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323528" y="2276873"/>
            <a:ext cx="8458200" cy="122413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b="1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979712" y="3717032"/>
            <a:ext cx="4953000" cy="1752600"/>
          </a:xfrm>
          <a:prstGeom prst="rect">
            <a:avLst/>
          </a:prstGeom>
        </p:spPr>
        <p:txBody>
          <a:bodyPr anchor="ctr" anchorCtr="0"/>
          <a:lstStyle>
            <a:lvl1pPr marL="64008" indent="0" algn="ctr">
              <a:buNone/>
              <a:defRPr sz="2400" b="1" i="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BG2_newlogo_12_tai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34510"/>
            <a:ext cx="9144000" cy="623490"/>
          </a:xfrm>
          <a:prstGeom prst="rect">
            <a:avLst/>
          </a:prstGeom>
        </p:spPr>
      </p:pic>
      <p:pic>
        <p:nvPicPr>
          <p:cNvPr id="11" name="그림 10" descr="BG2_newlogo_12_head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7902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96" y="188640"/>
            <a:ext cx="9001000" cy="5760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 i="0" spc="-150" baseline="0">
                <a:solidFill>
                  <a:srgbClr val="071A45"/>
                </a:solidFill>
                <a:effectLst>
                  <a:outerShdw blurRad="50800" dir="2700000" algn="tl" rotWithShape="0">
                    <a:schemeClr val="tx1">
                      <a:lumMod val="50000"/>
                      <a:lumOff val="50000"/>
                      <a:alpha val="88000"/>
                    </a:schemeClr>
                  </a:outerShdw>
                </a:effectLst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256584"/>
          </a:xfrm>
          <a:prstGeom prst="rect">
            <a:avLst/>
          </a:prstGeom>
        </p:spPr>
        <p:txBody>
          <a:bodyPr/>
          <a:lstStyle>
            <a:lvl1pPr>
              <a:buClr>
                <a:srgbClr val="002060"/>
              </a:buClr>
              <a:buFont typeface="Arial" pitchFamily="34" charset="0"/>
              <a:buChar char="•"/>
              <a:defRPr sz="1800" b="1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Arial" pitchFamily="34" charset="0"/>
              </a:defRPr>
            </a:lvl1pPr>
            <a:lvl2pPr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Arial" pitchFamily="34" charset="0"/>
              </a:defRPr>
            </a:lvl2pPr>
            <a:lvl3pPr>
              <a:buClr>
                <a:srgbClr val="00B050"/>
              </a:buClr>
              <a:defRPr sz="1400" b="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Arial" pitchFamily="34" charset="0"/>
              </a:defRPr>
            </a:lvl3pPr>
            <a:lvl4pPr>
              <a:buClr>
                <a:schemeClr val="accent6"/>
              </a:buClr>
              <a:buSzPct val="70000"/>
              <a:buFont typeface="Wingdings" pitchFamily="2" charset="2"/>
              <a:buChar char="§"/>
              <a:defRPr sz="1200" b="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Arial" pitchFamily="34" charset="0"/>
              </a:defRPr>
            </a:lvl4pPr>
            <a:lvl5pPr>
              <a:buClr>
                <a:schemeClr val="accent1">
                  <a:lumMod val="75000"/>
                </a:schemeClr>
              </a:buClr>
              <a:defRPr sz="1100" b="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슬라이드 번호 개체 틀 28"/>
          <p:cNvSpPr txBox="1">
            <a:spLocks/>
          </p:cNvSpPr>
          <p:nvPr userDrawn="1"/>
        </p:nvSpPr>
        <p:spPr>
          <a:xfrm>
            <a:off x="8719280" y="-17656"/>
            <a:ext cx="432048" cy="216024"/>
          </a:xfrm>
          <a:prstGeom prst="rect">
            <a:avLst/>
          </a:prstGeom>
        </p:spPr>
        <p:txBody>
          <a:bodyPr vert="horz" anchor="b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8C711B-079A-464D-BAB2-C267ED632C87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Room configuration(Cartesian Coordinate)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smtClean="0"/>
              <a:t>Configuration</a:t>
            </a:r>
          </a:p>
          <a:p>
            <a:pPr lvl="1"/>
            <a:r>
              <a:rPr lang="en-US" altLang="ko-KR" sz="1400" dirty="0" smtClean="0"/>
              <a:t>Room dimension</a:t>
            </a:r>
          </a:p>
          <a:p>
            <a:pPr lvl="2"/>
            <a:r>
              <a:rPr lang="en-US" altLang="ko-KR" sz="1200" dirty="0" err="1" smtClean="0"/>
              <a:t>room_dim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= [5 4 3</a:t>
            </a:r>
            <a:r>
              <a:rPr lang="en-US" altLang="ko-KR" sz="1200" dirty="0" smtClean="0"/>
              <a:t>];</a:t>
            </a:r>
            <a:endParaRPr lang="en-US" altLang="ko-KR" sz="1200" b="0" dirty="0" smtClean="0"/>
          </a:p>
          <a:p>
            <a:pPr lvl="1"/>
            <a:r>
              <a:rPr lang="en-US" altLang="ko-KR" sz="1400" b="0" dirty="0" smtClean="0"/>
              <a:t>sensors</a:t>
            </a:r>
          </a:p>
          <a:p>
            <a:pPr lvl="2"/>
            <a:r>
              <a:rPr lang="en-US" altLang="ko-KR" sz="1200" dirty="0" err="1"/>
              <a:t>center_sensors</a:t>
            </a:r>
            <a:r>
              <a:rPr lang="en-US" altLang="ko-KR" sz="1200" dirty="0"/>
              <a:t> = [1.5 2 1</a:t>
            </a:r>
            <a:r>
              <a:rPr lang="en-US" altLang="ko-KR" sz="1200" dirty="0" smtClean="0"/>
              <a:t>];</a:t>
            </a:r>
            <a:endParaRPr lang="en-US" altLang="ko-KR" sz="1200" b="0" dirty="0" smtClean="0"/>
          </a:p>
          <a:p>
            <a:pPr lvl="2"/>
            <a:r>
              <a:rPr lang="en-US" altLang="ko-KR" sz="1200" b="0" dirty="0" err="1" smtClean="0"/>
              <a:t>dist_sensors</a:t>
            </a:r>
            <a:r>
              <a:rPr lang="en-US" altLang="ko-KR" sz="1200" b="0" dirty="0" smtClean="0"/>
              <a:t>(1</a:t>
            </a:r>
            <a:r>
              <a:rPr lang="en-US" altLang="ko-KR" sz="1200" b="0" dirty="0"/>
              <a:t>,:) = [0 0.08 0</a:t>
            </a:r>
            <a:r>
              <a:rPr lang="en-US" altLang="ko-KR" sz="1200" b="0" dirty="0" smtClean="0"/>
              <a:t>];</a:t>
            </a:r>
            <a:endParaRPr lang="en-US" altLang="ko-KR" sz="1200" b="0" dirty="0"/>
          </a:p>
          <a:p>
            <a:pPr lvl="2"/>
            <a:r>
              <a:rPr lang="en-US" altLang="ko-KR" sz="1200" b="0" dirty="0" err="1"/>
              <a:t>dist_sensors</a:t>
            </a:r>
            <a:r>
              <a:rPr lang="en-US" altLang="ko-KR" sz="1200" b="0" dirty="0"/>
              <a:t>(2,:) = [0 0.02 0</a:t>
            </a:r>
            <a:r>
              <a:rPr lang="en-US" altLang="ko-KR" sz="1200" b="0" dirty="0" smtClean="0"/>
              <a:t>];</a:t>
            </a:r>
          </a:p>
          <a:p>
            <a:pPr lvl="2"/>
            <a:r>
              <a:rPr lang="en-US" altLang="ko-KR" sz="1200" b="0" dirty="0" err="1" smtClean="0"/>
              <a:t>dist_sensors</a:t>
            </a:r>
            <a:r>
              <a:rPr lang="en-US" altLang="ko-KR" sz="1200" b="0" dirty="0" smtClean="0"/>
              <a:t>(3,:) = [0 -0.02 0];</a:t>
            </a:r>
          </a:p>
          <a:p>
            <a:pPr lvl="2"/>
            <a:r>
              <a:rPr lang="en-US" altLang="ko-KR" sz="1200" b="0" dirty="0" err="1" smtClean="0"/>
              <a:t>dist_sensors</a:t>
            </a:r>
            <a:r>
              <a:rPr lang="en-US" altLang="ko-KR" sz="1200" b="0" dirty="0" smtClean="0"/>
              <a:t>(4</a:t>
            </a:r>
            <a:r>
              <a:rPr lang="en-US" altLang="ko-KR" sz="1200" b="0" dirty="0"/>
              <a:t>,:) = [0 -0.08 0];</a:t>
            </a:r>
          </a:p>
          <a:p>
            <a:pPr lvl="2"/>
            <a:r>
              <a:rPr lang="en-US" altLang="ko-KR" sz="1200" b="0" dirty="0" err="1"/>
              <a:t>dist_sensors</a:t>
            </a:r>
            <a:r>
              <a:rPr lang="en-US" altLang="ko-KR" sz="1200" b="0" dirty="0"/>
              <a:t>(5,:) = [0 0 0.08];</a:t>
            </a:r>
          </a:p>
          <a:p>
            <a:pPr lvl="2"/>
            <a:r>
              <a:rPr lang="en-US" altLang="ko-KR" sz="1200" b="0" dirty="0" err="1"/>
              <a:t>dist_sensors</a:t>
            </a:r>
            <a:r>
              <a:rPr lang="en-US" altLang="ko-KR" sz="1200" b="0" dirty="0"/>
              <a:t>(6,:) = [0 0 0.02];</a:t>
            </a:r>
          </a:p>
          <a:p>
            <a:pPr lvl="2"/>
            <a:r>
              <a:rPr lang="en-US" altLang="ko-KR" sz="1200" b="0" dirty="0" err="1"/>
              <a:t>dist_sensors</a:t>
            </a:r>
            <a:r>
              <a:rPr lang="en-US" altLang="ko-KR" sz="1200" b="0" dirty="0"/>
              <a:t>(7,:) = [0 0 -0.02];</a:t>
            </a:r>
          </a:p>
          <a:p>
            <a:pPr lvl="2"/>
            <a:r>
              <a:rPr lang="en-US" altLang="ko-KR" sz="1200" b="0" dirty="0" err="1"/>
              <a:t>dist_sensors</a:t>
            </a:r>
            <a:r>
              <a:rPr lang="en-US" altLang="ko-KR" sz="1200" b="0" dirty="0"/>
              <a:t>(8,:) = [0 0 -0.08</a:t>
            </a:r>
            <a:r>
              <a:rPr lang="en-US" altLang="ko-KR" sz="1200" b="0" dirty="0" smtClean="0"/>
              <a:t>];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pic>
        <p:nvPicPr>
          <p:cNvPr id="97749" name="Picture 5589" descr="Spherical to Cartesian coordin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8548"/>
            <a:ext cx="24003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 flipV="1">
            <a:off x="6084168" y="1556792"/>
            <a:ext cx="0" cy="172819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5076056" y="3284984"/>
            <a:ext cx="1008112" cy="128240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084168" y="3284984"/>
            <a:ext cx="165618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60114" y="40022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x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81169" y="291565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y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4955" y="163401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</a:rPr>
              <a:t>z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H="1">
            <a:off x="5076056" y="1556791"/>
            <a:ext cx="1008112" cy="128240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084168" y="1556791"/>
            <a:ext cx="1656184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5085963" y="2816932"/>
            <a:ext cx="0" cy="172819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>
            <a:off x="6732241" y="3284984"/>
            <a:ext cx="1008112" cy="128240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7740352" y="1556792"/>
            <a:ext cx="0" cy="1728192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085963" y="4567385"/>
            <a:ext cx="1656184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6328233" y="2663480"/>
            <a:ext cx="486047" cy="486047"/>
            <a:chOff x="6979314" y="2417871"/>
            <a:chExt cx="486047" cy="486047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7033565" y="2669897"/>
              <a:ext cx="402556" cy="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V="1">
              <a:off x="7228712" y="2451890"/>
              <a:ext cx="0" cy="420773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6979314" y="2641036"/>
              <a:ext cx="54000" cy="54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7411361" y="2641036"/>
              <a:ext cx="54000" cy="54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7123330" y="2641036"/>
              <a:ext cx="54000" cy="54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67346" y="2641036"/>
              <a:ext cx="54000" cy="54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 rot="5400000">
              <a:off x="7201191" y="2417871"/>
              <a:ext cx="54000" cy="54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 rot="5400000">
              <a:off x="7201191" y="2849918"/>
              <a:ext cx="54000" cy="54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 rot="5400000">
              <a:off x="7201191" y="2561887"/>
              <a:ext cx="54000" cy="54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 rot="5400000">
              <a:off x="7201191" y="2705903"/>
              <a:ext cx="54000" cy="54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1" name="직선 연결선 70"/>
          <p:cNvCxnSpPr/>
          <p:nvPr/>
        </p:nvCxnSpPr>
        <p:spPr>
          <a:xfrm>
            <a:off x="5856016" y="3573016"/>
            <a:ext cx="738773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6594789" y="3284984"/>
            <a:ext cx="219491" cy="279211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6580680" y="2915652"/>
            <a:ext cx="0" cy="657364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6594789" y="2644547"/>
            <a:ext cx="219491" cy="279211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084168" y="2644547"/>
            <a:ext cx="738773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856015" y="2916138"/>
            <a:ext cx="738773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5862260" y="2636295"/>
            <a:ext cx="219491" cy="279211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6814280" y="2627620"/>
            <a:ext cx="0" cy="657364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V="1">
            <a:off x="5856015" y="2940645"/>
            <a:ext cx="0" cy="657364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862987" y="429256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Calibri" panose="020F0502020204030204" pitchFamily="34" charset="0"/>
              </a:rPr>
              <a:t>5</a:t>
            </a:r>
            <a:endParaRPr lang="ko-KR" altLang="en-US" sz="1100" dirty="0">
              <a:latin typeface="Calibri" panose="020F05020202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435388" y="324511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Calibri" panose="020F0502020204030204" pitchFamily="34" charset="0"/>
              </a:rPr>
              <a:t>4</a:t>
            </a:r>
            <a:endParaRPr lang="ko-KR" altLang="en-US" sz="1100" dirty="0">
              <a:latin typeface="Calibri" panose="020F05020202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71431" y="157711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Calibri" panose="020F0502020204030204" pitchFamily="34" charset="0"/>
              </a:rPr>
              <a:t>3</a:t>
            </a:r>
            <a:endParaRPr lang="ko-KR" altLang="en-US" sz="1100" dirty="0">
              <a:latin typeface="Calibri" panose="020F050202020403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05243" y="3055563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Calibri" panose="020F0502020204030204" pitchFamily="34" charset="0"/>
              </a:rPr>
              <a:t>[1.5, 2, 1]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763293" y="2792543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Calibri" panose="020F0502020204030204" pitchFamily="34" charset="0"/>
              </a:rPr>
              <a:t>mic1</a:t>
            </a:r>
            <a:endParaRPr lang="ko-KR" altLang="en-US" sz="900" dirty="0">
              <a:latin typeface="Calibri" panose="020F050202020403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971669" y="2792543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Calibri" panose="020F0502020204030204" pitchFamily="34" charset="0"/>
              </a:rPr>
              <a:t>mic4</a:t>
            </a:r>
            <a:endParaRPr lang="ko-KR" altLang="en-US" sz="900" dirty="0">
              <a:latin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389444" y="2458195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Calibri" panose="020F0502020204030204" pitchFamily="34" charset="0"/>
              </a:rPr>
              <a:t>mic5</a:t>
            </a:r>
            <a:endParaRPr lang="ko-KR" altLang="en-US" sz="900" dirty="0">
              <a:latin typeface="Calibri" panose="020F0502020204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259766" y="3127715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Calibri" panose="020F0502020204030204" pitchFamily="34" charset="0"/>
              </a:rPr>
              <a:t>mic8</a:t>
            </a:r>
            <a:endParaRPr lang="ko-KR" altLang="en-US" sz="900" dirty="0">
              <a:latin typeface="Calibri" panose="020F0502020204030204" pitchFamily="34" charset="0"/>
            </a:endParaRPr>
          </a:p>
        </p:txBody>
      </p:sp>
      <p:cxnSp>
        <p:nvCxnSpPr>
          <p:cNvPr id="97731" name="직선 화살표 연결선 97730"/>
          <p:cNvCxnSpPr>
            <a:stCxn id="87" idx="1"/>
          </p:cNvCxnSpPr>
          <p:nvPr/>
        </p:nvCxnSpPr>
        <p:spPr>
          <a:xfrm flipH="1" flipV="1">
            <a:off x="6649785" y="2974560"/>
            <a:ext cx="255458" cy="20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5810340" y="2933938"/>
            <a:ext cx="753789" cy="958881"/>
          </a:xfrm>
          <a:prstGeom prst="line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640107" y="3869878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Calibri" panose="020F0502020204030204" pitchFamily="34" charset="0"/>
              </a:rPr>
              <a:t>Source </a:t>
            </a:r>
            <a:r>
              <a:rPr lang="ko-KR" altLang="en-US" sz="1000" dirty="0" smtClean="0">
                <a:latin typeface="Calibri" panose="020F0502020204030204" pitchFamily="34" charset="0"/>
              </a:rPr>
              <a:t>입사 방향</a:t>
            </a:r>
            <a:endParaRPr lang="ko-KR" altLang="en-US" sz="1000" dirty="0">
              <a:latin typeface="Calibri" panose="020F0502020204030204" pitchFamily="34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258828" y="4643844"/>
            <a:ext cx="1645370" cy="125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데모 장비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Mic1 </a:t>
            </a:r>
            <a:r>
              <a:rPr lang="en-US" altLang="ko-KR" dirty="0" smtClean="0">
                <a:sym typeface="Wingdings" panose="05000000000000000000" pitchFamily="2" charset="2"/>
              </a:rPr>
              <a:t></a:t>
            </a:r>
            <a:r>
              <a:rPr lang="en-US" altLang="ko-KR" dirty="0" smtClean="0"/>
              <a:t> mic4</a:t>
            </a:r>
          </a:p>
          <a:p>
            <a:pPr algn="ctr"/>
            <a:r>
              <a:rPr lang="en-US" altLang="ko-KR" dirty="0" smtClean="0"/>
              <a:t>Mic2 </a:t>
            </a:r>
            <a:r>
              <a:rPr lang="en-US" altLang="ko-KR" dirty="0">
                <a:sym typeface="Wingdings" panose="05000000000000000000" pitchFamily="2" charset="2"/>
              </a:rPr>
              <a:t></a:t>
            </a:r>
            <a:r>
              <a:rPr lang="en-US" altLang="ko-KR" dirty="0"/>
              <a:t> </a:t>
            </a:r>
            <a:r>
              <a:rPr lang="en-US" altLang="ko-KR" dirty="0" smtClean="0"/>
              <a:t>mic3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Source Location(Spherical Coordinate)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smtClean="0"/>
              <a:t>Configuration</a:t>
            </a:r>
          </a:p>
          <a:p>
            <a:pPr lvl="1"/>
            <a:r>
              <a:rPr lang="en-US" altLang="ko-KR" sz="1400" dirty="0" smtClean="0">
                <a:sym typeface="Wingdings" panose="05000000000000000000" pitchFamily="2" charset="2"/>
              </a:rPr>
              <a:t>Sources</a:t>
            </a:r>
          </a:p>
          <a:p>
            <a:pPr lvl="2"/>
            <a:r>
              <a:rPr lang="ko-KR" altLang="en-US" sz="1200" dirty="0" smtClean="0">
                <a:sym typeface="Wingdings" panose="05000000000000000000" pitchFamily="2" charset="2"/>
              </a:rPr>
              <a:t>각도는 </a:t>
            </a:r>
            <a:r>
              <a:rPr lang="en-US" altLang="ko-KR" sz="1200" dirty="0" smtClean="0">
                <a:sym typeface="Wingdings" panose="05000000000000000000" pitchFamily="2" charset="2"/>
              </a:rPr>
              <a:t>Mic array</a:t>
            </a:r>
            <a:r>
              <a:rPr lang="ko-KR" altLang="en-US" sz="1200" dirty="0" smtClean="0">
                <a:sym typeface="Wingdings" panose="05000000000000000000" pitchFamily="2" charset="2"/>
              </a:rPr>
              <a:t>의 </a:t>
            </a:r>
            <a:r>
              <a:rPr lang="en-US" altLang="ko-KR" sz="1200" dirty="0" smtClean="0">
                <a:sym typeface="Wingdings" panose="05000000000000000000" pitchFamily="2" charset="2"/>
              </a:rPr>
              <a:t>center </a:t>
            </a:r>
            <a:r>
              <a:rPr lang="ko-KR" altLang="en-US" sz="1200" dirty="0" smtClean="0">
                <a:sym typeface="Wingdings" panose="05000000000000000000" pitchFamily="2" charset="2"/>
              </a:rPr>
              <a:t>중심으로 고려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sz="1200" dirty="0" smtClean="0">
                <a:sym typeface="Wingdings" panose="05000000000000000000" pitchFamily="2" charset="2"/>
              </a:rPr>
              <a:t>SNR : </a:t>
            </a:r>
            <a:r>
              <a:rPr lang="ko-KR" altLang="en-US" sz="1200" dirty="0" smtClean="0">
                <a:sym typeface="Wingdings" panose="05000000000000000000" pitchFamily="2" charset="2"/>
              </a:rPr>
              <a:t>은 </a:t>
            </a:r>
            <a:r>
              <a:rPr lang="en-US" altLang="ko-KR" sz="1200" dirty="0" smtClean="0">
                <a:sym typeface="Wingdings" panose="05000000000000000000" pitchFamily="2" charset="2"/>
              </a:rPr>
              <a:t>1</a:t>
            </a:r>
            <a:r>
              <a:rPr lang="ko-KR" altLang="en-US" sz="1200" dirty="0" smtClean="0">
                <a:sym typeface="Wingdings" panose="05000000000000000000" pitchFamily="2" charset="2"/>
              </a:rPr>
              <a:t>번 </a:t>
            </a:r>
            <a:r>
              <a:rPr lang="en-US" altLang="ko-KR" sz="1200" dirty="0" smtClean="0">
                <a:sym typeface="Wingdings" panose="05000000000000000000" pitchFamily="2" charset="2"/>
              </a:rPr>
              <a:t>source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ym typeface="Wingdings" panose="05000000000000000000" pitchFamily="2" charset="2"/>
              </a:rPr>
              <a:t>를 </a:t>
            </a:r>
            <a:r>
              <a:rPr lang="en-US" altLang="ko-KR" sz="1200" dirty="0" smtClean="0">
                <a:sym typeface="Wingdings" panose="05000000000000000000" pitchFamily="2" charset="2"/>
              </a:rPr>
              <a:t>target, </a:t>
            </a:r>
            <a:r>
              <a:rPr lang="ko-KR" altLang="en-US" sz="1200" dirty="0" smtClean="0">
                <a:sym typeface="Wingdings" panose="05000000000000000000" pitchFamily="2" charset="2"/>
              </a:rPr>
              <a:t>나머지를 </a:t>
            </a:r>
            <a:r>
              <a:rPr lang="en-US" altLang="ko-KR" sz="1200" dirty="0" smtClean="0">
                <a:sym typeface="Wingdings" panose="05000000000000000000" pitchFamily="2" charset="2"/>
              </a:rPr>
              <a:t>interference </a:t>
            </a:r>
            <a:r>
              <a:rPr lang="ko-KR" altLang="en-US" sz="1200" dirty="0" smtClean="0">
                <a:sym typeface="Wingdings" panose="05000000000000000000" pitchFamily="2" charset="2"/>
              </a:rPr>
              <a:t>로 고려하여 </a:t>
            </a:r>
            <a:r>
              <a:rPr lang="en-US" altLang="ko-KR" sz="1200" dirty="0" smtClean="0">
                <a:sym typeface="Wingdings" panose="05000000000000000000" pitchFamily="2" charset="2"/>
              </a:rPr>
              <a:t>gain</a:t>
            </a:r>
            <a:r>
              <a:rPr lang="ko-KR" altLang="en-US" sz="1200" dirty="0" smtClean="0">
                <a:sym typeface="Wingdings" panose="05000000000000000000" pitchFamily="2" charset="2"/>
              </a:rPr>
              <a:t>을 맞춤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400" dirty="0" smtClean="0">
                <a:sym typeface="Wingdings" panose="05000000000000000000" pitchFamily="2" charset="2"/>
              </a:rPr>
              <a:t>Azimuth / Elevation</a:t>
            </a:r>
          </a:p>
          <a:p>
            <a:pPr lvl="2"/>
            <a:r>
              <a:rPr lang="en-US" altLang="ko-KR" sz="1200" dirty="0"/>
              <a:t>Θ=0</a:t>
            </a:r>
            <a:r>
              <a:rPr lang="ko-KR" altLang="en-US" sz="1200" dirty="0"/>
              <a:t>˚</a:t>
            </a:r>
            <a:r>
              <a:rPr lang="en-US" altLang="ko-KR" sz="1200" dirty="0"/>
              <a:t>, φ=90</a:t>
            </a:r>
            <a:r>
              <a:rPr lang="ko-KR" altLang="en-US" sz="1200" dirty="0" smtClean="0"/>
              <a:t>˚ 기준으로 </a:t>
            </a:r>
            <a:r>
              <a:rPr lang="en-US" altLang="ko-KR" sz="1200" dirty="0" smtClean="0"/>
              <a:t>Azimuth, Elevation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-40</a:t>
            </a:r>
            <a:r>
              <a:rPr lang="ko-KR" altLang="en-US" sz="1200" dirty="0" smtClean="0"/>
              <a:t>˚</a:t>
            </a:r>
            <a:r>
              <a:rPr lang="en-US" altLang="ko-KR" sz="1200" dirty="0" smtClean="0"/>
              <a:t>, 40</a:t>
            </a:r>
            <a:r>
              <a:rPr lang="ko-KR" altLang="en-US" sz="1200" dirty="0" smtClean="0"/>
              <a:t>˚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간격으로 배치할 때</a:t>
            </a:r>
            <a:endParaRPr lang="ko-KR" altLang="en-US" sz="1200" dirty="0"/>
          </a:p>
          <a:p>
            <a:pPr lvl="2"/>
            <a:endParaRPr lang="en-US" altLang="ko-KR" sz="1200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pic>
        <p:nvPicPr>
          <p:cNvPr id="97749" name="Picture 5589" descr="Spherical to Cartesian coordin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49" y="4639394"/>
            <a:ext cx="24003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857618" y="2369029"/>
            <a:ext cx="3296782" cy="2356702"/>
            <a:chOff x="645451" y="2105237"/>
            <a:chExt cx="3296782" cy="2356702"/>
          </a:xfrm>
        </p:grpSpPr>
        <p:cxnSp>
          <p:nvCxnSpPr>
            <p:cNvPr id="62" name="직선 연결선 61"/>
            <p:cNvCxnSpPr/>
            <p:nvPr/>
          </p:nvCxnSpPr>
          <p:spPr>
            <a:xfrm flipV="1">
              <a:off x="792095" y="2860280"/>
              <a:ext cx="1704314" cy="704082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V="1">
              <a:off x="1644252" y="2277257"/>
              <a:ext cx="0" cy="195385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/>
            <p:cNvGrpSpPr/>
            <p:nvPr/>
          </p:nvGrpSpPr>
          <p:grpSpPr>
            <a:xfrm rot="20303473">
              <a:off x="810522" y="3150424"/>
              <a:ext cx="1684109" cy="120002"/>
              <a:chOff x="5268202" y="3034452"/>
              <a:chExt cx="1684109" cy="120002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5268202" y="3034452"/>
                <a:ext cx="120002" cy="1200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6832309" y="3034452"/>
                <a:ext cx="120002" cy="1200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5789571" y="3034452"/>
                <a:ext cx="120002" cy="1200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6310940" y="3034452"/>
                <a:ext cx="120002" cy="1200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>
              <a:off x="1619672" y="3212498"/>
              <a:ext cx="2322561" cy="1066856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382553" y="2900626"/>
              <a:ext cx="4106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Calibri" panose="020F0502020204030204" pitchFamily="34" charset="0"/>
                </a:rPr>
                <a:t>mic1</a:t>
              </a:r>
              <a:endParaRPr lang="ko-KR" altLang="en-US" sz="900" dirty="0">
                <a:latin typeface="Calibri" panose="020F050202020403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5451" y="3569040"/>
              <a:ext cx="4106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Calibri" panose="020F0502020204030204" pitchFamily="34" charset="0"/>
                </a:rPr>
                <a:t>mic4</a:t>
              </a:r>
              <a:endParaRPr lang="ko-KR" altLang="en-US" sz="900" dirty="0">
                <a:latin typeface="Calibri" panose="020F050202020403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33562" y="2421883"/>
              <a:ext cx="4106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Calibri" panose="020F0502020204030204" pitchFamily="34" charset="0"/>
                </a:rPr>
                <a:t>mic5</a:t>
              </a:r>
              <a:endParaRPr lang="ko-KR" altLang="en-US" sz="900" dirty="0">
                <a:latin typeface="Calibri" panose="020F0502020204030204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93563" y="4035382"/>
              <a:ext cx="4106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Calibri" panose="020F0502020204030204" pitchFamily="34" charset="0"/>
                </a:rPr>
                <a:t>mic8</a:t>
              </a:r>
              <a:endParaRPr lang="ko-KR" altLang="en-US" sz="900" dirty="0">
                <a:latin typeface="Calibri" panose="020F0502020204030204" pitchFamily="34" charset="0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 rot="5400000">
              <a:off x="802197" y="3142400"/>
              <a:ext cx="1684109" cy="120002"/>
              <a:chOff x="5268202" y="3034452"/>
              <a:chExt cx="1684109" cy="120002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5268202" y="3034452"/>
                <a:ext cx="120002" cy="1200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6832309" y="3034452"/>
                <a:ext cx="120002" cy="1200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5789571" y="3034452"/>
                <a:ext cx="120002" cy="1200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6310940" y="3034452"/>
                <a:ext cx="120002" cy="1200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3664912" y="4231107"/>
              <a:ext cx="2343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Calibri" panose="020F0502020204030204" pitchFamily="34" charset="0"/>
                </a:rPr>
                <a:t>x</a:t>
              </a:r>
              <a:endParaRPr lang="ko-KR" altLang="en-US" sz="900" dirty="0">
                <a:latin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436893" y="2607884"/>
              <a:ext cx="237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>
                  <a:latin typeface="Calibri" panose="020F0502020204030204" pitchFamily="34" charset="0"/>
                </a:rPr>
                <a:t>y</a:t>
              </a:r>
              <a:endParaRPr lang="ko-KR" altLang="en-US" sz="900" dirty="0">
                <a:latin typeface="Calibri" panose="020F050202020403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61993" y="2105237"/>
              <a:ext cx="237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Calibri" panose="020F0502020204030204" pitchFamily="34" charset="0"/>
                </a:rPr>
                <a:t>z</a:t>
              </a:r>
              <a:endParaRPr lang="ko-KR" altLang="en-US" sz="900" dirty="0">
                <a:latin typeface="Calibri" panose="020F0502020204030204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880048" y="3630510"/>
              <a:ext cx="7537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Calibri" panose="020F0502020204030204" pitchFamily="34" charset="0"/>
                </a:rPr>
                <a:t>Θ=0</a:t>
              </a:r>
              <a:r>
                <a:rPr lang="ko-KR" altLang="en-US" sz="900" dirty="0" smtClean="0">
                  <a:latin typeface="Calibri" panose="020F0502020204030204" pitchFamily="34" charset="0"/>
                </a:rPr>
                <a:t>˚</a:t>
              </a:r>
              <a:r>
                <a:rPr lang="en-US" altLang="ko-KR" sz="900" dirty="0" smtClean="0">
                  <a:latin typeface="Calibri" panose="020F0502020204030204" pitchFamily="34" charset="0"/>
                </a:rPr>
                <a:t>, φ=90</a:t>
              </a:r>
              <a:r>
                <a:rPr lang="ko-KR" altLang="en-US" sz="900" dirty="0" smtClean="0">
                  <a:latin typeface="Calibri" panose="020F0502020204030204" pitchFamily="34" charset="0"/>
                </a:rPr>
                <a:t>˚</a:t>
              </a:r>
              <a:endParaRPr lang="ko-KR" altLang="en-US" sz="900" dirty="0">
                <a:latin typeface="Calibri" panose="020F0502020204030204" pitchFamily="34" charset="0"/>
              </a:endParaRPr>
            </a:p>
          </p:txBody>
        </p:sp>
        <p:sp>
          <p:nvSpPr>
            <p:cNvPr id="18" name="원호 17"/>
            <p:cNvSpPr/>
            <p:nvPr/>
          </p:nvSpPr>
          <p:spPr>
            <a:xfrm rot="5979875">
              <a:off x="1156013" y="2192788"/>
              <a:ext cx="1527818" cy="2147027"/>
            </a:xfrm>
            <a:prstGeom prst="arc">
              <a:avLst>
                <a:gd name="adj1" fmla="val 15422758"/>
                <a:gd name="adj2" fmla="val 20478742"/>
              </a:avLst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>
              <a:endCxn id="18" idx="2"/>
            </p:cNvCxnSpPr>
            <p:nvPr/>
          </p:nvCxnSpPr>
          <p:spPr>
            <a:xfrm>
              <a:off x="1644252" y="3217825"/>
              <a:ext cx="398632" cy="822808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endCxn id="99" idx="5"/>
            </p:cNvCxnSpPr>
            <p:nvPr/>
          </p:nvCxnSpPr>
          <p:spPr>
            <a:xfrm>
              <a:off x="1644251" y="3217825"/>
              <a:ext cx="1400928" cy="8398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타원 88"/>
            <p:cNvSpPr/>
            <p:nvPr/>
          </p:nvSpPr>
          <p:spPr>
            <a:xfrm rot="20303473">
              <a:off x="2733241" y="3688581"/>
              <a:ext cx="120002" cy="12000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 rot="20303473">
              <a:off x="2010330" y="3986168"/>
              <a:ext cx="120002" cy="12000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 rot="20303473">
              <a:off x="2930108" y="3142401"/>
              <a:ext cx="120002" cy="12000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원호 102"/>
            <p:cNvSpPr/>
            <p:nvPr/>
          </p:nvSpPr>
          <p:spPr>
            <a:xfrm rot="5979875">
              <a:off x="1499413" y="2924429"/>
              <a:ext cx="458606" cy="644474"/>
            </a:xfrm>
            <a:prstGeom prst="arc">
              <a:avLst>
                <a:gd name="adj1" fmla="val 17249202"/>
                <a:gd name="adj2" fmla="val 20478742"/>
              </a:avLst>
            </a:prstGeom>
            <a:ln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79033" y="3426629"/>
              <a:ext cx="5068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3"/>
                  </a:solidFill>
                  <a:latin typeface="Calibri" panose="020F0502020204030204" pitchFamily="34" charset="0"/>
                </a:rPr>
                <a:t>Θ=-40</a:t>
              </a:r>
              <a:r>
                <a:rPr lang="ko-KR" altLang="en-US" sz="900" dirty="0" smtClean="0">
                  <a:solidFill>
                    <a:schemeClr val="accent3"/>
                  </a:solidFill>
                  <a:latin typeface="Calibri" panose="020F0502020204030204" pitchFamily="34" charset="0"/>
                </a:rPr>
                <a:t>˚</a:t>
              </a:r>
              <a:endParaRPr lang="ko-KR" altLang="en-US" sz="900" dirty="0">
                <a:solidFill>
                  <a:schemeClr val="accent3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87774" y="3212321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4"/>
                  </a:solidFill>
                  <a:latin typeface="Calibri" panose="020F0502020204030204" pitchFamily="34" charset="0"/>
                </a:rPr>
                <a:t>Θ=40</a:t>
              </a:r>
              <a:r>
                <a:rPr lang="ko-KR" altLang="en-US" sz="900" dirty="0" smtClean="0">
                  <a:solidFill>
                    <a:schemeClr val="accent4"/>
                  </a:solidFill>
                  <a:latin typeface="Calibri" panose="020F0502020204030204" pitchFamily="34" charset="0"/>
                </a:rPr>
                <a:t>˚</a:t>
              </a:r>
              <a:endParaRPr lang="ko-KR" altLang="en-US" sz="900" dirty="0">
                <a:solidFill>
                  <a:schemeClr val="accent4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20727" y="4095595"/>
              <a:ext cx="8467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Calibri" panose="020F0502020204030204" pitchFamily="34" charset="0"/>
                </a:rPr>
                <a:t>Θ=-40</a:t>
              </a:r>
              <a:r>
                <a:rPr lang="ko-KR" altLang="en-US" sz="900" dirty="0" smtClean="0">
                  <a:latin typeface="Calibri" panose="020F0502020204030204" pitchFamily="34" charset="0"/>
                </a:rPr>
                <a:t>˚</a:t>
              </a:r>
              <a:r>
                <a:rPr lang="en-US" altLang="ko-KR" sz="900" dirty="0" smtClean="0">
                  <a:latin typeface="Calibri" panose="020F0502020204030204" pitchFamily="34" charset="0"/>
                </a:rPr>
                <a:t>, φ=90</a:t>
              </a:r>
              <a:r>
                <a:rPr lang="ko-KR" altLang="en-US" sz="900" dirty="0" smtClean="0">
                  <a:latin typeface="Calibri" panose="020F0502020204030204" pitchFamily="34" charset="0"/>
                </a:rPr>
                <a:t>˚</a:t>
              </a:r>
              <a:endParaRPr lang="ko-KR" altLang="en-US" sz="900" dirty="0">
                <a:latin typeface="Calibri" panose="020F050202020403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95729" y="3188593"/>
              <a:ext cx="81144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Calibri" panose="020F0502020204030204" pitchFamily="34" charset="0"/>
                </a:rPr>
                <a:t>Θ=40</a:t>
              </a:r>
              <a:r>
                <a:rPr lang="ko-KR" altLang="en-US" sz="900" dirty="0" smtClean="0">
                  <a:latin typeface="Calibri" panose="020F0502020204030204" pitchFamily="34" charset="0"/>
                </a:rPr>
                <a:t>˚</a:t>
              </a:r>
              <a:r>
                <a:rPr lang="en-US" altLang="ko-KR" sz="900" dirty="0" smtClean="0">
                  <a:latin typeface="Calibri" panose="020F0502020204030204" pitchFamily="34" charset="0"/>
                </a:rPr>
                <a:t>, φ=90</a:t>
              </a:r>
              <a:r>
                <a:rPr lang="ko-KR" altLang="en-US" sz="900" dirty="0" smtClean="0">
                  <a:latin typeface="Calibri" panose="020F0502020204030204" pitchFamily="34" charset="0"/>
                </a:rPr>
                <a:t>˚</a:t>
              </a:r>
              <a:endParaRPr lang="ko-KR" altLang="en-US" sz="900" dirty="0">
                <a:latin typeface="Calibri" panose="020F0502020204030204" pitchFamily="34" charset="0"/>
              </a:endParaRPr>
            </a:p>
          </p:txBody>
        </p:sp>
        <p:sp>
          <p:nvSpPr>
            <p:cNvPr id="143" name="원호 142"/>
            <p:cNvSpPr/>
            <p:nvPr/>
          </p:nvSpPr>
          <p:spPr>
            <a:xfrm rot="5979875">
              <a:off x="1510820" y="2917344"/>
              <a:ext cx="458606" cy="644474"/>
            </a:xfrm>
            <a:prstGeom prst="arc">
              <a:avLst>
                <a:gd name="adj1" fmla="val 15422758"/>
                <a:gd name="adj2" fmla="val 17293763"/>
              </a:avLst>
            </a:prstGeom>
            <a:ln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650411" y="2313897"/>
            <a:ext cx="3296782" cy="2555263"/>
            <a:chOff x="4381141" y="2078891"/>
            <a:chExt cx="3296782" cy="2555263"/>
          </a:xfrm>
        </p:grpSpPr>
        <p:cxnSp>
          <p:nvCxnSpPr>
            <p:cNvPr id="108" name="직선 연결선 107"/>
            <p:cNvCxnSpPr/>
            <p:nvPr/>
          </p:nvCxnSpPr>
          <p:spPr>
            <a:xfrm flipV="1">
              <a:off x="4527785" y="2860280"/>
              <a:ext cx="1704314" cy="704082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V="1">
              <a:off x="5379942" y="2277257"/>
              <a:ext cx="0" cy="195385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그룹 109"/>
            <p:cNvGrpSpPr/>
            <p:nvPr/>
          </p:nvGrpSpPr>
          <p:grpSpPr>
            <a:xfrm rot="20303473">
              <a:off x="4546212" y="3150424"/>
              <a:ext cx="1684109" cy="120002"/>
              <a:chOff x="5268202" y="3034452"/>
              <a:chExt cx="1684109" cy="120002"/>
            </a:xfrm>
          </p:grpSpPr>
          <p:sp>
            <p:nvSpPr>
              <p:cNvPr id="111" name="타원 110"/>
              <p:cNvSpPr/>
              <p:nvPr/>
            </p:nvSpPr>
            <p:spPr>
              <a:xfrm>
                <a:off x="5268202" y="3034452"/>
                <a:ext cx="120002" cy="1200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6832309" y="3034452"/>
                <a:ext cx="120002" cy="1200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5789571" y="3034452"/>
                <a:ext cx="120002" cy="1200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6310940" y="3034452"/>
                <a:ext cx="120002" cy="1200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5" name="직선 연결선 114"/>
            <p:cNvCxnSpPr/>
            <p:nvPr/>
          </p:nvCxnSpPr>
          <p:spPr>
            <a:xfrm>
              <a:off x="5355362" y="3212498"/>
              <a:ext cx="2322561" cy="1066856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6118243" y="2900626"/>
              <a:ext cx="4106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Calibri" panose="020F0502020204030204" pitchFamily="34" charset="0"/>
                </a:rPr>
                <a:t>mic1</a:t>
              </a:r>
              <a:endParaRPr lang="ko-KR" altLang="en-US" sz="900" dirty="0">
                <a:latin typeface="Calibri" panose="020F050202020403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381141" y="3569040"/>
              <a:ext cx="4106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Calibri" panose="020F0502020204030204" pitchFamily="34" charset="0"/>
                </a:rPr>
                <a:t>mic4</a:t>
              </a:r>
              <a:endParaRPr lang="ko-KR" altLang="en-US" sz="900" dirty="0">
                <a:latin typeface="Calibri" panose="020F050202020403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69252" y="2421883"/>
              <a:ext cx="4106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Calibri" panose="020F0502020204030204" pitchFamily="34" charset="0"/>
                </a:rPr>
                <a:t>mic5</a:t>
              </a:r>
              <a:endParaRPr lang="ko-KR" altLang="en-US" sz="900" dirty="0">
                <a:latin typeface="Calibri" panose="020F0502020204030204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029253" y="4035382"/>
              <a:ext cx="4106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Calibri" panose="020F0502020204030204" pitchFamily="34" charset="0"/>
                </a:rPr>
                <a:t>mic8</a:t>
              </a:r>
              <a:endParaRPr lang="ko-KR" altLang="en-US" sz="900" dirty="0">
                <a:latin typeface="Calibri" panose="020F0502020204030204" pitchFamily="34" charset="0"/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 rot="5400000">
              <a:off x="4537887" y="3142400"/>
              <a:ext cx="1684109" cy="120002"/>
              <a:chOff x="5268202" y="3034452"/>
              <a:chExt cx="1684109" cy="120002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5268202" y="3034452"/>
                <a:ext cx="120002" cy="1200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6832309" y="3034452"/>
                <a:ext cx="120002" cy="1200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5789571" y="3034452"/>
                <a:ext cx="120002" cy="1200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6310940" y="3034452"/>
                <a:ext cx="120002" cy="120002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7400602" y="4231107"/>
              <a:ext cx="2343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Calibri" panose="020F0502020204030204" pitchFamily="34" charset="0"/>
                </a:rPr>
                <a:t>x</a:t>
              </a:r>
              <a:endParaRPr lang="ko-KR" altLang="en-US" sz="900" dirty="0">
                <a:latin typeface="Calibri" panose="020F0502020204030204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172583" y="2607884"/>
              <a:ext cx="237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err="1">
                  <a:latin typeface="Calibri" panose="020F0502020204030204" pitchFamily="34" charset="0"/>
                </a:rPr>
                <a:t>y</a:t>
              </a:r>
              <a:endParaRPr lang="ko-KR" altLang="en-US" sz="900" dirty="0">
                <a:latin typeface="Calibri" panose="020F0502020204030204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97683" y="2105237"/>
              <a:ext cx="237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Calibri" panose="020F0502020204030204" pitchFamily="34" charset="0"/>
                </a:rPr>
                <a:t>z</a:t>
              </a:r>
              <a:endParaRPr lang="ko-KR" altLang="en-US" sz="900" dirty="0">
                <a:latin typeface="Calibri" panose="020F0502020204030204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38029" y="3555285"/>
              <a:ext cx="7537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Calibri" panose="020F0502020204030204" pitchFamily="34" charset="0"/>
                </a:rPr>
                <a:t>Θ=0</a:t>
              </a:r>
              <a:r>
                <a:rPr lang="ko-KR" altLang="en-US" sz="900" dirty="0" smtClean="0">
                  <a:latin typeface="Calibri" panose="020F0502020204030204" pitchFamily="34" charset="0"/>
                </a:rPr>
                <a:t>˚</a:t>
              </a:r>
              <a:r>
                <a:rPr lang="en-US" altLang="ko-KR" sz="900" dirty="0" smtClean="0">
                  <a:latin typeface="Calibri" panose="020F0502020204030204" pitchFamily="34" charset="0"/>
                </a:rPr>
                <a:t>, φ=90</a:t>
              </a:r>
              <a:r>
                <a:rPr lang="ko-KR" altLang="en-US" sz="900" dirty="0" smtClean="0">
                  <a:latin typeface="Calibri" panose="020F0502020204030204" pitchFamily="34" charset="0"/>
                </a:rPr>
                <a:t>˚</a:t>
              </a:r>
              <a:endParaRPr lang="ko-KR" altLang="en-US" sz="900" dirty="0">
                <a:latin typeface="Calibri" panose="020F0502020204030204" pitchFamily="34" charset="0"/>
              </a:endParaRPr>
            </a:p>
          </p:txBody>
        </p:sp>
        <p:sp>
          <p:nvSpPr>
            <p:cNvPr id="129" name="원호 128"/>
            <p:cNvSpPr/>
            <p:nvPr/>
          </p:nvSpPr>
          <p:spPr>
            <a:xfrm rot="5979875">
              <a:off x="4407092" y="2379779"/>
              <a:ext cx="2402786" cy="1801009"/>
            </a:xfrm>
            <a:prstGeom prst="arc">
              <a:avLst>
                <a:gd name="adj1" fmla="val 13421889"/>
                <a:gd name="adj2" fmla="val 19980051"/>
              </a:avLst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/>
            <p:cNvCxnSpPr>
              <a:endCxn id="129" idx="2"/>
            </p:cNvCxnSpPr>
            <p:nvPr/>
          </p:nvCxnSpPr>
          <p:spPr>
            <a:xfrm>
              <a:off x="5390131" y="3235844"/>
              <a:ext cx="550603" cy="1108904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>
              <a:endCxn id="129" idx="0"/>
            </p:cNvCxnSpPr>
            <p:nvPr/>
          </p:nvCxnSpPr>
          <p:spPr>
            <a:xfrm flipV="1">
              <a:off x="5379941" y="2668271"/>
              <a:ext cx="1051500" cy="549554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/>
            <p:cNvSpPr/>
            <p:nvPr/>
          </p:nvSpPr>
          <p:spPr>
            <a:xfrm rot="20303473">
              <a:off x="6370239" y="3637780"/>
              <a:ext cx="120002" cy="12000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 rot="20303473">
              <a:off x="5870655" y="4297556"/>
              <a:ext cx="120002" cy="12000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 rot="20303473">
              <a:off x="6403992" y="2603104"/>
              <a:ext cx="120002" cy="12000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63173" y="3409834"/>
              <a:ext cx="5277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3"/>
                  </a:solidFill>
                  <a:latin typeface="Calibri" panose="020F0502020204030204" pitchFamily="34" charset="0"/>
                </a:rPr>
                <a:t>φ=130</a:t>
              </a:r>
              <a:r>
                <a:rPr lang="ko-KR" altLang="en-US" sz="900" dirty="0" smtClean="0">
                  <a:solidFill>
                    <a:schemeClr val="accent3"/>
                  </a:solidFill>
                  <a:latin typeface="Calibri" panose="020F0502020204030204" pitchFamily="34" charset="0"/>
                </a:rPr>
                <a:t>˚</a:t>
              </a:r>
              <a:endParaRPr lang="ko-KR" altLang="en-US" sz="900" dirty="0">
                <a:solidFill>
                  <a:schemeClr val="accent3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813252" y="4403322"/>
              <a:ext cx="81144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Calibri" panose="020F0502020204030204" pitchFamily="34" charset="0"/>
                </a:rPr>
                <a:t>Θ=0</a:t>
              </a:r>
              <a:r>
                <a:rPr lang="ko-KR" altLang="en-US" sz="900" dirty="0" smtClean="0">
                  <a:latin typeface="Calibri" panose="020F0502020204030204" pitchFamily="34" charset="0"/>
                </a:rPr>
                <a:t>˚</a:t>
              </a:r>
              <a:r>
                <a:rPr lang="en-US" altLang="ko-KR" sz="900" dirty="0" smtClean="0">
                  <a:latin typeface="Calibri" panose="020F0502020204030204" pitchFamily="34" charset="0"/>
                </a:rPr>
                <a:t>, φ=130</a:t>
              </a:r>
              <a:r>
                <a:rPr lang="ko-KR" altLang="en-US" sz="900" dirty="0" smtClean="0">
                  <a:latin typeface="Calibri" panose="020F0502020204030204" pitchFamily="34" charset="0"/>
                </a:rPr>
                <a:t>˚</a:t>
              </a:r>
              <a:endParaRPr lang="ko-KR" altLang="en-US" sz="900" dirty="0">
                <a:latin typeface="Calibri" panose="020F0502020204030204" pitchFamily="34" charset="0"/>
              </a:endParaRPr>
            </a:p>
          </p:txBody>
        </p:sp>
        <p:sp>
          <p:nvSpPr>
            <p:cNvPr id="141" name="원호 140"/>
            <p:cNvSpPr/>
            <p:nvPr/>
          </p:nvSpPr>
          <p:spPr>
            <a:xfrm rot="5979875">
              <a:off x="5191656" y="3126675"/>
              <a:ext cx="409868" cy="307216"/>
            </a:xfrm>
            <a:prstGeom prst="arc">
              <a:avLst>
                <a:gd name="adj1" fmla="val 9863061"/>
                <a:gd name="adj2" fmla="val 19050891"/>
              </a:avLst>
            </a:prstGeom>
            <a:ln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413027" y="2799081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accent4"/>
                  </a:solidFill>
                  <a:latin typeface="Calibri" panose="020F0502020204030204" pitchFamily="34" charset="0"/>
                </a:rPr>
                <a:t>φ=50</a:t>
              </a:r>
              <a:r>
                <a:rPr lang="ko-KR" altLang="en-US" sz="900" dirty="0" smtClean="0">
                  <a:solidFill>
                    <a:schemeClr val="accent4"/>
                  </a:solidFill>
                  <a:latin typeface="Calibri" panose="020F0502020204030204" pitchFamily="34" charset="0"/>
                </a:rPr>
                <a:t>˚</a:t>
              </a:r>
              <a:endParaRPr lang="ko-KR" altLang="en-US" sz="900" dirty="0">
                <a:solidFill>
                  <a:schemeClr val="accent4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4" name="원호 143"/>
            <p:cNvSpPr/>
            <p:nvPr/>
          </p:nvSpPr>
          <p:spPr>
            <a:xfrm rot="5979875">
              <a:off x="5204018" y="3076636"/>
              <a:ext cx="409868" cy="307216"/>
            </a:xfrm>
            <a:prstGeom prst="arc">
              <a:avLst>
                <a:gd name="adj1" fmla="val 9863061"/>
                <a:gd name="adj2" fmla="val 13730530"/>
              </a:avLst>
            </a:prstGeom>
            <a:ln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545435" y="2547689"/>
              <a:ext cx="7537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Calibri" panose="020F0502020204030204" pitchFamily="34" charset="0"/>
                </a:rPr>
                <a:t>Θ=0</a:t>
              </a:r>
              <a:r>
                <a:rPr lang="ko-KR" altLang="en-US" sz="900" dirty="0" smtClean="0">
                  <a:latin typeface="Calibri" panose="020F0502020204030204" pitchFamily="34" charset="0"/>
                </a:rPr>
                <a:t>˚</a:t>
              </a:r>
              <a:r>
                <a:rPr lang="en-US" altLang="ko-KR" sz="900" dirty="0" smtClean="0">
                  <a:latin typeface="Calibri" panose="020F0502020204030204" pitchFamily="34" charset="0"/>
                </a:rPr>
                <a:t>, φ=50</a:t>
              </a:r>
              <a:r>
                <a:rPr lang="ko-KR" altLang="en-US" sz="900" dirty="0" smtClean="0">
                  <a:latin typeface="Calibri" panose="020F0502020204030204" pitchFamily="34" charset="0"/>
                </a:rPr>
                <a:t>˚</a:t>
              </a:r>
              <a:endParaRPr lang="ko-KR" altLang="en-US" sz="90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7081547" y="332657"/>
            <a:ext cx="1645370" cy="125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데모 장비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Mic1 </a:t>
            </a:r>
            <a:r>
              <a:rPr lang="en-US" altLang="ko-KR" dirty="0" smtClean="0">
                <a:sym typeface="Wingdings" panose="05000000000000000000" pitchFamily="2" charset="2"/>
              </a:rPr>
              <a:t></a:t>
            </a:r>
            <a:r>
              <a:rPr lang="en-US" altLang="ko-KR" dirty="0" smtClean="0"/>
              <a:t> mic4</a:t>
            </a:r>
          </a:p>
          <a:p>
            <a:pPr algn="ctr"/>
            <a:r>
              <a:rPr lang="en-US" altLang="ko-KR" dirty="0" smtClean="0"/>
              <a:t>Mic2 </a:t>
            </a:r>
            <a:r>
              <a:rPr lang="en-US" altLang="ko-KR" dirty="0">
                <a:sym typeface="Wingdings" panose="05000000000000000000" pitchFamily="2" charset="2"/>
              </a:rPr>
              <a:t></a:t>
            </a:r>
            <a:r>
              <a:rPr lang="en-US" altLang="ko-KR" dirty="0"/>
              <a:t> </a:t>
            </a:r>
            <a:r>
              <a:rPr lang="en-US" altLang="ko-KR" dirty="0" smtClean="0"/>
              <a:t>mic3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8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사용자 지정 5">
      <a:dk1>
        <a:sysClr val="windowText" lastClr="000000"/>
      </a:dk1>
      <a:lt1>
        <a:sysClr val="window" lastClr="FFFFFF"/>
      </a:lt1>
      <a:dk2>
        <a:srgbClr val="FFFFFF"/>
      </a:dk2>
      <a:lt2>
        <a:srgbClr val="DEDEDE"/>
      </a:lt2>
      <a:accent1>
        <a:srgbClr val="53548A"/>
      </a:accent1>
      <a:accent2>
        <a:srgbClr val="C00000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292537</TotalTime>
  <Words>237</Words>
  <Application>Microsoft Office PowerPoint</Application>
  <PresentationFormat>화면 슬라이드 쇼(4:3)</PresentationFormat>
  <Paragraphs>90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HY견고딕</vt:lpstr>
      <vt:lpstr>맑은 고딕</vt:lpstr>
      <vt:lpstr>Arial</vt:lpstr>
      <vt:lpstr>Calibri</vt:lpstr>
      <vt:lpstr>Georgia</vt:lpstr>
      <vt:lpstr>Times New Roman</vt:lpstr>
      <vt:lpstr>Wingdings</vt:lpstr>
      <vt:lpstr>Wingdings 2</vt:lpstr>
      <vt:lpstr>도시</vt:lpstr>
      <vt:lpstr>Room configuration(Cartesian Coordinate)</vt:lpstr>
      <vt:lpstr>Source Location(Spherical Coordinate)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</dc:creator>
  <cp:lastModifiedBy>Albert</cp:lastModifiedBy>
  <cp:revision>4871</cp:revision>
  <cp:lastPrinted>2017-03-31T23:47:13Z</cp:lastPrinted>
  <dcterms:created xsi:type="dcterms:W3CDTF">2010-07-23T08:16:11Z</dcterms:created>
  <dcterms:modified xsi:type="dcterms:W3CDTF">2017-10-17T06:50:19Z</dcterms:modified>
</cp:coreProperties>
</file>