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A12FFD-86F1-46B3-AAF4-0401C2945E3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AE00191-8A15-4E35-A1AA-C8EA2B62286E}">
      <dgm:prSet/>
      <dgm:spPr/>
      <dgm:t>
        <a:bodyPr/>
        <a:lstStyle/>
        <a:p>
          <a:pPr rtl="0"/>
          <a:r>
            <a:rPr lang="en-IN" smtClean="0"/>
            <a:t>Top 10 locality of Mumbai having highest rated restaurants</a:t>
          </a:r>
          <a:endParaRPr lang="en-IN"/>
        </a:p>
      </dgm:t>
    </dgm:pt>
    <dgm:pt modelId="{6DF6F489-B713-427E-B585-BA1ECBD5C5A6}" type="parTrans" cxnId="{7A1AFC5D-7F1D-44AF-ACCB-2FA7F183A966}">
      <dgm:prSet/>
      <dgm:spPr/>
      <dgm:t>
        <a:bodyPr/>
        <a:lstStyle/>
        <a:p>
          <a:endParaRPr lang="en-IN"/>
        </a:p>
      </dgm:t>
    </dgm:pt>
    <dgm:pt modelId="{3789604B-83C6-4DDD-B975-0D8A34650C89}" type="sibTrans" cxnId="{7A1AFC5D-7F1D-44AF-ACCB-2FA7F183A966}">
      <dgm:prSet/>
      <dgm:spPr/>
      <dgm:t>
        <a:bodyPr/>
        <a:lstStyle/>
        <a:p>
          <a:endParaRPr lang="en-IN"/>
        </a:p>
      </dgm:t>
    </dgm:pt>
    <dgm:pt modelId="{327B81CA-EFE0-4126-9628-6B274C73B43D}" type="pres">
      <dgm:prSet presAssocID="{5DA12FFD-86F1-46B3-AAF4-0401C2945E32}" presName="linear" presStyleCnt="0">
        <dgm:presLayoutVars>
          <dgm:animLvl val="lvl"/>
          <dgm:resizeHandles val="exact"/>
        </dgm:presLayoutVars>
      </dgm:prSet>
      <dgm:spPr/>
    </dgm:pt>
    <dgm:pt modelId="{77ADAE0B-20FA-4A80-8874-89B95C3C5772}" type="pres">
      <dgm:prSet presAssocID="{8AE00191-8A15-4E35-A1AA-C8EA2B62286E}" presName="parentText" presStyleLbl="node1" presStyleIdx="0" presStyleCnt="1">
        <dgm:presLayoutVars>
          <dgm:chMax val="0"/>
          <dgm:bulletEnabled val="1"/>
        </dgm:presLayoutVars>
      </dgm:prSet>
      <dgm:spPr/>
    </dgm:pt>
  </dgm:ptLst>
  <dgm:cxnLst>
    <dgm:cxn modelId="{7A1AFC5D-7F1D-44AF-ACCB-2FA7F183A966}" srcId="{5DA12FFD-86F1-46B3-AAF4-0401C2945E32}" destId="{8AE00191-8A15-4E35-A1AA-C8EA2B62286E}" srcOrd="0" destOrd="0" parTransId="{6DF6F489-B713-427E-B585-BA1ECBD5C5A6}" sibTransId="{3789604B-83C6-4DDD-B975-0D8A34650C89}"/>
    <dgm:cxn modelId="{5BB58FF8-8915-41D3-B695-035A88834CAB}" type="presOf" srcId="{5DA12FFD-86F1-46B3-AAF4-0401C2945E32}" destId="{327B81CA-EFE0-4126-9628-6B274C73B43D}" srcOrd="0" destOrd="0" presId="urn:microsoft.com/office/officeart/2005/8/layout/vList2"/>
    <dgm:cxn modelId="{16306E1D-979F-4CF5-BB28-F70B29F4BD6E}" type="presOf" srcId="{8AE00191-8A15-4E35-A1AA-C8EA2B62286E}" destId="{77ADAE0B-20FA-4A80-8874-89B95C3C5772}" srcOrd="0" destOrd="0" presId="urn:microsoft.com/office/officeart/2005/8/layout/vList2"/>
    <dgm:cxn modelId="{3E6F56F6-AB98-4CED-8C2D-F497FEB73985}" type="presParOf" srcId="{327B81CA-EFE0-4126-9628-6B274C73B43D}" destId="{77ADAE0B-20FA-4A80-8874-89B95C3C577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47508-21D5-4666-8F5F-850D20C750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3BFB552-4832-46FC-8C84-EB273CF10C3F}">
      <dgm:prSet/>
      <dgm:spPr/>
      <dgm:t>
        <a:bodyPr/>
        <a:lstStyle/>
        <a:p>
          <a:pPr rtl="0"/>
          <a:r>
            <a:rPr lang="en-IN" smtClean="0"/>
            <a:t>Top 10 locality of Mumbai with worst rated restaurants</a:t>
          </a:r>
          <a:endParaRPr lang="en-IN"/>
        </a:p>
      </dgm:t>
    </dgm:pt>
    <dgm:pt modelId="{86B69561-BF50-42D0-AA5F-DF0A453C7710}" type="parTrans" cxnId="{73D83B38-7ACF-4434-8D97-C36B71E8A8A4}">
      <dgm:prSet/>
      <dgm:spPr/>
      <dgm:t>
        <a:bodyPr/>
        <a:lstStyle/>
        <a:p>
          <a:endParaRPr lang="en-IN"/>
        </a:p>
      </dgm:t>
    </dgm:pt>
    <dgm:pt modelId="{E6B051F3-968F-4B59-BAAE-4D85CFB94811}" type="sibTrans" cxnId="{73D83B38-7ACF-4434-8D97-C36B71E8A8A4}">
      <dgm:prSet/>
      <dgm:spPr/>
      <dgm:t>
        <a:bodyPr/>
        <a:lstStyle/>
        <a:p>
          <a:endParaRPr lang="en-IN"/>
        </a:p>
      </dgm:t>
    </dgm:pt>
    <dgm:pt modelId="{BAB9C26E-DA0F-4B6F-B6E9-16015473116A}" type="pres">
      <dgm:prSet presAssocID="{95747508-21D5-4666-8F5F-850D20C750F8}" presName="linear" presStyleCnt="0">
        <dgm:presLayoutVars>
          <dgm:animLvl val="lvl"/>
          <dgm:resizeHandles val="exact"/>
        </dgm:presLayoutVars>
      </dgm:prSet>
      <dgm:spPr/>
    </dgm:pt>
    <dgm:pt modelId="{40F9325F-279E-4A23-8E81-FEA837816AE6}" type="pres">
      <dgm:prSet presAssocID="{D3BFB552-4832-46FC-8C84-EB273CF10C3F}" presName="parentText" presStyleLbl="node1" presStyleIdx="0" presStyleCnt="1">
        <dgm:presLayoutVars>
          <dgm:chMax val="0"/>
          <dgm:bulletEnabled val="1"/>
        </dgm:presLayoutVars>
      </dgm:prSet>
      <dgm:spPr/>
    </dgm:pt>
  </dgm:ptLst>
  <dgm:cxnLst>
    <dgm:cxn modelId="{85DEE85E-D673-422A-98DE-2AEE4FC87748}" type="presOf" srcId="{D3BFB552-4832-46FC-8C84-EB273CF10C3F}" destId="{40F9325F-279E-4A23-8E81-FEA837816AE6}" srcOrd="0" destOrd="0" presId="urn:microsoft.com/office/officeart/2005/8/layout/vList2"/>
    <dgm:cxn modelId="{9802B7DD-86AE-4968-9B4D-85B9C3679D23}" type="presOf" srcId="{95747508-21D5-4666-8F5F-850D20C750F8}" destId="{BAB9C26E-DA0F-4B6F-B6E9-16015473116A}" srcOrd="0" destOrd="0" presId="urn:microsoft.com/office/officeart/2005/8/layout/vList2"/>
    <dgm:cxn modelId="{73D83B38-7ACF-4434-8D97-C36B71E8A8A4}" srcId="{95747508-21D5-4666-8F5F-850D20C750F8}" destId="{D3BFB552-4832-46FC-8C84-EB273CF10C3F}" srcOrd="0" destOrd="0" parTransId="{86B69561-BF50-42D0-AA5F-DF0A453C7710}" sibTransId="{E6B051F3-968F-4B59-BAAE-4D85CFB94811}"/>
    <dgm:cxn modelId="{A748B79E-BB82-464E-873D-0746AE3FBFA1}" type="presParOf" srcId="{BAB9C26E-DA0F-4B6F-B6E9-16015473116A}" destId="{40F9325F-279E-4A23-8E81-FEA837816AE6}"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A12FFD-86F1-46B3-AAF4-0401C2945E3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AE00191-8A15-4E35-A1AA-C8EA2B62286E}">
      <dgm:prSet/>
      <dgm:spPr/>
      <dgm:t>
        <a:bodyPr/>
        <a:lstStyle/>
        <a:p>
          <a:pPr rtl="0"/>
          <a:r>
            <a:rPr lang="en-US" dirty="0" smtClean="0"/>
            <a:t>Lowest number of Restaurant available in Locality of Mumbai</a:t>
          </a:r>
          <a:endParaRPr lang="en-IN" dirty="0"/>
        </a:p>
      </dgm:t>
    </dgm:pt>
    <dgm:pt modelId="{6DF6F489-B713-427E-B585-BA1ECBD5C5A6}" type="parTrans" cxnId="{7A1AFC5D-7F1D-44AF-ACCB-2FA7F183A966}">
      <dgm:prSet/>
      <dgm:spPr/>
      <dgm:t>
        <a:bodyPr/>
        <a:lstStyle/>
        <a:p>
          <a:endParaRPr lang="en-IN"/>
        </a:p>
      </dgm:t>
    </dgm:pt>
    <dgm:pt modelId="{3789604B-83C6-4DDD-B975-0D8A34650C89}" type="sibTrans" cxnId="{7A1AFC5D-7F1D-44AF-ACCB-2FA7F183A966}">
      <dgm:prSet/>
      <dgm:spPr/>
      <dgm:t>
        <a:bodyPr/>
        <a:lstStyle/>
        <a:p>
          <a:endParaRPr lang="en-IN"/>
        </a:p>
      </dgm:t>
    </dgm:pt>
    <dgm:pt modelId="{327B81CA-EFE0-4126-9628-6B274C73B43D}" type="pres">
      <dgm:prSet presAssocID="{5DA12FFD-86F1-46B3-AAF4-0401C2945E32}" presName="linear" presStyleCnt="0">
        <dgm:presLayoutVars>
          <dgm:animLvl val="lvl"/>
          <dgm:resizeHandles val="exact"/>
        </dgm:presLayoutVars>
      </dgm:prSet>
      <dgm:spPr/>
    </dgm:pt>
    <dgm:pt modelId="{77ADAE0B-20FA-4A80-8874-89B95C3C5772}" type="pres">
      <dgm:prSet presAssocID="{8AE00191-8A15-4E35-A1AA-C8EA2B62286E}" presName="parentText" presStyleLbl="node1" presStyleIdx="0" presStyleCnt="1">
        <dgm:presLayoutVars>
          <dgm:chMax val="0"/>
          <dgm:bulletEnabled val="1"/>
        </dgm:presLayoutVars>
      </dgm:prSet>
      <dgm:spPr/>
      <dgm:t>
        <a:bodyPr/>
        <a:lstStyle/>
        <a:p>
          <a:endParaRPr lang="en-IN"/>
        </a:p>
      </dgm:t>
    </dgm:pt>
  </dgm:ptLst>
  <dgm:cxnLst>
    <dgm:cxn modelId="{AD95245C-BCF8-406A-96D3-481E0024859E}" type="presOf" srcId="{8AE00191-8A15-4E35-A1AA-C8EA2B62286E}" destId="{77ADAE0B-20FA-4A80-8874-89B95C3C5772}" srcOrd="0" destOrd="0" presId="urn:microsoft.com/office/officeart/2005/8/layout/vList2"/>
    <dgm:cxn modelId="{7A1AFC5D-7F1D-44AF-ACCB-2FA7F183A966}" srcId="{5DA12FFD-86F1-46B3-AAF4-0401C2945E32}" destId="{8AE00191-8A15-4E35-A1AA-C8EA2B62286E}" srcOrd="0" destOrd="0" parTransId="{6DF6F489-B713-427E-B585-BA1ECBD5C5A6}" sibTransId="{3789604B-83C6-4DDD-B975-0D8A34650C89}"/>
    <dgm:cxn modelId="{299A74B9-BE41-427E-9875-4998A1F9A3CE}" type="presOf" srcId="{5DA12FFD-86F1-46B3-AAF4-0401C2945E32}" destId="{327B81CA-EFE0-4126-9628-6B274C73B43D}" srcOrd="0" destOrd="0" presId="urn:microsoft.com/office/officeart/2005/8/layout/vList2"/>
    <dgm:cxn modelId="{4A29E4B2-F327-4BA2-A921-F59F2533D05A}" type="presParOf" srcId="{327B81CA-EFE0-4126-9628-6B274C73B43D}" destId="{77ADAE0B-20FA-4A80-8874-89B95C3C577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47508-21D5-4666-8F5F-850D20C750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3BFB552-4832-46FC-8C84-EB273CF10C3F}">
      <dgm:prSet/>
      <dgm:spPr/>
      <dgm:t>
        <a:bodyPr/>
        <a:lstStyle/>
        <a:p>
          <a:pPr rtl="0"/>
          <a:r>
            <a:rPr lang="en-US" dirty="0" smtClean="0"/>
            <a:t>Highest number of Restaurant available in Locality of Mumbai</a:t>
          </a:r>
          <a:endParaRPr lang="en-IN" dirty="0"/>
        </a:p>
      </dgm:t>
    </dgm:pt>
    <dgm:pt modelId="{86B69561-BF50-42D0-AA5F-DF0A453C7710}" type="parTrans" cxnId="{73D83B38-7ACF-4434-8D97-C36B71E8A8A4}">
      <dgm:prSet/>
      <dgm:spPr/>
      <dgm:t>
        <a:bodyPr/>
        <a:lstStyle/>
        <a:p>
          <a:endParaRPr lang="en-IN"/>
        </a:p>
      </dgm:t>
    </dgm:pt>
    <dgm:pt modelId="{E6B051F3-968F-4B59-BAAE-4D85CFB94811}" type="sibTrans" cxnId="{73D83B38-7ACF-4434-8D97-C36B71E8A8A4}">
      <dgm:prSet/>
      <dgm:spPr/>
      <dgm:t>
        <a:bodyPr/>
        <a:lstStyle/>
        <a:p>
          <a:endParaRPr lang="en-IN"/>
        </a:p>
      </dgm:t>
    </dgm:pt>
    <dgm:pt modelId="{BAB9C26E-DA0F-4B6F-B6E9-16015473116A}" type="pres">
      <dgm:prSet presAssocID="{95747508-21D5-4666-8F5F-850D20C750F8}" presName="linear" presStyleCnt="0">
        <dgm:presLayoutVars>
          <dgm:animLvl val="lvl"/>
          <dgm:resizeHandles val="exact"/>
        </dgm:presLayoutVars>
      </dgm:prSet>
      <dgm:spPr/>
    </dgm:pt>
    <dgm:pt modelId="{40F9325F-279E-4A23-8E81-FEA837816AE6}" type="pres">
      <dgm:prSet presAssocID="{D3BFB552-4832-46FC-8C84-EB273CF10C3F}" presName="parentText" presStyleLbl="node1" presStyleIdx="0" presStyleCnt="1" custLinFactY="28984" custLinFactNeighborX="-442" custLinFactNeighborY="100000">
        <dgm:presLayoutVars>
          <dgm:chMax val="0"/>
          <dgm:bulletEnabled val="1"/>
        </dgm:presLayoutVars>
      </dgm:prSet>
      <dgm:spPr/>
      <dgm:t>
        <a:bodyPr/>
        <a:lstStyle/>
        <a:p>
          <a:endParaRPr lang="en-IN"/>
        </a:p>
      </dgm:t>
    </dgm:pt>
  </dgm:ptLst>
  <dgm:cxnLst>
    <dgm:cxn modelId="{C698EF65-6A55-4882-9EEA-B4450F1C6FBA}" type="presOf" srcId="{D3BFB552-4832-46FC-8C84-EB273CF10C3F}" destId="{40F9325F-279E-4A23-8E81-FEA837816AE6}" srcOrd="0" destOrd="0" presId="urn:microsoft.com/office/officeart/2005/8/layout/vList2"/>
    <dgm:cxn modelId="{73D83B38-7ACF-4434-8D97-C36B71E8A8A4}" srcId="{95747508-21D5-4666-8F5F-850D20C750F8}" destId="{D3BFB552-4832-46FC-8C84-EB273CF10C3F}" srcOrd="0" destOrd="0" parTransId="{86B69561-BF50-42D0-AA5F-DF0A453C7710}" sibTransId="{E6B051F3-968F-4B59-BAAE-4D85CFB94811}"/>
    <dgm:cxn modelId="{59A52B26-9F5B-4A69-B748-FFA5DAF19CE6}" type="presOf" srcId="{95747508-21D5-4666-8F5F-850D20C750F8}" destId="{BAB9C26E-DA0F-4B6F-B6E9-16015473116A}" srcOrd="0" destOrd="0" presId="urn:microsoft.com/office/officeart/2005/8/layout/vList2"/>
    <dgm:cxn modelId="{1A156D53-9062-4687-9C3F-3E437DADB483}" type="presParOf" srcId="{BAB9C26E-DA0F-4B6F-B6E9-16015473116A}" destId="{40F9325F-279E-4A23-8E81-FEA837816AE6}"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DAE0B-20FA-4A80-8874-89B95C3C5772}">
      <dsp:nvSpPr>
        <dsp:cNvPr id="0" name=""/>
        <dsp:cNvSpPr/>
      </dsp:nvSpPr>
      <dsp:spPr>
        <a:xfrm>
          <a:off x="0" y="4778"/>
          <a:ext cx="5682389"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kern="1200" smtClean="0"/>
            <a:t>Top 10 locality of Mumbai having highest rated restaurants</a:t>
          </a:r>
          <a:endParaRPr lang="en-IN" sz="1500" kern="1200"/>
        </a:p>
      </dsp:txBody>
      <dsp:txXfrm>
        <a:off x="17563" y="22341"/>
        <a:ext cx="5647263"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9325F-279E-4A23-8E81-FEA837816AE6}">
      <dsp:nvSpPr>
        <dsp:cNvPr id="0" name=""/>
        <dsp:cNvSpPr/>
      </dsp:nvSpPr>
      <dsp:spPr>
        <a:xfrm>
          <a:off x="0" y="4778"/>
          <a:ext cx="5322675"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IN" sz="1500" kern="1200" smtClean="0"/>
            <a:t>Top 10 locality of Mumbai with worst rated restaurants</a:t>
          </a:r>
          <a:endParaRPr lang="en-IN" sz="1500" kern="1200"/>
        </a:p>
      </dsp:txBody>
      <dsp:txXfrm>
        <a:off x="17563" y="22341"/>
        <a:ext cx="5287549" cy="32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DAE0B-20FA-4A80-8874-89B95C3C5772}">
      <dsp:nvSpPr>
        <dsp:cNvPr id="0" name=""/>
        <dsp:cNvSpPr/>
      </dsp:nvSpPr>
      <dsp:spPr>
        <a:xfrm>
          <a:off x="0" y="4778"/>
          <a:ext cx="5682389"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Lowest number of Restaurant available in Locality of Mumbai</a:t>
          </a:r>
          <a:endParaRPr lang="en-IN" sz="1500" kern="1200" dirty="0"/>
        </a:p>
      </dsp:txBody>
      <dsp:txXfrm>
        <a:off x="17563" y="22341"/>
        <a:ext cx="5647263" cy="324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9325F-279E-4A23-8E81-FEA837816AE6}">
      <dsp:nvSpPr>
        <dsp:cNvPr id="0" name=""/>
        <dsp:cNvSpPr/>
      </dsp:nvSpPr>
      <dsp:spPr>
        <a:xfrm>
          <a:off x="0" y="9557"/>
          <a:ext cx="5322675"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Highest number of Restaurant available in Locality of Mumbai</a:t>
          </a:r>
          <a:endParaRPr lang="en-IN" sz="1500" kern="1200" dirty="0"/>
        </a:p>
      </dsp:txBody>
      <dsp:txXfrm>
        <a:off x="17563" y="27120"/>
        <a:ext cx="5287549"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097DAC-16A7-459E-BEB8-5FB649FE83FE}" type="datetimeFigureOut">
              <a:rPr lang="en-IN" smtClean="0"/>
              <a:t>11-05-2020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88B0-8DE0-433F-9619-23FC9EF6FE9E}" type="slidenum">
              <a:rPr lang="en-IN" smtClean="0"/>
              <a:t>‹#›</a:t>
            </a:fld>
            <a:endParaRPr lang="en-IN"/>
          </a:p>
        </p:txBody>
      </p:sp>
    </p:spTree>
    <p:extLst>
      <p:ext uri="{BB962C8B-B14F-4D97-AF65-F5344CB8AC3E}">
        <p14:creationId xmlns:p14="http://schemas.microsoft.com/office/powerpoint/2010/main" val="338988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7</a:t>
            </a:fld>
            <a:endParaRPr lang="en-IN"/>
          </a:p>
        </p:txBody>
      </p:sp>
    </p:spTree>
    <p:extLst>
      <p:ext uri="{BB962C8B-B14F-4D97-AF65-F5344CB8AC3E}">
        <p14:creationId xmlns:p14="http://schemas.microsoft.com/office/powerpoint/2010/main" val="222983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8</a:t>
            </a:fld>
            <a:endParaRPr lang="en-IN"/>
          </a:p>
        </p:txBody>
      </p:sp>
    </p:spTree>
    <p:extLst>
      <p:ext uri="{BB962C8B-B14F-4D97-AF65-F5344CB8AC3E}">
        <p14:creationId xmlns:p14="http://schemas.microsoft.com/office/powerpoint/2010/main" val="228318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9</a:t>
            </a:fld>
            <a:endParaRPr lang="en-IN"/>
          </a:p>
        </p:txBody>
      </p:sp>
    </p:spTree>
    <p:extLst>
      <p:ext uri="{BB962C8B-B14F-4D97-AF65-F5344CB8AC3E}">
        <p14:creationId xmlns:p14="http://schemas.microsoft.com/office/powerpoint/2010/main" val="412422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10</a:t>
            </a:fld>
            <a:endParaRPr lang="en-IN"/>
          </a:p>
        </p:txBody>
      </p:sp>
    </p:spTree>
    <p:extLst>
      <p:ext uri="{BB962C8B-B14F-4D97-AF65-F5344CB8AC3E}">
        <p14:creationId xmlns:p14="http://schemas.microsoft.com/office/powerpoint/2010/main" val="238017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11</a:t>
            </a:fld>
            <a:endParaRPr lang="en-IN"/>
          </a:p>
        </p:txBody>
      </p:sp>
    </p:spTree>
    <p:extLst>
      <p:ext uri="{BB962C8B-B14F-4D97-AF65-F5344CB8AC3E}">
        <p14:creationId xmlns:p14="http://schemas.microsoft.com/office/powerpoint/2010/main" val="1627617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12</a:t>
            </a:fld>
            <a:endParaRPr lang="en-IN"/>
          </a:p>
        </p:txBody>
      </p:sp>
    </p:spTree>
    <p:extLst>
      <p:ext uri="{BB962C8B-B14F-4D97-AF65-F5344CB8AC3E}">
        <p14:creationId xmlns:p14="http://schemas.microsoft.com/office/powerpoint/2010/main" val="131539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13</a:t>
            </a:fld>
            <a:endParaRPr lang="en-IN"/>
          </a:p>
        </p:txBody>
      </p:sp>
    </p:spTree>
    <p:extLst>
      <p:ext uri="{BB962C8B-B14F-4D97-AF65-F5344CB8AC3E}">
        <p14:creationId xmlns:p14="http://schemas.microsoft.com/office/powerpoint/2010/main" val="15999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14</a:t>
            </a:fld>
            <a:endParaRPr lang="en-IN"/>
          </a:p>
        </p:txBody>
      </p:sp>
    </p:spTree>
    <p:extLst>
      <p:ext uri="{BB962C8B-B14F-4D97-AF65-F5344CB8AC3E}">
        <p14:creationId xmlns:p14="http://schemas.microsoft.com/office/powerpoint/2010/main" val="2308946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F188B0-8DE0-433F-9619-23FC9EF6FE9E}" type="slidenum">
              <a:rPr lang="en-IN" smtClean="0"/>
              <a:t>15</a:t>
            </a:fld>
            <a:endParaRPr lang="en-IN"/>
          </a:p>
        </p:txBody>
      </p:sp>
    </p:spTree>
    <p:extLst>
      <p:ext uri="{BB962C8B-B14F-4D97-AF65-F5344CB8AC3E}">
        <p14:creationId xmlns:p14="http://schemas.microsoft.com/office/powerpoint/2010/main" val="3013582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2F2418-63DD-461A-8082-69567471094A}"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61275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2F2418-63DD-461A-8082-69567471094A}"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4951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2F2418-63DD-461A-8082-69567471094A}"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76132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2F2418-63DD-461A-8082-69567471094A}"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4291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F2418-63DD-461A-8082-69567471094A}" type="datetimeFigureOut">
              <a:rPr lang="en-IN" smtClean="0"/>
              <a:t>11-05-2020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376788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2F2418-63DD-461A-8082-69567471094A}"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18964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2F2418-63DD-461A-8082-69567471094A}" type="datetimeFigureOut">
              <a:rPr lang="en-IN" smtClean="0"/>
              <a:t>11-05-2020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11402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2F2418-63DD-461A-8082-69567471094A}" type="datetimeFigureOut">
              <a:rPr lang="en-IN" smtClean="0"/>
              <a:t>11-05-2020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129140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F2418-63DD-461A-8082-69567471094A}" type="datetimeFigureOut">
              <a:rPr lang="en-IN" smtClean="0"/>
              <a:t>11-05-2020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69087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F2418-63DD-461A-8082-69567471094A}"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5973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F2418-63DD-461A-8082-69567471094A}" type="datetimeFigureOut">
              <a:rPr lang="en-IN" smtClean="0"/>
              <a:t>11-05-2020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53FFFA-82B3-4241-85FB-257FDB4665C2}" type="slidenum">
              <a:rPr lang="en-IN" smtClean="0"/>
              <a:t>‹#›</a:t>
            </a:fld>
            <a:endParaRPr lang="en-IN"/>
          </a:p>
        </p:txBody>
      </p:sp>
    </p:spTree>
    <p:extLst>
      <p:ext uri="{BB962C8B-B14F-4D97-AF65-F5344CB8AC3E}">
        <p14:creationId xmlns:p14="http://schemas.microsoft.com/office/powerpoint/2010/main" val="23151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F2418-63DD-461A-8082-69567471094A}" type="datetimeFigureOut">
              <a:rPr lang="en-IN" smtClean="0"/>
              <a:t>11-05-2020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FFFA-82B3-4241-85FB-257FDB4665C2}" type="slidenum">
              <a:rPr lang="en-IN" smtClean="0"/>
              <a:t>‹#›</a:t>
            </a:fld>
            <a:endParaRPr lang="en-IN"/>
          </a:p>
        </p:txBody>
      </p:sp>
    </p:spTree>
    <p:extLst>
      <p:ext uri="{BB962C8B-B14F-4D97-AF65-F5344CB8AC3E}">
        <p14:creationId xmlns:p14="http://schemas.microsoft.com/office/powerpoint/2010/main" val="352875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1.xml"/><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image" Target="../media/image8.png"/><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0480" y="1330960"/>
            <a:ext cx="10261600" cy="3535679"/>
          </a:xfrm>
        </p:spPr>
        <p:txBody>
          <a:bodyPr>
            <a:normAutofit/>
          </a:bodyPr>
          <a:lstStyle/>
          <a:p>
            <a:r>
              <a:rPr lang="en-US" b="1" dirty="0" err="1" smtClean="0">
                <a:latin typeface="Britannic Bold" panose="020B0903060703020204" pitchFamily="34" charset="0"/>
              </a:rPr>
              <a:t>Analysing</a:t>
            </a:r>
            <a:r>
              <a:rPr lang="en-US" b="1" dirty="0" smtClean="0">
                <a:latin typeface="Britannic Bold" panose="020B0903060703020204" pitchFamily="34" charset="0"/>
              </a:rPr>
              <a:t> Restaurants in Mumbai for food supply during Covid-19 Lockdown</a:t>
            </a:r>
            <a:endParaRPr lang="en-IN" b="1" dirty="0">
              <a:latin typeface="Britannic Bold" panose="020B0903060703020204" pitchFamily="34" charset="0"/>
            </a:endParaRPr>
          </a:p>
        </p:txBody>
      </p:sp>
    </p:spTree>
    <p:extLst>
      <p:ext uri="{BB962C8B-B14F-4D97-AF65-F5344CB8AC3E}">
        <p14:creationId xmlns:p14="http://schemas.microsoft.com/office/powerpoint/2010/main" val="174622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DATA TRANSFORMATION</a:t>
            </a:r>
            <a:endParaRPr lang="en-IN" b="1" dirty="0">
              <a:latin typeface="Britannic Bold" panose="020B0903060703020204" pitchFamily="34" charset="0"/>
            </a:endParaRPr>
          </a:p>
        </p:txBody>
      </p:sp>
      <p:sp>
        <p:nvSpPr>
          <p:cNvPr id="3" name="Rectangle 2"/>
          <p:cNvSpPr/>
          <p:nvPr/>
        </p:nvSpPr>
        <p:spPr>
          <a:xfrm>
            <a:off x="4558186" y="1333173"/>
            <a:ext cx="7349334" cy="1015663"/>
          </a:xfrm>
          <a:prstGeom prst="rect">
            <a:avLst/>
          </a:prstGeom>
        </p:spPr>
        <p:txBody>
          <a:bodyPr wrap="square">
            <a:spAutoFit/>
          </a:bodyPr>
          <a:lstStyle/>
          <a:p>
            <a:pPr algn="just"/>
            <a:r>
              <a:rPr lang="en-US" sz="2000" dirty="0" smtClean="0"/>
              <a:t>The areas were analyzed using Foursquare API to obtain the categories of venues available in each region. In this process we obtained 113 unique categories.</a:t>
            </a:r>
            <a:endParaRPr lang="en-IN" sz="2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187" y="2281186"/>
            <a:ext cx="7349334" cy="4453421"/>
          </a:xfrm>
          <a:prstGeom prst="rect">
            <a:avLst/>
          </a:prstGeom>
        </p:spPr>
      </p:pic>
    </p:spTree>
    <p:extLst>
      <p:ext uri="{BB962C8B-B14F-4D97-AF65-F5344CB8AC3E}">
        <p14:creationId xmlns:p14="http://schemas.microsoft.com/office/powerpoint/2010/main" val="60118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CLUSTERING</a:t>
            </a:r>
            <a:endParaRPr lang="en-IN" b="1" dirty="0">
              <a:latin typeface="Britannic Bold" panose="020B0903060703020204" pitchFamily="34" charset="0"/>
            </a:endParaRPr>
          </a:p>
        </p:txBody>
      </p:sp>
      <p:sp>
        <p:nvSpPr>
          <p:cNvPr id="3" name="Rectangle 2"/>
          <p:cNvSpPr/>
          <p:nvPr/>
        </p:nvSpPr>
        <p:spPr>
          <a:xfrm>
            <a:off x="4013735" y="1333173"/>
            <a:ext cx="7893785" cy="5170646"/>
          </a:xfrm>
          <a:prstGeom prst="rect">
            <a:avLst/>
          </a:prstGeom>
        </p:spPr>
        <p:txBody>
          <a:bodyPr wrap="square">
            <a:spAutoFit/>
          </a:bodyPr>
          <a:lstStyle/>
          <a:p>
            <a:pPr algn="just"/>
            <a:r>
              <a:rPr lang="en-US" sz="2200" dirty="0" smtClean="0"/>
              <a:t>Clustering is the task of dividing the population or data points into a number of groups such that data points in the same groups are more similar to other data points in the same group and dissimilar to the data points in other groups.</a:t>
            </a:r>
          </a:p>
          <a:p>
            <a:pPr algn="just"/>
            <a:endParaRPr lang="en-US" sz="2200" dirty="0" smtClean="0"/>
          </a:p>
          <a:p>
            <a:pPr algn="just"/>
            <a:r>
              <a:rPr lang="en-US" sz="2200" b="1" u="sng" dirty="0" smtClean="0"/>
              <a:t>KMEANS ALGORITHM </a:t>
            </a:r>
            <a:r>
              <a:rPr lang="en-US" sz="2200" dirty="0" smtClean="0"/>
              <a:t>is an iterative algorithm that tries to partition the dataset into </a:t>
            </a:r>
            <a:r>
              <a:rPr lang="en-US" sz="2200" dirty="0" err="1" smtClean="0"/>
              <a:t>Kpre</a:t>
            </a:r>
            <a:r>
              <a:rPr lang="en-US" sz="2200" dirty="0" smtClean="0"/>
              <a:t>-defined distinct non-overlapping subgroups (clusters) where each data point belongs to only one group. It tries to make the intra-cluster data points as similar as possible while also keeping the clusters as different (far) as possible. 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 </a:t>
            </a:r>
          </a:p>
        </p:txBody>
      </p:sp>
    </p:spTree>
    <p:extLst>
      <p:ext uri="{BB962C8B-B14F-4D97-AF65-F5344CB8AC3E}">
        <p14:creationId xmlns:p14="http://schemas.microsoft.com/office/powerpoint/2010/main" val="259261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CLUSTERING</a:t>
            </a:r>
            <a:endParaRPr lang="en-IN" b="1" dirty="0">
              <a:latin typeface="Britannic Bold" panose="020B0903060703020204" pitchFamily="34" charset="0"/>
            </a:endParaRPr>
          </a:p>
        </p:txBody>
      </p:sp>
      <p:sp>
        <p:nvSpPr>
          <p:cNvPr id="3" name="Rectangle 2"/>
          <p:cNvSpPr/>
          <p:nvPr/>
        </p:nvSpPr>
        <p:spPr>
          <a:xfrm>
            <a:off x="4013735" y="1333173"/>
            <a:ext cx="7893785" cy="769441"/>
          </a:xfrm>
          <a:prstGeom prst="rect">
            <a:avLst/>
          </a:prstGeom>
        </p:spPr>
        <p:txBody>
          <a:bodyPr wrap="square">
            <a:spAutoFit/>
          </a:bodyPr>
          <a:lstStyle/>
          <a:p>
            <a:pPr algn="just"/>
            <a:r>
              <a:rPr lang="en-US" sz="2200" dirty="0" smtClean="0"/>
              <a:t>K-Means was applied to obtain locations in 5 clusters. This can be viewed as: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20" y="2008025"/>
            <a:ext cx="5423495" cy="459490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382" y="3082694"/>
            <a:ext cx="6289911" cy="2540156"/>
          </a:xfrm>
          <a:prstGeom prst="rect">
            <a:avLst/>
          </a:prstGeom>
        </p:spPr>
      </p:pic>
    </p:spTree>
    <p:extLst>
      <p:ext uri="{BB962C8B-B14F-4D97-AF65-F5344CB8AC3E}">
        <p14:creationId xmlns:p14="http://schemas.microsoft.com/office/powerpoint/2010/main" val="64743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RESULTS</a:t>
            </a:r>
            <a:endParaRPr lang="en-IN" b="1" dirty="0">
              <a:latin typeface="Britannic Bold" panose="020B0903060703020204" pitchFamily="34" charset="0"/>
            </a:endParaRPr>
          </a:p>
        </p:txBody>
      </p:sp>
      <p:sp>
        <p:nvSpPr>
          <p:cNvPr id="3" name="Rectangle 2"/>
          <p:cNvSpPr/>
          <p:nvPr/>
        </p:nvSpPr>
        <p:spPr>
          <a:xfrm>
            <a:off x="4013735" y="1476230"/>
            <a:ext cx="7893785" cy="4524315"/>
          </a:xfrm>
          <a:prstGeom prst="rect">
            <a:avLst/>
          </a:prstGeom>
        </p:spPr>
        <p:txBody>
          <a:bodyPr wrap="square">
            <a:spAutoFit/>
          </a:bodyPr>
          <a:lstStyle/>
          <a:p>
            <a:pPr algn="just"/>
            <a:r>
              <a:rPr lang="en-US" sz="2400" dirty="0" smtClean="0"/>
              <a:t>The performed clustering led to the creation of following 5 clusters based on similarity along with their associated latitude longitude value determining location. This can be seen in the above map  </a:t>
            </a:r>
          </a:p>
          <a:p>
            <a:pPr algn="just"/>
            <a:endParaRPr lang="en-US" sz="2400" dirty="0" smtClean="0"/>
          </a:p>
          <a:p>
            <a:pPr marL="342900" indent="-342900" algn="just">
              <a:buFont typeface="Arial" panose="020B0604020202020204" pitchFamily="34" charset="0"/>
              <a:buChar char="•"/>
            </a:pPr>
            <a:r>
              <a:rPr lang="en-US" sz="2400" dirty="0" smtClean="0"/>
              <a:t>Cluster 1 marked in Blue, is best suited for Indian restaurants</a:t>
            </a:r>
          </a:p>
          <a:p>
            <a:pPr marL="342900" indent="-342900" algn="just">
              <a:buFont typeface="Arial" panose="020B0604020202020204" pitchFamily="34" charset="0"/>
              <a:buChar char="•"/>
            </a:pPr>
            <a:r>
              <a:rPr lang="en-US" sz="2400" dirty="0" smtClean="0"/>
              <a:t>Cluster 2 marked in Orange, is best suited for Tea rooms</a:t>
            </a:r>
          </a:p>
          <a:p>
            <a:pPr marL="342900" indent="-342900" algn="just">
              <a:buFont typeface="Arial" panose="020B0604020202020204" pitchFamily="34" charset="0"/>
              <a:buChar char="•"/>
            </a:pPr>
            <a:r>
              <a:rPr lang="en-US" sz="2400" dirty="0" smtClean="0"/>
              <a:t>Cluster 3 marked in Green, is best suited for Cafes </a:t>
            </a:r>
          </a:p>
          <a:p>
            <a:pPr marL="342900" indent="-342900" algn="just">
              <a:buFont typeface="Arial" panose="020B0604020202020204" pitchFamily="34" charset="0"/>
              <a:buChar char="•"/>
            </a:pPr>
            <a:r>
              <a:rPr lang="en-US" sz="2400" dirty="0" smtClean="0"/>
              <a:t>Cluster 4 marked in Red, is best suited for Cafes </a:t>
            </a:r>
          </a:p>
          <a:p>
            <a:pPr marL="342900" indent="-342900" algn="just">
              <a:buFont typeface="Arial" panose="020B0604020202020204" pitchFamily="34" charset="0"/>
              <a:buChar char="•"/>
            </a:pPr>
            <a:r>
              <a:rPr lang="en-US" sz="2400" dirty="0" smtClean="0"/>
              <a:t>Cluster 5 marked in Yellow, is best suited for Chinese restaurants</a:t>
            </a:r>
          </a:p>
        </p:txBody>
      </p:sp>
    </p:spTree>
    <p:extLst>
      <p:ext uri="{BB962C8B-B14F-4D97-AF65-F5344CB8AC3E}">
        <p14:creationId xmlns:p14="http://schemas.microsoft.com/office/powerpoint/2010/main" val="4615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DISCUSSIONS</a:t>
            </a:r>
            <a:endParaRPr lang="en-IN" b="1" dirty="0">
              <a:latin typeface="Britannic Bold" panose="020B0903060703020204" pitchFamily="34" charset="0"/>
            </a:endParaRPr>
          </a:p>
        </p:txBody>
      </p:sp>
      <p:sp>
        <p:nvSpPr>
          <p:cNvPr id="3" name="Rectangle 2"/>
          <p:cNvSpPr/>
          <p:nvPr/>
        </p:nvSpPr>
        <p:spPr>
          <a:xfrm>
            <a:off x="4013735" y="1476230"/>
            <a:ext cx="7893785" cy="4832092"/>
          </a:xfrm>
          <a:prstGeom prst="rect">
            <a:avLst/>
          </a:prstGeom>
        </p:spPr>
        <p:txBody>
          <a:bodyPr wrap="square">
            <a:spAutoFit/>
          </a:bodyPr>
          <a:lstStyle/>
          <a:p>
            <a:pPr algn="just"/>
            <a:r>
              <a:rPr lang="en-US" sz="2200" dirty="0"/>
              <a:t>Considering the times of harmful virus taking over the world, the </a:t>
            </a:r>
            <a:r>
              <a:rPr lang="en-US" sz="2200" dirty="0" err="1"/>
              <a:t>Zomato</a:t>
            </a:r>
            <a:r>
              <a:rPr lang="en-US" sz="2200" dirty="0"/>
              <a:t> </a:t>
            </a:r>
            <a:r>
              <a:rPr lang="en-US" sz="2200" dirty="0" smtClean="0"/>
              <a:t>ensures </a:t>
            </a:r>
            <a:r>
              <a:rPr lang="en-US" sz="2200" dirty="0"/>
              <a:t>restaurant listing on its API is of the highest hygiene standard as </a:t>
            </a:r>
            <a:r>
              <a:rPr lang="en-US" sz="2200" dirty="0" smtClean="0"/>
              <a:t>issued by </a:t>
            </a:r>
            <a:r>
              <a:rPr lang="en-US" sz="2200" dirty="0"/>
              <a:t>the WHO. </a:t>
            </a:r>
            <a:endParaRPr lang="en-US" sz="2200" dirty="0" smtClean="0"/>
          </a:p>
          <a:p>
            <a:pPr algn="just"/>
            <a:r>
              <a:rPr lang="en-US" sz="2200" dirty="0" smtClean="0"/>
              <a:t>This </a:t>
            </a:r>
            <a:r>
              <a:rPr lang="en-US" sz="2200" dirty="0"/>
              <a:t>is being </a:t>
            </a:r>
            <a:r>
              <a:rPr lang="en-US" sz="2200" dirty="0" smtClean="0"/>
              <a:t>checked </a:t>
            </a:r>
            <a:r>
              <a:rPr lang="en-US" sz="2200" dirty="0"/>
              <a:t>upon on the following factors</a:t>
            </a:r>
            <a:r>
              <a:rPr lang="en-US" sz="2200" dirty="0" smtClean="0"/>
              <a:t>:</a:t>
            </a:r>
          </a:p>
          <a:p>
            <a:pPr algn="just"/>
            <a:r>
              <a:rPr lang="en-US" sz="2200" dirty="0" smtClean="0"/>
              <a:t>•</a:t>
            </a:r>
            <a:r>
              <a:rPr lang="en-US" sz="2200" dirty="0"/>
              <a:t>Sanitized kitchen as per WHO </a:t>
            </a:r>
            <a:r>
              <a:rPr lang="en-US" sz="2200" dirty="0" smtClean="0"/>
              <a:t>advisory</a:t>
            </a:r>
          </a:p>
          <a:p>
            <a:pPr algn="just"/>
            <a:r>
              <a:rPr lang="en-US" sz="2200" dirty="0" smtClean="0"/>
              <a:t>•</a:t>
            </a:r>
            <a:r>
              <a:rPr lang="en-US" sz="2200" dirty="0"/>
              <a:t>Daily Temperature </a:t>
            </a:r>
            <a:r>
              <a:rPr lang="en-US" sz="2200" dirty="0" smtClean="0"/>
              <a:t>checks</a:t>
            </a:r>
          </a:p>
          <a:p>
            <a:pPr algn="just"/>
            <a:r>
              <a:rPr lang="en-US" sz="2200" dirty="0" smtClean="0"/>
              <a:t>•</a:t>
            </a:r>
            <a:r>
              <a:rPr lang="en-US" sz="2200" dirty="0"/>
              <a:t>Provide hand wash stations for </a:t>
            </a:r>
            <a:r>
              <a:rPr lang="en-US" sz="2200" dirty="0" smtClean="0"/>
              <a:t>riders</a:t>
            </a:r>
          </a:p>
          <a:p>
            <a:pPr algn="just"/>
            <a:r>
              <a:rPr lang="en-US" sz="2200" dirty="0" smtClean="0"/>
              <a:t>•</a:t>
            </a:r>
            <a:r>
              <a:rPr lang="en-US" sz="2200" dirty="0"/>
              <a:t>Grading </a:t>
            </a:r>
            <a:r>
              <a:rPr lang="en-US" sz="2200" dirty="0" smtClean="0"/>
              <a:t>sanitation </a:t>
            </a:r>
            <a:r>
              <a:rPr lang="en-US" sz="2200" dirty="0"/>
              <a:t>levels as Poor, Good and </a:t>
            </a:r>
            <a:r>
              <a:rPr lang="en-US" sz="2200" dirty="0" smtClean="0"/>
              <a:t>Excellent</a:t>
            </a:r>
          </a:p>
          <a:p>
            <a:pPr algn="just"/>
            <a:r>
              <a:rPr lang="en-US" sz="2200" dirty="0" smtClean="0"/>
              <a:t>Keeping </a:t>
            </a:r>
            <a:r>
              <a:rPr lang="en-US" sz="2200" dirty="0"/>
              <a:t>this in mind and viewing the feature of online delivery and availability</a:t>
            </a:r>
            <a:r>
              <a:rPr lang="en-US" sz="2200" dirty="0" smtClean="0"/>
              <a:t>, the </a:t>
            </a:r>
            <a:r>
              <a:rPr lang="en-US" sz="2200" dirty="0"/>
              <a:t>data clearly shows what all restaurants are available in a given </a:t>
            </a:r>
            <a:r>
              <a:rPr lang="en-US" sz="2200" dirty="0" err="1" smtClean="0"/>
              <a:t>localition</a:t>
            </a:r>
            <a:r>
              <a:rPr lang="en-US" sz="2200" dirty="0" smtClean="0"/>
              <a:t> </a:t>
            </a:r>
            <a:r>
              <a:rPr lang="en-US" sz="2200" dirty="0"/>
              <a:t>Mumbai and what is the type of cuisine being served by them. this, </a:t>
            </a:r>
            <a:r>
              <a:rPr lang="en-US" sz="2200" dirty="0" smtClean="0"/>
              <a:t>thus allows </a:t>
            </a:r>
            <a:r>
              <a:rPr lang="en-US" sz="2200" dirty="0"/>
              <a:t>a comprehensive check on food availability for all the people even </a:t>
            </a:r>
            <a:r>
              <a:rPr lang="en-US" sz="2200" dirty="0" smtClean="0"/>
              <a:t>during lockdown </a:t>
            </a:r>
            <a:r>
              <a:rPr lang="en-US" sz="2200" dirty="0"/>
              <a:t>based on their respective cuisine filtration.</a:t>
            </a:r>
            <a:endParaRPr lang="en-US" sz="2200" dirty="0" smtClean="0"/>
          </a:p>
        </p:txBody>
      </p:sp>
    </p:spTree>
    <p:extLst>
      <p:ext uri="{BB962C8B-B14F-4D97-AF65-F5344CB8AC3E}">
        <p14:creationId xmlns:p14="http://schemas.microsoft.com/office/powerpoint/2010/main" val="190686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CONCLUSION</a:t>
            </a:r>
            <a:endParaRPr lang="en-IN" b="1" dirty="0">
              <a:latin typeface="Britannic Bold" panose="020B0903060703020204" pitchFamily="34" charset="0"/>
            </a:endParaRPr>
          </a:p>
        </p:txBody>
      </p:sp>
      <p:sp>
        <p:nvSpPr>
          <p:cNvPr id="3" name="Rectangle 2"/>
          <p:cNvSpPr/>
          <p:nvPr/>
        </p:nvSpPr>
        <p:spPr>
          <a:xfrm>
            <a:off x="4013735" y="2034495"/>
            <a:ext cx="7893785" cy="3785652"/>
          </a:xfrm>
          <a:prstGeom prst="rect">
            <a:avLst/>
          </a:prstGeom>
        </p:spPr>
        <p:txBody>
          <a:bodyPr wrap="square">
            <a:spAutoFit/>
          </a:bodyPr>
          <a:lstStyle/>
          <a:p>
            <a:pPr algn="just"/>
            <a:r>
              <a:rPr lang="en-US" sz="2400" dirty="0"/>
              <a:t>This project evaluates the restaurant availability in Mumbai. As can be seen</a:t>
            </a:r>
            <a:r>
              <a:rPr lang="en-US" sz="2400" dirty="0" smtClean="0"/>
              <a:t>, the </a:t>
            </a:r>
            <a:r>
              <a:rPr lang="en-US" sz="2400" dirty="0"/>
              <a:t>culture of Cafes is pretty evident in most regions of the city. This analysis </a:t>
            </a:r>
            <a:r>
              <a:rPr lang="en-US" sz="2400" dirty="0" smtClean="0"/>
              <a:t>of cuisine </a:t>
            </a:r>
            <a:r>
              <a:rPr lang="en-US" sz="2400" dirty="0"/>
              <a:t>availability based on location helps a viewer filter data and find </a:t>
            </a:r>
            <a:r>
              <a:rPr lang="en-US" sz="2400" dirty="0" smtClean="0"/>
              <a:t>desired cuisine </a:t>
            </a:r>
            <a:r>
              <a:rPr lang="en-US" sz="2400" dirty="0"/>
              <a:t>food in their own locality. This will ensure the safety of users and </a:t>
            </a:r>
            <a:r>
              <a:rPr lang="en-US" sz="2400" dirty="0" smtClean="0"/>
              <a:t>provide delivery. This </a:t>
            </a:r>
            <a:r>
              <a:rPr lang="en-US" sz="2400" dirty="0"/>
              <a:t>project can be extended to include the large frontline warriors </a:t>
            </a:r>
            <a:r>
              <a:rPr lang="en-US" sz="2400" dirty="0" smtClean="0"/>
              <a:t>including the </a:t>
            </a:r>
            <a:r>
              <a:rPr lang="en-US" sz="2400" dirty="0"/>
              <a:t>doctors, police officers</a:t>
            </a:r>
            <a:r>
              <a:rPr lang="en-US" sz="2400" dirty="0" smtClean="0"/>
              <a:t>, etc</a:t>
            </a:r>
            <a:r>
              <a:rPr lang="en-US" sz="2400" dirty="0"/>
              <a:t>. to be provided food by home cooks and </a:t>
            </a:r>
            <a:r>
              <a:rPr lang="en-US" sz="2400" dirty="0" smtClean="0"/>
              <a:t>ensure no </a:t>
            </a:r>
            <a:r>
              <a:rPr lang="en-US" sz="2400" dirty="0"/>
              <a:t>one sleeps hungry in this fast-paced city thus helping fight this virus </a:t>
            </a:r>
            <a:r>
              <a:rPr lang="en-US" sz="2400" dirty="0" smtClean="0"/>
              <a:t>standing united </a:t>
            </a:r>
            <a:r>
              <a:rPr lang="en-US" sz="2400" dirty="0"/>
              <a:t>as </a:t>
            </a:r>
            <a:r>
              <a:rPr lang="en-US" sz="2400" dirty="0" smtClean="0"/>
              <a:t>one.</a:t>
            </a:r>
            <a:endParaRPr lang="en-US" sz="2200" dirty="0" smtClean="0"/>
          </a:p>
        </p:txBody>
      </p:sp>
    </p:spTree>
    <p:extLst>
      <p:ext uri="{BB962C8B-B14F-4D97-AF65-F5344CB8AC3E}">
        <p14:creationId xmlns:p14="http://schemas.microsoft.com/office/powerpoint/2010/main" val="95153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60" y="822325"/>
            <a:ext cx="10515600" cy="1325563"/>
          </a:xfrm>
        </p:spPr>
        <p:txBody>
          <a:bodyPr>
            <a:normAutofit/>
          </a:bodyPr>
          <a:lstStyle/>
          <a:p>
            <a:pPr algn="ctr"/>
            <a:r>
              <a:rPr lang="en-IN" sz="8800" dirty="0" smtClean="0">
                <a:latin typeface="Britannic Bold" panose="020B0903060703020204" pitchFamily="34" charset="0"/>
              </a:rPr>
              <a:t>THANK YOU</a:t>
            </a:r>
            <a:endParaRPr lang="en-IN" sz="8800" dirty="0">
              <a:latin typeface="Britannic Bold" panose="020B0903060703020204" pitchFamily="34" charset="0"/>
            </a:endParaRPr>
          </a:p>
        </p:txBody>
      </p:sp>
      <p:pic>
        <p:nvPicPr>
          <p:cNvPr id="1026" name="Picture 2" descr="Rise Against Hunger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81" y="2019300"/>
            <a:ext cx="3731260" cy="3731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ia fights Corona: 7 protocols to follow while entering hom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14" y="2071887"/>
            <a:ext cx="6539865" cy="36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INTRODUCTION</a:t>
            </a:r>
            <a:endParaRPr lang="en-IN" b="1" dirty="0">
              <a:latin typeface="Britannic Bold" panose="020B0903060703020204" pitchFamily="34" charset="0"/>
            </a:endParaRPr>
          </a:p>
        </p:txBody>
      </p:sp>
      <p:sp>
        <p:nvSpPr>
          <p:cNvPr id="3" name="Content Placeholder 2"/>
          <p:cNvSpPr>
            <a:spLocks noGrp="1"/>
          </p:cNvSpPr>
          <p:nvPr>
            <p:ph idx="1"/>
          </p:nvPr>
        </p:nvSpPr>
        <p:spPr>
          <a:xfrm>
            <a:off x="3799840" y="1825625"/>
            <a:ext cx="8107680" cy="4351338"/>
          </a:xfrm>
        </p:spPr>
        <p:txBody>
          <a:bodyPr>
            <a:normAutofit fontScale="92500" lnSpcReduction="20000"/>
          </a:bodyPr>
          <a:lstStyle/>
          <a:p>
            <a:pPr algn="just"/>
            <a:r>
              <a:rPr lang="en-US" dirty="0" smtClean="0">
                <a:latin typeface="Bahnschrift SemiLight" panose="020B0502040204020203" pitchFamily="34" charset="0"/>
              </a:rPr>
              <a:t>Mumbai, “The City of Dreams” as they say, is indeed one of the most magnificently alluring and beautiful cities of all times.</a:t>
            </a:r>
          </a:p>
          <a:p>
            <a:pPr algn="just"/>
            <a:r>
              <a:rPr lang="en-US" dirty="0" smtClean="0">
                <a:latin typeface="Bahnschrift SemiLight" panose="020B0502040204020203" pitchFamily="34" charset="0"/>
              </a:rPr>
              <a:t>The world is fighting against a huge virus that has affected the whole world as a whole: COVID-19 or the dreaded "Corona Virus".</a:t>
            </a:r>
          </a:p>
          <a:p>
            <a:pPr algn="just"/>
            <a:r>
              <a:rPr lang="en-US" dirty="0" smtClean="0">
                <a:latin typeface="Bahnschrift SemiLight" panose="020B0502040204020203" pitchFamily="34" charset="0"/>
              </a:rPr>
              <a:t>In this project, we will be exploring the restaurants around Mumbai city and </a:t>
            </a:r>
            <a:r>
              <a:rPr lang="en-US" dirty="0" err="1" smtClean="0">
                <a:latin typeface="Bahnschrift SemiLight" panose="020B0502040204020203" pitchFamily="34" charset="0"/>
              </a:rPr>
              <a:t>analyse</a:t>
            </a:r>
            <a:r>
              <a:rPr lang="en-US" dirty="0" smtClean="0">
                <a:latin typeface="Bahnschrift SemiLight" panose="020B0502040204020203" pitchFamily="34" charset="0"/>
              </a:rPr>
              <a:t> the cuisine served, delivery options and ratings of the restaurants in Mumbai, one of the prime locations in India.</a:t>
            </a:r>
          </a:p>
          <a:p>
            <a:pPr algn="just"/>
            <a:r>
              <a:rPr lang="en-US" dirty="0" smtClean="0">
                <a:latin typeface="Bahnschrift SemiLight" panose="020B0502040204020203" pitchFamily="34" charset="0"/>
              </a:rPr>
              <a:t> This will talk about the vast array of options and how they operate in these times, marking best </a:t>
            </a:r>
            <a:r>
              <a:rPr lang="en-US" dirty="0" err="1" smtClean="0">
                <a:latin typeface="Bahnschrift SemiLight" panose="020B0502040204020203" pitchFamily="34" charset="0"/>
              </a:rPr>
              <a:t>neghbourhoods</a:t>
            </a:r>
            <a:r>
              <a:rPr lang="en-US" dirty="0" smtClean="0">
                <a:latin typeface="Bahnschrift SemiLight" panose="020B0502040204020203" pitchFamily="34" charset="0"/>
              </a:rPr>
              <a:t> in terms of good rating restaurants.</a:t>
            </a:r>
            <a:endParaRPr lang="en-IN" dirty="0">
              <a:latin typeface="Bahnschrift SemiLight" panose="020B0502040204020203" pitchFamily="34" charset="0"/>
            </a:endParaRPr>
          </a:p>
        </p:txBody>
      </p:sp>
    </p:spTree>
    <p:extLst>
      <p:ext uri="{BB962C8B-B14F-4D97-AF65-F5344CB8AC3E}">
        <p14:creationId xmlns:p14="http://schemas.microsoft.com/office/powerpoint/2010/main" val="299644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DATA DESCRIPTION</a:t>
            </a:r>
            <a:endParaRPr lang="en-IN" b="1" dirty="0">
              <a:latin typeface="Britannic Bold" panose="020B0903060703020204" pitchFamily="34" charset="0"/>
            </a:endParaRPr>
          </a:p>
        </p:txBody>
      </p:sp>
      <p:sp>
        <p:nvSpPr>
          <p:cNvPr id="3" name="Content Placeholder 2"/>
          <p:cNvSpPr>
            <a:spLocks noGrp="1"/>
          </p:cNvSpPr>
          <p:nvPr>
            <p:ph idx="1"/>
          </p:nvPr>
        </p:nvSpPr>
        <p:spPr>
          <a:xfrm>
            <a:off x="3799840" y="1414914"/>
            <a:ext cx="8107680" cy="5274644"/>
          </a:xfrm>
        </p:spPr>
        <p:txBody>
          <a:bodyPr>
            <a:noAutofit/>
          </a:bodyPr>
          <a:lstStyle/>
          <a:p>
            <a:r>
              <a:rPr lang="en-US" sz="1400" dirty="0" smtClean="0">
                <a:latin typeface="Bahnschrift SemiLight" panose="020B0502040204020203" pitchFamily="34" charset="0"/>
              </a:rPr>
              <a:t>Restaurant </a:t>
            </a:r>
            <a:r>
              <a:rPr lang="en-US" sz="1400" dirty="0">
                <a:latin typeface="Bahnschrift SemiLight" panose="020B0502040204020203" pitchFamily="34" charset="0"/>
              </a:rPr>
              <a:t>data in Mumbai filtering on ratings, location and delivery </a:t>
            </a:r>
            <a:r>
              <a:rPr lang="en-US" sz="1400" dirty="0" smtClean="0">
                <a:latin typeface="Bahnschrift SemiLight" panose="020B0502040204020203" pitchFamily="34" charset="0"/>
              </a:rPr>
              <a:t>options</a:t>
            </a:r>
            <a:endParaRPr lang="en-US" sz="1400" dirty="0">
              <a:latin typeface="Bahnschrift SemiLight" panose="020B0502040204020203" pitchFamily="34" charset="0"/>
            </a:endParaRPr>
          </a:p>
          <a:p>
            <a:r>
              <a:rPr lang="en-US" sz="1400" b="1" dirty="0" smtClean="0">
                <a:latin typeface="Bahnschrift SemiLight" panose="020B0502040204020203" pitchFamily="34" charset="0"/>
              </a:rPr>
              <a:t>SOURCE LINK</a:t>
            </a:r>
            <a:r>
              <a:rPr lang="en-US" sz="1400" dirty="0" smtClean="0">
                <a:latin typeface="Bahnschrift SemiLight" panose="020B0502040204020203" pitchFamily="34" charset="0"/>
              </a:rPr>
              <a:t>:</a:t>
            </a:r>
            <a:r>
              <a:rPr lang="en-US" sz="1400" dirty="0">
                <a:latin typeface="Bahnschrift SemiLight" panose="020B0502040204020203" pitchFamily="34" charset="0"/>
              </a:rPr>
              <a:t> </a:t>
            </a:r>
            <a:r>
              <a:rPr lang="en-US" sz="1400" u="sng" dirty="0" err="1">
                <a:latin typeface="Bahnschrift SemiLight" panose="020B0502040204020203" pitchFamily="34" charset="0"/>
                <a:hlinkClick r:id="rId3"/>
              </a:rPr>
              <a:t>Zomato</a:t>
            </a:r>
            <a:r>
              <a:rPr lang="en-US" sz="1400" u="sng" dirty="0">
                <a:latin typeface="Bahnschrift SemiLight" panose="020B0502040204020203" pitchFamily="34" charset="0"/>
                <a:hlinkClick r:id="rId3"/>
              </a:rPr>
              <a:t> </a:t>
            </a:r>
            <a:r>
              <a:rPr lang="en-US" sz="1400" u="sng" dirty="0" err="1">
                <a:latin typeface="Bahnschrift SemiLight" panose="020B0502040204020203" pitchFamily="34" charset="0"/>
                <a:hlinkClick r:id="rId3"/>
              </a:rPr>
              <a:t>Kaggle</a:t>
            </a:r>
            <a:r>
              <a:rPr lang="en-US" sz="1400" u="sng" dirty="0">
                <a:latin typeface="Bahnschrift SemiLight" panose="020B0502040204020203" pitchFamily="34" charset="0"/>
                <a:hlinkClick r:id="rId3"/>
              </a:rPr>
              <a:t> </a:t>
            </a:r>
            <a:r>
              <a:rPr lang="en-US" sz="1400" u="sng" dirty="0" smtClean="0">
                <a:latin typeface="Bahnschrift SemiLight" panose="020B0502040204020203" pitchFamily="34" charset="0"/>
                <a:hlinkClick r:id="rId3"/>
              </a:rPr>
              <a:t>Data</a:t>
            </a:r>
            <a:endParaRPr lang="en-US" sz="1400" u="sng" dirty="0" smtClean="0">
              <a:latin typeface="Bahnschrift SemiLight" panose="020B0502040204020203" pitchFamily="34" charset="0"/>
            </a:endParaRPr>
          </a:p>
          <a:p>
            <a:r>
              <a:rPr lang="en-US" sz="1400" b="1" dirty="0" smtClean="0">
                <a:latin typeface="Bahnschrift SemiLight" panose="020B0502040204020203" pitchFamily="34" charset="0"/>
              </a:rPr>
              <a:t>DATA STORAGE</a:t>
            </a:r>
            <a:r>
              <a:rPr lang="en-US" sz="1400" dirty="0" smtClean="0">
                <a:latin typeface="Bahnschrift SemiLight" panose="020B0502040204020203" pitchFamily="34" charset="0"/>
              </a:rPr>
              <a:t>: </a:t>
            </a:r>
            <a:r>
              <a:rPr lang="en-US" sz="1400" dirty="0">
                <a:latin typeface="Bahnschrift SemiLight" panose="020B0502040204020203" pitchFamily="34" charset="0"/>
              </a:rPr>
              <a:t>Every Restaurant contains the following variables</a:t>
            </a:r>
            <a:br>
              <a:rPr lang="en-US" sz="1400" dirty="0">
                <a:latin typeface="Bahnschrift SemiLight" panose="020B0502040204020203" pitchFamily="34" charset="0"/>
              </a:rPr>
            </a:br>
            <a:r>
              <a:rPr lang="en-US" sz="1400" dirty="0">
                <a:latin typeface="Bahnschrift SemiLight" panose="020B0502040204020203" pitchFamily="34" charset="0"/>
              </a:rPr>
              <a:t>• Restaurant Id: Unique id of every restaurant across various cities of the world</a:t>
            </a:r>
            <a:br>
              <a:rPr lang="en-US" sz="1400" dirty="0">
                <a:latin typeface="Bahnschrift SemiLight" panose="020B0502040204020203" pitchFamily="34" charset="0"/>
              </a:rPr>
            </a:br>
            <a:r>
              <a:rPr lang="en-US" sz="1400" dirty="0">
                <a:latin typeface="Bahnschrift SemiLight" panose="020B0502040204020203" pitchFamily="34" charset="0"/>
              </a:rPr>
              <a:t>• Restaurant Name: Name of the restaurant</a:t>
            </a:r>
            <a:br>
              <a:rPr lang="en-US" sz="1400" dirty="0">
                <a:latin typeface="Bahnschrift SemiLight" panose="020B0502040204020203" pitchFamily="34" charset="0"/>
              </a:rPr>
            </a:br>
            <a:r>
              <a:rPr lang="en-US" sz="1400" dirty="0">
                <a:latin typeface="Bahnschrift SemiLight" panose="020B0502040204020203" pitchFamily="34" charset="0"/>
              </a:rPr>
              <a:t>• Country Code: Country in which restaurant is located</a:t>
            </a:r>
            <a:br>
              <a:rPr lang="en-US" sz="1400" dirty="0">
                <a:latin typeface="Bahnschrift SemiLight" panose="020B0502040204020203" pitchFamily="34" charset="0"/>
              </a:rPr>
            </a:br>
            <a:r>
              <a:rPr lang="en-US" sz="1400" dirty="0">
                <a:latin typeface="Bahnschrift SemiLight" panose="020B0502040204020203" pitchFamily="34" charset="0"/>
              </a:rPr>
              <a:t>• City: City in which restaurant is located</a:t>
            </a:r>
            <a:br>
              <a:rPr lang="en-US" sz="1400" dirty="0">
                <a:latin typeface="Bahnschrift SemiLight" panose="020B0502040204020203" pitchFamily="34" charset="0"/>
              </a:rPr>
            </a:br>
            <a:r>
              <a:rPr lang="en-US" sz="1400" dirty="0">
                <a:latin typeface="Bahnschrift SemiLight" panose="020B0502040204020203" pitchFamily="34" charset="0"/>
              </a:rPr>
              <a:t>• Address: Address of the restaurant</a:t>
            </a:r>
            <a:br>
              <a:rPr lang="en-US" sz="1400" dirty="0">
                <a:latin typeface="Bahnschrift SemiLight" panose="020B0502040204020203" pitchFamily="34" charset="0"/>
              </a:rPr>
            </a:br>
            <a:r>
              <a:rPr lang="en-US" sz="1400" dirty="0">
                <a:latin typeface="Bahnschrift SemiLight" panose="020B0502040204020203" pitchFamily="34" charset="0"/>
              </a:rPr>
              <a:t>• Locality: Location in the city</a:t>
            </a:r>
            <a:br>
              <a:rPr lang="en-US" sz="1400" dirty="0">
                <a:latin typeface="Bahnschrift SemiLight" panose="020B0502040204020203" pitchFamily="34" charset="0"/>
              </a:rPr>
            </a:br>
            <a:r>
              <a:rPr lang="en-US" sz="1400" dirty="0">
                <a:latin typeface="Bahnschrift SemiLight" panose="020B0502040204020203" pitchFamily="34" charset="0"/>
              </a:rPr>
              <a:t>• Locality Verbose: Detailed description of the locality</a:t>
            </a:r>
            <a:br>
              <a:rPr lang="en-US" sz="1400" dirty="0">
                <a:latin typeface="Bahnschrift SemiLight" panose="020B0502040204020203" pitchFamily="34" charset="0"/>
              </a:rPr>
            </a:br>
            <a:r>
              <a:rPr lang="en-US" sz="1400" dirty="0">
                <a:latin typeface="Bahnschrift SemiLight" panose="020B0502040204020203" pitchFamily="34" charset="0"/>
              </a:rPr>
              <a:t>• Longitude: Longitude coordinate of the restaurant's location</a:t>
            </a:r>
            <a:br>
              <a:rPr lang="en-US" sz="1400" dirty="0">
                <a:latin typeface="Bahnschrift SemiLight" panose="020B0502040204020203" pitchFamily="34" charset="0"/>
              </a:rPr>
            </a:br>
            <a:r>
              <a:rPr lang="en-US" sz="1400" dirty="0">
                <a:latin typeface="Bahnschrift SemiLight" panose="020B0502040204020203" pitchFamily="34" charset="0"/>
              </a:rPr>
              <a:t>• Latitude: Latitude coordinate of the restaurant's location</a:t>
            </a:r>
            <a:br>
              <a:rPr lang="en-US" sz="1400" dirty="0">
                <a:latin typeface="Bahnschrift SemiLight" panose="020B0502040204020203" pitchFamily="34" charset="0"/>
              </a:rPr>
            </a:br>
            <a:r>
              <a:rPr lang="en-US" sz="1400" dirty="0">
                <a:latin typeface="Bahnschrift SemiLight" panose="020B0502040204020203" pitchFamily="34" charset="0"/>
              </a:rPr>
              <a:t>• Cuisines: Cuisines offered by the restaurant</a:t>
            </a:r>
            <a:br>
              <a:rPr lang="en-US" sz="1400" dirty="0">
                <a:latin typeface="Bahnschrift SemiLight" panose="020B0502040204020203" pitchFamily="34" charset="0"/>
              </a:rPr>
            </a:br>
            <a:r>
              <a:rPr lang="en-US" sz="1400" dirty="0">
                <a:latin typeface="Bahnschrift SemiLight" panose="020B0502040204020203" pitchFamily="34" charset="0"/>
              </a:rPr>
              <a:t>• Average Cost for two: Cost for two people in different currencies</a:t>
            </a:r>
            <a:br>
              <a:rPr lang="en-US" sz="1400" dirty="0">
                <a:latin typeface="Bahnschrift SemiLight" panose="020B0502040204020203" pitchFamily="34" charset="0"/>
              </a:rPr>
            </a:br>
            <a:r>
              <a:rPr lang="en-US" sz="1400" dirty="0">
                <a:latin typeface="Bahnschrift SemiLight" panose="020B0502040204020203" pitchFamily="34" charset="0"/>
              </a:rPr>
              <a:t>• Currency: Currency of the country</a:t>
            </a:r>
            <a:br>
              <a:rPr lang="en-US" sz="1400" dirty="0">
                <a:latin typeface="Bahnschrift SemiLight" panose="020B0502040204020203" pitchFamily="34" charset="0"/>
              </a:rPr>
            </a:br>
            <a:r>
              <a:rPr lang="en-US" sz="1400" dirty="0">
                <a:latin typeface="Bahnschrift SemiLight" panose="020B0502040204020203" pitchFamily="34" charset="0"/>
              </a:rPr>
              <a:t>• Has Table booking: yes/no</a:t>
            </a:r>
            <a:br>
              <a:rPr lang="en-US" sz="1400" dirty="0">
                <a:latin typeface="Bahnschrift SemiLight" panose="020B0502040204020203" pitchFamily="34" charset="0"/>
              </a:rPr>
            </a:br>
            <a:r>
              <a:rPr lang="en-US" sz="1400" dirty="0">
                <a:latin typeface="Bahnschrift SemiLight" panose="020B0502040204020203" pitchFamily="34" charset="0"/>
              </a:rPr>
              <a:t>• Has Online delivery: yes/ no</a:t>
            </a:r>
            <a:br>
              <a:rPr lang="en-US" sz="1400" dirty="0">
                <a:latin typeface="Bahnschrift SemiLight" panose="020B0502040204020203" pitchFamily="34" charset="0"/>
              </a:rPr>
            </a:br>
            <a:r>
              <a:rPr lang="en-US" sz="1400" dirty="0">
                <a:latin typeface="Bahnschrift SemiLight" panose="020B0502040204020203" pitchFamily="34" charset="0"/>
              </a:rPr>
              <a:t>• Is delivering: yes/ no</a:t>
            </a:r>
            <a:br>
              <a:rPr lang="en-US" sz="1400" dirty="0">
                <a:latin typeface="Bahnschrift SemiLight" panose="020B0502040204020203" pitchFamily="34" charset="0"/>
              </a:rPr>
            </a:br>
            <a:r>
              <a:rPr lang="en-US" sz="1400" dirty="0">
                <a:latin typeface="Bahnschrift SemiLight" panose="020B0502040204020203" pitchFamily="34" charset="0"/>
              </a:rPr>
              <a:t>• Switch to order menu: yes/no</a:t>
            </a:r>
            <a:br>
              <a:rPr lang="en-US" sz="1400" dirty="0">
                <a:latin typeface="Bahnschrift SemiLight" panose="020B0502040204020203" pitchFamily="34" charset="0"/>
              </a:rPr>
            </a:br>
            <a:r>
              <a:rPr lang="en-US" sz="1400" dirty="0">
                <a:latin typeface="Bahnschrift SemiLight" panose="020B0502040204020203" pitchFamily="34" charset="0"/>
              </a:rPr>
              <a:t>• Price range: range of price of food</a:t>
            </a:r>
            <a:br>
              <a:rPr lang="en-US" sz="1400" dirty="0">
                <a:latin typeface="Bahnschrift SemiLight" panose="020B0502040204020203" pitchFamily="34" charset="0"/>
              </a:rPr>
            </a:br>
            <a:r>
              <a:rPr lang="en-US" sz="1400" dirty="0">
                <a:latin typeface="Bahnschrift SemiLight" panose="020B0502040204020203" pitchFamily="34" charset="0"/>
              </a:rPr>
              <a:t>• Aggregate Rating: Average rating out of 5</a:t>
            </a:r>
            <a:br>
              <a:rPr lang="en-US" sz="1400" dirty="0">
                <a:latin typeface="Bahnschrift SemiLight" panose="020B0502040204020203" pitchFamily="34" charset="0"/>
              </a:rPr>
            </a:br>
            <a:r>
              <a:rPr lang="en-US" sz="1400" dirty="0">
                <a:latin typeface="Bahnschrift SemiLight" panose="020B0502040204020203" pitchFamily="34" charset="0"/>
              </a:rPr>
              <a:t>• Rating color: depending upon the average rating color</a:t>
            </a:r>
            <a:br>
              <a:rPr lang="en-US" sz="1400" dirty="0">
                <a:latin typeface="Bahnschrift SemiLight" panose="020B0502040204020203" pitchFamily="34" charset="0"/>
              </a:rPr>
            </a:br>
            <a:r>
              <a:rPr lang="en-US" sz="1400" dirty="0">
                <a:latin typeface="Bahnschrift SemiLight" panose="020B0502040204020203" pitchFamily="34" charset="0"/>
              </a:rPr>
              <a:t>• Rating text: text on the basis of rating of rating</a:t>
            </a:r>
            <a:br>
              <a:rPr lang="en-US" sz="1400" dirty="0">
                <a:latin typeface="Bahnschrift SemiLight" panose="020B0502040204020203" pitchFamily="34" charset="0"/>
              </a:rPr>
            </a:br>
            <a:r>
              <a:rPr lang="en-US" sz="1400" dirty="0">
                <a:latin typeface="Bahnschrift SemiLight" panose="020B0502040204020203" pitchFamily="34" charset="0"/>
              </a:rPr>
              <a:t>• Votes: Number of ratings casted by </a:t>
            </a:r>
            <a:r>
              <a:rPr lang="en-US" sz="1400" dirty="0" smtClean="0">
                <a:latin typeface="Bahnschrift SemiLight" panose="020B0502040204020203" pitchFamily="34" charset="0"/>
              </a:rPr>
              <a:t>people</a:t>
            </a:r>
          </a:p>
          <a:p>
            <a:r>
              <a:rPr lang="en-US" sz="1400" b="1" dirty="0" smtClean="0">
                <a:latin typeface="Bahnschrift SemiLight" panose="020B0502040204020203" pitchFamily="34" charset="0"/>
              </a:rPr>
              <a:t>LOCATION DATA SOURCE</a:t>
            </a:r>
            <a:r>
              <a:rPr lang="en-US" sz="1400" dirty="0" smtClean="0">
                <a:latin typeface="Bahnschrift SemiLight" panose="020B0502040204020203" pitchFamily="34" charset="0"/>
              </a:rPr>
              <a:t>:</a:t>
            </a:r>
            <a:r>
              <a:rPr lang="en-US" sz="1400" dirty="0">
                <a:latin typeface="Bahnschrift SemiLight" panose="020B0502040204020203" pitchFamily="34" charset="0"/>
              </a:rPr>
              <a:t> </a:t>
            </a:r>
            <a:r>
              <a:rPr lang="en-US" sz="1400" u="sng" dirty="0">
                <a:latin typeface="Bahnschrift SemiLight" panose="020B0502040204020203" pitchFamily="34" charset="0"/>
                <a:hlinkClick r:id="rId4"/>
              </a:rPr>
              <a:t>Foursquare </a:t>
            </a:r>
            <a:r>
              <a:rPr lang="en-US" sz="1400" u="sng" dirty="0" smtClean="0">
                <a:latin typeface="Bahnschrift SemiLight" panose="020B0502040204020203" pitchFamily="34" charset="0"/>
                <a:hlinkClick r:id="rId4"/>
              </a:rPr>
              <a:t>API</a:t>
            </a:r>
            <a:endParaRPr lang="en-US" sz="1400" u="sng" dirty="0" smtClean="0">
              <a:latin typeface="Bahnschrift SemiLight" panose="020B0502040204020203" pitchFamily="34" charset="0"/>
            </a:endParaRPr>
          </a:p>
        </p:txBody>
      </p:sp>
    </p:spTree>
    <p:extLst>
      <p:ext uri="{BB962C8B-B14F-4D97-AF65-F5344CB8AC3E}">
        <p14:creationId xmlns:p14="http://schemas.microsoft.com/office/powerpoint/2010/main" val="44060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PREPROCESSING</a:t>
            </a:r>
            <a:endParaRPr lang="en-IN" b="1" dirty="0">
              <a:latin typeface="Britannic Bold" panose="020B0903060703020204" pitchFamily="34" charset="0"/>
            </a:endParaRPr>
          </a:p>
        </p:txBody>
      </p:sp>
      <p:sp>
        <p:nvSpPr>
          <p:cNvPr id="3" name="Content Placeholder 2"/>
          <p:cNvSpPr>
            <a:spLocks noGrp="1"/>
          </p:cNvSpPr>
          <p:nvPr>
            <p:ph idx="1"/>
          </p:nvPr>
        </p:nvSpPr>
        <p:spPr>
          <a:xfrm>
            <a:off x="3799840" y="1363613"/>
            <a:ext cx="8107680" cy="1331461"/>
          </a:xfrm>
        </p:spPr>
        <p:txBody>
          <a:bodyPr>
            <a:normAutofit fontScale="92500" lnSpcReduction="20000"/>
          </a:bodyPr>
          <a:lstStyle/>
          <a:p>
            <a:pPr algn="just"/>
            <a:r>
              <a:rPr lang="en-US" dirty="0" smtClean="0">
                <a:latin typeface="Bahnschrift SemiLight" panose="020B0502040204020203" pitchFamily="34" charset="0"/>
              </a:rPr>
              <a:t>The cleaning is done by eliminating unnecessary attributes and formatting the numerical data in a specific format as can be viewed in latitude and longitude values along with Aggregate Ratings.</a:t>
            </a:r>
            <a:endParaRPr lang="en-IN" dirty="0">
              <a:latin typeface="Bahnschrift Semi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840" y="2689176"/>
            <a:ext cx="8176251" cy="3108959"/>
          </a:xfrm>
          <a:prstGeom prst="rect">
            <a:avLst/>
          </a:prstGeom>
        </p:spPr>
      </p:pic>
    </p:spTree>
    <p:extLst>
      <p:ext uri="{BB962C8B-B14F-4D97-AF65-F5344CB8AC3E}">
        <p14:creationId xmlns:p14="http://schemas.microsoft.com/office/powerpoint/2010/main" val="356229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EXPLORATORY DATA ANALYSIS</a:t>
            </a:r>
            <a:endParaRPr lang="en-IN" b="1" dirty="0">
              <a:latin typeface="Britannic Bold" panose="020B0903060703020204" pitchFamily="34" charset="0"/>
            </a:endParaRPr>
          </a:p>
        </p:txBody>
      </p:sp>
      <p:sp>
        <p:nvSpPr>
          <p:cNvPr id="3" name="Content Placeholder 2"/>
          <p:cNvSpPr>
            <a:spLocks noGrp="1"/>
          </p:cNvSpPr>
          <p:nvPr>
            <p:ph idx="1"/>
          </p:nvPr>
        </p:nvSpPr>
        <p:spPr>
          <a:xfrm>
            <a:off x="3799840" y="1363613"/>
            <a:ext cx="8107680" cy="705819"/>
          </a:xfrm>
        </p:spPr>
        <p:txBody>
          <a:bodyPr>
            <a:normAutofit fontScale="92500" lnSpcReduction="20000"/>
          </a:bodyPr>
          <a:lstStyle/>
          <a:p>
            <a:pPr algn="just"/>
            <a:r>
              <a:rPr lang="en-US" dirty="0" smtClean="0">
                <a:latin typeface="Bahnschrift SemiLight" panose="020B0502040204020203" pitchFamily="34" charset="0"/>
              </a:rPr>
              <a:t>Initially we will be viewing the clusters in Mumbai based on location of the restaurants.</a:t>
            </a:r>
            <a:endParaRPr lang="en-IN" dirty="0">
              <a:latin typeface="Bahnschrift Semi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710" y="2069432"/>
            <a:ext cx="7154366" cy="4417995"/>
          </a:xfrm>
          <a:prstGeom prst="rect">
            <a:avLst/>
          </a:prstGeom>
        </p:spPr>
      </p:pic>
    </p:spTree>
    <p:extLst>
      <p:ext uri="{BB962C8B-B14F-4D97-AF65-F5344CB8AC3E}">
        <p14:creationId xmlns:p14="http://schemas.microsoft.com/office/powerpoint/2010/main" val="154692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EXPLORATORY DATA ANALYSIS</a:t>
            </a:r>
            <a:endParaRPr lang="en-IN" b="1" dirty="0">
              <a:latin typeface="Britannic Bold" panose="020B0903060703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81" y="1401930"/>
            <a:ext cx="4856055" cy="39015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620" y="2254376"/>
            <a:ext cx="5334744" cy="4401164"/>
          </a:xfrm>
          <a:prstGeom prst="rect">
            <a:avLst/>
          </a:prstGeom>
        </p:spPr>
      </p:pic>
      <p:graphicFrame>
        <p:nvGraphicFramePr>
          <p:cNvPr id="3" name="Diagram 2"/>
          <p:cNvGraphicFramePr/>
          <p:nvPr/>
        </p:nvGraphicFramePr>
        <p:xfrm>
          <a:off x="6225131" y="1787866"/>
          <a:ext cx="5682389" cy="369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2" name="Diagram 11"/>
          <p:cNvGraphicFramePr/>
          <p:nvPr/>
        </p:nvGraphicFramePr>
        <p:xfrm>
          <a:off x="162073" y="5544772"/>
          <a:ext cx="5322676" cy="3693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17270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EXPLORATORY DATA ANALYSIS</a:t>
            </a:r>
            <a:endParaRPr lang="en-IN" b="1" dirty="0">
              <a:latin typeface="Britannic Bold" panose="020B0903060703020204" pitchFamily="34" charset="0"/>
            </a:endParaRPr>
          </a:p>
        </p:txBody>
      </p:sp>
      <p:graphicFrame>
        <p:nvGraphicFramePr>
          <p:cNvPr id="3" name="Diagram 2"/>
          <p:cNvGraphicFramePr/>
          <p:nvPr>
            <p:extLst>
              <p:ext uri="{D42A27DB-BD31-4B8C-83A1-F6EECF244321}">
                <p14:modId xmlns:p14="http://schemas.microsoft.com/office/powerpoint/2010/main" val="38449244"/>
              </p:ext>
            </p:extLst>
          </p:nvPr>
        </p:nvGraphicFramePr>
        <p:xfrm>
          <a:off x="6225131" y="1787866"/>
          <a:ext cx="5682389"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 11"/>
          <p:cNvGraphicFramePr/>
          <p:nvPr>
            <p:extLst>
              <p:ext uri="{D42A27DB-BD31-4B8C-83A1-F6EECF244321}">
                <p14:modId xmlns:p14="http://schemas.microsoft.com/office/powerpoint/2010/main" val="412331582"/>
              </p:ext>
            </p:extLst>
          </p:nvPr>
        </p:nvGraphicFramePr>
        <p:xfrm>
          <a:off x="138546" y="6004045"/>
          <a:ext cx="5322676"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6893" y="2254376"/>
            <a:ext cx="5563376" cy="4420217"/>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8546" y="1787866"/>
            <a:ext cx="5658640" cy="4043428"/>
          </a:xfrm>
          <a:prstGeom prst="rect">
            <a:avLst/>
          </a:prstGeom>
        </p:spPr>
      </p:pic>
    </p:spTree>
    <p:extLst>
      <p:ext uri="{BB962C8B-B14F-4D97-AF65-F5344CB8AC3E}">
        <p14:creationId xmlns:p14="http://schemas.microsoft.com/office/powerpoint/2010/main" val="334006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EXPLORATORY DATA ANALYSIS</a:t>
            </a:r>
            <a:endParaRPr lang="en-IN" b="1" dirty="0">
              <a:latin typeface="Britannic Bold" panose="020B090306070302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270" y="1483385"/>
            <a:ext cx="6821103" cy="27340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96" y="2157153"/>
            <a:ext cx="5023023" cy="4401164"/>
          </a:xfrm>
          <a:prstGeom prst="rect">
            <a:avLst/>
          </a:prstGeom>
        </p:spPr>
      </p:pic>
      <p:sp>
        <p:nvSpPr>
          <p:cNvPr id="8" name="Rectangle 7"/>
          <p:cNvSpPr/>
          <p:nvPr/>
        </p:nvSpPr>
        <p:spPr>
          <a:xfrm>
            <a:off x="5377312" y="4412371"/>
            <a:ext cx="6530207" cy="923330"/>
          </a:xfrm>
          <a:prstGeom prst="rect">
            <a:avLst/>
          </a:prstGeom>
        </p:spPr>
        <p:txBody>
          <a:bodyPr wrap="square">
            <a:spAutoFit/>
          </a:bodyPr>
          <a:lstStyle/>
          <a:p>
            <a:r>
              <a:rPr lang="en-IN" dirty="0" smtClean="0"/>
              <a:t>The Cuisine that is most prevalent in a lot of areas in Mumbai is "Italian". Finding best places for getting Italian cuisines with grouping based on locality. </a:t>
            </a:r>
            <a:endParaRPr lang="en-IN" dirty="0"/>
          </a:p>
        </p:txBody>
      </p:sp>
      <p:sp>
        <p:nvSpPr>
          <p:cNvPr id="9" name="Rectangle 8"/>
          <p:cNvSpPr/>
          <p:nvPr/>
        </p:nvSpPr>
        <p:spPr>
          <a:xfrm>
            <a:off x="5377312" y="5675781"/>
            <a:ext cx="6096000" cy="646331"/>
          </a:xfrm>
          <a:prstGeom prst="rect">
            <a:avLst/>
          </a:prstGeom>
        </p:spPr>
        <p:txBody>
          <a:bodyPr>
            <a:spAutoFit/>
          </a:bodyPr>
          <a:lstStyle/>
          <a:p>
            <a:r>
              <a:rPr lang="en-IN" dirty="0" smtClean="0"/>
              <a:t>"</a:t>
            </a:r>
            <a:r>
              <a:rPr lang="en-IN" dirty="0" err="1" smtClean="0"/>
              <a:t>Borivali</a:t>
            </a:r>
            <a:r>
              <a:rPr lang="en-IN" dirty="0" smtClean="0"/>
              <a:t> West" has the best rated Italian restaurant in Mumbai named "The Fusion Kitchen"</a:t>
            </a:r>
            <a:endParaRPr lang="en-IN" dirty="0"/>
          </a:p>
        </p:txBody>
      </p:sp>
    </p:spTree>
    <p:extLst>
      <p:ext uri="{BB962C8B-B14F-4D97-AF65-F5344CB8AC3E}">
        <p14:creationId xmlns:p14="http://schemas.microsoft.com/office/powerpoint/2010/main" val="360982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99840" y="365125"/>
            <a:ext cx="8107680" cy="1325563"/>
          </a:xfrm>
        </p:spPr>
        <p:txBody>
          <a:bodyPr/>
          <a:lstStyle/>
          <a:p>
            <a:pPr algn="r"/>
            <a:r>
              <a:rPr lang="en-IN" b="1" dirty="0" smtClean="0">
                <a:latin typeface="Britannic Bold" panose="020B0903060703020204" pitchFamily="34" charset="0"/>
              </a:rPr>
              <a:t>DATA TRANSFORMATION</a:t>
            </a:r>
            <a:endParaRPr lang="en-IN" b="1" dirty="0">
              <a:latin typeface="Britannic Bold" panose="020B0903060703020204" pitchFamily="34" charset="0"/>
            </a:endParaRPr>
          </a:p>
        </p:txBody>
      </p:sp>
      <p:sp>
        <p:nvSpPr>
          <p:cNvPr id="3" name="Rectangle 2"/>
          <p:cNvSpPr/>
          <p:nvPr/>
        </p:nvSpPr>
        <p:spPr>
          <a:xfrm>
            <a:off x="4558186" y="1333173"/>
            <a:ext cx="7349334" cy="1631216"/>
          </a:xfrm>
          <a:prstGeom prst="rect">
            <a:avLst/>
          </a:prstGeom>
        </p:spPr>
        <p:txBody>
          <a:bodyPr wrap="square">
            <a:spAutoFit/>
          </a:bodyPr>
          <a:lstStyle/>
          <a:p>
            <a:pPr algn="just"/>
            <a:r>
              <a:rPr lang="en-IN" sz="2000" dirty="0" smtClean="0"/>
              <a:t>Grouping was performed, the values were cleaned and only the attributes that are necessary for performing operation was obtained. This can be viewed as a grouped list of location areas as shown below appended by their latitude and longitude configuration to obtain specific location.</a:t>
            </a:r>
            <a:endParaRPr lang="en-IN"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186" y="2877954"/>
            <a:ext cx="7349334" cy="3869356"/>
          </a:xfrm>
          <a:prstGeom prst="rect">
            <a:avLst/>
          </a:prstGeom>
        </p:spPr>
      </p:pic>
    </p:spTree>
    <p:extLst>
      <p:ext uri="{BB962C8B-B14F-4D97-AF65-F5344CB8AC3E}">
        <p14:creationId xmlns:p14="http://schemas.microsoft.com/office/powerpoint/2010/main" val="281519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897</Words>
  <Application>Microsoft Office PowerPoint</Application>
  <PresentationFormat>Widescreen</PresentationFormat>
  <Paragraphs>62</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SemiLight</vt:lpstr>
      <vt:lpstr>Britannic Bold</vt:lpstr>
      <vt:lpstr>Calibri</vt:lpstr>
      <vt:lpstr>Calibri Light</vt:lpstr>
      <vt:lpstr>Office Theme</vt:lpstr>
      <vt:lpstr>Analysing Restaurants in Mumbai for food supply during Covid-19 Lockdown</vt:lpstr>
      <vt:lpstr>INTRODUCTION</vt:lpstr>
      <vt:lpstr>DATA DESCRIPTION</vt:lpstr>
      <vt:lpstr>PREPROCESSING</vt:lpstr>
      <vt:lpstr>EXPLORATORY DATA ANALYSIS</vt:lpstr>
      <vt:lpstr>EXPLORATORY DATA ANALYSIS</vt:lpstr>
      <vt:lpstr>EXPLORATORY DATA ANALYSIS</vt:lpstr>
      <vt:lpstr>EXPLORATORY DATA ANALYSIS</vt:lpstr>
      <vt:lpstr>DATA TRANSFORMATION</vt:lpstr>
      <vt:lpstr>DATA TRANSFORMATION</vt:lpstr>
      <vt:lpstr>CLUSTERING</vt:lpstr>
      <vt:lpstr>CLUSTERING</vt:lpstr>
      <vt:lpstr>RESULTS</vt:lpstr>
      <vt:lpstr>DISCUSSIONS</vt:lpstr>
      <vt:lpstr>CONCLUSION</vt:lpstr>
      <vt:lpstr>THANK YOU</vt:lpstr>
    </vt:vector>
  </TitlesOfParts>
  <Company>ONGC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Restaurants in Mumbai for food supply during Covid-19 Lockdown</dc:title>
  <dc:creator>HP</dc:creator>
  <cp:lastModifiedBy>HP</cp:lastModifiedBy>
  <cp:revision>7</cp:revision>
  <dcterms:created xsi:type="dcterms:W3CDTF">2020-05-10T20:26:23Z</dcterms:created>
  <dcterms:modified xsi:type="dcterms:W3CDTF">2020-05-10T21:32:53Z</dcterms:modified>
</cp:coreProperties>
</file>