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276" r:id="rId6"/>
    <p:sldId id="257" r:id="rId7"/>
    <p:sldId id="258" r:id="rId8"/>
    <p:sldId id="503" r:id="rId9"/>
    <p:sldId id="435" r:id="rId10"/>
    <p:sldId id="334" r:id="rId11"/>
    <p:sldId id="338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262" r:id="rId20"/>
    <p:sldId id="339" r:id="rId21"/>
    <p:sldId id="340" r:id="rId22"/>
    <p:sldId id="341" r:id="rId23"/>
    <p:sldId id="348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371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285" r:id="rId42"/>
    <p:sldId id="372" r:id="rId43"/>
    <p:sldId id="373" r:id="rId44"/>
    <p:sldId id="374" r:id="rId45"/>
    <p:sldId id="375" r:id="rId46"/>
    <p:sldId id="288" r:id="rId47"/>
    <p:sldId id="461" r:id="rId48"/>
    <p:sldId id="460" r:id="rId49"/>
    <p:sldId id="459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376" r:id="rId59"/>
    <p:sldId id="377" r:id="rId60"/>
    <p:sldId id="378" r:id="rId61"/>
    <p:sldId id="379" r:id="rId62"/>
    <p:sldId id="470" r:id="rId63"/>
    <p:sldId id="471" r:id="rId64"/>
    <p:sldId id="472" r:id="rId65"/>
    <p:sldId id="473" r:id="rId66"/>
    <p:sldId id="474" r:id="rId67"/>
    <p:sldId id="475" r:id="rId68"/>
    <p:sldId id="380" r:id="rId69"/>
    <p:sldId id="476" r:id="rId70"/>
    <p:sldId id="381" r:id="rId71"/>
    <p:sldId id="477" r:id="rId72"/>
    <p:sldId id="478" r:id="rId73"/>
    <p:sldId id="479" r:id="rId74"/>
    <p:sldId id="480" r:id="rId75"/>
    <p:sldId id="481" r:id="rId76"/>
    <p:sldId id="387" r:id="rId77"/>
    <p:sldId id="388" r:id="rId78"/>
    <p:sldId id="482" r:id="rId79"/>
    <p:sldId id="483" r:id="rId80"/>
    <p:sldId id="396" r:id="rId81"/>
    <p:sldId id="484" r:id="rId82"/>
    <p:sldId id="296" r:id="rId83"/>
    <p:sldId id="297" r:id="rId84"/>
    <p:sldId id="485" r:id="rId85"/>
    <p:sldId id="486" r:id="rId86"/>
    <p:sldId id="487" r:id="rId87"/>
    <p:sldId id="488" r:id="rId88"/>
    <p:sldId id="489" r:id="rId89"/>
    <p:sldId id="490" r:id="rId90"/>
    <p:sldId id="491" r:id="rId91"/>
    <p:sldId id="492" r:id="rId92"/>
    <p:sldId id="493" r:id="rId93"/>
    <p:sldId id="494" r:id="rId94"/>
    <p:sldId id="298" r:id="rId95"/>
    <p:sldId id="414" r:id="rId96"/>
    <p:sldId id="495" r:id="rId97"/>
    <p:sldId id="418" r:id="rId98"/>
    <p:sldId id="420" r:id="rId99"/>
    <p:sldId id="419" r:id="rId100"/>
    <p:sldId id="496" r:id="rId101"/>
    <p:sldId id="497" r:id="rId102"/>
    <p:sldId id="498" r:id="rId103"/>
    <p:sldId id="499" r:id="rId104"/>
    <p:sldId id="500" r:id="rId105"/>
    <p:sldId id="501" r:id="rId106"/>
    <p:sldId id="502" r:id="rId107"/>
    <p:sldId id="299" r:id="rId108"/>
    <p:sldId id="430" r:id="rId109"/>
    <p:sldId id="431" r:id="rId1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2" autoAdjust="0"/>
  </p:normalViewPr>
  <p:slideViewPr>
    <p:cSldViewPr snapToGrid="0" snapToObjects="1">
      <p:cViewPr varScale="1">
        <p:scale>
          <a:sx n="69" d="100"/>
          <a:sy n="69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110" Type="http://schemas.openxmlformats.org/officeDocument/2006/relationships/slide" Target="slides/slide105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3 – Implementing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964" y="958815"/>
            <a:ext cx="8677836" cy="659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smtClean="0"/>
              <a:t>What is required to play a music CD on a computer?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444" y="1618775"/>
            <a:ext cx="8279391" cy="118294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b="1" dirty="0" smtClean="0"/>
              <a:t>Answer:</a:t>
            </a:r>
            <a:r>
              <a:rPr lang="en-US" dirty="0" smtClean="0"/>
              <a:t> A program that reads the data on the CD and sends output to the speakers and the screen.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8/Car.java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8/CarComponent.java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8/CarViewer.java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1/Counter.jav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1/Counter.java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3/BankAccount.java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3/BankAccount.java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4/BankAccountTester.java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8/Car.java" TargetMode="Externa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8/Car.jav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Methods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3717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getValue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Lucida Sans"/>
              </a:rPr>
              <a:t>method returns the current value: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getValue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	   </a:t>
            </a:r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return value;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Lucida Sans"/>
              </a:rPr>
              <a:t>statement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Terminates the method call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Returns a result (the return value) to the method's caller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Private instance variables can only be accessed by methods of the same class.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section_8/</a:t>
            </a:r>
            <a:r>
              <a:rPr lang="en-US" sz="3200" dirty="0" smtClean="0">
                <a:hlinkClick r:id="rId2" action="ppaction://hlinkfile"/>
              </a:rPr>
              <a:t>Car.java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Line2D.Double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frontWindshield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Line2D.Double(r1, r2);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Line2D.Double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roofTop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Line2D.Double(r2, r3);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Line2D.Double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rearWindshield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Line2D.Double(r3, r4);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g2.draw(body);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g2.draw(frontTire);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g2.draw(rearTire);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g2.draw(frontWindshield);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g2.draw(roofTop);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g2.draw(rearWindshield);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b="1" dirty="0" smtClean="0">
              <a:solidFill>
                <a:srgbClr val="0073FF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section_8/</a:t>
            </a:r>
            <a:r>
              <a:rPr lang="en-US" sz="3200" dirty="0" smtClean="0">
                <a:hlinkClick r:id="rId2" action="ppaction://hlinkfile"/>
              </a:rPr>
              <a:t>CarComponent.java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java.awt.Graphics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java.awt.Graphics2D;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javax.swing.JComponent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component draws two car shapes.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JComponent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paintComponent(Graphics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Graphics2D g2 = (Graphics2D)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Car car1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Car(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getWidth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 -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60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getHeight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 -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Car car2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Car(x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car1.draw(g2);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car2.draw(g2);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b="1" dirty="0" smtClean="0">
              <a:solidFill>
                <a:srgbClr val="0073FF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section_8/</a:t>
            </a:r>
            <a:r>
              <a:rPr lang="en-US" sz="3200" dirty="0" smtClean="0">
                <a:hlinkClick r:id="rId2" action="ppaction://hlinkfile"/>
              </a:rPr>
              <a:t>CarViewer.java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javax.swing.JFrame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CarViewer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frame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frame.setSize(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400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frame.setTitle(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"Two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cars"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frame.setDefaultCloseOperation(JFrame.EXIT_ON_CLOSE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component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frame.add(component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frame.setVisible(</a:t>
            </a:r>
            <a:r>
              <a:rPr lang="en-US" sz="14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b="1" dirty="0" smtClean="0">
              <a:solidFill>
                <a:srgbClr val="0073FF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Which class needs to be modified to have the two cars positioned next to each other?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840691"/>
            <a:ext cx="8239827" cy="2827000"/>
          </a:xfrm>
        </p:spPr>
        <p:txBody>
          <a:bodyPr>
            <a:normAutofit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CarComponent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268893"/>
          </a:xfrm>
        </p:spPr>
        <p:txBody>
          <a:bodyPr/>
          <a:lstStyle/>
          <a:p>
            <a:r>
              <a:rPr lang="en-US" dirty="0" smtClean="0"/>
              <a:t>	Which class needs to be modified to have the car tires painted in black, and what modification do you need to make?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2770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draw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dirty="0" smtClean="0"/>
              <a:t> class, call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g2.fill(frontTire);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g2.fill(rearTire);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461752"/>
          </a:xfrm>
        </p:spPr>
        <p:txBody>
          <a:bodyPr/>
          <a:lstStyle/>
          <a:p>
            <a:r>
              <a:rPr lang="en-US" dirty="0" smtClean="0"/>
              <a:t>How do you make the cars twice as big?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42056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Double all measurements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draw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dirty="0" smtClean="0"/>
              <a:t> class.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3717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Encapsulation is the process of hiding implementation details and providing methods for data access.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To encapsulate data: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latin typeface="Lucida Sans"/>
              </a:rPr>
              <a:t>Declare instance variables as private and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latin typeface="Lucida Sans"/>
              </a:rPr>
              <a:t>Declare public methods that access the variables 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Encapsulation allows a programmer to use a class without having to know its implementation.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Information hiding makes it simpler for the </a:t>
            </a:r>
            <a:r>
              <a:rPr lang="en-US" sz="2400" dirty="0" err="1" smtClean="0">
                <a:latin typeface="Lucida Sans"/>
              </a:rPr>
              <a:t>implementor</a:t>
            </a:r>
            <a:r>
              <a:rPr lang="en-US" sz="2400" dirty="0" smtClean="0">
                <a:latin typeface="Lucida Sans"/>
              </a:rPr>
              <a:t> of a class to locate errors and change implementations.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3207036"/>
            <a:ext cx="8677836" cy="1642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When you assemble classes, like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sz="2400" dirty="0" smtClean="0">
                <a:latin typeface="Lucida Sans"/>
              </a:rPr>
              <a:t> and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sz="2400" dirty="0" smtClean="0">
                <a:latin typeface="Lucida Sans"/>
              </a:rPr>
              <a:t>, into programs you are like a contractor installing a thermostat. 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When you implement your own classes you are like the manufacturer who puts together a thermostat out of parts.</a:t>
            </a:r>
            <a:endParaRPr lang="en-US" sz="2400" dirty="0">
              <a:latin typeface="Lucida San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0421" y="959516"/>
            <a:ext cx="5707415" cy="1642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latin typeface="Lucida Sans"/>
              </a:rPr>
              <a:t>	A thermostat functions as a “black box” whose inner workings are hidden.</a:t>
            </a:r>
            <a:endParaRPr lang="en-US" sz="2400" dirty="0">
              <a:latin typeface="Lucida Sans"/>
            </a:endParaRPr>
          </a:p>
        </p:txBody>
      </p:sp>
      <p:pic>
        <p:nvPicPr>
          <p:cNvPr id="6" name="Picture 5" descr="thermostat_03_sum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8" y="959516"/>
            <a:ext cx="2529799" cy="2142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section_1/</a:t>
            </a:r>
            <a:r>
              <a:rPr lang="en-US" sz="3200" dirty="0" smtClean="0">
                <a:hlinkClick r:id="rId2" action="ppaction://hlinkfile"/>
              </a:rPr>
              <a:t>Counter.java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class models a tally counter.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Counter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value;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Gets the current value of this counter.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@return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current value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getValue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value;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section_1/</a:t>
            </a:r>
            <a:r>
              <a:rPr lang="en-US" sz="3200" dirty="0" smtClean="0">
                <a:hlinkClick r:id="rId2" action="ppaction://hlinkfile"/>
              </a:rPr>
              <a:t>Counter.java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Advances the value of this counter by 1.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click()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value = value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Resets the value of this counter to 0.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reset()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value =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922925"/>
          </a:xfrm>
        </p:spPr>
        <p:txBody>
          <a:bodyPr/>
          <a:lstStyle/>
          <a:p>
            <a:r>
              <a:rPr lang="en-US" dirty="0" smtClean="0"/>
              <a:t>	Supply the body of a method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unclick()</a:t>
            </a:r>
            <a:r>
              <a:rPr lang="en-US" dirty="0" smtClean="0"/>
              <a:t> that undoes an unwanted button click.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09470"/>
            <a:ext cx="8239827" cy="2215004"/>
          </a:xfrm>
        </p:spPr>
        <p:txBody>
          <a:bodyPr/>
          <a:lstStyle/>
          <a:p>
            <a:r>
              <a:rPr lang="en-US" b="1" dirty="0" smtClean="0"/>
              <a:t>Answer: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unclick()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   value = value – 1;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307470"/>
          </a:xfrm>
        </p:spPr>
        <p:txBody>
          <a:bodyPr/>
          <a:lstStyle/>
          <a:p>
            <a:r>
              <a:rPr lang="en-US" dirty="0" smtClean="0"/>
              <a:t>	Suppose you use a class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Clock</a:t>
            </a:r>
            <a:r>
              <a:rPr lang="en-US" dirty="0" smtClean="0"/>
              <a:t> with private instance variables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hours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minutes</a:t>
            </a:r>
            <a:r>
              <a:rPr lang="en-US" dirty="0" smtClean="0"/>
              <a:t>. How can you access these variables in your program?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634980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You can only access them by invoking the methods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Clock</a:t>
            </a:r>
            <a:r>
              <a:rPr lang="en-US" dirty="0" smtClean="0"/>
              <a:t> class.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930076"/>
          </a:xfrm>
        </p:spPr>
        <p:txBody>
          <a:bodyPr/>
          <a:lstStyle/>
          <a:p>
            <a:r>
              <a:rPr lang="en-US" dirty="0" smtClean="0"/>
              <a:t>	Consider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Counter</a:t>
            </a:r>
            <a:r>
              <a:rPr lang="en-US" dirty="0" smtClean="0"/>
              <a:t> class. A counter’s value starts at 0 and is advanced by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click</a:t>
            </a:r>
            <a:r>
              <a:rPr lang="en-US" dirty="0" smtClean="0"/>
              <a:t> method, so it should never be negative. Suppose you found a negative value variable during testing. Where would you look for the error? 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474139"/>
            <a:ext cx="8239827" cy="585249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In one of the methods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Counter</a:t>
            </a:r>
            <a:r>
              <a:rPr lang="en-US" dirty="0" smtClean="0"/>
              <a:t> class. </a:t>
            </a: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1232756"/>
          </a:xfrm>
        </p:spPr>
        <p:txBody>
          <a:bodyPr/>
          <a:lstStyle/>
          <a:p>
            <a:r>
              <a:rPr lang="en-US" dirty="0" smtClean="0"/>
              <a:t>	In Chapters 1 and 2, you used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r>
              <a:rPr lang="en-US" dirty="0" smtClean="0"/>
              <a:t> as a black box to cause output to appear on the screen. Who designed and implemented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r>
              <a:rPr lang="en-US" dirty="0" smtClean="0"/>
              <a:t>?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663324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programmers who designed and implemented the Java library.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4745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Specifying the Public Interface of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57663"/>
            <a:ext cx="9134475" cy="2663825"/>
          </a:xfrm>
        </p:spPr>
        <p:txBody>
          <a:bodyPr/>
          <a:lstStyle/>
          <a:p>
            <a:r>
              <a:rPr lang="en-US" dirty="0" smtClean="0"/>
              <a:t>In order to implement a class, you first need to know which methods are required.</a:t>
            </a:r>
          </a:p>
          <a:p>
            <a:r>
              <a:rPr lang="en-US" dirty="0" smtClean="0"/>
              <a:t>Essential behavior of a bank account: </a:t>
            </a:r>
          </a:p>
          <a:p>
            <a:pPr lvl="1"/>
            <a:r>
              <a:rPr lang="en-US" dirty="0" smtClean="0"/>
              <a:t>deposit money </a:t>
            </a:r>
          </a:p>
          <a:p>
            <a:pPr lvl="1"/>
            <a:r>
              <a:rPr lang="en-US" dirty="0" smtClean="0"/>
              <a:t>withdraw money </a:t>
            </a:r>
          </a:p>
          <a:p>
            <a:pPr lvl="1"/>
            <a:r>
              <a:rPr lang="en-US" dirty="0" smtClean="0"/>
              <a:t>get balance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3399426"/>
            <a:ext cx="8229600" cy="1702407"/>
          </a:xfrm>
        </p:spPr>
        <p:txBody>
          <a:bodyPr>
            <a:noAutofit/>
          </a:bodyPr>
          <a:lstStyle/>
          <a:p>
            <a:r>
              <a:rPr lang="en-US" sz="2000" dirty="0" smtClean="0"/>
              <a:t>To become familiar with the process of implementing classes </a:t>
            </a:r>
          </a:p>
          <a:p>
            <a:r>
              <a:rPr lang="en-US" sz="2000" dirty="0" smtClean="0"/>
              <a:t>To be able to implement and test simple methods </a:t>
            </a:r>
          </a:p>
          <a:p>
            <a:r>
              <a:rPr lang="en-US" sz="2000" dirty="0" smtClean="0"/>
              <a:t>To understand the purpose and use of constructors </a:t>
            </a:r>
          </a:p>
          <a:p>
            <a:r>
              <a:rPr lang="en-US" sz="2000" dirty="0" smtClean="0"/>
              <a:t>To understand how to access instance variables and local variables </a:t>
            </a:r>
          </a:p>
          <a:p>
            <a:r>
              <a:rPr lang="en-US" sz="2000" dirty="0" smtClean="0"/>
              <a:t>To be able to write </a:t>
            </a:r>
            <a:r>
              <a:rPr lang="en-US" sz="2000" dirty="0" err="1" smtClean="0"/>
              <a:t>javadoc</a:t>
            </a:r>
            <a:r>
              <a:rPr lang="en-US" sz="2000" dirty="0" smtClean="0"/>
              <a:t> comments </a:t>
            </a:r>
          </a:p>
          <a:p>
            <a:r>
              <a:rPr lang="en-US" sz="2000" dirty="0" smtClean="0"/>
              <a:t>To implement classes for drawing graphical shapes </a:t>
            </a:r>
            <a:endParaRPr lang="en-US" sz="2000" dirty="0"/>
          </a:p>
        </p:txBody>
      </p:sp>
      <p:pic>
        <p:nvPicPr>
          <p:cNvPr id="5" name="Picture 4" descr="electroni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6" y="933292"/>
            <a:ext cx="3348001" cy="2307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4745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Specifying the Public Interface of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57663"/>
            <a:ext cx="9134475" cy="33510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want to support method calls such as the following: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harrysChecking.deposit(2000);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harrysChecking.withdraw(500);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harrysChecking.getBalance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</a:p>
          <a:p>
            <a:r>
              <a:rPr lang="en-US" dirty="0" smtClean="0"/>
              <a:t>Here are the method headers needed for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class: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4745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Specifying the Public Interface of a Class: Method 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57663"/>
            <a:ext cx="9134475" cy="38323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method's </a:t>
            </a:r>
            <a:r>
              <a:rPr lang="en-US" i="1" dirty="0" smtClean="0"/>
              <a:t>body</a:t>
            </a:r>
            <a:r>
              <a:rPr lang="en-US" dirty="0" smtClean="0"/>
              <a:t> consisting of statements that are executed when the method is called: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implementation - 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You can fill in the method body so it compiles: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TODO: fill in implementation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0;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4745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Specifying the Public Interface of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57663"/>
            <a:ext cx="9134475" cy="26638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methods were declared as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</a:t>
            </a:r>
            <a:r>
              <a:rPr lang="en-US" dirty="0" smtClean="0"/>
              <a:t> methods can be called by all other methods in the program.</a:t>
            </a:r>
          </a:p>
          <a:p>
            <a:r>
              <a:rPr lang="en-US" dirty="0" smtClean="0"/>
              <a:t>Methods can also be declared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dirty="0" smtClean="0"/>
              <a:t> methods only be called by other methods in the same class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dirty="0" smtClean="0"/>
              <a:t> methods are not part of the public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2663825"/>
          </a:xfrm>
        </p:spPr>
        <p:txBody>
          <a:bodyPr/>
          <a:lstStyle/>
          <a:p>
            <a:r>
              <a:rPr lang="en-US" dirty="0" smtClean="0"/>
              <a:t>Initialize objects</a:t>
            </a:r>
          </a:p>
          <a:p>
            <a:r>
              <a:rPr lang="en-US" dirty="0" smtClean="0"/>
              <a:t>Set the initial data for objects</a:t>
            </a:r>
          </a:p>
          <a:p>
            <a:r>
              <a:rPr lang="en-US" dirty="0" smtClean="0"/>
              <a:t>Similar to a method with two differences: </a:t>
            </a:r>
          </a:p>
          <a:p>
            <a:pPr lvl="1"/>
            <a:r>
              <a:rPr lang="en-US" dirty="0" smtClean="0"/>
              <a:t>The name of the constructor is always the same as the name of the class</a:t>
            </a:r>
          </a:p>
          <a:p>
            <a:pPr lvl="1"/>
            <a:r>
              <a:rPr lang="en-US" dirty="0" smtClean="0"/>
              <a:t>Constructors have no return type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Constructors: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2663825"/>
          </a:xfrm>
        </p:spPr>
        <p:txBody>
          <a:bodyPr/>
          <a:lstStyle/>
          <a:p>
            <a:r>
              <a:rPr lang="en-US" dirty="0" smtClean="0"/>
              <a:t>Two constructors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</a:t>
            </a:r>
          </a:p>
          <a:p>
            <a:r>
              <a:rPr lang="en-US" dirty="0" smtClean="0"/>
              <a:t>Usage 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BankAccount(5000);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Constructors: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913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constructor name is always the same as the class name.</a:t>
            </a:r>
          </a:p>
          <a:p>
            <a:r>
              <a:rPr lang="en-US" dirty="0" smtClean="0"/>
              <a:t>The compiler can tell them apart because they take different arguments.</a:t>
            </a:r>
          </a:p>
          <a:p>
            <a:r>
              <a:rPr lang="en-US" dirty="0" smtClean="0"/>
              <a:t>A constructor that takes no arguments is called a no-argument constructor.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err="1" smtClean="0"/>
              <a:t>'s</a:t>
            </a:r>
            <a:r>
              <a:rPr lang="en-US" dirty="0" smtClean="0"/>
              <a:t> no-argument constructor - header and body: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constructor body—implementation 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The statements in the constructor body will set the instance variables of the object.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Public Interface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91381"/>
          </a:xfrm>
        </p:spPr>
        <p:txBody>
          <a:bodyPr/>
          <a:lstStyle/>
          <a:p>
            <a:r>
              <a:rPr lang="en-US" dirty="0" smtClean="0"/>
              <a:t>The constructors and methods of a class go inside the class declaration: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private instance variables--filled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Constructors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body--filled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body--filled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Public Interface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91381"/>
          </a:xfrm>
        </p:spPr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Methods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body--filled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body--filled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body--filled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4744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Specifying the Public Interface of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1365250"/>
            <a:ext cx="9134475" cy="5492750"/>
          </a:xfrm>
        </p:spPr>
        <p:txBody>
          <a:bodyPr/>
          <a:lstStyle/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</a:t>
            </a:r>
            <a:r>
              <a:rPr lang="en-US" dirty="0" smtClean="0"/>
              <a:t> constructors and methods of a class form the </a:t>
            </a:r>
            <a:r>
              <a:rPr lang="en-US" b="1" dirty="0" smtClean="0"/>
              <a:t>public interface</a:t>
            </a:r>
            <a:r>
              <a:rPr lang="en-US" dirty="0" smtClean="0"/>
              <a:t> of the class.</a:t>
            </a:r>
          </a:p>
          <a:p>
            <a:r>
              <a:rPr lang="en-US" dirty="0" smtClean="0"/>
              <a:t>These are the operations that any programmer can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ADAE"/>
                </a:solidFill>
              </a:rPr>
              <a:t>Syntax 3.2 </a:t>
            </a:r>
            <a:r>
              <a:rPr lang="en-US" dirty="0" smtClean="0"/>
              <a:t>Class Declaration</a:t>
            </a:r>
            <a:endParaRPr lang="en-US" dirty="0"/>
          </a:p>
        </p:txBody>
      </p:sp>
      <p:pic>
        <p:nvPicPr>
          <p:cNvPr id="5" name="Picture 4" descr="syntax3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7" y="1057274"/>
            <a:ext cx="8672208" cy="3460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 and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49" y="2635213"/>
            <a:ext cx="4930274" cy="54789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1</a:t>
            </a:r>
            <a:r>
              <a:rPr lang="en-US" dirty="0" smtClean="0"/>
              <a:t> Tally counter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64" y="3183105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Simulator statements:</a:t>
            </a:r>
          </a:p>
          <a:p>
            <a:pPr marL="800100" lvl="1" indent="-342900"/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Counter tally = new Counter();</a:t>
            </a:r>
          </a:p>
          <a:p>
            <a:pPr marL="800100" lvl="1" indent="-342900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tally.click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marL="800100" lvl="1" indent="-342900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tally.click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marL="800100" lvl="1" indent="-342900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result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tally.getValue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// Sets result to 2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Each counter needs to store a variable that keeps track of the number of simulated button clicks. </a:t>
            </a:r>
          </a:p>
        </p:txBody>
      </p:sp>
      <p:pic>
        <p:nvPicPr>
          <p:cNvPr id="8" name="Picture 7" descr="counter_0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9" y="958813"/>
            <a:ext cx="2238375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Public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08621"/>
            <a:ext cx="9134475" cy="5492750"/>
          </a:xfrm>
        </p:spPr>
        <p:txBody>
          <a:bodyPr/>
          <a:lstStyle/>
          <a:p>
            <a:r>
              <a:rPr lang="en-US" dirty="0" smtClean="0"/>
              <a:t>Example: transfer money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Transfer from one account to another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transferAmount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500;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momsSavings.withdraw(transferAmount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harrysChecking.deposit(transferAmount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 smtClean="0"/>
              <a:t>Example: add interest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interestRate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5; // 5 percent interest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interestAmount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*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interestRate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/ 100;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momsSavings.deposit(interestAmount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</a:t>
            </a:r>
          </a:p>
          <a:p>
            <a:r>
              <a:rPr lang="en-US" dirty="0" smtClean="0"/>
              <a:t>Programmers use objects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to carry out meaningful tasks </a:t>
            </a:r>
          </a:p>
          <a:p>
            <a:pPr lvl="1"/>
            <a:r>
              <a:rPr lang="en-US" dirty="0" smtClean="0"/>
              <a:t>without knowing how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objects store their data </a:t>
            </a:r>
          </a:p>
          <a:p>
            <a:pPr lvl="1"/>
            <a:r>
              <a:rPr lang="en-US" dirty="0" smtClean="0"/>
              <a:t>without knowing how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methods do their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74712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Commenting the Public Interface – Documenting a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7855"/>
            <a:ext cx="9134475" cy="5492750"/>
          </a:xfrm>
        </p:spPr>
        <p:txBody>
          <a:bodyPr/>
          <a:lstStyle/>
          <a:p>
            <a:r>
              <a:rPr lang="en-US" dirty="0" smtClean="0"/>
              <a:t>Start the comment with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Describe the method’s purpose.</a:t>
            </a:r>
          </a:p>
          <a:p>
            <a:r>
              <a:rPr lang="en-US" dirty="0" smtClean="0"/>
              <a:t>Describe each parameter: </a:t>
            </a:r>
          </a:p>
          <a:p>
            <a:pPr lvl="1"/>
            <a:r>
              <a:rPr lang="en-US" dirty="0" smtClean="0"/>
              <a:t>start with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@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name of the parameter that holds the argument</a:t>
            </a:r>
          </a:p>
          <a:p>
            <a:pPr lvl="1"/>
            <a:r>
              <a:rPr lang="en-US" dirty="0" smtClean="0"/>
              <a:t>a short explanation of the argument</a:t>
            </a:r>
          </a:p>
          <a:p>
            <a:r>
              <a:rPr lang="en-US" dirty="0" smtClean="0"/>
              <a:t>Describe the return value: </a:t>
            </a:r>
          </a:p>
          <a:p>
            <a:pPr lvl="1"/>
            <a:r>
              <a:rPr lang="en-US" dirty="0" smtClean="0"/>
              <a:t>start with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@return</a:t>
            </a:r>
          </a:p>
          <a:p>
            <a:pPr lvl="1"/>
            <a:r>
              <a:rPr lang="en-US" dirty="0" smtClean="0"/>
              <a:t>describe the return value</a:t>
            </a:r>
          </a:p>
          <a:p>
            <a:r>
              <a:rPr lang="en-US" dirty="0" smtClean="0"/>
              <a:t>Omit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@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tag for methods that have no arguments.</a:t>
            </a:r>
          </a:p>
          <a:p>
            <a:r>
              <a:rPr lang="en-US" dirty="0" smtClean="0"/>
              <a:t>Omit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@return </a:t>
            </a:r>
            <a:r>
              <a:rPr lang="en-US" dirty="0" smtClean="0"/>
              <a:t>tag for methods whose return type is void.</a:t>
            </a:r>
          </a:p>
          <a:p>
            <a:r>
              <a:rPr lang="en-US" dirty="0" smtClean="0"/>
              <a:t>End with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  <a:r>
              <a:rPr lang="en-US" dirty="0" smtClean="0"/>
              <a:t>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74712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Commenting the Public Interface – Documenting a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7855"/>
            <a:ext cx="9134475" cy="549275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 Withdraws money from the bank account.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@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 the amount to withdraw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implementation—filled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74712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Commenting the Public Interface – Documenting a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7855"/>
            <a:ext cx="9134475" cy="549275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 Gets the current balance of the bank account.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@return the current balance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implementation—filled in later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74712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Commenting the Public Interface – Documenting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7855"/>
            <a:ext cx="9134475" cy="5492750"/>
          </a:xfrm>
        </p:spPr>
        <p:txBody>
          <a:bodyPr/>
          <a:lstStyle/>
          <a:p>
            <a:r>
              <a:rPr lang="en-US" dirty="0" smtClean="0"/>
              <a:t>Place above the class declaration.</a:t>
            </a:r>
          </a:p>
          <a:p>
            <a:r>
              <a:rPr lang="en-US" dirty="0" smtClean="0"/>
              <a:t>Supply a brief comment explaining the class's purpose.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** A bank account has a balance that can be changed by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deposits and withdrawals.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{ . . . }</a:t>
            </a:r>
          </a:p>
          <a:p>
            <a:r>
              <a:rPr lang="en-US" dirty="0" smtClean="0"/>
              <a:t>Provide documentation comments for: </a:t>
            </a:r>
          </a:p>
          <a:p>
            <a:pPr lvl="1"/>
            <a:r>
              <a:rPr lang="en-US" dirty="0" smtClean="0"/>
              <a:t>every class</a:t>
            </a:r>
          </a:p>
          <a:p>
            <a:pPr lvl="1"/>
            <a:r>
              <a:rPr lang="en-US" dirty="0" smtClean="0"/>
              <a:t>every method</a:t>
            </a:r>
          </a:p>
          <a:p>
            <a:pPr lvl="1"/>
            <a:r>
              <a:rPr lang="en-US" dirty="0" smtClean="0"/>
              <a:t>every parameter variable</a:t>
            </a:r>
          </a:p>
          <a:p>
            <a:pPr lvl="1"/>
            <a:r>
              <a:rPr lang="en-US" dirty="0" smtClean="0"/>
              <a:t>every return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Summary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848" y="5908265"/>
            <a:ext cx="8233870" cy="527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3</a:t>
            </a:r>
            <a:r>
              <a:rPr lang="en-US" sz="2400" dirty="0" smtClean="0">
                <a:latin typeface="Lucida Sans"/>
                <a:cs typeface="Lucida Sans"/>
              </a:rPr>
              <a:t> A Method Summary Generated by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javadoc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7" name="Picture 6" descr="method_summary_03_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7" y="970208"/>
            <a:ext cx="8696653" cy="4624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Details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848" y="5908265"/>
            <a:ext cx="8233870" cy="527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4</a:t>
            </a:r>
            <a:r>
              <a:rPr lang="en-US" sz="2400" dirty="0" smtClean="0">
                <a:latin typeface="Lucida Sans"/>
                <a:cs typeface="Lucida Sans"/>
              </a:rPr>
              <a:t> Method Detail Generated by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javadoc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6" name="Picture 5" descr="method_details_03_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8" y="980970"/>
            <a:ext cx="8675128" cy="4612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How can you use the methods of the public interface to </a:t>
            </a:r>
            <a:r>
              <a:rPr lang="en-US" i="1" dirty="0" smtClean="0"/>
              <a:t>empty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</a:t>
            </a:r>
            <a:r>
              <a:rPr lang="en-US" dirty="0" smtClean="0"/>
              <a:t> bank account?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46839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harrysChecking.withdraw(harrysChecking.getBalance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204321"/>
          </a:xfrm>
        </p:spPr>
        <p:txBody>
          <a:bodyPr/>
          <a:lstStyle/>
          <a:p>
            <a:r>
              <a:rPr lang="en-US" dirty="0" smtClean="0"/>
              <a:t>	What is wrong with this sequence of statements?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BankAccount(10000);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System.out.println(harrysChecking.withdraw(500));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31831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</a:t>
            </a:r>
            <a:r>
              <a:rPr lang="en-US" dirty="0" smtClean="0"/>
              <a:t> method has return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void</a:t>
            </a:r>
            <a:r>
              <a:rPr lang="en-US" dirty="0" smtClean="0"/>
              <a:t>. It doesn’t return a value. 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/>
              <a:t> method to obtain the balance after the withdrawal.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602510"/>
          </a:xfrm>
        </p:spPr>
        <p:txBody>
          <a:bodyPr/>
          <a:lstStyle/>
          <a:p>
            <a:r>
              <a:rPr lang="en-US" dirty="0" smtClean="0"/>
              <a:t>	Suppose you want a more powerful bank account abstraction that keeps track of an </a:t>
            </a:r>
            <a:r>
              <a:rPr lang="en-US" i="1" dirty="0" smtClean="0"/>
              <a:t>account number</a:t>
            </a:r>
            <a:r>
              <a:rPr lang="en-US" dirty="0" smtClean="0"/>
              <a:t> in addition to the balance. How would you change the public interface to accommodate this enhancement?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919778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Add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accountNumber</a:t>
            </a:r>
            <a:r>
              <a:rPr lang="en-US" dirty="0" smtClean="0"/>
              <a:t> parameter to the constructors, and add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getAccountNumber</a:t>
            </a:r>
            <a:r>
              <a:rPr lang="en-US" dirty="0" smtClean="0"/>
              <a:t> method. There is no need for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setAccountNumber</a:t>
            </a:r>
            <a:r>
              <a:rPr lang="en-US" dirty="0" smtClean="0"/>
              <a:t> method – the account number never changes after construction.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3717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Instance variables store the data of an object.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Instance of a class: an object of the class.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An instance variable is a storage location present in each object of the class.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 class declaration specifies the instance variables: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Counter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private </a:t>
            </a:r>
            <a:r>
              <a:rPr lang="en-US" sz="2000" dirty="0" err="1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 value;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…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pPr marL="34290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An object's instance variables store the data required for executing its methods.</a:t>
            </a:r>
            <a:endParaRPr lang="en-US" sz="2400" dirty="0">
              <a:latin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1559463"/>
          </a:xfrm>
        </p:spPr>
        <p:txBody>
          <a:bodyPr/>
          <a:lstStyle/>
          <a:p>
            <a:r>
              <a:rPr lang="en-US" dirty="0" smtClean="0"/>
              <a:t>	Suppose we enhance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so that each account has an account number. Supply a documentation comment for the constructor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accountNumber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double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825524"/>
            <a:ext cx="8544628" cy="2569781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Constructs a new bank account with a given initial balance.</a:t>
            </a:r>
          </a:p>
          <a:p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@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accountNumber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the account number for this account</a:t>
            </a:r>
          </a:p>
          <a:p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@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the initial balance for this account</a:t>
            </a:r>
          </a:p>
          <a:p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2528031"/>
          </a:xfrm>
        </p:spPr>
        <p:txBody>
          <a:bodyPr/>
          <a:lstStyle/>
          <a:p>
            <a:r>
              <a:rPr lang="en-US" dirty="0" smtClean="0"/>
              <a:t>	Why is the following documentation comment questionable?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Each account has an account number.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@return the account number of this account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getAccountNumber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773608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first sentence of the method description should describe the method—it is displayed in isolation in the summary table.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the Class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The implementation of a class consists of:</a:t>
            </a:r>
          </a:p>
          <a:p>
            <a:pPr lvl="1"/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the bodies of constructors</a:t>
            </a:r>
          </a:p>
          <a:p>
            <a:pPr lvl="1"/>
            <a:r>
              <a:rPr lang="en-US" dirty="0" smtClean="0"/>
              <a:t>the bodies of methods.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Determine the data that each bank account object contains.</a:t>
            </a:r>
          </a:p>
          <a:p>
            <a:r>
              <a:rPr lang="en-US" dirty="0" smtClean="0"/>
              <a:t>What does the object need to remember so that it can carry out its methods?</a:t>
            </a:r>
          </a:p>
          <a:p>
            <a:r>
              <a:rPr lang="en-US" dirty="0" smtClean="0"/>
              <a:t>Each bank account object only needs to store the current balance.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instance variable declaration: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private double balance;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Methods and constructors below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Providing Instance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22339" y="927100"/>
            <a:ext cx="4821661" cy="51546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Like a wilderness explorer who needs to carry all items that may be needed, an object needs to store the data required for its method calls.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backpacking5_03_sum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73" y="927100"/>
            <a:ext cx="3657600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Constructor's job is to initialize the instance variables of the object.</a:t>
            </a:r>
          </a:p>
          <a:p>
            <a:r>
              <a:rPr lang="en-US" dirty="0" smtClean="0"/>
              <a:t>The no-argument constructor sets the balance to zero.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balance = 0;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The second constructor sets the balance to the value supplied as the construction argument.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balance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173749"/>
            <a:ext cx="9135036" cy="11082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Providing Constructors - Tracing the Statement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086" y="1281987"/>
            <a:ext cx="9134475" cy="51546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Steps carried out when the following statement is executed: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BankAccount(1000);</a:t>
            </a:r>
          </a:p>
          <a:p>
            <a:r>
              <a:rPr lang="en-US" dirty="0" smtClean="0"/>
              <a:t>Create a new object of type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Call the second constructor </a:t>
            </a:r>
          </a:p>
          <a:p>
            <a:pPr lvl="1"/>
            <a:r>
              <a:rPr lang="en-US" dirty="0" smtClean="0"/>
              <a:t>because an argument is supplied in the constructor call</a:t>
            </a:r>
          </a:p>
          <a:p>
            <a:r>
              <a:rPr lang="en-US" dirty="0" smtClean="0"/>
              <a:t>Set the parameter variable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1000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Set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  <a:r>
              <a:rPr lang="en-US" dirty="0" smtClean="0"/>
              <a:t> instance variable of the newly created object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Return an object reference, that is, the memory location of the object.</a:t>
            </a:r>
          </a:p>
          <a:p>
            <a:r>
              <a:rPr lang="en-US" dirty="0" smtClean="0"/>
              <a:t>Store that object reference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</a:t>
            </a:r>
            <a:r>
              <a:rPr lang="en-US" dirty="0" smtClean="0"/>
              <a:t> variable. </a:t>
            </a:r>
            <a:endParaRPr lang="en-US" dirty="0"/>
          </a:p>
        </p:txBody>
      </p:sp>
      <p:pic>
        <p:nvPicPr>
          <p:cNvPr id="4" name="Picture 3" descr="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18" y="2200057"/>
            <a:ext cx="203200" cy="203200"/>
          </a:xfrm>
          <a:prstGeom prst="rect">
            <a:avLst/>
          </a:prstGeom>
        </p:spPr>
      </p:pic>
      <p:pic>
        <p:nvPicPr>
          <p:cNvPr id="5" name="Picture 4" descr="tw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698" y="3454408"/>
            <a:ext cx="203200" cy="203200"/>
          </a:xfrm>
          <a:prstGeom prst="rect">
            <a:avLst/>
          </a:prstGeom>
        </p:spPr>
      </p:pic>
      <p:pic>
        <p:nvPicPr>
          <p:cNvPr id="6" name="Picture 5" descr="thre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0" y="4281039"/>
            <a:ext cx="203200" cy="203200"/>
          </a:xfrm>
          <a:prstGeom prst="rect">
            <a:avLst/>
          </a:prstGeom>
        </p:spPr>
      </p:pic>
      <p:pic>
        <p:nvPicPr>
          <p:cNvPr id="7" name="Picture 6" descr="fou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002" y="5900317"/>
            <a:ext cx="203200" cy="20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173749"/>
            <a:ext cx="9135036" cy="11082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Providing Constructors - Tracing the Statement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9" name="Picture 8" descr="constructor_03_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6" y="1281987"/>
            <a:ext cx="3695700" cy="48768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44763" y="1281987"/>
            <a:ext cx="4599237" cy="515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Figure 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How a Constructor Works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6E8080"/>
              </a:solidFill>
              <a:effectLst/>
              <a:uLnTx/>
              <a:uFillTx/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Providing Constructors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36587" y="1011517"/>
            <a:ext cx="5707413" cy="515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>
                <a:latin typeface="Lucida Sans"/>
                <a:cs typeface="Lucida Sans"/>
              </a:rPr>
              <a:t>A constructor is like a set of assembly instructions for an object.</a:t>
            </a:r>
            <a:endParaRPr lang="en-US" sz="2400" dirty="0">
              <a:latin typeface="Lucida Sans"/>
              <a:cs typeface="Lucida Sans"/>
            </a:endParaRPr>
          </a:p>
        </p:txBody>
      </p:sp>
      <p:pic>
        <p:nvPicPr>
          <p:cNvPr id="5" name="Picture 4" descr="assembly_imstruction_03_un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011517"/>
            <a:ext cx="2962275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Is the method an </a:t>
            </a:r>
            <a:r>
              <a:rPr lang="en-US" dirty="0" err="1" smtClean="0"/>
              <a:t>accessor</a:t>
            </a:r>
            <a:r>
              <a:rPr lang="en-US" dirty="0" smtClean="0"/>
              <a:t> or a </a:t>
            </a:r>
            <a:r>
              <a:rPr lang="en-US" dirty="0" err="1" smtClean="0"/>
              <a:t>mutator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Mutator</a:t>
            </a:r>
            <a:r>
              <a:rPr lang="en-US" dirty="0" smtClean="0"/>
              <a:t> method </a:t>
            </a:r>
          </a:p>
          <a:p>
            <a:pPr lvl="2"/>
            <a:r>
              <a:rPr lang="en-US" dirty="0" smtClean="0"/>
              <a:t>Update the instance variables in some way</a:t>
            </a:r>
          </a:p>
          <a:p>
            <a:pPr lvl="1"/>
            <a:r>
              <a:rPr lang="en-US" dirty="0" err="1" smtClean="0"/>
              <a:t>Accessor</a:t>
            </a:r>
            <a:r>
              <a:rPr lang="en-US" dirty="0" smtClean="0"/>
              <a:t> method </a:t>
            </a:r>
          </a:p>
          <a:p>
            <a:pPr lvl="2"/>
            <a:r>
              <a:rPr lang="en-US" dirty="0" smtClean="0"/>
              <a:t>Retrieves or computes a result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</a:t>
            </a:r>
            <a:r>
              <a:rPr lang="en-US" dirty="0" smtClean="0"/>
              <a:t> method - a </a:t>
            </a:r>
            <a:r>
              <a:rPr lang="en-US" dirty="0" err="1" smtClean="0"/>
              <a:t>mutator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smtClean="0"/>
              <a:t>Updates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balance = balance + amount;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3717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An instance variable declaration consists of the following parts: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access </a:t>
            </a:r>
            <a:r>
              <a:rPr lang="en-US" sz="2000" dirty="0" err="1" smtClean="0">
                <a:latin typeface="Lucida Sans"/>
              </a:rPr>
              <a:t>specifier</a:t>
            </a:r>
            <a:r>
              <a:rPr lang="en-US" sz="2000" dirty="0" smtClean="0">
                <a:latin typeface="Lucida Sans"/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sz="2000" dirty="0" smtClean="0"/>
              <a:t>) 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type of variable (such as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latin typeface="Lucida Sans"/>
              </a:rPr>
              <a:t>)</a:t>
            </a:r>
            <a:r>
              <a:rPr lang="en-US" sz="2000" dirty="0" smtClean="0"/>
              <a:t> 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name of variable (such as 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value</a:t>
            </a:r>
            <a:r>
              <a:rPr lang="en-US" sz="2000" dirty="0" smtClean="0">
                <a:latin typeface="Lucida Sans"/>
              </a:rPr>
              <a:t>)</a:t>
            </a:r>
            <a:r>
              <a:rPr lang="en-US" sz="2000" dirty="0" smtClean="0"/>
              <a:t> 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You should declare all instance variables as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sz="2400" dirty="0" smtClean="0">
                <a:latin typeface="Lucida Sans"/>
              </a:rPr>
              <a:t>. </a:t>
            </a:r>
            <a:endParaRPr lang="en-US" sz="2400" dirty="0">
              <a:latin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</a:t>
            </a:r>
            <a:r>
              <a:rPr lang="en-US" dirty="0" smtClean="0"/>
              <a:t> method - another </a:t>
            </a:r>
            <a:r>
              <a:rPr lang="en-US" dirty="0" err="1" smtClean="0"/>
              <a:t>mutator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balance = balance – amount;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/>
              <a:t> method - an </a:t>
            </a:r>
            <a:r>
              <a:rPr lang="en-US" dirty="0" err="1" smtClean="0"/>
              <a:t>accessor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smtClean="0"/>
              <a:t>Returns a value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balance;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 Implementing Classes</a:t>
            </a:r>
            <a:endParaRPr lang="en-US" dirty="0"/>
          </a:p>
        </p:txBody>
      </p:sp>
      <p:pic>
        <p:nvPicPr>
          <p:cNvPr id="4" name="Picture 3" descr="table1_implementing_cla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6" y="972030"/>
            <a:ext cx="8601418" cy="5465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section_3/</a:t>
            </a:r>
            <a:r>
              <a:rPr lang="en-US" sz="3200" dirty="0" smtClean="0">
                <a:hlinkClick r:id="rId2" action="ppaction://hlinkfile"/>
              </a:rPr>
              <a:t>BankAccount.java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 bank account has a balance that can be changed by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deposits and withdrawals.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balance;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Constructs a bank account with a zero balance.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balance =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Constructs a bank account with a given balance.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initialBalance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initial balance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BankAccount(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initialBalance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balance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initialBalance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section_3/</a:t>
            </a:r>
            <a:r>
              <a:rPr lang="en-US" sz="3200" dirty="0" smtClean="0">
                <a:hlinkClick r:id="rId2" action="ppaction://hlinkfile"/>
              </a:rPr>
              <a:t>BankAccount.java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4"/>
            <a:ext cx="9134475" cy="554115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Deposits money into the bank account.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amount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amount to deposit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deposit(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amount)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balance = balance + amount;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Withdraws money from the bank account.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amount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amount to withdraw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withdraw(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amount)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balance = balance - amount;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Gets the current balance of the bank account.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@return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current balance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getBalance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balance;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232757"/>
          </a:xfrm>
        </p:spPr>
        <p:txBody>
          <a:bodyPr/>
          <a:lstStyle/>
          <a:p>
            <a:r>
              <a:rPr lang="en-US" dirty="0" smtClean="0"/>
              <a:t>	Suppose we modify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so that each bank account has an account number. How does this change affect the instance variables?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611474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An instance variable needs to be added to the class: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accountNumber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3"/>
            <a:ext cx="9144000" cy="35114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Why does the following code not succeed in robbing mom's bank account?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BankRobber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static void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main(String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BankAccount(1000);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momsSavings.balance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0;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4694446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Because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  <a:r>
              <a:rPr lang="en-US" dirty="0" smtClean="0"/>
              <a:t> instance variable is accessed from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BankRobber</a:t>
            </a:r>
            <a:r>
              <a:rPr lang="en-US" dirty="0" smtClean="0"/>
              <a:t>. The compiler will report an error because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has no access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instance variables.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282566"/>
          </a:xfrm>
        </p:spPr>
        <p:txBody>
          <a:bodyPr/>
          <a:lstStyle/>
          <a:p>
            <a:r>
              <a:rPr lang="en-US" dirty="0" smtClean="0"/>
              <a:t>	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class has four instance variables: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width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height</a:t>
            </a:r>
            <a:r>
              <a:rPr lang="en-US" dirty="0" smtClean="0"/>
              <a:t>. Give a possible implementation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getWidth</a:t>
            </a:r>
            <a:r>
              <a:rPr lang="en-US" dirty="0" smtClean="0"/>
              <a:t> method.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497419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getWidth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width;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/>
          <a:lstStyle/>
          <a:p>
            <a:r>
              <a:rPr lang="en-US" dirty="0" smtClean="0"/>
              <a:t>	Give a possible implementation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translate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class.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120481"/>
            <a:ext cx="8239827" cy="336323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There is more than one correct answer. One possible implementation is as follows: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translate(int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+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+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BankAccount.java</a:t>
            </a:r>
            <a:r>
              <a:rPr lang="en-US" dirty="0" smtClean="0"/>
              <a:t> can not be executed:</a:t>
            </a:r>
          </a:p>
          <a:p>
            <a:pPr lvl="1"/>
            <a:r>
              <a:rPr lang="en-US" sz="2000" dirty="0" smtClean="0"/>
              <a:t>It has no main method</a:t>
            </a:r>
          </a:p>
          <a:p>
            <a:pPr lvl="1"/>
            <a:r>
              <a:rPr lang="en-US" sz="2000" dirty="0" smtClean="0"/>
              <a:t>Most classes do not have a main method</a:t>
            </a:r>
          </a:p>
          <a:p>
            <a:r>
              <a:rPr lang="en-US" dirty="0" smtClean="0"/>
              <a:t>Before using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BankAccount.java</a:t>
            </a:r>
            <a:r>
              <a:rPr lang="en-US" dirty="0" smtClean="0"/>
              <a:t> in a larger program: </a:t>
            </a:r>
          </a:p>
          <a:p>
            <a:pPr lvl="1"/>
            <a:r>
              <a:rPr lang="en-US" sz="2000" dirty="0" smtClean="0"/>
              <a:t>You should test in isolation</a:t>
            </a:r>
          </a:p>
          <a:p>
            <a:r>
              <a:rPr lang="en-US" i="1" dirty="0" smtClean="0"/>
              <a:t>Unit test</a:t>
            </a:r>
            <a:r>
              <a:rPr lang="en-US" dirty="0" smtClean="0"/>
              <a:t>: verifies that a class works correctly in isolation, outside a complete program.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To test a class, either </a:t>
            </a:r>
          </a:p>
          <a:p>
            <a:pPr lvl="1"/>
            <a:r>
              <a:rPr lang="en-US" sz="2000" dirty="0" smtClean="0"/>
              <a:t>use an environment for interactive testing, or</a:t>
            </a:r>
          </a:p>
          <a:p>
            <a:pPr lvl="1"/>
            <a:r>
              <a:rPr lang="en-US" sz="2000" dirty="0" smtClean="0"/>
              <a:t>write a tester class to execute test instructions.</a:t>
            </a:r>
          </a:p>
          <a:p>
            <a:r>
              <a:rPr lang="en-US" i="1" dirty="0" smtClean="0"/>
              <a:t>Tester class</a:t>
            </a:r>
            <a:r>
              <a:rPr lang="en-US" dirty="0" smtClean="0"/>
              <a:t>: a class with a main method that contains statements to test another class. </a:t>
            </a:r>
          </a:p>
          <a:p>
            <a:r>
              <a:rPr lang="en-US" dirty="0" smtClean="0"/>
              <a:t>Typically carries out the following steps: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Construct one or more objects of the class that is being tested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Invoke one or more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Print out one or more results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Print the expected results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2664029"/>
          </a:xfrm>
        </p:spPr>
        <p:txBody>
          <a:bodyPr/>
          <a:lstStyle/>
          <a:p>
            <a:r>
              <a:rPr lang="en-US" dirty="0" smtClean="0"/>
              <a:t>Each object of a class has its own set of instance variables.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6130" y="4542682"/>
            <a:ext cx="7530825" cy="66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2</a:t>
            </a:r>
            <a:r>
              <a:rPr lang="en-US" sz="2400" dirty="0" smtClean="0">
                <a:latin typeface="Lucida Sans"/>
                <a:cs typeface="Lucida Sans"/>
              </a:rPr>
              <a:t> Instance Variables</a:t>
            </a:r>
            <a:endParaRPr lang="en-US" sz="2400" dirty="0">
              <a:latin typeface="Lucida Sans"/>
              <a:cs typeface="Lucida Sans"/>
            </a:endParaRPr>
          </a:p>
        </p:txBody>
      </p:sp>
      <p:pic>
        <p:nvPicPr>
          <p:cNvPr id="6" name="Picture 5" descr="instance_variables_03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9" y="1917867"/>
            <a:ext cx="5806853" cy="262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4525" y="927100"/>
            <a:ext cx="5819475" cy="51546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 engineer tests a part in isolation. This is an example of unit testing.</a:t>
            </a:r>
            <a:endParaRPr lang="en-US" sz="2000" dirty="0"/>
          </a:p>
        </p:txBody>
      </p:sp>
      <p:pic>
        <p:nvPicPr>
          <p:cNvPr id="4" name="Picture 3" descr="testing_03_un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0" y="927100"/>
            <a:ext cx="2754873" cy="4519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BlueJ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5720" y="5157995"/>
            <a:ext cx="8848280" cy="94071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6</a:t>
            </a:r>
            <a:r>
              <a:rPr lang="en-US" dirty="0" smtClean="0"/>
              <a:t> The Return Value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/>
              <a:t> Method in </a:t>
            </a:r>
            <a:r>
              <a:rPr lang="en-US" dirty="0" err="1" smtClean="0"/>
              <a:t>BlueJ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0" y="956631"/>
            <a:ext cx="4927600" cy="391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section_4/</a:t>
            </a:r>
            <a:r>
              <a:rPr lang="en-US" sz="3200" dirty="0" smtClean="0">
                <a:hlinkClick r:id="rId2" action="ppaction://hlinkfile"/>
              </a:rPr>
              <a:t>BankAccountTester.java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4"/>
            <a:ext cx="9134475" cy="39597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 class to test the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BankAccount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class.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BankAccountTester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Tests the methods of the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BankAccount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class.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not used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harrysChecking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harrysChecking.deposit(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harrysChecking.withdraw(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500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System.out.println(harrysChecking.getBalance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"Expected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1500"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25" y="4756706"/>
            <a:ext cx="9134475" cy="1008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 b="1" dirty="0" smtClean="0"/>
              <a:t>Program Run:</a:t>
            </a:r>
            <a:endParaRPr lang="en-US" sz="2400" dirty="0" smtClean="0"/>
          </a:p>
          <a:p>
            <a:pPr lvl="1"/>
            <a:r>
              <a:rPr lang="en-US" sz="2162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1500</a:t>
            </a:r>
          </a:p>
          <a:p>
            <a:pPr lvl="1"/>
            <a:r>
              <a:rPr lang="en-US" sz="2162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Expected: 1500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– Building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To produce a program: combine both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classes.</a:t>
            </a:r>
          </a:p>
          <a:p>
            <a:r>
              <a:rPr lang="en-US" dirty="0" smtClean="0"/>
              <a:t>Details for building the program vary.</a:t>
            </a:r>
          </a:p>
          <a:p>
            <a:r>
              <a:rPr lang="en-US" dirty="0" smtClean="0"/>
              <a:t>In most environments, you need to carry out these steps: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Make a new subfolder for your program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Make two files, one for each class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Compile both files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Run the test program 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</a:t>
            </a:r>
            <a:r>
              <a:rPr lang="en-US" dirty="0" smtClean="0"/>
              <a:t> have entirely different purposes: </a:t>
            </a:r>
          </a:p>
          <a:p>
            <a:pPr lvl="1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2000" dirty="0" smtClean="0"/>
              <a:t> class describes objects that compute bank balances</a:t>
            </a:r>
          </a:p>
          <a:p>
            <a:pPr lvl="1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sz="2000" dirty="0" smtClean="0"/>
              <a:t> class runs tests that put a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2000" dirty="0" smtClean="0"/>
              <a:t> object through its paces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307470"/>
          </a:xfrm>
        </p:spPr>
        <p:txBody>
          <a:bodyPr/>
          <a:lstStyle/>
          <a:p>
            <a:r>
              <a:rPr lang="en-US" dirty="0" smtClean="0"/>
              <a:t>	When you run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program, how many objects of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are constructed? How many objects of type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?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12081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One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object, no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object. The purpose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class is merely to hold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307470"/>
          </a:xfrm>
        </p:spPr>
        <p:txBody>
          <a:bodyPr/>
          <a:lstStyle/>
          <a:p>
            <a:r>
              <a:rPr lang="en-US" dirty="0" smtClean="0"/>
              <a:t>	Why is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class unnecessary in development environments that allow interactive testing, such as </a:t>
            </a:r>
            <a:r>
              <a:rPr lang="en-US" dirty="0" err="1" smtClean="0"/>
              <a:t>BlueJ</a:t>
            </a:r>
            <a:r>
              <a:rPr lang="en-US" dirty="0" smtClean="0"/>
              <a:t>?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94014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In those environments, you can issue interactive commands to construct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objects, invoke methods, and display their return values.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2808533"/>
          </a:xfrm>
        </p:spPr>
        <p:txBody>
          <a:bodyPr/>
          <a:lstStyle/>
          <a:p>
            <a:r>
              <a:rPr lang="en-US" dirty="0" smtClean="0"/>
              <a:t>Important skill: the ability to simulate the actions of a program with pencil and paper.</a:t>
            </a:r>
          </a:p>
          <a:p>
            <a:r>
              <a:rPr lang="en-US" dirty="0" smtClean="0"/>
              <a:t>Use an index card or a sticky note for each object:</a:t>
            </a:r>
          </a:p>
          <a:p>
            <a:pPr lvl="1"/>
            <a:r>
              <a:rPr lang="en-US" dirty="0" smtClean="0"/>
              <a:t>Write the methods on the front</a:t>
            </a:r>
          </a:p>
          <a:p>
            <a:pPr lvl="1"/>
            <a:r>
              <a:rPr lang="en-US" dirty="0" smtClean="0"/>
              <a:t>Make a table for the values of the instance variables on the back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 descr="trac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80" y="3428999"/>
            <a:ext cx="6813884" cy="2189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261599"/>
          </a:xfrm>
        </p:spPr>
        <p:txBody>
          <a:bodyPr/>
          <a:lstStyle/>
          <a:p>
            <a:r>
              <a:rPr lang="en-US" dirty="0" smtClean="0"/>
              <a:t>When an object is constructed, fill in the initial values of the instance variables.</a:t>
            </a:r>
          </a:p>
        </p:txBody>
      </p:sp>
      <p:pic>
        <p:nvPicPr>
          <p:cNvPr id="5" name="Picture 4" descr="tracin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6" y="1733856"/>
            <a:ext cx="3400502" cy="1970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261599"/>
          </a:xfrm>
        </p:spPr>
        <p:txBody>
          <a:bodyPr/>
          <a:lstStyle/>
          <a:p>
            <a:r>
              <a:rPr lang="en-US" dirty="0" smtClean="0"/>
              <a:t>Update the values of the instance variables when a </a:t>
            </a:r>
            <a:r>
              <a:rPr lang="en-US" dirty="0" err="1" smtClean="0"/>
              <a:t>mutator</a:t>
            </a:r>
            <a:r>
              <a:rPr lang="en-US" dirty="0" smtClean="0"/>
              <a:t> method is called.</a:t>
            </a:r>
          </a:p>
          <a:p>
            <a:r>
              <a:rPr lang="en-US" dirty="0" smtClean="0"/>
              <a:t>After a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recordPurchase</a:t>
            </a:r>
            <a:r>
              <a:rPr lang="en-US" dirty="0" smtClean="0"/>
              <a:t> method</a:t>
            </a:r>
          </a:p>
        </p:txBody>
      </p:sp>
      <p:pic>
        <p:nvPicPr>
          <p:cNvPr id="6" name="Picture 5" descr="tracin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7" y="2225501"/>
            <a:ext cx="3413382" cy="1983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261599"/>
          </a:xfrm>
        </p:spPr>
        <p:txBody>
          <a:bodyPr/>
          <a:lstStyle/>
          <a:p>
            <a:r>
              <a:rPr lang="en-US" dirty="0" smtClean="0"/>
              <a:t>More than one object: create multiple cards </a:t>
            </a:r>
            <a:endParaRPr lang="en-US" dirty="0"/>
          </a:p>
        </p:txBody>
      </p:sp>
      <p:pic>
        <p:nvPicPr>
          <p:cNvPr id="4" name="Picture 3" descr="tracing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6" y="1484016"/>
            <a:ext cx="6852526" cy="1944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6ADAE"/>
                </a:solidFill>
              </a:rPr>
              <a:t>Syntax 3.1 </a:t>
            </a:r>
            <a:r>
              <a:rPr lang="en-US" sz="3200" dirty="0" smtClean="0"/>
              <a:t>Instance Variable Declaration</a:t>
            </a:r>
            <a:endParaRPr lang="en-US" sz="3200" dirty="0"/>
          </a:p>
        </p:txBody>
      </p:sp>
      <p:pic>
        <p:nvPicPr>
          <p:cNvPr id="4" name="Picture 3" descr="syntax3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9" y="975300"/>
            <a:ext cx="8710081" cy="3354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261599"/>
          </a:xfrm>
        </p:spPr>
        <p:txBody>
          <a:bodyPr/>
          <a:lstStyle/>
          <a:p>
            <a:r>
              <a:rPr lang="en-US" dirty="0" smtClean="0"/>
              <a:t>Useful when enhancing a class.</a:t>
            </a:r>
          </a:p>
          <a:p>
            <a:r>
              <a:rPr lang="en-US" dirty="0" smtClean="0"/>
              <a:t>Enhance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/>
              <a:t> class to compute the sales tax.</a:t>
            </a:r>
          </a:p>
          <a:p>
            <a:r>
              <a:rPr lang="en-US" dirty="0" smtClean="0"/>
              <a:t>Add methods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recordTaxablePurchase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getSalesTax</a:t>
            </a:r>
            <a:r>
              <a:rPr lang="en-US" dirty="0" smtClean="0"/>
              <a:t> to the front of the card. </a:t>
            </a:r>
          </a:p>
          <a:p>
            <a:r>
              <a:rPr lang="en-US" dirty="0" smtClean="0"/>
              <a:t>Don’t have enough information to compute sales tax: </a:t>
            </a:r>
          </a:p>
          <a:p>
            <a:pPr lvl="1"/>
            <a:r>
              <a:rPr lang="en-US" dirty="0" smtClean="0"/>
              <a:t>need tax rate</a:t>
            </a:r>
          </a:p>
          <a:p>
            <a:pPr lvl="1"/>
            <a:r>
              <a:rPr lang="en-US" dirty="0" smtClean="0"/>
              <a:t>need total of the taxable items</a:t>
            </a:r>
          </a:p>
          <a:p>
            <a:r>
              <a:rPr lang="en-US" dirty="0" smtClean="0"/>
              <a:t>Need additional instance variables for: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taxRate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taxablePurchase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261599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/>
              <a:t> class enhancement</a:t>
            </a:r>
          </a:p>
          <a:p>
            <a:pPr lvl="1"/>
            <a:r>
              <a:rPr lang="en-US" dirty="0" smtClean="0"/>
              <a:t>The code:</a:t>
            </a:r>
          </a:p>
          <a:p>
            <a:pPr lvl="2"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reg3(7.5); // 7.5 percent sales tax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reg3.recordPurchase(3.95); // Not taxable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reg3.recordTaxablePurchase(19.95); // Taxable</a:t>
            </a:r>
          </a:p>
          <a:p>
            <a:pPr lvl="1"/>
            <a:r>
              <a:rPr lang="en-US" dirty="0" smtClean="0"/>
              <a:t>The card:</a:t>
            </a:r>
            <a:endParaRPr lang="en-US" dirty="0"/>
          </a:p>
        </p:txBody>
      </p:sp>
      <p:pic>
        <p:nvPicPr>
          <p:cNvPr id="5" name="Picture 4" descr="tracing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95" y="3199338"/>
            <a:ext cx="5590219" cy="1829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5"/>
            <a:ext cx="8677836" cy="19674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	Consider a 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sz="2000" dirty="0" smtClean="0"/>
              <a:t> class that simulates fuel consumption in a car. We will assume a fixed efficiency (in miles per gallon) that is supplied in the constructor. There are methods for adding gas, driving a given distance, and checking the amount of gas left in the tank. Make a card for a Car object, choosing suitable instance variables and showing their values after the object was constructed.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38009" y="2926247"/>
            <a:ext cx="8239827" cy="51179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Answer: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7" name="Picture 6" descr="Tracing_Car_metho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7" y="2926247"/>
            <a:ext cx="2683100" cy="357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Trace the following method calls: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 myCar(25);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myCar.addGas(20);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myCar.drive(100);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myCar.drive(200);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myCar.addGas(5);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399426"/>
            <a:ext cx="8239827" cy="522989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/>
          </a:p>
        </p:txBody>
      </p:sp>
      <p:pic>
        <p:nvPicPr>
          <p:cNvPr id="7" name="Picture 6" descr="Tracing_Car_method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2" y="3922415"/>
            <a:ext cx="3130007" cy="1854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1979886"/>
            <a:ext cx="8677836" cy="1618773"/>
          </a:xfrm>
        </p:spPr>
        <p:txBody>
          <a:bodyPr/>
          <a:lstStyle/>
          <a:p>
            <a:r>
              <a:rPr lang="en-US" dirty="0" smtClean="0"/>
              <a:t>	Suppose you are asked to simulate the odometer of the car, by adding a method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getMilesDriven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Add an instance variable to the object’s card that is suitable for computing this method’s result.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598659"/>
            <a:ext cx="8239827" cy="522989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/>
          </a:p>
        </p:txBody>
      </p:sp>
      <p:pic>
        <p:nvPicPr>
          <p:cNvPr id="9" name="Picture 8" descr="Tracing_Car_methods3_odome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3" y="4121648"/>
            <a:ext cx="3761161" cy="1816177"/>
          </a:xfrm>
          <a:prstGeom prst="rect">
            <a:avLst/>
          </a:prstGeom>
        </p:spPr>
      </p:pic>
      <p:pic>
        <p:nvPicPr>
          <p:cNvPr id="10" name="Picture 9" descr="odometer_03_un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3" y="989286"/>
            <a:ext cx="12954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896551"/>
          </a:xfrm>
        </p:spPr>
        <p:txBody>
          <a:bodyPr/>
          <a:lstStyle/>
          <a:p>
            <a:r>
              <a:rPr lang="en-US" dirty="0" smtClean="0"/>
              <a:t>	Trace the methods of Self Check 18, updating the instance variable that you added in Self Check 19.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38009" y="1855365"/>
            <a:ext cx="8239827" cy="522989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/>
          </a:p>
        </p:txBody>
      </p:sp>
      <p:pic>
        <p:nvPicPr>
          <p:cNvPr id="9" name="Picture 8" descr="Tracing_Car_method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09" y="2378354"/>
            <a:ext cx="3774042" cy="1803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432088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Local variables</a:t>
            </a:r>
            <a:r>
              <a:rPr lang="en-US" dirty="0" smtClean="0"/>
              <a:t> are declared in the body of a method: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giveChange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double change = payment – purchase;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purchase = 0;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payment = 0;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change;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When a method exits, its local variables are removed.</a:t>
            </a:r>
          </a:p>
          <a:p>
            <a:r>
              <a:rPr lang="en-US" b="1" dirty="0" smtClean="0"/>
              <a:t>Parameter variables</a:t>
            </a:r>
            <a:r>
              <a:rPr lang="en-US" dirty="0" smtClean="0"/>
              <a:t> are declared in the header of a method: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enterPayment(double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/>
          <a:lstStyle/>
          <a:p>
            <a:r>
              <a:rPr lang="en-US" dirty="0" smtClean="0"/>
              <a:t>Local and parameter variables belong to methods: </a:t>
            </a:r>
          </a:p>
          <a:p>
            <a:pPr lvl="1"/>
            <a:r>
              <a:rPr lang="en-US" dirty="0" smtClean="0"/>
              <a:t>When a method runs, its local and parameter variables come to life </a:t>
            </a:r>
          </a:p>
          <a:p>
            <a:pPr lvl="1"/>
            <a:r>
              <a:rPr lang="en-US" dirty="0" smtClean="0"/>
              <a:t>When the method exits, they are removed immediately </a:t>
            </a:r>
          </a:p>
          <a:p>
            <a:r>
              <a:rPr lang="en-US" dirty="0" smtClean="0"/>
              <a:t>Instance variables belong to objects, not methods: </a:t>
            </a:r>
          </a:p>
          <a:p>
            <a:pPr lvl="1"/>
            <a:r>
              <a:rPr lang="en-US" dirty="0" smtClean="0"/>
              <a:t>When an object is constructed, its instance variables are created </a:t>
            </a:r>
          </a:p>
          <a:p>
            <a:pPr lvl="1"/>
            <a:r>
              <a:rPr lang="en-US" dirty="0" smtClean="0"/>
              <a:t>The instance variables stay alive until no method uses the object any longer </a:t>
            </a:r>
          </a:p>
          <a:p>
            <a:r>
              <a:rPr lang="en-US" dirty="0" smtClean="0"/>
              <a:t>Instance variables are initialized to a default value: </a:t>
            </a:r>
          </a:p>
          <a:p>
            <a:pPr lvl="1"/>
            <a:r>
              <a:rPr lang="en-US" dirty="0" smtClean="0"/>
              <a:t>Numbers are initialized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</a:t>
            </a:r>
          </a:p>
          <a:p>
            <a:pPr lvl="1"/>
            <a:r>
              <a:rPr lang="en-US" dirty="0" smtClean="0"/>
              <a:t>Object references are set to a special value called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null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null</a:t>
            </a:r>
            <a:r>
              <a:rPr lang="en-US" dirty="0" smtClean="0"/>
              <a:t> object reference refers to no object at all</a:t>
            </a:r>
          </a:p>
          <a:p>
            <a:r>
              <a:rPr lang="en-US" dirty="0" smtClean="0"/>
              <a:t>You must initialize local variables: </a:t>
            </a:r>
          </a:p>
          <a:p>
            <a:pPr lvl="1"/>
            <a:r>
              <a:rPr lang="en-US" dirty="0" smtClean="0"/>
              <a:t>The compiler complains if you do not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What do local variables and parameter variables have in common? In which essential aspect do they differ?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2987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Variables of both categories belong to methods – they come alive when the method is called, and they die when the method exits. They differ in their initialization. Parameter variables are initialized with the call values; local variables must be explicitly initialized.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593869"/>
          </a:xfrm>
        </p:spPr>
        <p:txBody>
          <a:bodyPr/>
          <a:lstStyle/>
          <a:p>
            <a:r>
              <a:rPr lang="en-US" dirty="0" smtClean="0"/>
              <a:t>	Why was it necessary to introduce the local variable change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giveChange</a:t>
            </a:r>
            <a:r>
              <a:rPr lang="en-US" dirty="0" smtClean="0"/>
              <a:t> method? That is, why didn’t the method simply end with the statement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return payment - purchase;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859930"/>
            <a:ext cx="8239827" cy="1730843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After computing the change due,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payment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purchase</a:t>
            </a:r>
            <a:r>
              <a:rPr lang="en-US" dirty="0" smtClean="0"/>
              <a:t> were set to zero. If the method returned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payment - purchase</a:t>
            </a:r>
            <a:r>
              <a:rPr lang="en-US" dirty="0" smtClean="0"/>
              <a:t>, it would always return zero.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9664" y="958813"/>
            <a:ext cx="4574335" cy="266402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These clocks have common behavior, but each of them has a different state. Similarly, objects of a class can have their instance variables set to different values.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7" name="Picture 6" descr="clocks_03_sum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2" y="958813"/>
            <a:ext cx="4391111" cy="3903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403256"/>
          </a:xfrm>
        </p:spPr>
        <p:txBody>
          <a:bodyPr/>
          <a:lstStyle/>
          <a:p>
            <a:r>
              <a:rPr lang="en-US" dirty="0" smtClean="0"/>
              <a:t>	Consider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/>
              <a:t> object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reg1</a:t>
            </a:r>
            <a:r>
              <a:rPr lang="en-US" dirty="0" smtClean="0"/>
              <a:t> whose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payment</a:t>
            </a:r>
            <a:r>
              <a:rPr lang="en-US" dirty="0" smtClean="0"/>
              <a:t> instance variable has the value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20</a:t>
            </a:r>
            <a:r>
              <a:rPr lang="en-US" dirty="0" smtClean="0"/>
              <a:t> and whose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purchase</a:t>
            </a:r>
            <a:r>
              <a:rPr lang="en-US" dirty="0" smtClean="0"/>
              <a:t> instance variable has the value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19.5</a:t>
            </a:r>
            <a:r>
              <a:rPr lang="en-US" dirty="0" smtClean="0"/>
              <a:t>. Trace the call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reg1.giveChange()</a:t>
            </a:r>
            <a:r>
              <a:rPr lang="en-US" dirty="0" smtClean="0"/>
              <a:t>. Include the local variable change. Draw an X in its column when the variable ceases to exist.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426" y="3362070"/>
            <a:ext cx="8239827" cy="522989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/>
          </a:p>
        </p:txBody>
      </p:sp>
      <p:pic>
        <p:nvPicPr>
          <p:cNvPr id="7" name="Picture 6" descr="tracing_CashRegi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6" y="3885059"/>
            <a:ext cx="394970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/>
          <a:lstStyle/>
          <a:p>
            <a:r>
              <a:rPr lang="en-US" dirty="0" smtClean="0"/>
              <a:t>Two types of inputs are passed when a method is called: </a:t>
            </a:r>
          </a:p>
          <a:p>
            <a:pPr lvl="1"/>
            <a:r>
              <a:rPr lang="en-US" dirty="0" smtClean="0"/>
              <a:t>The object on which you invoke the method</a:t>
            </a:r>
          </a:p>
          <a:p>
            <a:pPr lvl="1"/>
            <a:r>
              <a:rPr lang="en-US" dirty="0" smtClean="0"/>
              <a:t>The method arguments</a:t>
            </a:r>
          </a:p>
          <a:p>
            <a:r>
              <a:rPr lang="en-US" dirty="0" smtClean="0"/>
              <a:t>In the call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momsSavings.deposit(500) </a:t>
            </a:r>
            <a:r>
              <a:rPr lang="en-US" dirty="0" smtClean="0"/>
              <a:t>the method needs to know: </a:t>
            </a:r>
          </a:p>
          <a:p>
            <a:pPr lvl="1"/>
            <a:r>
              <a:rPr lang="en-US" dirty="0" smtClean="0"/>
              <a:t>The account object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amount being deposited (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500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implicit parameter</a:t>
            </a:r>
            <a:r>
              <a:rPr lang="en-US" dirty="0" smtClean="0"/>
              <a:t> of a method is the object on which the method is invoked. </a:t>
            </a:r>
          </a:p>
          <a:p>
            <a:r>
              <a:rPr lang="en-US" dirty="0" smtClean="0"/>
              <a:t>All other parameter variables are called </a:t>
            </a:r>
            <a:r>
              <a:rPr lang="en-US" b="1" dirty="0" smtClean="0"/>
              <a:t>explicit parameters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/>
          <a:lstStyle/>
          <a:p>
            <a:r>
              <a:rPr lang="en-US" dirty="0" smtClean="0"/>
              <a:t>Look at this method: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balance = balance + amount;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amount</a:t>
            </a:r>
            <a:r>
              <a:rPr lang="en-US" dirty="0" smtClean="0"/>
              <a:t> is the explicit parameter</a:t>
            </a:r>
          </a:p>
          <a:p>
            <a:pPr lvl="1"/>
            <a:r>
              <a:rPr lang="en-US" dirty="0" smtClean="0"/>
              <a:t>The implicit </a:t>
            </a:r>
            <a:r>
              <a:rPr lang="en-US" dirty="0" err="1" smtClean="0"/>
              <a:t>parameter(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momSavings</a:t>
            </a:r>
            <a:r>
              <a:rPr lang="en-US" dirty="0" smtClean="0"/>
              <a:t>) is not seen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  <a:r>
              <a:rPr lang="en-US" dirty="0" smtClean="0"/>
              <a:t> means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momSavings.balance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When you refer to an instance variable inside a method, it means the instance variable of the implicit parameter.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 denotes the implicit parameter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 = balance + amount;</a:t>
            </a:r>
          </a:p>
          <a:p>
            <a:pPr lvl="1">
              <a:buNone/>
            </a:pPr>
            <a:r>
              <a:rPr lang="en-US" sz="2400" dirty="0" smtClean="0"/>
              <a:t>actually means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+ amount;</a:t>
            </a:r>
          </a:p>
          <a:p>
            <a:r>
              <a:rPr lang="en-US" dirty="0" smtClean="0"/>
              <a:t>When you refer to an instance variable in a method, the compiler automatically applies it to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Some programmers feel that inserting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 before every instance variable reference makes the code clearer: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3113028"/>
            <a:ext cx="9135036" cy="5354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Figure 7</a:t>
            </a:r>
            <a:r>
              <a:rPr lang="en-US" dirty="0" smtClean="0"/>
              <a:t> The Implicit Parameter of a Method Call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implicit_parameter_03_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2" y="1021072"/>
            <a:ext cx="5553420" cy="1867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 can be used to distinguish between instance variables and local or parameter variables: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balance)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balance;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A local variable shadows an instance variable with the same name. </a:t>
            </a:r>
          </a:p>
          <a:p>
            <a:pPr lvl="1"/>
            <a:r>
              <a:rPr lang="en-US" dirty="0" smtClean="0"/>
              <a:t>You can access the instance variable name through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In Java, local and parameter variables are considered first when looking up variable names. </a:t>
            </a:r>
          </a:p>
          <a:p>
            <a:r>
              <a:rPr lang="en-US" dirty="0" smtClean="0"/>
              <a:t>Statement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balance;</a:t>
            </a:r>
          </a:p>
          <a:p>
            <a:pPr lvl="1">
              <a:buNone/>
            </a:pPr>
            <a:r>
              <a:rPr lang="en-US" sz="2400" dirty="0" smtClean="0"/>
              <a:t>means: “Set the instance variable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  <a:r>
              <a:rPr lang="en-US" sz="2400" dirty="0" smtClean="0"/>
              <a:t> to the parameter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variable</a:t>
            </a:r>
            <a:r>
              <a:rPr lang="en-US" sz="2400" dirty="0" smtClean="0"/>
              <a:t> balance”.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A method call without an implicit parameter is applied to the same object. 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monthlyFee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withdraw(10); // Withdraw $10 from this account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The implicit parameter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</a:t>
            </a:r>
            <a:r>
              <a:rPr lang="en-US" dirty="0" smtClean="0"/>
              <a:t> method is the (invisible) implicit parameter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monthlyFee</a:t>
            </a:r>
            <a:r>
              <a:rPr lang="en-US" dirty="0" smtClean="0"/>
              <a:t> method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 to make the method easier to read: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monthlyFee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this.withdraw(10); // Withdraw $10 from this account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Methods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3717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click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Lucida Sans"/>
              </a:rPr>
              <a:t>method advances the counter value by 1: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click()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value = value + 1;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Affects the value of the instance variable of the object on which the method is invoked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The method call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concertCounter.click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  <a:r>
              <a:rPr lang="en-US" sz="2000" dirty="0" smtClean="0"/>
              <a:t> </a:t>
            </a:r>
          </a:p>
          <a:p>
            <a:pPr marL="1257300" lvl="2" indent="-342900">
              <a:spcBef>
                <a:spcPct val="20000"/>
              </a:spcBef>
              <a:buFont typeface="Courier New"/>
              <a:buChar char="o"/>
            </a:pPr>
            <a:r>
              <a:rPr lang="en-US" sz="2000" dirty="0" smtClean="0">
                <a:latin typeface="Lucida Sans"/>
              </a:rPr>
              <a:t>Advances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value</a:t>
            </a:r>
            <a:r>
              <a:rPr lang="en-US" dirty="0" smtClean="0"/>
              <a:t> </a:t>
            </a:r>
            <a:r>
              <a:rPr lang="en-US" sz="2000" dirty="0" smtClean="0">
                <a:latin typeface="Lucida Sans"/>
              </a:rPr>
              <a:t>variable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concertCounter</a:t>
            </a:r>
            <a:r>
              <a:rPr lang="en-US" dirty="0" smtClean="0"/>
              <a:t> </a:t>
            </a:r>
            <a:r>
              <a:rPr lang="en-US" sz="2000" dirty="0" smtClean="0">
                <a:latin typeface="Lucida Sans"/>
              </a:rPr>
              <a:t>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258131"/>
          </a:xfrm>
        </p:spPr>
        <p:txBody>
          <a:bodyPr/>
          <a:lstStyle/>
          <a:p>
            <a:r>
              <a:rPr lang="en-US" dirty="0" smtClean="0"/>
              <a:t>	How many implicit and explicit parameters does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have, and what are their names and types?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5491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One implicit parameter, called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, of type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, and one explicit parameter, called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amount</a:t>
            </a:r>
            <a:r>
              <a:rPr lang="en-US" dirty="0" smtClean="0"/>
              <a:t>, of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</a:t>
            </a:r>
            <a:r>
              <a:rPr lang="en-US" dirty="0" smtClean="0"/>
              <a:t>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</a:t>
            </a:r>
            <a:r>
              <a:rPr lang="en-US" dirty="0" smtClean="0"/>
              <a:t> method, what is the meaning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this.amount</a:t>
            </a:r>
            <a:r>
              <a:rPr lang="en-US" dirty="0" smtClean="0"/>
              <a:t>? Or, if the expression has no meaning, why not? 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17389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It is not a legal expression.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is of type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and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has no instance variable named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amount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many implicit and explicit parameters does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class have, and what are they called? 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17389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No implicit parameter —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is not invoked on any object — and one explicit parameter, called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51754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Good practice: Make a class for each part of a drawing that occurs more than once.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Car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Car(int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2000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// Remember position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. . 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draw(Graphics2D g2)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2000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// Drawing instructions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. . 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85990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Goal: draw two cars - one in top-left corner of window, and another in the bottom right.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401603"/>
            <a:ext cx="9134475" cy="52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/>
              <a:t>Figure 8</a:t>
            </a:r>
            <a:r>
              <a:rPr lang="en-US" sz="2400" dirty="0" smtClean="0"/>
              <a:t> The Car Component Draws Two Car Shapes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5" name="Picture 4" descr="two_cars_03_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3" y="1818756"/>
            <a:ext cx="185737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Complex Shapes on Graph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387954"/>
            <a:ext cx="9134475" cy="61238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9</a:t>
            </a:r>
            <a:r>
              <a:rPr lang="en-US" dirty="0" smtClean="0"/>
              <a:t> Using Graph Paper to Find Shape Coordinates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sketch_03_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0" y="940154"/>
            <a:ext cx="187642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49"/>
            <a:ext cx="9134475" cy="532608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program that produces the drawing is composed of three classes: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dirty="0" smtClean="0"/>
              <a:t> class is responsible for drawing a single car. </a:t>
            </a:r>
          </a:p>
          <a:p>
            <a:pPr lvl="1"/>
            <a:r>
              <a:rPr lang="en-US" sz="2000" dirty="0" smtClean="0"/>
              <a:t>Two objects of this class are constructed, one for each car.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CarComponent</a:t>
            </a:r>
            <a:r>
              <a:rPr lang="en-US" dirty="0" smtClean="0"/>
              <a:t> class displays the drawing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CarViewer</a:t>
            </a:r>
            <a:r>
              <a:rPr lang="en-US" dirty="0" smtClean="0"/>
              <a:t> class shows a frame that contains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CarComponent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49"/>
            <a:ext cx="9134475" cy="532608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paintComponent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CarComponent</a:t>
            </a:r>
            <a:r>
              <a:rPr lang="en-US" dirty="0" smtClean="0"/>
              <a:t> class draws the two cars.</a:t>
            </a:r>
          </a:p>
          <a:p>
            <a:r>
              <a:rPr lang="en-US" dirty="0" smtClean="0"/>
              <a:t>To compute bottom right position: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 car1 = new Car(0, 0);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getWidth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– 60;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getHeight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– 30;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 car2 = new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Car(x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getWidth</a:t>
            </a:r>
            <a:r>
              <a:rPr lang="en-US" sz="2000" dirty="0" smtClean="0"/>
              <a:t> and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getHeight</a:t>
            </a:r>
            <a:r>
              <a:rPr lang="en-US" sz="2000" dirty="0" smtClean="0"/>
              <a:t> return the dimensions of the </a:t>
            </a:r>
            <a:r>
              <a:rPr lang="en-US" sz="2000" dirty="0" err="1" smtClean="0"/>
              <a:t>CarComponent</a:t>
            </a:r>
            <a:endParaRPr lang="en-US" sz="2000" dirty="0" smtClean="0"/>
          </a:p>
          <a:p>
            <a:pPr lvl="1"/>
            <a:r>
              <a:rPr lang="en-US" sz="2000" dirty="0" smtClean="0"/>
              <a:t>Subtract the dimensions of the car to determine the position of 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car2</a:t>
            </a:r>
          </a:p>
          <a:p>
            <a:r>
              <a:rPr lang="en-US" dirty="0" smtClean="0"/>
              <a:t>When window is resized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paintComponent</a:t>
            </a:r>
            <a:r>
              <a:rPr lang="en-US" dirty="0" smtClean="0"/>
              <a:t> is called </a:t>
            </a:r>
          </a:p>
          <a:p>
            <a:r>
              <a:rPr lang="en-US" dirty="0" smtClean="0"/>
              <a:t>Car position is recomputed using current dimensions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section_8/</a:t>
            </a:r>
            <a:r>
              <a:rPr lang="en-US" sz="3200" dirty="0" smtClean="0">
                <a:hlinkClick r:id="rId2" action="ppaction://hlinkfile"/>
              </a:rPr>
              <a:t>Car.java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java.awt.Graphics2D;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java.awt.Rectangle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java.awt.geom.Ellipse2D;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java.awt.geom.Line2D;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java.awt.geom.Point2D;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 car shape that can be positioned anywhere on the screen.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Car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xLeft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Constructs a car with a given top left corner.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x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coordinate of the top left corner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coordinate of the top left corner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Car(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xLeft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section_8/</a:t>
            </a:r>
            <a:r>
              <a:rPr lang="en-US" sz="3200" dirty="0" smtClean="0">
                <a:hlinkClick r:id="rId2" action="ppaction://hlinkfile"/>
              </a:rPr>
              <a:t>Car.java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Draws the car.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g2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graphics context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draw(Graphics2D g2)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Rectangle body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Rectangle(xLeft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60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Ellipse2D.Double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frontTire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Ellipse2D.Double(xLeft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Ellipse2D.Double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rearTire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Ellipse2D.Double(xLeft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40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bottom of the front windshield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Point2D.Double r1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Point2D.Double(xLeft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front of the roof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Point2D.Double r2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Point2D.Double(xLeft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rear of the roof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Point2D.Double r3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Point2D.Double(xLeft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40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bottom of the rear windshield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Point2D.Double r4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Point2D.Double(xLeft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50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46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4719</Words>
  <Application>Microsoft Office PowerPoint</Application>
  <PresentationFormat>On-screen Show (4:3)</PresentationFormat>
  <Paragraphs>832</Paragraphs>
  <Slides>105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Instance Variables and Encapsulation</vt:lpstr>
      <vt:lpstr>Instance Variables</vt:lpstr>
      <vt:lpstr>Instance Variables</vt:lpstr>
      <vt:lpstr>Instance Variables</vt:lpstr>
      <vt:lpstr>Syntax 3.1 Instance Variable Declaration</vt:lpstr>
      <vt:lpstr>Instance Variables</vt:lpstr>
      <vt:lpstr>The Methods of the Counter Class</vt:lpstr>
      <vt:lpstr>The Methods of the Counter Class</vt:lpstr>
      <vt:lpstr>Encapsulation</vt:lpstr>
      <vt:lpstr>Encapsulation</vt:lpstr>
      <vt:lpstr>section_1/Counter.java</vt:lpstr>
      <vt:lpstr>section_1/Counter.java</vt:lpstr>
      <vt:lpstr>Self Check 3.1</vt:lpstr>
      <vt:lpstr>Self Check 3.2</vt:lpstr>
      <vt:lpstr>Self Check 3.3</vt:lpstr>
      <vt:lpstr>Self Check 3.4</vt:lpstr>
      <vt:lpstr>Specifying the Public Interface of a Class</vt:lpstr>
      <vt:lpstr>Specifying the Public Interface of a Class</vt:lpstr>
      <vt:lpstr>Specifying the Public Interface of a Class: Method Declaration</vt:lpstr>
      <vt:lpstr>Specifying the Public Interface of a Class</vt:lpstr>
      <vt:lpstr>Specifying Constructors</vt:lpstr>
      <vt:lpstr>Specifying Constructors: BankAccount</vt:lpstr>
      <vt:lpstr>Specifying Constructors: BankAccount</vt:lpstr>
      <vt:lpstr>BankAccount Public Interface </vt:lpstr>
      <vt:lpstr>BankAccount Public Interface </vt:lpstr>
      <vt:lpstr>Specifying the Public Interface of a Class</vt:lpstr>
      <vt:lpstr>Syntax 3.2 Class Declaration</vt:lpstr>
      <vt:lpstr>Using the Public Interface</vt:lpstr>
      <vt:lpstr>Commenting the Public Interface – Documenting a Method</vt:lpstr>
      <vt:lpstr>Commenting the Public Interface – Documenting a Method</vt:lpstr>
      <vt:lpstr>Commenting the Public Interface – Documenting a Method</vt:lpstr>
      <vt:lpstr>Commenting the Public Interface – Documenting a Class</vt:lpstr>
      <vt:lpstr>Method Summary</vt:lpstr>
      <vt:lpstr>Method Details</vt:lpstr>
      <vt:lpstr>Self Check 3.6</vt:lpstr>
      <vt:lpstr>Self Check 3.7</vt:lpstr>
      <vt:lpstr>Self Check 3.8</vt:lpstr>
      <vt:lpstr>Self Check 3.9</vt:lpstr>
      <vt:lpstr>Self Check 3.10</vt:lpstr>
      <vt:lpstr>Providing the Class Implementation</vt:lpstr>
      <vt:lpstr>Providing Instance Variables</vt:lpstr>
      <vt:lpstr>Providing Instance Variables</vt:lpstr>
      <vt:lpstr>Providing Constructors</vt:lpstr>
      <vt:lpstr>Providing Constructors - Tracing the Statement </vt:lpstr>
      <vt:lpstr>Providing Constructors - Tracing the Statement </vt:lpstr>
      <vt:lpstr>Providing Constructors</vt:lpstr>
      <vt:lpstr>Providing Methods</vt:lpstr>
      <vt:lpstr>Providing Methods</vt:lpstr>
      <vt:lpstr>Table 1 Implementing Classes</vt:lpstr>
      <vt:lpstr>section_3/BankAccount.java</vt:lpstr>
      <vt:lpstr>section_3/BankAccount.java</vt:lpstr>
      <vt:lpstr>Self Check 3.11</vt:lpstr>
      <vt:lpstr>Self Check 3.12</vt:lpstr>
      <vt:lpstr>Self Check 3.13</vt:lpstr>
      <vt:lpstr>Self Check 3.14</vt:lpstr>
      <vt:lpstr>Unit Testing</vt:lpstr>
      <vt:lpstr>Unit Testing</vt:lpstr>
      <vt:lpstr>Unit Testing</vt:lpstr>
      <vt:lpstr>Unit Testing with BlueJ</vt:lpstr>
      <vt:lpstr>section_4/BankAccountTester.java</vt:lpstr>
      <vt:lpstr>Unit Testing – Building a Program</vt:lpstr>
      <vt:lpstr>Self Check 3.15</vt:lpstr>
      <vt:lpstr>Self Check 3.16</vt:lpstr>
      <vt:lpstr>Problem Solving: Tracing Objects</vt:lpstr>
      <vt:lpstr>Problem Solving: Tracing Objects</vt:lpstr>
      <vt:lpstr>Problem Solving: Tracing Objects</vt:lpstr>
      <vt:lpstr>Problem Solving: Tracing Objects</vt:lpstr>
      <vt:lpstr>Problem Solving: Tracing Objects</vt:lpstr>
      <vt:lpstr>Problem Solving: Tracing Objects</vt:lpstr>
      <vt:lpstr>Self Check 3.17</vt:lpstr>
      <vt:lpstr>Self Check 3.18</vt:lpstr>
      <vt:lpstr>Self Check 3.19</vt:lpstr>
      <vt:lpstr>Self Check 3.20</vt:lpstr>
      <vt:lpstr>Local Variables</vt:lpstr>
      <vt:lpstr>Local Variables</vt:lpstr>
      <vt:lpstr>Self Check 3.21</vt:lpstr>
      <vt:lpstr>Self Check 3.22</vt:lpstr>
      <vt:lpstr>Self Check 3.23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Self Check 3.24</vt:lpstr>
      <vt:lpstr>Self Check 3.25</vt:lpstr>
      <vt:lpstr>Self Check 3.26</vt:lpstr>
      <vt:lpstr>Shape Classes</vt:lpstr>
      <vt:lpstr>Drawing Cars</vt:lpstr>
      <vt:lpstr>Plan Complex Shapes on Graph Paper</vt:lpstr>
      <vt:lpstr>Drawing Cars</vt:lpstr>
      <vt:lpstr>Drawing Cars</vt:lpstr>
      <vt:lpstr>section_8/Car.java</vt:lpstr>
      <vt:lpstr>section_8/Car.java</vt:lpstr>
      <vt:lpstr>section_8/Car.java</vt:lpstr>
      <vt:lpstr>section_8/CarComponent.java</vt:lpstr>
      <vt:lpstr>section_8/CarViewer.java</vt:lpstr>
      <vt:lpstr>Self Check 3.27</vt:lpstr>
      <vt:lpstr>Self Check 3.28</vt:lpstr>
      <vt:lpstr>Self Check 3.29</vt:lpstr>
    </vt:vector>
  </TitlesOfParts>
  <Company>Acadia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hubrty</cp:lastModifiedBy>
  <cp:revision>366</cp:revision>
  <dcterms:created xsi:type="dcterms:W3CDTF">2013-06-11T16:52:01Z</dcterms:created>
  <dcterms:modified xsi:type="dcterms:W3CDTF">2014-08-22T04:23:23Z</dcterms:modified>
</cp:coreProperties>
</file>