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6" r:id="rId3"/>
    <p:sldMasterId id="2147483664" r:id="rId4"/>
    <p:sldMasterId id="2147483669" r:id="rId5"/>
  </p:sldMasterIdLst>
  <p:sldIdLst>
    <p:sldId id="276" r:id="rId6"/>
    <p:sldId id="257" r:id="rId7"/>
    <p:sldId id="480" r:id="rId8"/>
    <p:sldId id="846" r:id="rId9"/>
    <p:sldId id="262" r:id="rId10"/>
    <p:sldId id="339" r:id="rId11"/>
    <p:sldId id="636" r:id="rId12"/>
    <p:sldId id="847" r:id="rId13"/>
    <p:sldId id="848" r:id="rId14"/>
    <p:sldId id="756" r:id="rId15"/>
    <p:sldId id="849" r:id="rId16"/>
    <p:sldId id="850" r:id="rId17"/>
    <p:sldId id="757" r:id="rId18"/>
    <p:sldId id="851" r:id="rId19"/>
    <p:sldId id="758" r:id="rId20"/>
    <p:sldId id="852" r:id="rId21"/>
    <p:sldId id="853" r:id="rId22"/>
    <p:sldId id="854" r:id="rId23"/>
    <p:sldId id="660" r:id="rId24"/>
    <p:sldId id="661" r:id="rId25"/>
    <p:sldId id="662" r:id="rId26"/>
    <p:sldId id="855" r:id="rId27"/>
    <p:sldId id="857" r:id="rId28"/>
    <p:sldId id="858" r:id="rId29"/>
    <p:sldId id="665" r:id="rId30"/>
    <p:sldId id="759" r:id="rId31"/>
    <p:sldId id="859" r:id="rId32"/>
    <p:sldId id="860" r:id="rId33"/>
    <p:sldId id="861" r:id="rId34"/>
    <p:sldId id="862" r:id="rId35"/>
    <p:sldId id="863" r:id="rId36"/>
    <p:sldId id="864" r:id="rId37"/>
    <p:sldId id="865" r:id="rId38"/>
    <p:sldId id="866" r:id="rId39"/>
    <p:sldId id="867" r:id="rId40"/>
    <p:sldId id="868" r:id="rId41"/>
    <p:sldId id="869" r:id="rId42"/>
    <p:sldId id="870" r:id="rId43"/>
    <p:sldId id="871" r:id="rId44"/>
    <p:sldId id="678" r:id="rId45"/>
    <p:sldId id="782" r:id="rId46"/>
    <p:sldId id="783" r:id="rId47"/>
    <p:sldId id="784" r:id="rId48"/>
    <p:sldId id="785" r:id="rId49"/>
    <p:sldId id="786" r:id="rId50"/>
    <p:sldId id="595" r:id="rId51"/>
    <p:sldId id="872" r:id="rId52"/>
    <p:sldId id="873" r:id="rId53"/>
    <p:sldId id="874" r:id="rId54"/>
    <p:sldId id="875" r:id="rId55"/>
    <p:sldId id="876" r:id="rId56"/>
    <p:sldId id="877" r:id="rId57"/>
    <p:sldId id="713" r:id="rId58"/>
    <p:sldId id="812" r:id="rId59"/>
    <p:sldId id="813" r:id="rId60"/>
    <p:sldId id="715" r:id="rId61"/>
    <p:sldId id="814" r:id="rId62"/>
    <p:sldId id="816" r:id="rId63"/>
    <p:sldId id="817" r:id="rId64"/>
    <p:sldId id="878" r:id="rId65"/>
    <p:sldId id="818" r:id="rId66"/>
    <p:sldId id="819" r:id="rId67"/>
    <p:sldId id="879" r:id="rId68"/>
    <p:sldId id="880" r:id="rId69"/>
    <p:sldId id="881" r:id="rId70"/>
    <p:sldId id="735" r:id="rId71"/>
    <p:sldId id="844" r:id="rId72"/>
    <p:sldId id="845" r:id="rId73"/>
    <p:sldId id="882" r:id="rId74"/>
    <p:sldId id="883" r:id="rId75"/>
    <p:sldId id="884" r:id="rId76"/>
    <p:sldId id="885" r:id="rId77"/>
    <p:sldId id="886"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8"/>
    <a:srgbClr val="AFA6C5"/>
    <a:srgbClr val="B4D7D1"/>
    <a:srgbClr val="26ADAE"/>
    <a:srgbClr val="C02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872" autoAdjust="0"/>
  </p:normalViewPr>
  <p:slideViewPr>
    <p:cSldViewPr snapToGrid="0" snapToObjects="1">
      <p:cViewPr varScale="1">
        <p:scale>
          <a:sx n="69" d="100"/>
          <a:sy n="69" d="100"/>
        </p:scale>
        <p:origin x="-11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4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txBox="1">
            <a:spLocks/>
          </p:cNvSpPr>
          <p:nvPr userDrawn="1"/>
        </p:nvSpPr>
        <p:spPr>
          <a:xfrm>
            <a:off x="200853" y="4004352"/>
            <a:ext cx="8229600" cy="76200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Lucida Sans"/>
                <a:ea typeface="+mj-ea"/>
                <a:cs typeface="+mj-cs"/>
              </a:rPr>
              <a:t>Chapter 8 – Designing Classes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1103932"/>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4" y="0"/>
            <a:ext cx="9135036" cy="1133142"/>
          </a:xfrm>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1133142"/>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Graphics</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1"/>
            <a:ext cx="9135036" cy="1317591"/>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722264"/>
            <a:ext cx="9144000" cy="0"/>
          </a:xfrm>
          <a:prstGeom prst="line">
            <a:avLst/>
          </a:prstGeom>
          <a:noFill/>
          <a:ln w="76200">
            <a:solidFill>
              <a:srgbClr val="FFE06A"/>
            </a:solidFill>
            <a:round/>
            <a:headEnd/>
            <a:tailEnd/>
          </a:ln>
        </p:spPr>
        <p:txBody>
          <a:bodyPr>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322187" y="0"/>
            <a:ext cx="3274577" cy="4093221"/>
          </a:xfrm>
          <a:prstGeom prst="rect">
            <a:avLst/>
          </a:prstGeom>
        </p:spPr>
      </p:pic>
      <p:sp>
        <p:nvSpPr>
          <p:cNvPr id="14"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15"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3" r:id="rId1"/>
    <p:sldLayoutId id="2147483671" r:id="rId2"/>
    <p:sldLayoutId id="2147483679" r:id="rId3"/>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1220307"/>
            <a:ext cx="8677836" cy="4893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1060848"/>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C02254"/>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5" r:id="rId1"/>
    <p:sldLayoutId id="2147483677" r:id="rId2"/>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8" r:id="rId4"/>
    <p:sldLayoutId id="2147483674" r:id="rId5"/>
    <p:sldLayoutId id="2147483675" r:id="rId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Dependencies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 class </a:t>
            </a:r>
            <a:r>
              <a:rPr lang="en-US" i="1" dirty="0" smtClean="0"/>
              <a:t>depends</a:t>
            </a:r>
            <a:r>
              <a:rPr lang="en-US" dirty="0" smtClean="0"/>
              <a:t> on another class if its methods </a:t>
            </a:r>
            <a:r>
              <a:rPr lang="en-US" dirty="0" smtClean="0">
                <a:solidFill>
                  <a:schemeClr val="tx2">
                    <a:lumMod val="60000"/>
                    <a:lumOff val="40000"/>
                  </a:schemeClr>
                </a:solidFill>
              </a:rPr>
              <a:t>use</a:t>
            </a:r>
            <a:r>
              <a:rPr lang="en-US" dirty="0" smtClean="0"/>
              <a:t> that class in any way. </a:t>
            </a:r>
          </a:p>
          <a:p>
            <a:pPr lvl="1"/>
            <a:r>
              <a:rPr lang="en-US" dirty="0" err="1" smtClean="0">
                <a:solidFill>
                  <a:srgbClr val="6E8080"/>
                </a:solidFill>
                <a:latin typeface="Lucida Sans Typewriter"/>
                <a:ea typeface="Courier New" charset="0"/>
                <a:cs typeface="Courier New" charset="0"/>
              </a:rPr>
              <a:t>CashRegister</a:t>
            </a:r>
            <a:r>
              <a:rPr lang="en-US" dirty="0" smtClean="0"/>
              <a:t> depends on </a:t>
            </a:r>
            <a:r>
              <a:rPr lang="en-US" dirty="0" smtClean="0">
                <a:solidFill>
                  <a:srgbClr val="6E8080"/>
                </a:solidFill>
                <a:latin typeface="Lucida Sans Typewriter"/>
                <a:ea typeface="Courier New" charset="0"/>
                <a:cs typeface="Courier New" charset="0"/>
              </a:rPr>
              <a:t>Coin</a:t>
            </a:r>
          </a:p>
          <a:p>
            <a:r>
              <a:rPr lang="en-US" dirty="0" smtClean="0"/>
              <a:t>UML: Unified Modeling Language </a:t>
            </a:r>
          </a:p>
          <a:p>
            <a:pPr lvl="1"/>
            <a:r>
              <a:rPr lang="en-US" dirty="0" smtClean="0"/>
              <a:t>Notation for object-oriented analysis and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Dependencies</a:t>
            </a:r>
            <a:endParaRPr lang="en-US" dirty="0"/>
          </a:p>
        </p:txBody>
      </p:sp>
      <p:sp>
        <p:nvSpPr>
          <p:cNvPr id="3" name="Content Placeholder 2"/>
          <p:cNvSpPr>
            <a:spLocks noGrp="1"/>
          </p:cNvSpPr>
          <p:nvPr>
            <p:ph idx="4294967295"/>
          </p:nvPr>
        </p:nvSpPr>
        <p:spPr>
          <a:xfrm>
            <a:off x="9525" y="921456"/>
            <a:ext cx="9134475" cy="5664807"/>
          </a:xfrm>
        </p:spPr>
        <p:txBody>
          <a:bodyPr/>
          <a:lstStyle/>
          <a:p>
            <a:pPr>
              <a:buNone/>
            </a:pPr>
            <a:endParaRPr lang="en-US" b="1" dirty="0" smtClean="0"/>
          </a:p>
          <a:p>
            <a:pPr>
              <a:buNone/>
            </a:pPr>
            <a:endParaRPr lang="en-US" b="1" dirty="0" smtClean="0"/>
          </a:p>
          <a:p>
            <a:pPr>
              <a:buNone/>
            </a:pPr>
            <a:endParaRPr lang="en-US" dirty="0" smtClean="0">
              <a:solidFill>
                <a:srgbClr val="6E8080"/>
              </a:solidFill>
              <a:latin typeface="Lucida Sans Typewriter"/>
              <a:ea typeface="Courier New" charset="0"/>
              <a:cs typeface="Courier New" charset="0"/>
            </a:endParaRP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Figure 1</a:t>
            </a:r>
            <a:r>
              <a:rPr lang="en-US" dirty="0" smtClean="0"/>
              <a:t> UML class diagram showing dependency relationship between the </a:t>
            </a:r>
            <a:r>
              <a:rPr lang="en-US" dirty="0" err="1" smtClean="0">
                <a:solidFill>
                  <a:srgbClr val="6E8080"/>
                </a:solidFill>
                <a:latin typeface="Lucida Sans Typewriter"/>
                <a:ea typeface="Courier New" charset="0"/>
                <a:cs typeface="Courier New" charset="0"/>
              </a:rPr>
              <a:t>CashRegister</a:t>
            </a:r>
            <a:r>
              <a:rPr lang="en-US" dirty="0" smtClean="0"/>
              <a:t> and </a:t>
            </a:r>
            <a:r>
              <a:rPr lang="en-US" dirty="0" smtClean="0">
                <a:solidFill>
                  <a:srgbClr val="6E8080"/>
                </a:solidFill>
                <a:latin typeface="Lucida Sans Typewriter"/>
                <a:ea typeface="Courier New" charset="0"/>
                <a:cs typeface="Courier New" charset="0"/>
              </a:rPr>
              <a:t>Coin</a:t>
            </a:r>
            <a:r>
              <a:rPr lang="en-US" dirty="0" smtClean="0"/>
              <a:t> Classes.</a:t>
            </a:r>
          </a:p>
          <a:p>
            <a:r>
              <a:rPr lang="en-US" dirty="0" smtClean="0"/>
              <a:t>The </a:t>
            </a:r>
            <a:r>
              <a:rPr lang="en-US" dirty="0" smtClean="0">
                <a:solidFill>
                  <a:srgbClr val="6E8080"/>
                </a:solidFill>
                <a:latin typeface="Lucida Sans Typewriter"/>
                <a:ea typeface="Courier New" charset="0"/>
                <a:cs typeface="Courier New" charset="0"/>
              </a:rPr>
              <a:t>Coin</a:t>
            </a:r>
            <a:r>
              <a:rPr lang="en-US" dirty="0" smtClean="0"/>
              <a:t> class does </a:t>
            </a:r>
            <a:r>
              <a:rPr lang="en-US" dirty="0" smtClean="0">
                <a:solidFill>
                  <a:schemeClr val="tx2">
                    <a:lumMod val="60000"/>
                    <a:lumOff val="40000"/>
                  </a:schemeClr>
                </a:solidFill>
              </a:rPr>
              <a:t>not</a:t>
            </a:r>
            <a:r>
              <a:rPr lang="en-US" dirty="0" smtClean="0"/>
              <a:t> depend on the </a:t>
            </a:r>
            <a:r>
              <a:rPr lang="en-US" dirty="0" err="1" smtClean="0">
                <a:solidFill>
                  <a:srgbClr val="6E8080"/>
                </a:solidFill>
                <a:latin typeface="Lucida Sans Typewriter"/>
                <a:ea typeface="Courier New" charset="0"/>
                <a:cs typeface="Courier New" charset="0"/>
              </a:rPr>
              <a:t>CashRegister</a:t>
            </a:r>
            <a:r>
              <a:rPr lang="en-US" dirty="0" smtClean="0"/>
              <a:t> class.</a:t>
            </a:r>
            <a:endParaRPr lang="en-US" dirty="0"/>
          </a:p>
        </p:txBody>
      </p:sp>
      <p:pic>
        <p:nvPicPr>
          <p:cNvPr id="4" name="Picture 3" descr="uml_dependency.png"/>
          <p:cNvPicPr>
            <a:picLocks noChangeAspect="1"/>
          </p:cNvPicPr>
          <p:nvPr/>
        </p:nvPicPr>
        <p:blipFill>
          <a:blip r:embed="rId2"/>
          <a:stretch>
            <a:fillRect/>
          </a:stretch>
        </p:blipFill>
        <p:spPr>
          <a:xfrm>
            <a:off x="259956" y="921457"/>
            <a:ext cx="1931491" cy="34008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Dependencies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Example: printing </a:t>
            </a:r>
            <a:r>
              <a:rPr lang="en-US" dirty="0" err="1" smtClean="0">
                <a:solidFill>
                  <a:srgbClr val="6E8080"/>
                </a:solidFill>
                <a:latin typeface="Lucida Sans Typewriter"/>
                <a:ea typeface="Courier New" charset="0"/>
                <a:cs typeface="Courier New" charset="0"/>
              </a:rPr>
              <a:t>BankAccount</a:t>
            </a:r>
            <a:r>
              <a:rPr lang="en-US" dirty="0" smtClean="0"/>
              <a:t> balance </a:t>
            </a:r>
          </a:p>
          <a:p>
            <a:r>
              <a:rPr lang="en-US" dirty="0" smtClean="0"/>
              <a:t>Recommended</a:t>
            </a:r>
          </a:p>
          <a:p>
            <a:pPr lvl="1">
              <a:spcBef>
                <a:spcPts val="0"/>
              </a:spcBef>
              <a:buNone/>
            </a:pPr>
            <a:r>
              <a:rPr lang="en-US" sz="1600" dirty="0" err="1" smtClean="0">
                <a:solidFill>
                  <a:srgbClr val="6E8080"/>
                </a:solidFill>
                <a:latin typeface="Lucida Sans Typewriter"/>
                <a:ea typeface="Courier New" charset="0"/>
                <a:cs typeface="Courier New" charset="0"/>
              </a:rPr>
              <a:t>System.out.println("The</a:t>
            </a:r>
            <a:r>
              <a:rPr lang="en-US" sz="1600" dirty="0" smtClean="0">
                <a:solidFill>
                  <a:srgbClr val="6E8080"/>
                </a:solidFill>
                <a:latin typeface="Lucida Sans Typewriter"/>
                <a:ea typeface="Courier New" charset="0"/>
                <a:cs typeface="Courier New" charset="0"/>
              </a:rPr>
              <a:t> balance is now $" +</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momsSavings.getBalance</a:t>
            </a:r>
            <a:r>
              <a:rPr lang="en-US" sz="1600" dirty="0" smtClean="0">
                <a:solidFill>
                  <a:srgbClr val="6E8080"/>
                </a:solidFill>
                <a:latin typeface="Lucida Sans Typewriter"/>
                <a:ea typeface="Courier New" charset="0"/>
                <a:cs typeface="Courier New" charset="0"/>
              </a:rPr>
              <a:t>());</a:t>
            </a:r>
          </a:p>
          <a:p>
            <a:r>
              <a:rPr lang="en-US" dirty="0" smtClean="0">
                <a:solidFill>
                  <a:schemeClr val="tx2">
                    <a:lumMod val="60000"/>
                    <a:lumOff val="40000"/>
                  </a:schemeClr>
                </a:solidFill>
              </a:rPr>
              <a:t>Don't</a:t>
            </a:r>
            <a:r>
              <a:rPr lang="en-US" dirty="0" smtClean="0"/>
              <a:t> add a </a:t>
            </a:r>
            <a:r>
              <a:rPr lang="en-US" dirty="0" err="1" smtClean="0">
                <a:solidFill>
                  <a:srgbClr val="6E8080"/>
                </a:solidFill>
                <a:latin typeface="Lucida Sans Typewriter"/>
                <a:ea typeface="Courier New" charset="0"/>
                <a:cs typeface="Courier New" charset="0"/>
              </a:rPr>
              <a:t>printBalance</a:t>
            </a:r>
            <a:r>
              <a:rPr lang="en-US" dirty="0" smtClean="0"/>
              <a:t> method to </a:t>
            </a:r>
            <a:r>
              <a:rPr lang="en-US" dirty="0" err="1" smtClean="0">
                <a:solidFill>
                  <a:srgbClr val="6E8080"/>
                </a:solidFill>
                <a:latin typeface="Lucida Sans Typewriter"/>
                <a:ea typeface="Courier New" charset="0"/>
                <a:cs typeface="Courier New" charset="0"/>
              </a:rPr>
              <a:t>BankAccount</a:t>
            </a:r>
            <a:endParaRPr lang="en-US" dirty="0" smtClean="0">
              <a:solidFill>
                <a:srgbClr val="6E8080"/>
              </a:solidFill>
              <a:latin typeface="Lucida Sans Typewriter"/>
              <a:ea typeface="Courier New" charset="0"/>
              <a:cs typeface="Courier New" charset="0"/>
            </a:endParaRPr>
          </a:p>
          <a:p>
            <a:pPr lvl="1">
              <a:spcBef>
                <a:spcPts val="0"/>
              </a:spcBef>
              <a:buNone/>
            </a:pPr>
            <a:r>
              <a:rPr lang="en-US" sz="1600" dirty="0" smtClean="0">
                <a:solidFill>
                  <a:srgbClr val="6E8080"/>
                </a:solidFill>
                <a:latin typeface="Lucida Sans Typewriter"/>
                <a:ea typeface="Courier New" charset="0"/>
                <a:cs typeface="Courier New" charset="0"/>
              </a:rPr>
              <a:t>public void </a:t>
            </a:r>
            <a:r>
              <a:rPr lang="en-US" sz="1600" dirty="0" err="1" smtClean="0">
                <a:solidFill>
                  <a:srgbClr val="6E8080"/>
                </a:solidFill>
                <a:latin typeface="Lucida Sans Typewriter"/>
                <a:ea typeface="Courier New" charset="0"/>
                <a:cs typeface="Courier New" charset="0"/>
              </a:rPr>
              <a:t>printBalance</a:t>
            </a:r>
            <a:r>
              <a:rPr lang="en-US" sz="1600" dirty="0" smtClean="0">
                <a:solidFill>
                  <a:srgbClr val="6E8080"/>
                </a:solidFill>
                <a:latin typeface="Lucida Sans Typewriter"/>
                <a:ea typeface="Courier New" charset="0"/>
                <a:cs typeface="Courier New" charset="0"/>
              </a:rPr>
              <a:t>() // Not recommended</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System.out.println("The</a:t>
            </a:r>
            <a:r>
              <a:rPr lang="en-US" sz="1600" dirty="0" smtClean="0">
                <a:solidFill>
                  <a:srgbClr val="6E8080"/>
                </a:solidFill>
                <a:latin typeface="Lucida Sans Typewriter"/>
                <a:ea typeface="Courier New" charset="0"/>
                <a:cs typeface="Courier New" charset="0"/>
              </a:rPr>
              <a:t> balance is now $" + balance);</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r>
              <a:rPr lang="en-US" dirty="0" smtClean="0"/>
              <a:t>The method depends on </a:t>
            </a:r>
            <a:r>
              <a:rPr lang="en-US" dirty="0" err="1" smtClean="0">
                <a:solidFill>
                  <a:srgbClr val="6E8080"/>
                </a:solidFill>
                <a:latin typeface="Lucida Sans Typewriter"/>
                <a:ea typeface="Courier New" charset="0"/>
                <a:cs typeface="Courier New" charset="0"/>
              </a:rPr>
              <a:t>System.out</a:t>
            </a:r>
            <a:endParaRPr lang="en-US" dirty="0" smtClean="0">
              <a:solidFill>
                <a:srgbClr val="6E8080"/>
              </a:solidFill>
              <a:latin typeface="Lucida Sans Typewriter"/>
              <a:ea typeface="Courier New" charset="0"/>
              <a:cs typeface="Courier New" charset="0"/>
            </a:endParaRPr>
          </a:p>
          <a:p>
            <a:pPr lvl="1"/>
            <a:r>
              <a:rPr lang="en-US" dirty="0" smtClean="0"/>
              <a:t>Not every computing environment has </a:t>
            </a:r>
            <a:r>
              <a:rPr lang="en-US" dirty="0" err="1" smtClean="0">
                <a:solidFill>
                  <a:srgbClr val="6E8080"/>
                </a:solidFill>
                <a:latin typeface="Lucida Sans Typewriter"/>
                <a:ea typeface="Courier New" charset="0"/>
                <a:cs typeface="Courier New" charset="0"/>
              </a:rPr>
              <a:t>System.out</a:t>
            </a:r>
            <a:endParaRPr lang="en-US" dirty="0" smtClean="0">
              <a:solidFill>
                <a:srgbClr val="6E8080"/>
              </a:solidFill>
              <a:latin typeface="Lucida Sans Typewriter"/>
              <a:ea typeface="Courier New" charset="0"/>
              <a:cs typeface="Courier New" charset="0"/>
            </a:endParaRPr>
          </a:p>
          <a:p>
            <a:pPr lvl="1"/>
            <a:r>
              <a:rPr lang="en-US" dirty="0" smtClean="0"/>
              <a:t>Violates </a:t>
            </a:r>
            <a:r>
              <a:rPr lang="en-US" dirty="0" smtClean="0">
                <a:solidFill>
                  <a:schemeClr val="tx2">
                    <a:lumMod val="60000"/>
                    <a:lumOff val="40000"/>
                  </a:schemeClr>
                </a:solidFill>
              </a:rPr>
              <a:t>the rule of minimizing dependencies</a:t>
            </a:r>
          </a:p>
          <a:p>
            <a:r>
              <a:rPr lang="en-US" dirty="0" smtClean="0"/>
              <a:t>Best to decouple input/output from the work of your classes </a:t>
            </a:r>
          </a:p>
          <a:p>
            <a:pPr lvl="1"/>
            <a:r>
              <a:rPr lang="en-US" dirty="0" smtClean="0"/>
              <a:t>Place the code for producing output or consuming input in a separate class.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Separating </a:t>
            </a:r>
            <a:r>
              <a:rPr lang="en-US" dirty="0" err="1" smtClean="0"/>
              <a:t>Accessors</a:t>
            </a:r>
            <a:r>
              <a:rPr lang="en-US" dirty="0" smtClean="0"/>
              <a:t> and </a:t>
            </a:r>
            <a:r>
              <a:rPr lang="en-US" dirty="0" err="1" smtClean="0"/>
              <a:t>Mutators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a:t>
            </a:r>
            <a:r>
              <a:rPr lang="en-US" b="1" dirty="0" smtClean="0"/>
              <a:t> </a:t>
            </a:r>
            <a:r>
              <a:rPr lang="en-US" b="1" dirty="0" err="1" smtClean="0"/>
              <a:t>mutator</a:t>
            </a:r>
            <a:r>
              <a:rPr lang="en-US" b="1" dirty="0" smtClean="0"/>
              <a:t> method</a:t>
            </a:r>
            <a:r>
              <a:rPr lang="en-US" dirty="0" smtClean="0"/>
              <a:t> changes the state of an object.</a:t>
            </a:r>
          </a:p>
          <a:p>
            <a:r>
              <a:rPr lang="en-US" dirty="0" smtClean="0"/>
              <a:t>An </a:t>
            </a:r>
            <a:r>
              <a:rPr lang="en-US" b="1" dirty="0" err="1" smtClean="0"/>
              <a:t>accessor</a:t>
            </a:r>
            <a:r>
              <a:rPr lang="en-US" b="1" dirty="0" smtClean="0"/>
              <a:t> method</a:t>
            </a:r>
            <a:r>
              <a:rPr lang="en-US" dirty="0" smtClean="0"/>
              <a:t> asks an object to compute a result, </a:t>
            </a:r>
            <a:r>
              <a:rPr lang="en-US" dirty="0" smtClean="0">
                <a:solidFill>
                  <a:schemeClr val="tx2">
                    <a:lumMod val="60000"/>
                    <a:lumOff val="40000"/>
                  </a:schemeClr>
                </a:solidFill>
              </a:rPr>
              <a:t>without changing </a:t>
            </a:r>
            <a:r>
              <a:rPr lang="en-US" dirty="0" smtClean="0"/>
              <a:t>the state.</a:t>
            </a:r>
          </a:p>
          <a:p>
            <a:r>
              <a:rPr lang="en-US" dirty="0" smtClean="0"/>
              <a:t>An </a:t>
            </a:r>
            <a:r>
              <a:rPr lang="en-US" b="1" dirty="0" smtClean="0"/>
              <a:t>immutable</a:t>
            </a:r>
            <a:r>
              <a:rPr lang="en-US" dirty="0" smtClean="0"/>
              <a:t> class has </a:t>
            </a:r>
            <a:r>
              <a:rPr lang="en-US" dirty="0" smtClean="0">
                <a:solidFill>
                  <a:schemeClr val="tx2">
                    <a:lumMod val="60000"/>
                    <a:lumOff val="40000"/>
                  </a:schemeClr>
                </a:solidFill>
              </a:rPr>
              <a:t>no </a:t>
            </a:r>
            <a:r>
              <a:rPr lang="en-US" dirty="0" err="1" smtClean="0">
                <a:solidFill>
                  <a:schemeClr val="tx2">
                    <a:lumMod val="60000"/>
                    <a:lumOff val="40000"/>
                  </a:schemeClr>
                </a:solidFill>
              </a:rPr>
              <a:t>mutator</a:t>
            </a:r>
            <a:r>
              <a:rPr lang="en-US" dirty="0" smtClean="0">
                <a:solidFill>
                  <a:schemeClr val="tx2">
                    <a:lumMod val="60000"/>
                    <a:lumOff val="40000"/>
                  </a:schemeClr>
                </a:solidFill>
              </a:rPr>
              <a:t> </a:t>
            </a:r>
            <a:r>
              <a:rPr lang="en-US" dirty="0" smtClean="0"/>
              <a:t>methods.</a:t>
            </a:r>
          </a:p>
          <a:p>
            <a:r>
              <a:rPr lang="en-US" dirty="0" smtClean="0">
                <a:solidFill>
                  <a:srgbClr val="6E8080"/>
                </a:solidFill>
                <a:latin typeface="Lucida Sans Typewriter"/>
                <a:ea typeface="Courier New" charset="0"/>
                <a:cs typeface="Courier New" charset="0"/>
              </a:rPr>
              <a:t>String</a:t>
            </a:r>
            <a:r>
              <a:rPr lang="en-US" dirty="0" smtClean="0"/>
              <a:t> is an immutable class </a:t>
            </a:r>
          </a:p>
          <a:p>
            <a:pPr lvl="1"/>
            <a:r>
              <a:rPr lang="en-US" dirty="0" smtClean="0"/>
              <a:t>No method in the </a:t>
            </a:r>
            <a:r>
              <a:rPr lang="en-US" dirty="0" err="1" smtClean="0">
                <a:solidFill>
                  <a:srgbClr val="6E8080"/>
                </a:solidFill>
                <a:latin typeface="Lucida Sans Typewriter"/>
                <a:ea typeface="Courier New" charset="0"/>
                <a:cs typeface="Courier New" charset="0"/>
              </a:rPr>
              <a:t>String</a:t>
            </a:r>
            <a:r>
              <a:rPr lang="en-US" dirty="0" smtClean="0">
                <a:solidFill>
                  <a:srgbClr val="6E8080"/>
                </a:solidFill>
                <a:latin typeface="Lucida Sans Typewriter"/>
                <a:ea typeface="Courier New" charset="0"/>
                <a:cs typeface="Courier New" charset="0"/>
              </a:rPr>
              <a:t> </a:t>
            </a:r>
            <a:r>
              <a:rPr lang="en-US" dirty="0" smtClean="0"/>
              <a:t>class can modify the contents of a string.</a:t>
            </a:r>
          </a:p>
          <a:p>
            <a:r>
              <a:rPr lang="en-US" dirty="0" smtClean="0"/>
              <a:t>References to objects of an immutable class can be safely shared.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Separating </a:t>
            </a:r>
            <a:r>
              <a:rPr lang="en-US" dirty="0" err="1" smtClean="0"/>
              <a:t>Accessors</a:t>
            </a:r>
            <a:r>
              <a:rPr lang="en-US" dirty="0" smtClean="0"/>
              <a:t> and </a:t>
            </a:r>
            <a:r>
              <a:rPr lang="en-US" dirty="0" err="1" smtClean="0"/>
              <a:t>Mutators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In a mutable class, separate </a:t>
            </a:r>
            <a:r>
              <a:rPr lang="en-US" dirty="0" err="1" smtClean="0"/>
              <a:t>accessors</a:t>
            </a:r>
            <a:r>
              <a:rPr lang="en-US" dirty="0" smtClean="0"/>
              <a:t> and </a:t>
            </a:r>
            <a:r>
              <a:rPr lang="en-US" dirty="0" err="1" smtClean="0"/>
              <a:t>mutators</a:t>
            </a:r>
            <a:endParaRPr lang="en-US" dirty="0" smtClean="0"/>
          </a:p>
          <a:p>
            <a:r>
              <a:rPr lang="en-US" dirty="0" smtClean="0"/>
              <a:t>A method that returns a value should not be a </a:t>
            </a:r>
            <a:r>
              <a:rPr lang="en-US" dirty="0" err="1" smtClean="0"/>
              <a:t>mutator</a:t>
            </a:r>
            <a:r>
              <a:rPr lang="en-US" dirty="0" smtClean="0"/>
              <a:t>.</a:t>
            </a:r>
          </a:p>
          <a:p>
            <a:r>
              <a:rPr lang="en-US" dirty="0" smtClean="0"/>
              <a:t>In general, all </a:t>
            </a:r>
            <a:r>
              <a:rPr lang="en-US" dirty="0" err="1" smtClean="0"/>
              <a:t>mutators</a:t>
            </a:r>
            <a:r>
              <a:rPr lang="en-US" dirty="0" smtClean="0"/>
              <a:t> of your class should have return type </a:t>
            </a:r>
            <a:r>
              <a:rPr lang="en-US" dirty="0" smtClean="0">
                <a:solidFill>
                  <a:srgbClr val="6E8080"/>
                </a:solidFill>
                <a:latin typeface="Lucida Sans Typewriter"/>
                <a:ea typeface="Courier New" charset="0"/>
                <a:cs typeface="Courier New" charset="0"/>
              </a:rPr>
              <a:t>void</a:t>
            </a:r>
            <a:r>
              <a:rPr lang="en-US" dirty="0" smtClean="0"/>
              <a:t>.</a:t>
            </a:r>
          </a:p>
          <a:p>
            <a:r>
              <a:rPr lang="en-US" dirty="0" smtClean="0"/>
              <a:t>Sometimes a </a:t>
            </a:r>
            <a:r>
              <a:rPr lang="en-US" dirty="0" err="1" smtClean="0"/>
              <a:t>mutator</a:t>
            </a:r>
            <a:r>
              <a:rPr lang="en-US" dirty="0" smtClean="0"/>
              <a:t> method can return </a:t>
            </a:r>
            <a:r>
              <a:rPr lang="en-US" dirty="0" smtClean="0">
                <a:effectLst>
                  <a:outerShdw blurRad="38100" dist="38100" dir="2700000" algn="tl">
                    <a:srgbClr val="000000">
                      <a:alpha val="43137"/>
                    </a:srgbClr>
                  </a:outerShdw>
                </a:effectLst>
              </a:rPr>
              <a:t>an informational value.</a:t>
            </a:r>
          </a:p>
          <a:p>
            <a:r>
              <a:rPr lang="en-US" dirty="0" err="1" smtClean="0">
                <a:solidFill>
                  <a:srgbClr val="6E8080"/>
                </a:solidFill>
                <a:latin typeface="Lucida Sans Typewriter"/>
                <a:ea typeface="Courier New" charset="0"/>
                <a:cs typeface="Courier New" charset="0"/>
              </a:rPr>
              <a:t>ArrayList</a:t>
            </a:r>
            <a:r>
              <a:rPr lang="en-US" dirty="0" smtClean="0"/>
              <a:t> remove method returns true if the removal was successful.</a:t>
            </a:r>
          </a:p>
          <a:p>
            <a:r>
              <a:rPr lang="en-US" dirty="0" smtClean="0"/>
              <a:t>To check the temperature of the water in the bottle, you could take a sip, but that would be the equivalent of a </a:t>
            </a:r>
            <a:r>
              <a:rPr lang="en-US" dirty="0" err="1" smtClean="0"/>
              <a:t>mutator</a:t>
            </a:r>
            <a:r>
              <a:rPr lang="en-US" dirty="0" smtClean="0"/>
              <a:t> method.</a:t>
            </a:r>
            <a:endParaRPr lang="en-US" dirty="0"/>
          </a:p>
        </p:txBody>
      </p:sp>
      <p:pic>
        <p:nvPicPr>
          <p:cNvPr id="4" name="Picture 3" descr="woman_sipping.jpg"/>
          <p:cNvPicPr>
            <a:picLocks noChangeAspect="1"/>
          </p:cNvPicPr>
          <p:nvPr/>
        </p:nvPicPr>
        <p:blipFill>
          <a:blip r:embed="rId2"/>
          <a:stretch>
            <a:fillRect/>
          </a:stretch>
        </p:blipFill>
        <p:spPr>
          <a:xfrm>
            <a:off x="4146318" y="5059816"/>
            <a:ext cx="1135294" cy="1798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Side Effects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 side effect of a method is any externally observable data modification.</a:t>
            </a:r>
          </a:p>
          <a:p>
            <a:r>
              <a:rPr lang="en-US" dirty="0" err="1" smtClean="0"/>
              <a:t>Mutator</a:t>
            </a:r>
            <a:r>
              <a:rPr lang="en-US" dirty="0" smtClean="0"/>
              <a:t> methods have a side effect, namely the modification of the </a:t>
            </a:r>
            <a:r>
              <a:rPr lang="en-US" dirty="0" smtClean="0">
                <a:solidFill>
                  <a:schemeClr val="tx2">
                    <a:lumMod val="60000"/>
                    <a:lumOff val="40000"/>
                  </a:schemeClr>
                </a:solidFill>
              </a:rPr>
              <a:t>implicit parameter</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Side Effects</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In general, a method should not modify its parameter variables.</a:t>
            </a:r>
          </a:p>
          <a:p>
            <a:pPr lvl="1">
              <a:spcBef>
                <a:spcPts val="0"/>
              </a:spcBef>
              <a:buNone/>
            </a:pPr>
            <a:r>
              <a:rPr lang="en-US" sz="1600" dirty="0" smtClean="0">
                <a:solidFill>
                  <a:srgbClr val="6E8080"/>
                </a:solidFill>
                <a:latin typeface="Lucida Sans Typewriter"/>
                <a:ea typeface="Courier New" charset="0"/>
                <a:cs typeface="Courier New" charset="0"/>
              </a:rPr>
              <a:t>/** Computes the total balance of the given accounts.</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param</a:t>
            </a:r>
            <a:r>
              <a:rPr lang="en-US" sz="1600" dirty="0" smtClean="0">
                <a:solidFill>
                  <a:srgbClr val="6E8080"/>
                </a:solidFill>
                <a:latin typeface="Lucida Sans Typewriter"/>
                <a:ea typeface="Courier New" charset="0"/>
                <a:cs typeface="Courier New" charset="0"/>
              </a:rPr>
              <a:t> accounts a list of bank accounts</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public double </a:t>
            </a:r>
            <a:r>
              <a:rPr lang="en-US" sz="1600" dirty="0" err="1" smtClean="0">
                <a:solidFill>
                  <a:srgbClr val="6E8080"/>
                </a:solidFill>
                <a:latin typeface="Lucida Sans Typewriter"/>
                <a:ea typeface="Courier New" charset="0"/>
                <a:cs typeface="Courier New" charset="0"/>
              </a:rPr>
              <a:t>getTotalBalance(ArrayList</a:t>
            </a:r>
            <a:r>
              <a:rPr lang="en-US" sz="1600" dirty="0" smtClean="0">
                <a:solidFill>
                  <a:srgbClr val="6E8080"/>
                </a:solidFill>
                <a:latin typeface="Lucida Sans Typewriter"/>
                <a:ea typeface="Courier New" charset="0"/>
                <a:cs typeface="Courier New" charset="0"/>
              </a:rPr>
              <a:t>&lt;String&gt; accounts)</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double sum = 0;</a:t>
            </a:r>
          </a:p>
          <a:p>
            <a:pPr lvl="1">
              <a:spcBef>
                <a:spcPts val="0"/>
              </a:spcBef>
              <a:buNone/>
            </a:pPr>
            <a:r>
              <a:rPr lang="en-US" sz="1600" dirty="0" smtClean="0">
                <a:solidFill>
                  <a:srgbClr val="6E8080"/>
                </a:solidFill>
                <a:latin typeface="Lucida Sans Typewriter"/>
                <a:ea typeface="Courier New" charset="0"/>
                <a:cs typeface="Courier New" charset="0"/>
              </a:rPr>
              <a:t>   while (</a:t>
            </a:r>
            <a:r>
              <a:rPr lang="en-US" sz="1600" dirty="0" err="1" smtClean="0">
                <a:solidFill>
                  <a:srgbClr val="6E8080"/>
                </a:solidFill>
                <a:latin typeface="Lucida Sans Typewriter"/>
                <a:ea typeface="Courier New" charset="0"/>
                <a:cs typeface="Courier New" charset="0"/>
              </a:rPr>
              <a:t>studentNames.size</a:t>
            </a:r>
            <a:r>
              <a:rPr lang="en-US" sz="1600" dirty="0" smtClean="0">
                <a:solidFill>
                  <a:srgbClr val="6E8080"/>
                </a:solidFill>
                <a:latin typeface="Lucida Sans Typewriter"/>
                <a:ea typeface="Courier New" charset="0"/>
                <a:cs typeface="Courier New" charset="0"/>
              </a:rPr>
              <a:t>() &gt; 0)</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BankAccount</a:t>
            </a:r>
            <a:r>
              <a:rPr lang="en-US" sz="1600" dirty="0" smtClean="0">
                <a:solidFill>
                  <a:srgbClr val="6E8080"/>
                </a:solidFill>
                <a:latin typeface="Lucida Sans Typewriter"/>
                <a:ea typeface="Courier New" charset="0"/>
                <a:cs typeface="Courier New" charset="0"/>
              </a:rPr>
              <a:t> account = accounts.remove(0); </a:t>
            </a:r>
            <a:r>
              <a:rPr lang="en-US" sz="1600" dirty="0" smtClean="0">
                <a:solidFill>
                  <a:schemeClr val="tx2">
                    <a:lumMod val="60000"/>
                    <a:lumOff val="40000"/>
                  </a:schemeClr>
                </a:solidFill>
                <a:latin typeface="Lucida Sans Typewriter"/>
                <a:ea typeface="Courier New" charset="0"/>
                <a:cs typeface="Courier New" charset="0"/>
              </a:rPr>
              <a:t>// Not recommended </a:t>
            </a:r>
          </a:p>
          <a:p>
            <a:pPr lvl="1">
              <a:spcBef>
                <a:spcPts val="0"/>
              </a:spcBef>
              <a:buNone/>
            </a:pPr>
            <a:r>
              <a:rPr lang="en-US" sz="1600" dirty="0" smtClean="0">
                <a:solidFill>
                  <a:srgbClr val="6E8080"/>
                </a:solidFill>
                <a:latin typeface="Lucida Sans Typewriter"/>
                <a:ea typeface="Courier New" charset="0"/>
                <a:cs typeface="Courier New" charset="0"/>
              </a:rPr>
              <a:t>      sum = sum + </a:t>
            </a:r>
            <a:r>
              <a:rPr lang="en-US" sz="1600" dirty="0" err="1" smtClean="0">
                <a:solidFill>
                  <a:srgbClr val="6E8080"/>
                </a:solidFill>
                <a:latin typeface="Lucida Sans Typewriter"/>
                <a:ea typeface="Courier New" charset="0"/>
                <a:cs typeface="Courier New" charset="0"/>
              </a:rPr>
              <a:t>account.getBalance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return sum;</a:t>
            </a:r>
          </a:p>
          <a:p>
            <a:pPr lvl="1">
              <a:spcBef>
                <a:spcPts val="0"/>
              </a:spcBef>
              <a:buNone/>
            </a:pPr>
            <a:r>
              <a:rPr lang="en-US" sz="1600" dirty="0" smtClean="0">
                <a:solidFill>
                  <a:srgbClr val="6E8080"/>
                </a:solidFill>
                <a:latin typeface="Lucida Sans Typewriter"/>
                <a:ea typeface="Courier New" charset="0"/>
                <a:cs typeface="Courier New" charset="0"/>
              </a:rPr>
              <a:t>}</a:t>
            </a:r>
          </a:p>
          <a:p>
            <a:pPr>
              <a:spcBef>
                <a:spcPts val="0"/>
              </a:spcBef>
            </a:pPr>
            <a:r>
              <a:rPr lang="en-US" dirty="0" smtClean="0"/>
              <a:t>Such a side effect would not be what most programmers expect.</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Side Effects</a:t>
            </a:r>
            <a:endParaRPr lang="en-US" dirty="0"/>
          </a:p>
        </p:txBody>
      </p:sp>
      <p:sp>
        <p:nvSpPr>
          <p:cNvPr id="3" name="Content Placeholder 2"/>
          <p:cNvSpPr>
            <a:spLocks noGrp="1"/>
          </p:cNvSpPr>
          <p:nvPr>
            <p:ph idx="4294967295"/>
          </p:nvPr>
        </p:nvSpPr>
        <p:spPr>
          <a:xfrm>
            <a:off x="9525" y="921456"/>
            <a:ext cx="9134475" cy="5664807"/>
          </a:xfrm>
        </p:spPr>
        <p:txBody>
          <a:bodyPr vert="horz"/>
          <a:lstStyle/>
          <a:p>
            <a:r>
              <a:rPr lang="en-US" dirty="0" smtClean="0"/>
              <a:t>The following method mutates the </a:t>
            </a:r>
            <a:r>
              <a:rPr lang="en-US" dirty="0" err="1" smtClean="0">
                <a:solidFill>
                  <a:srgbClr val="6E8080"/>
                </a:solidFill>
                <a:latin typeface="Lucida Sans Typewriter"/>
                <a:ea typeface="Courier New" charset="0"/>
                <a:cs typeface="Courier New" charset="0"/>
              </a:rPr>
              <a:t>System.out</a:t>
            </a:r>
            <a:r>
              <a:rPr lang="en-US" dirty="0" smtClean="0"/>
              <a:t> object, which is not a part of the </a:t>
            </a:r>
            <a:r>
              <a:rPr lang="en-US" dirty="0" err="1" smtClean="0">
                <a:solidFill>
                  <a:srgbClr val="6E8080"/>
                </a:solidFill>
                <a:latin typeface="Lucida Sans Typewriter"/>
                <a:ea typeface="Courier New" charset="0"/>
                <a:cs typeface="Courier New" charset="0"/>
              </a:rPr>
              <a:t>BankAccount</a:t>
            </a:r>
            <a:r>
              <a:rPr lang="en-US" dirty="0" smtClean="0"/>
              <a:t> object.</a:t>
            </a:r>
          </a:p>
          <a:p>
            <a:pPr lvl="1">
              <a:spcBef>
                <a:spcPts val="0"/>
              </a:spcBef>
              <a:buNone/>
            </a:pPr>
            <a:r>
              <a:rPr lang="en-US" dirty="0" smtClean="0">
                <a:solidFill>
                  <a:srgbClr val="6E8080"/>
                </a:solidFill>
                <a:latin typeface="Lucida Sans Typewriter"/>
                <a:ea typeface="Courier New" charset="0"/>
                <a:cs typeface="Courier New" charset="0"/>
              </a:rPr>
              <a:t>public void </a:t>
            </a:r>
            <a:r>
              <a:rPr lang="en-US" dirty="0" err="1" smtClean="0">
                <a:solidFill>
                  <a:srgbClr val="6E8080"/>
                </a:solidFill>
                <a:latin typeface="Lucida Sans Typewriter"/>
                <a:ea typeface="Courier New" charset="0"/>
                <a:cs typeface="Courier New" charset="0"/>
              </a:rPr>
              <a:t>printBalance</a:t>
            </a:r>
            <a:r>
              <a:rPr lang="en-US" dirty="0" smtClean="0">
                <a:solidFill>
                  <a:srgbClr val="6E8080"/>
                </a:solidFill>
                <a:latin typeface="Lucida Sans Typewriter"/>
                <a:ea typeface="Courier New" charset="0"/>
                <a:cs typeface="Courier New" charset="0"/>
              </a:rPr>
              <a:t>() // Not recommended</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System.out.println("The</a:t>
            </a:r>
            <a:r>
              <a:rPr lang="en-US" dirty="0" smtClean="0">
                <a:solidFill>
                  <a:srgbClr val="6E8080"/>
                </a:solidFill>
                <a:latin typeface="Lucida Sans Typewriter"/>
                <a:ea typeface="Courier New" charset="0"/>
                <a:cs typeface="Courier New" charset="0"/>
              </a:rPr>
              <a:t> balance is now $" +</a:t>
            </a:r>
          </a:p>
          <a:p>
            <a:pPr lvl="1">
              <a:spcBef>
                <a:spcPts val="0"/>
              </a:spcBef>
              <a:buNone/>
            </a:pPr>
            <a:r>
              <a:rPr lang="en-US" dirty="0" smtClean="0">
                <a:solidFill>
                  <a:srgbClr val="6E8080"/>
                </a:solidFill>
                <a:latin typeface="Lucida Sans Typewriter"/>
                <a:ea typeface="Courier New" charset="0"/>
                <a:cs typeface="Courier New" charset="0"/>
              </a:rPr>
              <a:t>      balance);</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That is a side effect.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Minimizing Side Effects</a:t>
            </a:r>
            <a:endParaRPr lang="en-US" dirty="0"/>
          </a:p>
        </p:txBody>
      </p:sp>
      <p:sp>
        <p:nvSpPr>
          <p:cNvPr id="3" name="Content Placeholder 2"/>
          <p:cNvSpPr>
            <a:spLocks noGrp="1"/>
          </p:cNvSpPr>
          <p:nvPr>
            <p:ph idx="4294967295"/>
          </p:nvPr>
        </p:nvSpPr>
        <p:spPr>
          <a:xfrm>
            <a:off x="9525" y="921456"/>
            <a:ext cx="9134475" cy="5664807"/>
          </a:xfrm>
        </p:spPr>
        <p:txBody>
          <a:bodyPr vert="horz"/>
          <a:lstStyle/>
          <a:p>
            <a:r>
              <a:rPr lang="en-US" dirty="0" smtClean="0"/>
              <a:t>Keep most of your classes </a:t>
            </a:r>
            <a:r>
              <a:rPr lang="en-US" dirty="0" smtClean="0">
                <a:solidFill>
                  <a:schemeClr val="tx2">
                    <a:lumMod val="60000"/>
                    <a:lumOff val="40000"/>
                  </a:schemeClr>
                </a:solidFill>
              </a:rPr>
              <a:t>free from input and output operations.</a:t>
            </a:r>
          </a:p>
          <a:p>
            <a:r>
              <a:rPr lang="en-US" dirty="0" smtClean="0"/>
              <a:t>This taxi has an undesirable side effect, spraying bystanders with muddy water.</a:t>
            </a:r>
          </a:p>
          <a:p>
            <a:endParaRPr lang="en-US" dirty="0" smtClean="0"/>
          </a:p>
          <a:p>
            <a:endParaRPr lang="en-US" dirty="0" smtClean="0"/>
          </a:p>
          <a:p>
            <a:endParaRPr lang="en-US" dirty="0" smtClean="0"/>
          </a:p>
          <a:p>
            <a:endParaRPr lang="en-US" dirty="0" smtClean="0"/>
          </a:p>
          <a:p>
            <a:endParaRPr lang="en-US" dirty="0" smtClean="0"/>
          </a:p>
          <a:p>
            <a:r>
              <a:rPr lang="en-US" dirty="0" smtClean="0"/>
              <a:t>When designing methods, </a:t>
            </a:r>
            <a:r>
              <a:rPr lang="en-US" dirty="0" smtClean="0">
                <a:solidFill>
                  <a:schemeClr val="tx2">
                    <a:lumMod val="60000"/>
                    <a:lumOff val="40000"/>
                  </a:schemeClr>
                </a:solidFill>
              </a:rPr>
              <a:t>minimize side effects</a:t>
            </a:r>
            <a:r>
              <a:rPr lang="en-US" dirty="0" smtClean="0"/>
              <a:t>.</a:t>
            </a:r>
            <a:endParaRPr lang="en-US" dirty="0" smtClean="0">
              <a:solidFill>
                <a:srgbClr val="6E8080"/>
              </a:solidFill>
              <a:latin typeface="Lucida Sans Typewriter"/>
              <a:ea typeface="Courier New" charset="0"/>
              <a:cs typeface="Courier New" charset="0"/>
            </a:endParaRPr>
          </a:p>
        </p:txBody>
      </p:sp>
      <p:pic>
        <p:nvPicPr>
          <p:cNvPr id="4" name="Picture 3" descr="taxi.jpg"/>
          <p:cNvPicPr>
            <a:picLocks noChangeAspect="1"/>
          </p:cNvPicPr>
          <p:nvPr/>
        </p:nvPicPr>
        <p:blipFill>
          <a:blip r:embed="rId2"/>
          <a:stretch>
            <a:fillRect/>
          </a:stretch>
        </p:blipFill>
        <p:spPr>
          <a:xfrm>
            <a:off x="471889" y="2674290"/>
            <a:ext cx="2667000" cy="1857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8.3</a:t>
            </a:r>
            <a:endParaRPr lang="en-US" dirty="0"/>
          </a:p>
        </p:txBody>
      </p:sp>
      <p:sp>
        <p:nvSpPr>
          <p:cNvPr id="8" name="Content Placeholder 5"/>
          <p:cNvSpPr>
            <a:spLocks noGrp="1"/>
          </p:cNvSpPr>
          <p:nvPr>
            <p:ph idx="4294967295"/>
          </p:nvPr>
        </p:nvSpPr>
        <p:spPr>
          <a:xfrm>
            <a:off x="599372" y="2101750"/>
            <a:ext cx="8239827" cy="1140758"/>
          </a:xfrm>
        </p:spPr>
        <p:txBody>
          <a:bodyPr/>
          <a:lstStyle/>
          <a:p>
            <a:pPr>
              <a:buNone/>
            </a:pPr>
            <a:r>
              <a:rPr lang="en-US" b="1" dirty="0" smtClean="0"/>
              <a:t>Answer:</a:t>
            </a:r>
            <a:r>
              <a:rPr lang="en-US" dirty="0" smtClean="0"/>
              <a:t> Some of its features deal with payments, others with coin values. </a:t>
            </a:r>
            <a:endParaRPr lang="en-US" dirty="0"/>
          </a:p>
        </p:txBody>
      </p:sp>
      <p:sp>
        <p:nvSpPr>
          <p:cNvPr id="9" name="Content Placeholder 5"/>
          <p:cNvSpPr>
            <a:spLocks noGrp="1"/>
          </p:cNvSpPr>
          <p:nvPr>
            <p:ph idx="4294967295"/>
          </p:nvPr>
        </p:nvSpPr>
        <p:spPr>
          <a:xfrm>
            <a:off x="8964" y="958815"/>
            <a:ext cx="8677836" cy="784481"/>
          </a:xfrm>
        </p:spPr>
        <p:txBody>
          <a:bodyPr>
            <a:normAutofit lnSpcReduction="10000"/>
          </a:bodyPr>
          <a:lstStyle/>
          <a:p>
            <a:pPr>
              <a:buNone/>
            </a:pPr>
            <a:r>
              <a:rPr lang="en-US" dirty="0" smtClean="0"/>
              <a:t>Why is the </a:t>
            </a:r>
            <a:r>
              <a:rPr lang="en-US" dirty="0" err="1" smtClean="0">
                <a:solidFill>
                  <a:srgbClr val="6E8080"/>
                </a:solidFill>
                <a:latin typeface="Lucida Sans Typewriter"/>
                <a:ea typeface="Courier New" charset="0"/>
                <a:cs typeface="Courier New" charset="0"/>
              </a:rPr>
              <a:t>CashRegister</a:t>
            </a:r>
            <a:r>
              <a:rPr lang="en-US" dirty="0" smtClean="0"/>
              <a:t> class from Chapter 4 not cohesive?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Goals</a:t>
            </a:r>
            <a:endParaRPr lang="en-US" dirty="0"/>
          </a:p>
        </p:txBody>
      </p:sp>
      <p:sp>
        <p:nvSpPr>
          <p:cNvPr id="3" name="Content Placeholder 2"/>
          <p:cNvSpPr>
            <a:spLocks noGrp="1"/>
          </p:cNvSpPr>
          <p:nvPr>
            <p:ph idx="1"/>
          </p:nvPr>
        </p:nvSpPr>
        <p:spPr>
          <a:xfrm>
            <a:off x="174712" y="4003415"/>
            <a:ext cx="8229600" cy="2475229"/>
          </a:xfrm>
        </p:spPr>
        <p:txBody>
          <a:bodyPr>
            <a:noAutofit/>
          </a:bodyPr>
          <a:lstStyle/>
          <a:p>
            <a:r>
              <a:rPr lang="en-US" sz="2000" dirty="0" smtClean="0"/>
              <a:t>To learn how to choose appropriate classes for a given problem</a:t>
            </a:r>
          </a:p>
          <a:p>
            <a:r>
              <a:rPr lang="en-US" sz="2000" dirty="0" smtClean="0"/>
              <a:t>To understand the concept of cohesion</a:t>
            </a:r>
          </a:p>
          <a:p>
            <a:r>
              <a:rPr lang="en-US" sz="2000" dirty="0" smtClean="0"/>
              <a:t>To minimize dependencies and side effects</a:t>
            </a:r>
          </a:p>
          <a:p>
            <a:r>
              <a:rPr lang="en-US" sz="2000" dirty="0" smtClean="0"/>
              <a:t>To learn how to find a data representation for a class</a:t>
            </a:r>
          </a:p>
          <a:p>
            <a:r>
              <a:rPr lang="en-US" sz="2000" dirty="0" smtClean="0"/>
              <a:t>To understand static methods and variables</a:t>
            </a:r>
          </a:p>
          <a:p>
            <a:r>
              <a:rPr lang="en-US" sz="2000" dirty="0" smtClean="0"/>
              <a:t>To learn about packages </a:t>
            </a:r>
            <a:endParaRPr lang="en-US" sz="2000" dirty="0"/>
          </a:p>
        </p:txBody>
      </p:sp>
      <p:pic>
        <p:nvPicPr>
          <p:cNvPr id="7" name="Picture 6" descr="director_chair.jpg"/>
          <p:cNvPicPr>
            <a:picLocks noChangeAspect="1"/>
          </p:cNvPicPr>
          <p:nvPr/>
        </p:nvPicPr>
        <p:blipFill>
          <a:blip r:embed="rId2"/>
          <a:stretch>
            <a:fillRect/>
          </a:stretch>
        </p:blipFill>
        <p:spPr>
          <a:xfrm>
            <a:off x="174713" y="932154"/>
            <a:ext cx="3087555" cy="319021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8.4</a:t>
            </a:r>
            <a:endParaRPr lang="en-US" dirty="0"/>
          </a:p>
        </p:txBody>
      </p:sp>
      <p:sp>
        <p:nvSpPr>
          <p:cNvPr id="8" name="Content Placeholder 5"/>
          <p:cNvSpPr>
            <a:spLocks noGrp="1"/>
          </p:cNvSpPr>
          <p:nvPr>
            <p:ph idx="4294967295"/>
          </p:nvPr>
        </p:nvSpPr>
        <p:spPr>
          <a:xfrm>
            <a:off x="446973" y="2210015"/>
            <a:ext cx="8239827" cy="3217797"/>
          </a:xfrm>
        </p:spPr>
        <p:txBody>
          <a:bodyPr/>
          <a:lstStyle/>
          <a:p>
            <a:pPr>
              <a:buNone/>
            </a:pPr>
            <a:r>
              <a:rPr lang="en-US" b="1" dirty="0" smtClean="0"/>
              <a:t>Answer:</a:t>
            </a:r>
            <a:r>
              <a:rPr lang="en-US" dirty="0" smtClean="0"/>
              <a:t> None of the coin operations require the </a:t>
            </a:r>
            <a:r>
              <a:rPr lang="en-US" dirty="0" err="1" smtClean="0">
                <a:solidFill>
                  <a:srgbClr val="6E8080"/>
                </a:solidFill>
                <a:latin typeface="Lucida Sans Typewriter"/>
                <a:ea typeface="Courier New" charset="0"/>
                <a:cs typeface="Courier New" charset="0"/>
              </a:rPr>
              <a:t>CashRegister</a:t>
            </a:r>
            <a:r>
              <a:rPr lang="en-US" dirty="0" smtClean="0"/>
              <a:t> class. </a:t>
            </a:r>
            <a:endParaRPr lang="en-US" dirty="0"/>
          </a:p>
        </p:txBody>
      </p:sp>
      <p:sp>
        <p:nvSpPr>
          <p:cNvPr id="9" name="Content Placeholder 5"/>
          <p:cNvSpPr>
            <a:spLocks noGrp="1"/>
          </p:cNvSpPr>
          <p:nvPr>
            <p:ph idx="4294967295"/>
          </p:nvPr>
        </p:nvSpPr>
        <p:spPr>
          <a:xfrm>
            <a:off x="8964" y="958815"/>
            <a:ext cx="8677836" cy="902988"/>
          </a:xfrm>
        </p:spPr>
        <p:txBody>
          <a:bodyPr/>
          <a:lstStyle/>
          <a:p>
            <a:pPr>
              <a:buNone/>
            </a:pPr>
            <a:r>
              <a:rPr lang="en-US" dirty="0" smtClean="0"/>
              <a:t>Why does the </a:t>
            </a:r>
            <a:r>
              <a:rPr lang="en-US" dirty="0" smtClean="0">
                <a:solidFill>
                  <a:srgbClr val="6E8080"/>
                </a:solidFill>
                <a:latin typeface="Lucida Sans Typewriter"/>
                <a:ea typeface="Courier New" charset="0"/>
                <a:cs typeface="Courier New" charset="0"/>
              </a:rPr>
              <a:t>Coin</a:t>
            </a:r>
            <a:r>
              <a:rPr lang="en-US" dirty="0" smtClean="0"/>
              <a:t> class not depend on the </a:t>
            </a:r>
            <a:r>
              <a:rPr lang="en-US" dirty="0" err="1" smtClean="0">
                <a:solidFill>
                  <a:srgbClr val="6E8080"/>
                </a:solidFill>
                <a:latin typeface="Lucida Sans Typewriter"/>
                <a:ea typeface="Courier New" charset="0"/>
                <a:cs typeface="Courier New" charset="0"/>
              </a:rPr>
              <a:t>CashRegister</a:t>
            </a:r>
            <a:r>
              <a:rPr lang="en-US" dirty="0" smtClean="0"/>
              <a:t> class?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8.5</a:t>
            </a:r>
            <a:endParaRPr lang="en-US" dirty="0"/>
          </a:p>
        </p:txBody>
      </p:sp>
      <p:sp>
        <p:nvSpPr>
          <p:cNvPr id="8" name="Content Placeholder 5"/>
          <p:cNvSpPr>
            <a:spLocks noGrp="1"/>
          </p:cNvSpPr>
          <p:nvPr>
            <p:ph idx="4294967295"/>
          </p:nvPr>
        </p:nvSpPr>
        <p:spPr>
          <a:xfrm>
            <a:off x="446973" y="1780653"/>
            <a:ext cx="8239827" cy="3217797"/>
          </a:xfrm>
        </p:spPr>
        <p:txBody>
          <a:bodyPr/>
          <a:lstStyle/>
          <a:p>
            <a:pPr>
              <a:buNone/>
            </a:pPr>
            <a:r>
              <a:rPr lang="en-US" b="1" dirty="0" smtClean="0"/>
              <a:t>Answer:</a:t>
            </a:r>
            <a:r>
              <a:rPr lang="en-US" dirty="0" smtClean="0"/>
              <a:t> If a class doesn't depend on another, it is not affected by interface changes in the other class. </a:t>
            </a:r>
            <a:endParaRPr lang="en-US" dirty="0"/>
          </a:p>
        </p:txBody>
      </p:sp>
      <p:sp>
        <p:nvSpPr>
          <p:cNvPr id="9" name="Content Placeholder 5"/>
          <p:cNvSpPr>
            <a:spLocks noGrp="1"/>
          </p:cNvSpPr>
          <p:nvPr>
            <p:ph idx="4294967295"/>
          </p:nvPr>
        </p:nvSpPr>
        <p:spPr>
          <a:xfrm>
            <a:off x="8964" y="958815"/>
            <a:ext cx="8677836" cy="821838"/>
          </a:xfrm>
        </p:spPr>
        <p:txBody>
          <a:bodyPr>
            <a:normAutofit lnSpcReduction="10000"/>
          </a:bodyPr>
          <a:lstStyle/>
          <a:p>
            <a:pPr>
              <a:buNone/>
            </a:pPr>
            <a:r>
              <a:rPr lang="en-US" dirty="0" smtClean="0"/>
              <a:t>Why is it a good idea to minimize dependencies between classes?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8.6</a:t>
            </a:r>
            <a:endParaRPr lang="en-US" dirty="0"/>
          </a:p>
        </p:txBody>
      </p:sp>
      <p:sp>
        <p:nvSpPr>
          <p:cNvPr id="8" name="Content Placeholder 5"/>
          <p:cNvSpPr>
            <a:spLocks noGrp="1"/>
          </p:cNvSpPr>
          <p:nvPr>
            <p:ph idx="4294967295"/>
          </p:nvPr>
        </p:nvSpPr>
        <p:spPr>
          <a:xfrm>
            <a:off x="446973" y="1780653"/>
            <a:ext cx="8239827" cy="3217797"/>
          </a:xfrm>
        </p:spPr>
        <p:txBody>
          <a:bodyPr/>
          <a:lstStyle/>
          <a:p>
            <a:pPr>
              <a:buNone/>
            </a:pPr>
            <a:r>
              <a:rPr lang="en-US" b="1" dirty="0" smtClean="0"/>
              <a:t>Answer:</a:t>
            </a:r>
            <a:r>
              <a:rPr lang="en-US" dirty="0" smtClean="0"/>
              <a:t> It is an </a:t>
            </a:r>
            <a:r>
              <a:rPr lang="en-US" dirty="0" err="1" smtClean="0"/>
              <a:t>accessor</a:t>
            </a:r>
            <a:r>
              <a:rPr lang="en-US" dirty="0" smtClean="0"/>
              <a:t> – calling </a:t>
            </a:r>
            <a:r>
              <a:rPr lang="en-US" dirty="0" smtClean="0">
                <a:solidFill>
                  <a:srgbClr val="6E8080"/>
                </a:solidFill>
                <a:latin typeface="Lucida Sans Typewriter"/>
                <a:ea typeface="Courier New" charset="0"/>
                <a:cs typeface="Courier New" charset="0"/>
              </a:rPr>
              <a:t>substring</a:t>
            </a:r>
            <a:r>
              <a:rPr lang="en-US" dirty="0" smtClean="0"/>
              <a:t> doesn't modify the string on which the method is invoked. In fact, all methods of the </a:t>
            </a:r>
            <a:r>
              <a:rPr lang="en-US" dirty="0" smtClean="0">
                <a:solidFill>
                  <a:srgbClr val="6E8080"/>
                </a:solidFill>
                <a:latin typeface="Lucida Sans Typewriter"/>
                <a:ea typeface="Courier New" charset="0"/>
                <a:cs typeface="Courier New" charset="0"/>
              </a:rPr>
              <a:t>String</a:t>
            </a:r>
            <a:r>
              <a:rPr lang="en-US" dirty="0" smtClean="0"/>
              <a:t> class are </a:t>
            </a:r>
            <a:r>
              <a:rPr lang="en-US" dirty="0" err="1" smtClean="0"/>
              <a:t>accessors</a:t>
            </a:r>
            <a:r>
              <a:rPr lang="en-US" dirty="0" smtClean="0"/>
              <a:t>. </a:t>
            </a:r>
            <a:endParaRPr lang="en-US" dirty="0"/>
          </a:p>
        </p:txBody>
      </p:sp>
      <p:sp>
        <p:nvSpPr>
          <p:cNvPr id="9" name="Content Placeholder 5"/>
          <p:cNvSpPr>
            <a:spLocks noGrp="1"/>
          </p:cNvSpPr>
          <p:nvPr>
            <p:ph idx="4294967295"/>
          </p:nvPr>
        </p:nvSpPr>
        <p:spPr>
          <a:xfrm>
            <a:off x="8964" y="958815"/>
            <a:ext cx="8677836" cy="821838"/>
          </a:xfrm>
        </p:spPr>
        <p:txBody>
          <a:bodyPr>
            <a:normAutofit lnSpcReduction="10000"/>
          </a:bodyPr>
          <a:lstStyle/>
          <a:p>
            <a:pPr>
              <a:buNone/>
            </a:pPr>
            <a:r>
              <a:rPr lang="en-US" dirty="0" smtClean="0"/>
              <a:t>Is the </a:t>
            </a:r>
            <a:r>
              <a:rPr lang="en-US" dirty="0" smtClean="0">
                <a:solidFill>
                  <a:srgbClr val="6E8080"/>
                </a:solidFill>
                <a:latin typeface="Lucida Sans Typewriter"/>
                <a:ea typeface="Courier New" charset="0"/>
                <a:cs typeface="Courier New" charset="0"/>
              </a:rPr>
              <a:t>substring</a:t>
            </a:r>
            <a:r>
              <a:rPr lang="en-US" dirty="0" smtClean="0"/>
              <a:t> method of the </a:t>
            </a:r>
            <a:r>
              <a:rPr lang="en-US" dirty="0" smtClean="0">
                <a:solidFill>
                  <a:srgbClr val="6E8080"/>
                </a:solidFill>
                <a:latin typeface="Lucida Sans Typewriter"/>
                <a:ea typeface="Courier New" charset="0"/>
                <a:cs typeface="Courier New" charset="0"/>
              </a:rPr>
              <a:t>String</a:t>
            </a:r>
            <a:r>
              <a:rPr lang="en-US" dirty="0" smtClean="0"/>
              <a:t> class an </a:t>
            </a:r>
            <a:r>
              <a:rPr lang="en-US" dirty="0" err="1" smtClean="0"/>
              <a:t>accessor</a:t>
            </a:r>
            <a:r>
              <a:rPr lang="en-US" dirty="0" smtClean="0"/>
              <a:t> or a </a:t>
            </a:r>
            <a:r>
              <a:rPr lang="en-US" dirty="0" err="1" smtClean="0"/>
              <a:t>mutator</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8.8</a:t>
            </a:r>
            <a:endParaRPr lang="en-US" dirty="0"/>
          </a:p>
        </p:txBody>
      </p:sp>
      <p:sp>
        <p:nvSpPr>
          <p:cNvPr id="8" name="Content Placeholder 5"/>
          <p:cNvSpPr>
            <a:spLocks noGrp="1"/>
          </p:cNvSpPr>
          <p:nvPr>
            <p:ph idx="4294967295"/>
          </p:nvPr>
        </p:nvSpPr>
        <p:spPr>
          <a:xfrm>
            <a:off x="446973" y="2604254"/>
            <a:ext cx="8239827" cy="2607644"/>
          </a:xfrm>
        </p:spPr>
        <p:txBody>
          <a:bodyPr/>
          <a:lstStyle/>
          <a:p>
            <a:pPr>
              <a:buNone/>
            </a:pPr>
            <a:r>
              <a:rPr lang="en-US" b="1" dirty="0" smtClean="0"/>
              <a:t>Answer:</a:t>
            </a:r>
            <a:r>
              <a:rPr lang="en-US" dirty="0" smtClean="0"/>
              <a:t> It is a side effect; this kind of side effect is common in object-oriented programming. </a:t>
            </a:r>
            <a:endParaRPr lang="en-US" dirty="0"/>
          </a:p>
        </p:txBody>
      </p:sp>
      <p:sp>
        <p:nvSpPr>
          <p:cNvPr id="9" name="Content Placeholder 5"/>
          <p:cNvSpPr>
            <a:spLocks noGrp="1"/>
          </p:cNvSpPr>
          <p:nvPr>
            <p:ph idx="4294967295"/>
          </p:nvPr>
        </p:nvSpPr>
        <p:spPr>
          <a:xfrm>
            <a:off x="8964" y="958814"/>
            <a:ext cx="8677836" cy="1307469"/>
          </a:xfrm>
        </p:spPr>
        <p:txBody>
          <a:bodyPr/>
          <a:lstStyle/>
          <a:p>
            <a:pPr>
              <a:buNone/>
            </a:pPr>
            <a:r>
              <a:rPr lang="en-US" dirty="0" smtClean="0"/>
              <a:t>If </a:t>
            </a:r>
            <a:r>
              <a:rPr lang="en-US" dirty="0" smtClean="0">
                <a:solidFill>
                  <a:srgbClr val="6E8080"/>
                </a:solidFill>
                <a:latin typeface="Lucida Sans Typewriter"/>
                <a:ea typeface="Courier New" charset="0"/>
                <a:cs typeface="Courier New" charset="0"/>
              </a:rPr>
              <a:t>a</a:t>
            </a:r>
            <a:r>
              <a:rPr lang="en-US" dirty="0" smtClean="0"/>
              <a:t> refers to a bank account, then the call</a:t>
            </a:r>
          </a:p>
          <a:p>
            <a:pPr lvl="1">
              <a:buNone/>
            </a:pPr>
            <a:r>
              <a:rPr lang="en-US" sz="2000" dirty="0" smtClean="0">
                <a:solidFill>
                  <a:srgbClr val="6E8080"/>
                </a:solidFill>
                <a:latin typeface="Lucida Sans Typewriter"/>
                <a:ea typeface="Courier New" charset="0"/>
                <a:cs typeface="Courier New" charset="0"/>
              </a:rPr>
              <a:t>a.deposit(100)</a:t>
            </a:r>
          </a:p>
          <a:p>
            <a:pPr>
              <a:buNone/>
            </a:pPr>
            <a:r>
              <a:rPr lang="en-US" dirty="0" smtClean="0"/>
              <a:t>modifies the bank account object. Is that a side effect?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8.9</a:t>
            </a:r>
            <a:endParaRPr lang="en-US" dirty="0"/>
          </a:p>
        </p:txBody>
      </p:sp>
      <p:sp>
        <p:nvSpPr>
          <p:cNvPr id="8" name="Content Placeholder 5"/>
          <p:cNvSpPr>
            <a:spLocks noGrp="1"/>
          </p:cNvSpPr>
          <p:nvPr>
            <p:ph idx="4294967295"/>
          </p:nvPr>
        </p:nvSpPr>
        <p:spPr>
          <a:xfrm>
            <a:off x="446973" y="4408047"/>
            <a:ext cx="8239827" cy="1956483"/>
          </a:xfrm>
        </p:spPr>
        <p:txBody>
          <a:bodyPr/>
          <a:lstStyle/>
          <a:p>
            <a:pPr>
              <a:buNone/>
            </a:pPr>
            <a:r>
              <a:rPr lang="en-US" b="1" dirty="0" smtClean="0"/>
              <a:t>Answer:</a:t>
            </a:r>
            <a:r>
              <a:rPr lang="en-US" dirty="0" smtClean="0"/>
              <a:t> Yes – the method affects the state of the </a:t>
            </a:r>
            <a:r>
              <a:rPr lang="en-US" dirty="0" smtClean="0">
                <a:solidFill>
                  <a:srgbClr val="6E8080"/>
                </a:solidFill>
                <a:latin typeface="Lucida Sans Typewriter"/>
                <a:ea typeface="Courier New" charset="0"/>
                <a:cs typeface="Courier New" charset="0"/>
              </a:rPr>
              <a:t>Scanner</a:t>
            </a:r>
            <a:r>
              <a:rPr lang="en-US" dirty="0" smtClean="0"/>
              <a:t> argument. </a:t>
            </a:r>
            <a:endParaRPr lang="en-US" dirty="0"/>
          </a:p>
        </p:txBody>
      </p:sp>
      <p:sp>
        <p:nvSpPr>
          <p:cNvPr id="9" name="Content Placeholder 5"/>
          <p:cNvSpPr>
            <a:spLocks noGrp="1"/>
          </p:cNvSpPr>
          <p:nvPr>
            <p:ph idx="4294967295"/>
          </p:nvPr>
        </p:nvSpPr>
        <p:spPr>
          <a:xfrm>
            <a:off x="8964" y="958814"/>
            <a:ext cx="8677836" cy="3449233"/>
          </a:xfrm>
        </p:spPr>
        <p:txBody>
          <a:bodyPr>
            <a:normAutofit lnSpcReduction="10000"/>
          </a:bodyPr>
          <a:lstStyle/>
          <a:p>
            <a:pPr>
              <a:buNone/>
            </a:pPr>
            <a:r>
              <a:rPr lang="en-US" dirty="0" smtClean="0"/>
              <a:t>Consider the </a:t>
            </a:r>
            <a:r>
              <a:rPr lang="en-US" dirty="0" smtClean="0">
                <a:solidFill>
                  <a:srgbClr val="6E8080"/>
                </a:solidFill>
                <a:latin typeface="Lucida Sans Typewriter"/>
                <a:ea typeface="Courier New" charset="0"/>
                <a:cs typeface="Courier New" charset="0"/>
              </a:rPr>
              <a:t>Student</a:t>
            </a:r>
            <a:r>
              <a:rPr lang="en-US" dirty="0" smtClean="0"/>
              <a:t> class of Chapter 7. Suppose we add a method</a:t>
            </a:r>
          </a:p>
          <a:p>
            <a:pPr lvl="1">
              <a:buNone/>
            </a:pPr>
            <a:r>
              <a:rPr lang="en-US" sz="2000" dirty="0" smtClean="0">
                <a:solidFill>
                  <a:srgbClr val="6E8080"/>
                </a:solidFill>
                <a:latin typeface="Lucida Sans Typewriter"/>
                <a:ea typeface="Courier New" charset="0"/>
                <a:cs typeface="Courier New" charset="0"/>
              </a:rPr>
              <a:t>void </a:t>
            </a:r>
            <a:r>
              <a:rPr lang="en-US" sz="2000" dirty="0" err="1" smtClean="0">
                <a:solidFill>
                  <a:srgbClr val="6E8080"/>
                </a:solidFill>
                <a:latin typeface="Lucida Sans Typewriter"/>
                <a:ea typeface="Courier New" charset="0"/>
                <a:cs typeface="Courier New" charset="0"/>
              </a:rPr>
              <a:t>read(Scanner</a:t>
            </a:r>
            <a:r>
              <a:rPr lang="en-US" sz="2000" dirty="0" smtClean="0">
                <a:solidFill>
                  <a:srgbClr val="6E8080"/>
                </a:solidFill>
                <a:latin typeface="Lucida Sans Typewriter"/>
                <a:ea typeface="Courier New" charset="0"/>
                <a:cs typeface="Courier New" charset="0"/>
              </a:rPr>
              <a:t> in)</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while (</a:t>
            </a:r>
            <a:r>
              <a:rPr lang="en-US" sz="2000" dirty="0" err="1" smtClean="0">
                <a:solidFill>
                  <a:srgbClr val="6E8080"/>
                </a:solidFill>
                <a:latin typeface="Lucida Sans Typewriter"/>
                <a:ea typeface="Courier New" charset="0"/>
                <a:cs typeface="Courier New" charset="0"/>
              </a:rPr>
              <a:t>in.hasNextDouble</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addScore(in.nextDouble</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a:buNone/>
            </a:pPr>
            <a:r>
              <a:rPr lang="en-US" dirty="0" smtClean="0"/>
              <a:t>Does this method have a side effect other than mutating the data set?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Consistency</a:t>
            </a:r>
            <a:endParaRPr lang="en-US" dirty="0"/>
          </a:p>
        </p:txBody>
      </p:sp>
      <p:sp>
        <p:nvSpPr>
          <p:cNvPr id="3" name="Content Placeholder 2"/>
          <p:cNvSpPr>
            <a:spLocks noGrp="1"/>
          </p:cNvSpPr>
          <p:nvPr>
            <p:ph idx="4294967295"/>
          </p:nvPr>
        </p:nvSpPr>
        <p:spPr>
          <a:xfrm>
            <a:off x="9525" y="927102"/>
            <a:ext cx="9134475" cy="940716"/>
          </a:xfrm>
        </p:spPr>
        <p:txBody>
          <a:bodyPr/>
          <a:lstStyle/>
          <a:p>
            <a:pPr>
              <a:buNone/>
            </a:pPr>
            <a:r>
              <a:rPr lang="en-US" dirty="0" smtClean="0"/>
              <a:t>While it is possible to eat with mismatched silverware, consistency is more pleasant.</a:t>
            </a:r>
            <a:endParaRPr lang="en-US" dirty="0" smtClean="0">
              <a:solidFill>
                <a:srgbClr val="6E8080"/>
              </a:solidFill>
              <a:latin typeface="Lucida Sans Typewriter"/>
              <a:ea typeface="Courier New" charset="0"/>
              <a:cs typeface="Courier New" charset="0"/>
            </a:endParaRPr>
          </a:p>
        </p:txBody>
      </p:sp>
      <p:pic>
        <p:nvPicPr>
          <p:cNvPr id="4" name="Picture 3" descr="matching_silverware.jpg"/>
          <p:cNvPicPr>
            <a:picLocks noChangeAspect="1"/>
          </p:cNvPicPr>
          <p:nvPr/>
        </p:nvPicPr>
        <p:blipFill>
          <a:blip r:embed="rId2"/>
          <a:stretch>
            <a:fillRect/>
          </a:stretch>
        </p:blipFill>
        <p:spPr>
          <a:xfrm>
            <a:off x="554190" y="2564244"/>
            <a:ext cx="2157206" cy="273021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Problem Solving: Patterns for Object Data - Keeping a Total</a:t>
            </a:r>
            <a:endParaRPr lang="en-US" b="1" dirty="0"/>
          </a:p>
        </p:txBody>
      </p:sp>
      <p:sp>
        <p:nvSpPr>
          <p:cNvPr id="3" name="Content Placeholder 2"/>
          <p:cNvSpPr>
            <a:spLocks noGrp="1"/>
          </p:cNvSpPr>
          <p:nvPr>
            <p:ph idx="4294967295"/>
          </p:nvPr>
        </p:nvSpPr>
        <p:spPr>
          <a:xfrm>
            <a:off x="9525" y="1269900"/>
            <a:ext cx="9134475" cy="4229414"/>
          </a:xfrm>
        </p:spPr>
        <p:txBody>
          <a:bodyPr/>
          <a:lstStyle/>
          <a:p>
            <a:r>
              <a:rPr lang="en-US" dirty="0" smtClean="0"/>
              <a:t>All classes that manage a total follow the </a:t>
            </a:r>
            <a:r>
              <a:rPr lang="en-US" dirty="0" smtClean="0">
                <a:solidFill>
                  <a:schemeClr val="tx2">
                    <a:lumMod val="60000"/>
                    <a:lumOff val="40000"/>
                  </a:schemeClr>
                </a:solidFill>
              </a:rPr>
              <a:t>same basic pattern.</a:t>
            </a:r>
          </a:p>
          <a:p>
            <a:r>
              <a:rPr lang="en-US" dirty="0" smtClean="0"/>
              <a:t>Keep an instance variable that represents the current total:</a:t>
            </a:r>
          </a:p>
          <a:p>
            <a:pPr lvl="1">
              <a:buNone/>
            </a:pPr>
            <a:r>
              <a:rPr lang="en-US" dirty="0" smtClean="0">
                <a:solidFill>
                  <a:srgbClr val="6E8080"/>
                </a:solidFill>
                <a:latin typeface="Lucida Sans Typewriter"/>
                <a:ea typeface="Courier New" charset="0"/>
                <a:cs typeface="Courier New" charset="0"/>
              </a:rPr>
              <a:t>private double purchase;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Problem Solving: Patterns for Object Data - Keeping a Total</a:t>
            </a:r>
            <a:endParaRPr lang="en-US" b="1" dirty="0"/>
          </a:p>
        </p:txBody>
      </p:sp>
      <p:sp>
        <p:nvSpPr>
          <p:cNvPr id="3" name="Content Placeholder 2"/>
          <p:cNvSpPr>
            <a:spLocks noGrp="1"/>
          </p:cNvSpPr>
          <p:nvPr>
            <p:ph idx="4294967295"/>
          </p:nvPr>
        </p:nvSpPr>
        <p:spPr>
          <a:xfrm>
            <a:off x="9525" y="1269900"/>
            <a:ext cx="9134475" cy="5208744"/>
          </a:xfrm>
        </p:spPr>
        <p:txBody>
          <a:bodyPr>
            <a:normAutofit lnSpcReduction="10000"/>
          </a:bodyPr>
          <a:lstStyle/>
          <a:p>
            <a:r>
              <a:rPr lang="en-US" dirty="0" smtClean="0"/>
              <a:t>Provide these methods as necessary</a:t>
            </a:r>
          </a:p>
          <a:p>
            <a:pPr lvl="1"/>
            <a:r>
              <a:rPr lang="en-US" dirty="0" smtClean="0"/>
              <a:t>A method to increase the total by a given amount</a:t>
            </a:r>
          </a:p>
          <a:p>
            <a:pPr lvl="2">
              <a:spcBef>
                <a:spcPts val="0"/>
              </a:spcBef>
              <a:buNone/>
            </a:pPr>
            <a:r>
              <a:rPr lang="en-US" sz="2000" dirty="0" smtClean="0">
                <a:solidFill>
                  <a:srgbClr val="6E8080"/>
                </a:solidFill>
                <a:latin typeface="Lucida Sans Typewriter"/>
                <a:ea typeface="Courier New" charset="0"/>
                <a:cs typeface="Courier New" charset="0"/>
              </a:rPr>
              <a:t>public void </a:t>
            </a:r>
            <a:r>
              <a:rPr lang="en-US" sz="2000" dirty="0" err="1" smtClean="0">
                <a:solidFill>
                  <a:srgbClr val="6E8080"/>
                </a:solidFill>
                <a:latin typeface="Lucida Sans Typewriter"/>
                <a:ea typeface="Courier New" charset="0"/>
                <a:cs typeface="Courier New" charset="0"/>
              </a:rPr>
              <a:t>recordPurchase(double</a:t>
            </a:r>
            <a:r>
              <a:rPr lang="en-US" sz="2000" dirty="0" smtClean="0">
                <a:solidFill>
                  <a:srgbClr val="6E8080"/>
                </a:solidFill>
                <a:latin typeface="Lucida Sans Typewriter"/>
                <a:ea typeface="Courier New" charset="0"/>
                <a:cs typeface="Courier New" charset="0"/>
              </a:rPr>
              <a:t> amount)</a:t>
            </a:r>
          </a:p>
          <a:p>
            <a:pPr lvl="2">
              <a:spcBef>
                <a:spcPts val="0"/>
              </a:spcBef>
              <a:buNone/>
            </a:pP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   purchase = purchase + amount;</a:t>
            </a:r>
          </a:p>
          <a:p>
            <a:pPr lvl="2">
              <a:spcBef>
                <a:spcPts val="0"/>
              </a:spcBef>
              <a:buNone/>
            </a:pPr>
            <a:r>
              <a:rPr lang="en-US" sz="2000" dirty="0" smtClean="0">
                <a:solidFill>
                  <a:srgbClr val="6E8080"/>
                </a:solidFill>
                <a:latin typeface="Lucida Sans Typewriter"/>
                <a:ea typeface="Courier New" charset="0"/>
                <a:cs typeface="Courier New" charset="0"/>
              </a:rPr>
              <a:t>}</a:t>
            </a:r>
          </a:p>
          <a:p>
            <a:pPr lvl="1"/>
            <a:r>
              <a:rPr lang="en-US" dirty="0" smtClean="0"/>
              <a:t>A method that reduces or clears the total</a:t>
            </a:r>
          </a:p>
          <a:p>
            <a:pPr lvl="2">
              <a:spcBef>
                <a:spcPts val="0"/>
              </a:spcBef>
              <a:buNone/>
            </a:pPr>
            <a:r>
              <a:rPr lang="en-US" sz="2000" dirty="0" smtClean="0">
                <a:solidFill>
                  <a:srgbClr val="6E8080"/>
                </a:solidFill>
                <a:latin typeface="Lucida Sans Typewriter"/>
                <a:ea typeface="Courier New" charset="0"/>
                <a:cs typeface="Courier New" charset="0"/>
              </a:rPr>
              <a:t>public void clear()</a:t>
            </a:r>
          </a:p>
          <a:p>
            <a:pPr lvl="2">
              <a:spcBef>
                <a:spcPts val="0"/>
              </a:spcBef>
              <a:buNone/>
            </a:pP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   purchase = 0;</a:t>
            </a:r>
          </a:p>
          <a:p>
            <a:pPr lvl="2">
              <a:spcBef>
                <a:spcPts val="0"/>
              </a:spcBef>
              <a:buNone/>
            </a:pPr>
            <a:r>
              <a:rPr lang="en-US" sz="2000" dirty="0" smtClean="0">
                <a:solidFill>
                  <a:srgbClr val="6E8080"/>
                </a:solidFill>
                <a:latin typeface="Lucida Sans Typewriter"/>
                <a:ea typeface="Courier New" charset="0"/>
                <a:cs typeface="Courier New" charset="0"/>
              </a:rPr>
              <a:t>}</a:t>
            </a:r>
          </a:p>
          <a:p>
            <a:pPr lvl="1"/>
            <a:r>
              <a:rPr lang="en-US" dirty="0" smtClean="0"/>
              <a:t>A method that yields the current total</a:t>
            </a:r>
          </a:p>
          <a:p>
            <a:pPr lvl="2">
              <a:spcBef>
                <a:spcPts val="0"/>
              </a:spcBef>
              <a:buNone/>
            </a:pPr>
            <a:r>
              <a:rPr lang="en-US" sz="2000" dirty="0" smtClean="0">
                <a:solidFill>
                  <a:srgbClr val="6E8080"/>
                </a:solidFill>
                <a:latin typeface="Lucida Sans Typewriter"/>
                <a:ea typeface="Courier New" charset="0"/>
                <a:cs typeface="Courier New" charset="0"/>
              </a:rPr>
              <a:t>public double </a:t>
            </a:r>
            <a:r>
              <a:rPr lang="en-US" sz="2000" dirty="0" err="1" smtClean="0">
                <a:solidFill>
                  <a:srgbClr val="6E8080"/>
                </a:solidFill>
                <a:latin typeface="Lucida Sans Typewriter"/>
                <a:ea typeface="Courier New" charset="0"/>
                <a:cs typeface="Courier New" charset="0"/>
              </a:rPr>
              <a:t>getAmountDue</a:t>
            </a: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a:t>
            </a:r>
          </a:p>
          <a:p>
            <a:pPr lvl="2">
              <a:spcBef>
                <a:spcPts val="0"/>
              </a:spcBef>
              <a:buNone/>
            </a:pPr>
            <a:r>
              <a:rPr lang="en-US" sz="2000" dirty="0" smtClean="0">
                <a:solidFill>
                  <a:srgbClr val="6E8080"/>
                </a:solidFill>
                <a:latin typeface="Lucida Sans Typewriter"/>
                <a:ea typeface="Courier New" charset="0"/>
                <a:cs typeface="Courier New" charset="0"/>
              </a:rPr>
              <a:t>   return purchase;</a:t>
            </a:r>
          </a:p>
          <a:p>
            <a:pPr lvl="2">
              <a:spcBef>
                <a:spcPts val="0"/>
              </a:spcBef>
              <a:buNone/>
            </a:pPr>
            <a:r>
              <a:rPr lang="en-US" sz="2000" dirty="0" smtClean="0">
                <a:solidFill>
                  <a:srgbClr val="6E8080"/>
                </a:solidFill>
                <a:latin typeface="Lucida Sans Typewriter"/>
                <a:ea typeface="Courier New" charset="0"/>
                <a:cs typeface="Courier New"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Problem Solving: Patterns for Object Data – Counting Events</a:t>
            </a:r>
            <a:endParaRPr lang="en-US" b="1" dirty="0"/>
          </a:p>
        </p:txBody>
      </p:sp>
      <p:sp>
        <p:nvSpPr>
          <p:cNvPr id="3" name="Content Placeholder 2"/>
          <p:cNvSpPr>
            <a:spLocks noGrp="1"/>
          </p:cNvSpPr>
          <p:nvPr>
            <p:ph idx="4294967295"/>
          </p:nvPr>
        </p:nvSpPr>
        <p:spPr>
          <a:xfrm>
            <a:off x="9525" y="1269900"/>
            <a:ext cx="9134475" cy="4229414"/>
          </a:xfrm>
        </p:spPr>
        <p:txBody>
          <a:bodyPr/>
          <a:lstStyle/>
          <a:p>
            <a:r>
              <a:rPr lang="en-US" dirty="0" smtClean="0"/>
              <a:t>A counter that counts events is incremented in methods that correspond to the events.</a:t>
            </a:r>
          </a:p>
          <a:p>
            <a:r>
              <a:rPr lang="en-US" dirty="0" smtClean="0"/>
              <a:t>Keep a counter:</a:t>
            </a:r>
          </a:p>
          <a:p>
            <a:pPr lvl="1">
              <a:buNone/>
            </a:pPr>
            <a:r>
              <a:rPr lang="en-US" dirty="0" smtClean="0">
                <a:solidFill>
                  <a:srgbClr val="6E8080"/>
                </a:solidFill>
                <a:latin typeface="Lucida Sans Typewriter"/>
                <a:ea typeface="Courier New" charset="0"/>
                <a:cs typeface="Courier New" charset="0"/>
              </a:rPr>
              <a:t>private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itemCount</a:t>
            </a: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Problem Solving: Patterns for Object Data – Counting Events</a:t>
            </a:r>
            <a:endParaRPr lang="en-US" b="1" dirty="0"/>
          </a:p>
        </p:txBody>
      </p:sp>
      <p:sp>
        <p:nvSpPr>
          <p:cNvPr id="3" name="Content Placeholder 2"/>
          <p:cNvSpPr>
            <a:spLocks noGrp="1"/>
          </p:cNvSpPr>
          <p:nvPr>
            <p:ph idx="4294967295"/>
          </p:nvPr>
        </p:nvSpPr>
        <p:spPr>
          <a:xfrm>
            <a:off x="9525" y="1269900"/>
            <a:ext cx="9134475" cy="4229414"/>
          </a:xfrm>
        </p:spPr>
        <p:txBody>
          <a:bodyPr>
            <a:normAutofit fontScale="92500" lnSpcReduction="20000"/>
          </a:bodyPr>
          <a:lstStyle/>
          <a:p>
            <a:r>
              <a:rPr lang="en-US" dirty="0" smtClean="0"/>
              <a:t>Increment the counter in those methods that correspond to the events that you want to count:</a:t>
            </a:r>
          </a:p>
          <a:p>
            <a:pPr lvl="1">
              <a:spcBef>
                <a:spcPts val="0"/>
              </a:spcBef>
              <a:buNone/>
            </a:pPr>
            <a:r>
              <a:rPr lang="en-US" dirty="0" smtClean="0">
                <a:solidFill>
                  <a:srgbClr val="6E8080"/>
                </a:solidFill>
                <a:latin typeface="Lucida Sans Typewriter"/>
                <a:ea typeface="Courier New" charset="0"/>
                <a:cs typeface="Courier New" charset="0"/>
              </a:rPr>
              <a:t>public void </a:t>
            </a:r>
            <a:r>
              <a:rPr lang="en-US" dirty="0" err="1" smtClean="0">
                <a:solidFill>
                  <a:srgbClr val="6E8080"/>
                </a:solidFill>
                <a:latin typeface="Lucida Sans Typewriter"/>
                <a:ea typeface="Courier New" charset="0"/>
                <a:cs typeface="Courier New" charset="0"/>
              </a:rPr>
              <a:t>recordPurchase(double</a:t>
            </a:r>
            <a:r>
              <a:rPr lang="en-US" dirty="0" smtClean="0">
                <a:solidFill>
                  <a:srgbClr val="6E8080"/>
                </a:solidFill>
                <a:latin typeface="Lucida Sans Typewriter"/>
                <a:ea typeface="Courier New" charset="0"/>
                <a:cs typeface="Courier New" charset="0"/>
              </a:rPr>
              <a:t> amount)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purchase = purchase + amount;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itemCount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Provide a method to clear the counter if necessary:</a:t>
            </a:r>
          </a:p>
          <a:p>
            <a:pPr lvl="1">
              <a:spcBef>
                <a:spcPts val="0"/>
              </a:spcBef>
              <a:buNone/>
            </a:pPr>
            <a:r>
              <a:rPr lang="en-US" dirty="0" smtClean="0">
                <a:solidFill>
                  <a:srgbClr val="6E8080"/>
                </a:solidFill>
                <a:latin typeface="Lucida Sans Typewriter"/>
                <a:ea typeface="Courier New" charset="0"/>
                <a:cs typeface="Courier New" charset="0"/>
              </a:rPr>
              <a:t>public void clear()</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purchase = 0;</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itemCount</a:t>
            </a:r>
            <a:r>
              <a:rPr lang="en-US" dirty="0" smtClean="0">
                <a:solidFill>
                  <a:srgbClr val="6E8080"/>
                </a:solidFill>
                <a:latin typeface="Lucida Sans Typewriter"/>
                <a:ea typeface="Courier New" charset="0"/>
                <a:cs typeface="Courier New" charset="0"/>
              </a:rPr>
              <a:t> = 0;</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You may need a method to report the count to the user of the class.</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Discovering Classes</a:t>
            </a:r>
            <a:endParaRPr lang="en-US" dirty="0"/>
          </a:p>
        </p:txBody>
      </p:sp>
      <p:sp>
        <p:nvSpPr>
          <p:cNvPr id="3" name="Content Placeholder 2"/>
          <p:cNvSpPr>
            <a:spLocks noGrp="1"/>
          </p:cNvSpPr>
          <p:nvPr>
            <p:ph idx="4294967295"/>
          </p:nvPr>
        </p:nvSpPr>
        <p:spPr>
          <a:xfrm>
            <a:off x="9525" y="927100"/>
            <a:ext cx="9134475" cy="4576733"/>
          </a:xfrm>
        </p:spPr>
        <p:txBody>
          <a:bodyPr/>
          <a:lstStyle/>
          <a:p>
            <a:r>
              <a:rPr lang="en-US" dirty="0" smtClean="0"/>
              <a:t>A class represents a single concept from the problem domain.</a:t>
            </a:r>
          </a:p>
          <a:p>
            <a:r>
              <a:rPr lang="en-US" dirty="0" smtClean="0"/>
              <a:t>Name for a class should be a noun that describes concept. </a:t>
            </a:r>
          </a:p>
          <a:p>
            <a:r>
              <a:rPr lang="en-US" dirty="0" smtClean="0"/>
              <a:t>Concepts from mathematics: </a:t>
            </a:r>
          </a:p>
          <a:p>
            <a:pPr lvl="1">
              <a:buNone/>
            </a:pPr>
            <a:r>
              <a:rPr lang="en-US" dirty="0" smtClean="0">
                <a:solidFill>
                  <a:srgbClr val="6E8080"/>
                </a:solidFill>
                <a:latin typeface="Lucida Sans Typewriter"/>
                <a:ea typeface="Courier New" charset="0"/>
                <a:cs typeface="Courier New" charset="0"/>
              </a:rPr>
              <a:t>Point</a:t>
            </a:r>
          </a:p>
          <a:p>
            <a:pPr lvl="1">
              <a:buNone/>
            </a:pPr>
            <a:r>
              <a:rPr lang="en-US" dirty="0" smtClean="0">
                <a:solidFill>
                  <a:srgbClr val="6E8080"/>
                </a:solidFill>
                <a:latin typeface="Lucida Sans Typewriter"/>
                <a:ea typeface="Courier New" charset="0"/>
                <a:cs typeface="Courier New" charset="0"/>
              </a:rPr>
              <a:t>Rectangle</a:t>
            </a:r>
          </a:p>
          <a:p>
            <a:pPr lvl="1">
              <a:buNone/>
            </a:pPr>
            <a:r>
              <a:rPr lang="en-US" dirty="0" smtClean="0">
                <a:solidFill>
                  <a:srgbClr val="6E8080"/>
                </a:solidFill>
                <a:latin typeface="Lucida Sans Typewriter"/>
                <a:ea typeface="Courier New" charset="0"/>
                <a:cs typeface="Courier New" charset="0"/>
              </a:rPr>
              <a:t>Ellipse</a:t>
            </a:r>
          </a:p>
          <a:p>
            <a:r>
              <a:rPr lang="en-US" dirty="0" smtClean="0"/>
              <a:t>Concepts from real life: </a:t>
            </a:r>
          </a:p>
          <a:p>
            <a:pPr lvl="1">
              <a:buNone/>
            </a:pPr>
            <a:r>
              <a:rPr lang="en-US" dirty="0" err="1" smtClean="0">
                <a:solidFill>
                  <a:srgbClr val="6E8080"/>
                </a:solidFill>
                <a:latin typeface="Lucida Sans Typewriter"/>
                <a:ea typeface="Courier New" charset="0"/>
                <a:cs typeface="Courier New" charset="0"/>
              </a:rPr>
              <a:t>BankAccount</a:t>
            </a:r>
            <a:endParaRPr lang="en-US" dirty="0" smtClean="0">
              <a:solidFill>
                <a:srgbClr val="6E8080"/>
              </a:solidFill>
              <a:latin typeface="Lucida Sans Typewriter"/>
              <a:ea typeface="Courier New" charset="0"/>
              <a:cs typeface="Courier New" charset="0"/>
            </a:endParaRPr>
          </a:p>
          <a:p>
            <a:pPr lvl="1">
              <a:buNone/>
            </a:pPr>
            <a:r>
              <a:rPr lang="en-US" dirty="0" err="1" smtClean="0">
                <a:solidFill>
                  <a:srgbClr val="6E8080"/>
                </a:solidFill>
                <a:latin typeface="Lucida Sans Typewriter"/>
                <a:ea typeface="Courier New" charset="0"/>
                <a:cs typeface="Courier New" charset="0"/>
              </a:rPr>
              <a:t>CashRegister</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Problem Solving: Patterns for Object Data – Collecting Values</a:t>
            </a:r>
            <a:endParaRPr lang="en-US" b="1" dirty="0"/>
          </a:p>
        </p:txBody>
      </p:sp>
      <p:sp>
        <p:nvSpPr>
          <p:cNvPr id="3" name="Content Placeholder 2"/>
          <p:cNvSpPr>
            <a:spLocks noGrp="1"/>
          </p:cNvSpPr>
          <p:nvPr>
            <p:ph idx="4294967295"/>
          </p:nvPr>
        </p:nvSpPr>
        <p:spPr>
          <a:xfrm>
            <a:off x="9525" y="1269900"/>
            <a:ext cx="9134475" cy="5251792"/>
          </a:xfrm>
        </p:spPr>
        <p:txBody>
          <a:bodyPr/>
          <a:lstStyle/>
          <a:p>
            <a:pPr>
              <a:buNone/>
            </a:pPr>
            <a:r>
              <a:rPr lang="en-US" dirty="0" smtClean="0"/>
              <a:t>An object can collect other objects in an array or array list.</a:t>
            </a:r>
          </a:p>
          <a:p>
            <a:r>
              <a:rPr lang="en-US" dirty="0" smtClean="0"/>
              <a:t>A shopping cart object needs to manage a collection of items.</a:t>
            </a:r>
            <a:br>
              <a:rPr lang="en-US" dirty="0" smtClean="0"/>
            </a:br>
            <a:endParaRPr lang="en-US" dirty="0" smtClean="0"/>
          </a:p>
          <a:p>
            <a:endParaRPr lang="en-US" dirty="0" smtClean="0"/>
          </a:p>
          <a:p>
            <a:endParaRPr lang="en-US" dirty="0" smtClean="0"/>
          </a:p>
          <a:p>
            <a:endParaRPr lang="en-US" dirty="0" smtClean="0"/>
          </a:p>
          <a:p>
            <a:r>
              <a:rPr lang="en-US" dirty="0" smtClean="0"/>
              <a:t>An </a:t>
            </a:r>
            <a:r>
              <a:rPr lang="en-US" dirty="0" smtClean="0">
                <a:solidFill>
                  <a:schemeClr val="tx2">
                    <a:lumMod val="60000"/>
                    <a:lumOff val="40000"/>
                  </a:schemeClr>
                </a:solidFill>
              </a:rPr>
              <a:t>array list </a:t>
            </a:r>
            <a:r>
              <a:rPr lang="en-US" dirty="0" smtClean="0"/>
              <a:t>is usually easier to use than an array:</a:t>
            </a:r>
          </a:p>
          <a:p>
            <a:pPr lvl="1">
              <a:buNone/>
            </a:pPr>
            <a:r>
              <a:rPr lang="en-US" dirty="0" smtClean="0">
                <a:solidFill>
                  <a:srgbClr val="6E8080"/>
                </a:solidFill>
                <a:latin typeface="Lucida Sans Typewriter"/>
                <a:ea typeface="Courier New" charset="0"/>
                <a:cs typeface="Courier New" charset="0"/>
              </a:rPr>
              <a:t>public class Question</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private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choices;</a:t>
            </a:r>
          </a:p>
          <a:p>
            <a:pPr lvl="1">
              <a:spcBef>
                <a:spcPts val="0"/>
              </a:spcBef>
              <a:buNone/>
            </a:pPr>
            <a:r>
              <a:rPr lang="en-US" dirty="0" smtClean="0">
                <a:solidFill>
                  <a:srgbClr val="6E8080"/>
                </a:solidFill>
                <a:latin typeface="Lucida Sans Typewriter"/>
                <a:ea typeface="Courier New" charset="0"/>
                <a:cs typeface="Courier New" charset="0"/>
              </a:rPr>
              <a:t>   . . . </a:t>
            </a:r>
          </a:p>
          <a:p>
            <a:pPr lvl="1">
              <a:spcBef>
                <a:spcPts val="0"/>
              </a:spcBef>
              <a:buNone/>
            </a:pPr>
            <a:r>
              <a:rPr lang="en-US" dirty="0" smtClean="0">
                <a:solidFill>
                  <a:srgbClr val="6E8080"/>
                </a:solidFill>
                <a:latin typeface="Lucida Sans Typewriter"/>
                <a:ea typeface="Courier New" charset="0"/>
                <a:cs typeface="Courier New" charset="0"/>
              </a:rPr>
              <a:t>} </a:t>
            </a:r>
          </a:p>
        </p:txBody>
      </p:sp>
      <p:pic>
        <p:nvPicPr>
          <p:cNvPr id="4" name="Picture 3" descr="shopping_cart.jpg"/>
          <p:cNvPicPr>
            <a:picLocks noChangeAspect="1"/>
          </p:cNvPicPr>
          <p:nvPr/>
        </p:nvPicPr>
        <p:blipFill>
          <a:blip r:embed="rId2"/>
          <a:stretch>
            <a:fillRect/>
          </a:stretch>
        </p:blipFill>
        <p:spPr>
          <a:xfrm>
            <a:off x="1704469" y="2215926"/>
            <a:ext cx="1666875" cy="1952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Problem Solving: Patterns for Object Data – Collecting Values</a:t>
            </a:r>
            <a:endParaRPr lang="en-US" b="1" dirty="0"/>
          </a:p>
        </p:txBody>
      </p:sp>
      <p:sp>
        <p:nvSpPr>
          <p:cNvPr id="3" name="Content Placeholder 2"/>
          <p:cNvSpPr>
            <a:spLocks noGrp="1"/>
          </p:cNvSpPr>
          <p:nvPr>
            <p:ph idx="4294967295"/>
          </p:nvPr>
        </p:nvSpPr>
        <p:spPr>
          <a:xfrm>
            <a:off x="20287" y="1269900"/>
            <a:ext cx="9134475" cy="5251792"/>
          </a:xfrm>
        </p:spPr>
        <p:txBody>
          <a:bodyPr/>
          <a:lstStyle/>
          <a:p>
            <a:r>
              <a:rPr lang="en-US" dirty="0" smtClean="0"/>
              <a:t>Initialize the instance variable to an empty collection: </a:t>
            </a:r>
          </a:p>
          <a:p>
            <a:pPr lvl="1">
              <a:spcBef>
                <a:spcPts val="0"/>
              </a:spcBef>
              <a:buNone/>
            </a:pPr>
            <a:r>
              <a:rPr lang="en-US" dirty="0" smtClean="0">
                <a:solidFill>
                  <a:srgbClr val="6E8080"/>
                </a:solidFill>
                <a:latin typeface="Lucida Sans Typewriter"/>
                <a:ea typeface="Courier New" charset="0"/>
                <a:cs typeface="Courier New" charset="0"/>
              </a:rPr>
              <a:t>public Question()</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choices = new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Supply a mechanism for </a:t>
            </a:r>
            <a:r>
              <a:rPr lang="en-US" dirty="0" smtClean="0">
                <a:solidFill>
                  <a:schemeClr val="tx2">
                    <a:lumMod val="60000"/>
                    <a:lumOff val="40000"/>
                  </a:schemeClr>
                </a:solidFill>
              </a:rPr>
              <a:t>adding</a:t>
            </a:r>
            <a:r>
              <a:rPr lang="en-US" dirty="0" smtClean="0"/>
              <a:t> values:</a:t>
            </a:r>
          </a:p>
          <a:p>
            <a:pPr lvl="1">
              <a:spcBef>
                <a:spcPts val="0"/>
              </a:spcBef>
              <a:buNone/>
            </a:pPr>
            <a:r>
              <a:rPr lang="en-US" dirty="0" smtClean="0">
                <a:solidFill>
                  <a:srgbClr val="6E8080"/>
                </a:solidFill>
                <a:latin typeface="Lucida Sans Typewriter"/>
                <a:ea typeface="Courier New" charset="0"/>
                <a:cs typeface="Courier New" charset="0"/>
              </a:rPr>
              <a:t>public void </a:t>
            </a:r>
            <a:r>
              <a:rPr lang="en-US" dirty="0" err="1" smtClean="0">
                <a:solidFill>
                  <a:srgbClr val="6E8080"/>
                </a:solidFill>
                <a:latin typeface="Lucida Sans Typewriter"/>
                <a:ea typeface="Courier New" charset="0"/>
                <a:cs typeface="Courier New" charset="0"/>
              </a:rPr>
              <a:t>add(String</a:t>
            </a:r>
            <a:r>
              <a:rPr lang="en-US" dirty="0" smtClean="0">
                <a:solidFill>
                  <a:srgbClr val="6E8080"/>
                </a:solidFill>
                <a:latin typeface="Lucida Sans Typewriter"/>
                <a:ea typeface="Courier New" charset="0"/>
                <a:cs typeface="Courier New" charset="0"/>
              </a:rPr>
              <a:t> option)</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choices.add(option</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pPr lvl="1"/>
            <a:r>
              <a:rPr lang="en-US" dirty="0" smtClean="0"/>
              <a:t>The user of a </a:t>
            </a:r>
            <a:r>
              <a:rPr lang="en-US" dirty="0" smtClean="0">
                <a:solidFill>
                  <a:srgbClr val="6E8080"/>
                </a:solidFill>
                <a:latin typeface="Lucida Sans Typewriter"/>
                <a:ea typeface="Courier New" charset="0"/>
                <a:cs typeface="Courier New" charset="0"/>
              </a:rPr>
              <a:t>Question</a:t>
            </a:r>
            <a:r>
              <a:rPr lang="en-US" dirty="0" smtClean="0"/>
              <a:t> object can call this method multiple times to add the choices.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Managing Properties of an Object</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A </a:t>
            </a:r>
            <a:r>
              <a:rPr lang="en-US" b="1" dirty="0" smtClean="0"/>
              <a:t>property</a:t>
            </a:r>
            <a:r>
              <a:rPr lang="en-US" dirty="0" smtClean="0"/>
              <a:t> is a value of an object that an object user can set and retrieve.</a:t>
            </a:r>
          </a:p>
          <a:p>
            <a:r>
              <a:rPr lang="en-US" dirty="0" smtClean="0"/>
              <a:t>Provide an </a:t>
            </a:r>
            <a:r>
              <a:rPr lang="en-US" dirty="0" smtClean="0">
                <a:solidFill>
                  <a:schemeClr val="tx2">
                    <a:lumMod val="60000"/>
                    <a:lumOff val="40000"/>
                  </a:schemeClr>
                </a:solidFill>
              </a:rPr>
              <a:t>instance variable </a:t>
            </a:r>
            <a:r>
              <a:rPr lang="en-US" dirty="0" smtClean="0"/>
              <a:t>to store the property’s value and methods to </a:t>
            </a:r>
            <a:r>
              <a:rPr lang="en-US" dirty="0" smtClean="0">
                <a:solidFill>
                  <a:schemeClr val="tx2">
                    <a:lumMod val="60000"/>
                    <a:lumOff val="40000"/>
                  </a:schemeClr>
                </a:solidFill>
              </a:rPr>
              <a:t>get</a:t>
            </a:r>
            <a:r>
              <a:rPr lang="en-US" dirty="0" smtClean="0"/>
              <a:t> and </a:t>
            </a:r>
            <a:r>
              <a:rPr lang="en-US" dirty="0" smtClean="0">
                <a:solidFill>
                  <a:schemeClr val="tx2">
                    <a:lumMod val="60000"/>
                    <a:lumOff val="40000"/>
                  </a:schemeClr>
                </a:solidFill>
              </a:rPr>
              <a:t>set</a:t>
            </a:r>
            <a:r>
              <a:rPr lang="en-US" dirty="0" smtClean="0"/>
              <a:t> it.</a:t>
            </a:r>
          </a:p>
          <a:p>
            <a:pPr lvl="1">
              <a:spcBef>
                <a:spcPts val="0"/>
              </a:spcBef>
              <a:buNone/>
            </a:pPr>
            <a:r>
              <a:rPr lang="en-US" sz="1800" dirty="0" smtClean="0">
                <a:solidFill>
                  <a:srgbClr val="6E8080"/>
                </a:solidFill>
                <a:latin typeface="Lucida Sans Typewriter"/>
                <a:ea typeface="Courier New" charset="0"/>
                <a:cs typeface="Courier New" charset="0"/>
              </a:rPr>
              <a:t>public class Student</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private String name;</a:t>
            </a:r>
          </a:p>
          <a:p>
            <a:pPr lvl="1">
              <a:spcBef>
                <a:spcPts val="0"/>
              </a:spcBef>
              <a:buNone/>
            </a:pP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public String </a:t>
            </a:r>
            <a:r>
              <a:rPr lang="en-US" sz="1800" dirty="0" err="1" smtClean="0">
                <a:solidFill>
                  <a:srgbClr val="6E8080"/>
                </a:solidFill>
                <a:latin typeface="Lucida Sans Typewriter"/>
                <a:ea typeface="Courier New" charset="0"/>
                <a:cs typeface="Courier New" charset="0"/>
              </a:rPr>
              <a:t>getName</a:t>
            </a:r>
            <a:r>
              <a:rPr lang="en-US" sz="1800" dirty="0" smtClean="0">
                <a:solidFill>
                  <a:srgbClr val="6E8080"/>
                </a:solidFill>
                <a:latin typeface="Lucida Sans Typewriter"/>
                <a:ea typeface="Courier New" charset="0"/>
                <a:cs typeface="Courier New" charset="0"/>
              </a:rPr>
              <a:t>() { return name; }</a:t>
            </a:r>
          </a:p>
          <a:p>
            <a:pPr lvl="1">
              <a:spcBef>
                <a:spcPts val="0"/>
              </a:spcBef>
              <a:buNone/>
            </a:pPr>
            <a:r>
              <a:rPr lang="en-US" sz="1800" dirty="0" smtClean="0">
                <a:solidFill>
                  <a:srgbClr val="6E8080"/>
                </a:solidFill>
                <a:latin typeface="Lucida Sans Typewriter"/>
                <a:ea typeface="Courier New" charset="0"/>
                <a:cs typeface="Courier New" charset="0"/>
              </a:rPr>
              <a:t>   public void </a:t>
            </a:r>
            <a:r>
              <a:rPr lang="en-US" sz="1800" dirty="0" err="1" smtClean="0">
                <a:solidFill>
                  <a:srgbClr val="6E8080"/>
                </a:solidFill>
                <a:latin typeface="Lucida Sans Typewriter"/>
                <a:ea typeface="Courier New" charset="0"/>
                <a:cs typeface="Courier New" charset="0"/>
              </a:rPr>
              <a:t>setName(String</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newName</a:t>
            </a:r>
            <a:r>
              <a:rPr lang="en-US" sz="1800" dirty="0" smtClean="0">
                <a:solidFill>
                  <a:srgbClr val="6E8080"/>
                </a:solidFill>
                <a:latin typeface="Lucida Sans Typewriter"/>
                <a:ea typeface="Courier New" charset="0"/>
                <a:cs typeface="Courier New" charset="0"/>
              </a:rPr>
              <a:t> { name = </a:t>
            </a:r>
            <a:r>
              <a:rPr lang="en-US" sz="1800" dirty="0" err="1" smtClean="0">
                <a:solidFill>
                  <a:srgbClr val="6E8080"/>
                </a:solidFill>
                <a:latin typeface="Lucida Sans Typewriter"/>
                <a:ea typeface="Courier New" charset="0"/>
                <a:cs typeface="Courier New" charset="0"/>
              </a:rPr>
              <a:t>newName</a:t>
            </a: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a:t>
            </a:r>
            <a:r>
              <a:rPr lang="en-US" sz="1600" dirty="0" smtClean="0">
                <a:solidFill>
                  <a:srgbClr val="6E8080"/>
                </a:solidFill>
                <a:latin typeface="Lucida Sans Typewriter"/>
                <a:ea typeface="Courier New" charset="0"/>
                <a:cs typeface="Courier New"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Managing Properties of an Object</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It is common to add error checking to the setter method:</a:t>
            </a:r>
          </a:p>
          <a:p>
            <a:pPr lvl="1">
              <a:spcBef>
                <a:spcPts val="0"/>
              </a:spcBef>
              <a:buNone/>
            </a:pPr>
            <a:r>
              <a:rPr lang="en-US" sz="1800" dirty="0" smtClean="0">
                <a:solidFill>
                  <a:srgbClr val="6E8080"/>
                </a:solidFill>
                <a:latin typeface="Lucida Sans Typewriter"/>
                <a:ea typeface="Courier New" charset="0"/>
                <a:cs typeface="Courier New" charset="0"/>
              </a:rPr>
              <a:t>public void </a:t>
            </a:r>
            <a:r>
              <a:rPr lang="en-US" sz="1800" dirty="0" err="1" smtClean="0">
                <a:solidFill>
                  <a:srgbClr val="6E8080"/>
                </a:solidFill>
                <a:latin typeface="Lucida Sans Typewriter"/>
                <a:ea typeface="Courier New" charset="0"/>
                <a:cs typeface="Courier New" charset="0"/>
              </a:rPr>
              <a:t>setName(String</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newName</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if (</a:t>
            </a:r>
            <a:r>
              <a:rPr lang="en-US" sz="1800" dirty="0" err="1" smtClean="0">
                <a:solidFill>
                  <a:srgbClr val="6E8080"/>
                </a:solidFill>
                <a:latin typeface="Lucida Sans Typewriter"/>
                <a:ea typeface="Courier New" charset="0"/>
                <a:cs typeface="Courier New" charset="0"/>
              </a:rPr>
              <a:t>newName.length</a:t>
            </a:r>
            <a:r>
              <a:rPr lang="en-US" sz="1800" dirty="0" smtClean="0">
                <a:solidFill>
                  <a:srgbClr val="6E8080"/>
                </a:solidFill>
                <a:latin typeface="Lucida Sans Typewriter"/>
                <a:ea typeface="Courier New" charset="0"/>
                <a:cs typeface="Courier New" charset="0"/>
              </a:rPr>
              <a:t>() &gt; 0) { name = </a:t>
            </a:r>
            <a:r>
              <a:rPr lang="en-US" sz="1800" dirty="0" err="1" smtClean="0">
                <a:solidFill>
                  <a:srgbClr val="6E8080"/>
                </a:solidFill>
                <a:latin typeface="Lucida Sans Typewriter"/>
                <a:ea typeface="Courier New" charset="0"/>
                <a:cs typeface="Courier New" charset="0"/>
              </a:rPr>
              <a:t>newName</a:t>
            </a: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a:t>
            </a:r>
          </a:p>
          <a:p>
            <a:r>
              <a:rPr lang="en-US" dirty="0" smtClean="0"/>
              <a:t>Some properties should not change after they have been set in the constructor</a:t>
            </a:r>
          </a:p>
          <a:p>
            <a:pPr lvl="1"/>
            <a:r>
              <a:rPr lang="en-US" dirty="0" smtClean="0"/>
              <a:t>Don’t supply a setter method</a:t>
            </a:r>
          </a:p>
          <a:p>
            <a:pPr lvl="1">
              <a:spcBef>
                <a:spcPts val="0"/>
              </a:spcBef>
              <a:buNone/>
            </a:pPr>
            <a:r>
              <a:rPr lang="en-US" sz="1800" dirty="0" smtClean="0">
                <a:solidFill>
                  <a:srgbClr val="6E8080"/>
                </a:solidFill>
                <a:latin typeface="Lucida Sans Typewriter"/>
                <a:ea typeface="Courier New" charset="0"/>
                <a:cs typeface="Courier New" charset="0"/>
              </a:rPr>
              <a:t>public class Student</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private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id;</a:t>
            </a:r>
          </a:p>
          <a:p>
            <a:pPr lvl="1">
              <a:spcBef>
                <a:spcPts val="0"/>
              </a:spcBef>
              <a:buNone/>
            </a:pPr>
            <a:r>
              <a:rPr lang="en-US" sz="1800" dirty="0" smtClean="0">
                <a:solidFill>
                  <a:srgbClr val="6E8080"/>
                </a:solidFill>
                <a:latin typeface="Lucida Sans Typewriter"/>
                <a:ea typeface="Courier New" charset="0"/>
                <a:cs typeface="Courier New" charset="0"/>
              </a:rPr>
              <a:t>   . . .</a:t>
            </a:r>
          </a:p>
          <a:p>
            <a:pPr lvl="1">
              <a:spcBef>
                <a:spcPts val="0"/>
              </a:spcBef>
              <a:buNone/>
            </a:pPr>
            <a:r>
              <a:rPr lang="en-US" sz="1800" dirty="0" smtClean="0">
                <a:solidFill>
                  <a:srgbClr val="6E8080"/>
                </a:solidFill>
                <a:latin typeface="Lucida Sans Typewriter"/>
                <a:ea typeface="Courier New" charset="0"/>
                <a:cs typeface="Courier New" charset="0"/>
              </a:rPr>
              <a:t>   public </a:t>
            </a:r>
            <a:r>
              <a:rPr lang="en-US" sz="1800" dirty="0" err="1" smtClean="0">
                <a:solidFill>
                  <a:srgbClr val="6E8080"/>
                </a:solidFill>
                <a:latin typeface="Lucida Sans Typewriter"/>
                <a:ea typeface="Courier New" charset="0"/>
                <a:cs typeface="Courier New" charset="0"/>
              </a:rPr>
              <a:t>Student(int</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anId</a:t>
            </a:r>
            <a:r>
              <a:rPr lang="en-US" sz="1800" dirty="0" smtClean="0">
                <a:solidFill>
                  <a:srgbClr val="6E8080"/>
                </a:solidFill>
                <a:latin typeface="Lucida Sans Typewriter"/>
                <a:ea typeface="Courier New" charset="0"/>
                <a:cs typeface="Courier New" charset="0"/>
              </a:rPr>
              <a:t>) { id = </a:t>
            </a:r>
            <a:r>
              <a:rPr lang="en-US" sz="1800" dirty="0" err="1" smtClean="0">
                <a:solidFill>
                  <a:srgbClr val="6E8080"/>
                </a:solidFill>
                <a:latin typeface="Lucida Sans Typewriter"/>
                <a:ea typeface="Courier New" charset="0"/>
                <a:cs typeface="Courier New" charset="0"/>
              </a:rPr>
              <a:t>anId</a:t>
            </a: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public String </a:t>
            </a:r>
            <a:r>
              <a:rPr lang="en-US" sz="1800" dirty="0" err="1" smtClean="0">
                <a:solidFill>
                  <a:srgbClr val="6E8080"/>
                </a:solidFill>
                <a:latin typeface="Lucida Sans Typewriter"/>
                <a:ea typeface="Courier New" charset="0"/>
                <a:cs typeface="Courier New" charset="0"/>
              </a:rPr>
              <a:t>getId</a:t>
            </a:r>
            <a:r>
              <a:rPr lang="en-US" sz="1800" dirty="0" smtClean="0">
                <a:solidFill>
                  <a:srgbClr val="6E8080"/>
                </a:solidFill>
                <a:latin typeface="Lucida Sans Typewriter"/>
                <a:ea typeface="Courier New" charset="0"/>
                <a:cs typeface="Courier New" charset="0"/>
              </a:rPr>
              <a:t>() { return id; }</a:t>
            </a:r>
          </a:p>
          <a:p>
            <a:pPr lvl="1">
              <a:spcBef>
                <a:spcPts val="0"/>
              </a:spcBef>
              <a:buNone/>
            </a:pPr>
            <a:r>
              <a:rPr lang="en-US" sz="1800" dirty="0" smtClean="0">
                <a:solidFill>
                  <a:srgbClr val="6E8080"/>
                </a:solidFill>
                <a:latin typeface="Lucida Sans Typewriter"/>
                <a:ea typeface="Courier New" charset="0"/>
                <a:cs typeface="Courier New" charset="0"/>
              </a:rPr>
              <a:t>   // No </a:t>
            </a:r>
            <a:r>
              <a:rPr lang="en-US" sz="1800" dirty="0" err="1" smtClean="0">
                <a:solidFill>
                  <a:srgbClr val="6E8080"/>
                </a:solidFill>
                <a:latin typeface="Lucida Sans Typewriter"/>
                <a:ea typeface="Courier New" charset="0"/>
                <a:cs typeface="Courier New" charset="0"/>
              </a:rPr>
              <a:t>setId</a:t>
            </a:r>
            <a:r>
              <a:rPr lang="en-US" sz="1800" dirty="0" smtClean="0">
                <a:solidFill>
                  <a:srgbClr val="6E8080"/>
                </a:solidFill>
                <a:latin typeface="Lucida Sans Typewriter"/>
                <a:ea typeface="Courier New" charset="0"/>
                <a:cs typeface="Courier New" charset="0"/>
              </a:rPr>
              <a:t> method</a:t>
            </a:r>
          </a:p>
          <a:p>
            <a:pPr lvl="1">
              <a:spcBef>
                <a:spcPts val="0"/>
              </a:spcBef>
              <a:buNone/>
            </a:pPr>
            <a:r>
              <a:rPr lang="en-US" sz="1800" dirty="0" smtClean="0">
                <a:solidFill>
                  <a:srgbClr val="6E8080"/>
                </a:solidFill>
                <a:latin typeface="Lucida Sans Typewriter"/>
                <a:ea typeface="Courier New" charset="0"/>
                <a:cs typeface="Courier New" charset="0"/>
              </a:rPr>
              <a:t>   . . . </a:t>
            </a:r>
          </a:p>
          <a:p>
            <a:pPr lvl="1">
              <a:spcBef>
                <a:spcPts val="0"/>
              </a:spcBef>
              <a:buNone/>
            </a:pPr>
            <a:r>
              <a:rPr lang="en-US" sz="1800" dirty="0" smtClean="0">
                <a:solidFill>
                  <a:srgbClr val="6E8080"/>
                </a:solidFill>
                <a:latin typeface="Lucida Sans Typewriter"/>
                <a:ea typeface="Courier New" charset="0"/>
                <a:cs typeface="Courier New"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Modeling Objects with Distinct States</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Some objects have behavior that varies depending on what has happened in the past.</a:t>
            </a:r>
          </a:p>
          <a:p>
            <a:r>
              <a:rPr lang="en-US" dirty="0" smtClean="0"/>
              <a:t>If a fish is in a hungry </a:t>
            </a:r>
            <a:r>
              <a:rPr lang="en-US" dirty="0" smtClean="0">
                <a:solidFill>
                  <a:schemeClr val="tx2">
                    <a:lumMod val="60000"/>
                    <a:lumOff val="40000"/>
                  </a:schemeClr>
                </a:solidFill>
              </a:rPr>
              <a:t>state</a:t>
            </a:r>
            <a:r>
              <a:rPr lang="en-US" dirty="0" smtClean="0"/>
              <a:t>, its behavior changes.</a:t>
            </a:r>
          </a:p>
          <a:p>
            <a:endParaRPr lang="en-US" dirty="0" smtClean="0"/>
          </a:p>
          <a:p>
            <a:endParaRPr lang="en-US" dirty="0" smtClean="0"/>
          </a:p>
          <a:p>
            <a:endParaRPr lang="en-US" dirty="0" smtClean="0"/>
          </a:p>
          <a:p>
            <a:endParaRPr lang="en-US" dirty="0" smtClean="0"/>
          </a:p>
          <a:p>
            <a:r>
              <a:rPr lang="en-US" dirty="0" smtClean="0"/>
              <a:t>Supply an </a:t>
            </a:r>
            <a:r>
              <a:rPr lang="en-US" dirty="0" smtClean="0">
                <a:solidFill>
                  <a:schemeClr val="tx2">
                    <a:lumMod val="60000"/>
                    <a:lumOff val="40000"/>
                  </a:schemeClr>
                </a:solidFill>
              </a:rPr>
              <a:t>instance variable </a:t>
            </a:r>
            <a:r>
              <a:rPr lang="en-US" dirty="0" smtClean="0"/>
              <a:t>for the current state</a:t>
            </a:r>
          </a:p>
          <a:p>
            <a:pPr lvl="1">
              <a:spcBef>
                <a:spcPts val="0"/>
              </a:spcBef>
              <a:buNone/>
            </a:pPr>
            <a:r>
              <a:rPr lang="en-US" sz="1800" dirty="0" smtClean="0">
                <a:solidFill>
                  <a:srgbClr val="6E8080"/>
                </a:solidFill>
                <a:latin typeface="Lucida Sans Typewriter"/>
                <a:ea typeface="Courier New" charset="0"/>
                <a:cs typeface="Courier New" charset="0"/>
              </a:rPr>
              <a:t>public class Fish</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private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hungry;</a:t>
            </a:r>
          </a:p>
          <a:p>
            <a:pPr lvl="1">
              <a:spcBef>
                <a:spcPts val="0"/>
              </a:spcBef>
              <a:buNone/>
            </a:pPr>
            <a:r>
              <a:rPr lang="en-US" sz="1800" dirty="0" smtClean="0">
                <a:solidFill>
                  <a:srgbClr val="6E8080"/>
                </a:solidFill>
                <a:latin typeface="Lucida Sans Typewriter"/>
                <a:ea typeface="Courier New" charset="0"/>
                <a:cs typeface="Courier New" charset="0"/>
              </a:rPr>
              <a:t>   . . .</a:t>
            </a:r>
          </a:p>
          <a:p>
            <a:pPr lvl="1">
              <a:spcBef>
                <a:spcPts val="0"/>
              </a:spcBef>
              <a:buNone/>
            </a:pPr>
            <a:r>
              <a:rPr lang="en-US" sz="1800" dirty="0" smtClean="0">
                <a:solidFill>
                  <a:srgbClr val="6E8080"/>
                </a:solidFill>
                <a:latin typeface="Lucida Sans Typewriter"/>
                <a:ea typeface="Courier New" charset="0"/>
                <a:cs typeface="Courier New" charset="0"/>
              </a:rPr>
              <a:t>}</a:t>
            </a:r>
          </a:p>
        </p:txBody>
      </p:sp>
      <p:pic>
        <p:nvPicPr>
          <p:cNvPr id="4" name="Picture 3" descr="fish.jpg"/>
          <p:cNvPicPr>
            <a:picLocks noChangeAspect="1"/>
          </p:cNvPicPr>
          <p:nvPr/>
        </p:nvPicPr>
        <p:blipFill>
          <a:blip r:embed="rId2"/>
          <a:stretch>
            <a:fillRect/>
          </a:stretch>
        </p:blipFill>
        <p:spPr>
          <a:xfrm>
            <a:off x="490679" y="2576512"/>
            <a:ext cx="2200275" cy="1704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Modeling Objects with Distinct States</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Supply </a:t>
            </a:r>
            <a:r>
              <a:rPr lang="en-US" dirty="0" smtClean="0">
                <a:solidFill>
                  <a:schemeClr val="tx2">
                    <a:lumMod val="60000"/>
                    <a:lumOff val="40000"/>
                  </a:schemeClr>
                </a:solidFill>
              </a:rPr>
              <a:t>constants</a:t>
            </a:r>
            <a:r>
              <a:rPr lang="en-US" dirty="0" smtClean="0"/>
              <a:t> for the state values:</a:t>
            </a:r>
          </a:p>
          <a:p>
            <a:pPr lvl="1">
              <a:spcBef>
                <a:spcPts val="0"/>
              </a:spcBef>
              <a:buNone/>
            </a:pPr>
            <a:r>
              <a:rPr lang="en-US" sz="1800" dirty="0" smtClean="0">
                <a:solidFill>
                  <a:srgbClr val="6E8080"/>
                </a:solidFill>
                <a:latin typeface="Lucida Sans Typewriter"/>
                <a:ea typeface="Courier New" charset="0"/>
                <a:cs typeface="Courier New" charset="0"/>
              </a:rPr>
              <a:t>public static final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NOT_HUNGRY = 0;</a:t>
            </a:r>
          </a:p>
          <a:p>
            <a:pPr lvl="1">
              <a:spcBef>
                <a:spcPts val="0"/>
              </a:spcBef>
              <a:buNone/>
            </a:pPr>
            <a:r>
              <a:rPr lang="en-US" sz="1800" dirty="0" smtClean="0">
                <a:solidFill>
                  <a:srgbClr val="6E8080"/>
                </a:solidFill>
                <a:latin typeface="Lucida Sans Typewriter"/>
                <a:ea typeface="Courier New" charset="0"/>
                <a:cs typeface="Courier New" charset="0"/>
              </a:rPr>
              <a:t>public static final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SOMEWHAT_HUNGRY = 1;</a:t>
            </a:r>
          </a:p>
          <a:p>
            <a:pPr lvl="1">
              <a:spcBef>
                <a:spcPts val="0"/>
              </a:spcBef>
              <a:buNone/>
            </a:pPr>
            <a:r>
              <a:rPr lang="en-US" sz="1800" dirty="0" smtClean="0">
                <a:solidFill>
                  <a:srgbClr val="6E8080"/>
                </a:solidFill>
                <a:latin typeface="Lucida Sans Typewriter"/>
                <a:ea typeface="Courier New" charset="0"/>
                <a:cs typeface="Courier New" charset="0"/>
              </a:rPr>
              <a:t>public static final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VERY_HUNGRY = 2;</a:t>
            </a:r>
          </a:p>
          <a:p>
            <a:pPr>
              <a:spcBef>
                <a:spcPts val="0"/>
              </a:spcBef>
            </a:pPr>
            <a:r>
              <a:rPr lang="en-US" sz="2200" dirty="0" smtClean="0"/>
              <a:t>Determine which methods change the state:</a:t>
            </a:r>
          </a:p>
          <a:p>
            <a:pPr lvl="1">
              <a:spcBef>
                <a:spcPts val="0"/>
              </a:spcBef>
              <a:buNone/>
            </a:pPr>
            <a:r>
              <a:rPr lang="en-US" sz="1800" dirty="0" smtClean="0">
                <a:solidFill>
                  <a:srgbClr val="6E8080"/>
                </a:solidFill>
                <a:latin typeface="Lucida Sans Typewriter"/>
                <a:ea typeface="Courier New" charset="0"/>
                <a:cs typeface="Courier New" charset="0"/>
              </a:rPr>
              <a:t>public void eat()</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hungry = NOT_HUNGRY;</a:t>
            </a:r>
          </a:p>
          <a:p>
            <a:pPr lvl="1">
              <a:spcBef>
                <a:spcPts val="0"/>
              </a:spcBef>
              <a:buNone/>
            </a:pPr>
            <a:r>
              <a:rPr lang="en-US" sz="1800" dirty="0" smtClean="0">
                <a:solidFill>
                  <a:srgbClr val="6E8080"/>
                </a:solidFill>
                <a:latin typeface="Lucida Sans Typewriter"/>
                <a:ea typeface="Courier New" charset="0"/>
                <a:cs typeface="Courier New" charset="0"/>
              </a:rPr>
              <a:t>   . . .</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public void move()</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 . .</a:t>
            </a:r>
          </a:p>
          <a:p>
            <a:pPr lvl="1">
              <a:spcBef>
                <a:spcPts val="0"/>
              </a:spcBef>
              <a:buNone/>
            </a:pPr>
            <a:r>
              <a:rPr lang="en-US" sz="1800" dirty="0" smtClean="0">
                <a:solidFill>
                  <a:srgbClr val="6E8080"/>
                </a:solidFill>
                <a:latin typeface="Lucida Sans Typewriter"/>
                <a:ea typeface="Courier New" charset="0"/>
                <a:cs typeface="Courier New" charset="0"/>
              </a:rPr>
              <a:t>   if (hungry &lt; VERY_HUNGRY) { hungry++; }</a:t>
            </a:r>
          </a:p>
          <a:p>
            <a:pPr lvl="1">
              <a:spcBef>
                <a:spcPts val="0"/>
              </a:spcBef>
              <a:buNone/>
            </a:pPr>
            <a:r>
              <a:rPr lang="en-US" sz="1800" dirty="0" smtClean="0">
                <a:solidFill>
                  <a:srgbClr val="6E8080"/>
                </a:solidFill>
                <a:latin typeface="Lucida Sans Typewriter"/>
                <a:ea typeface="Courier New" charset="0"/>
                <a:cs typeface="Courier New"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Modeling Objects with Distinct States</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Determine where the </a:t>
            </a:r>
            <a:r>
              <a:rPr lang="en-US" dirty="0" smtClean="0">
                <a:solidFill>
                  <a:schemeClr val="tx2">
                    <a:lumMod val="60000"/>
                    <a:lumOff val="40000"/>
                  </a:schemeClr>
                </a:solidFill>
              </a:rPr>
              <a:t>state affects behavior</a:t>
            </a:r>
            <a:r>
              <a:rPr lang="en-US" dirty="0" smtClean="0"/>
              <a:t>:</a:t>
            </a:r>
          </a:p>
          <a:p>
            <a:pPr lvl="1">
              <a:spcBef>
                <a:spcPts val="0"/>
              </a:spcBef>
              <a:buNone/>
            </a:pPr>
            <a:r>
              <a:rPr lang="en-US" sz="1800" dirty="0" smtClean="0">
                <a:solidFill>
                  <a:srgbClr val="6E8080"/>
                </a:solidFill>
                <a:latin typeface="Lucida Sans Typewriter"/>
                <a:ea typeface="Courier New" charset="0"/>
                <a:cs typeface="Courier New" charset="0"/>
              </a:rPr>
              <a:t>public void move()</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if (hungry == VERY_HUNGRY)</a:t>
            </a:r>
          </a:p>
          <a:p>
            <a:pPr lvl="1">
              <a:spcBef>
                <a:spcPts val="0"/>
              </a:spcBef>
              <a:buNone/>
            </a:pP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a:t>
            </a:r>
            <a:r>
              <a:rPr lang="en-US" sz="1800" i="1" dirty="0" smtClean="0">
                <a:solidFill>
                  <a:srgbClr val="6E8080"/>
                </a:solidFill>
                <a:latin typeface="Lucida Sans Typewriter"/>
                <a:ea typeface="Courier New" charset="0"/>
                <a:cs typeface="Courier New" charset="0"/>
              </a:rPr>
              <a:t>Look for food.</a:t>
            </a:r>
          </a:p>
          <a:p>
            <a:pPr lvl="1">
              <a:spcBef>
                <a:spcPts val="0"/>
              </a:spcBef>
              <a:buNone/>
            </a:pP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 . .</a:t>
            </a:r>
          </a:p>
          <a:p>
            <a:pPr lvl="1">
              <a:spcBef>
                <a:spcPts val="0"/>
              </a:spcBef>
              <a:buNone/>
            </a:pPr>
            <a:r>
              <a:rPr lang="en-US" sz="1800" dirty="0" smtClean="0">
                <a:solidFill>
                  <a:srgbClr val="6E8080"/>
                </a:solidFill>
                <a:latin typeface="Lucida Sans Typewriter"/>
                <a:ea typeface="Courier New" charset="0"/>
                <a:cs typeface="Courier New"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Describing the Position of an Object</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To model a moving object:</a:t>
            </a:r>
          </a:p>
          <a:p>
            <a:pPr lvl="1"/>
            <a:r>
              <a:rPr lang="en-US" dirty="0" smtClean="0"/>
              <a:t>You need to </a:t>
            </a:r>
            <a:r>
              <a:rPr lang="en-US" dirty="0" smtClean="0">
                <a:solidFill>
                  <a:schemeClr val="tx2">
                    <a:lumMod val="60000"/>
                    <a:lumOff val="40000"/>
                  </a:schemeClr>
                </a:solidFill>
              </a:rPr>
              <a:t>store and update its position</a:t>
            </a:r>
            <a:r>
              <a:rPr lang="en-US" dirty="0" smtClean="0"/>
              <a:t>.</a:t>
            </a:r>
          </a:p>
          <a:p>
            <a:pPr lvl="1"/>
            <a:r>
              <a:rPr lang="en-US" dirty="0" smtClean="0"/>
              <a:t>You may also need to store its orientation or velocity.</a:t>
            </a:r>
          </a:p>
          <a:p>
            <a:pPr>
              <a:spcBef>
                <a:spcPts val="1224"/>
              </a:spcBef>
            </a:pPr>
            <a:r>
              <a:rPr lang="en-US" dirty="0" smtClean="0"/>
              <a:t>If the object moves along a line, you can represent the position as a distance from a fixed point:</a:t>
            </a:r>
          </a:p>
          <a:p>
            <a:pPr lvl="1">
              <a:buNone/>
            </a:pPr>
            <a:r>
              <a:rPr lang="en-US" sz="1600" dirty="0" smtClean="0">
                <a:solidFill>
                  <a:srgbClr val="6E8080"/>
                </a:solidFill>
                <a:latin typeface="Lucida Sans Typewriter"/>
                <a:ea typeface="Courier New" charset="0"/>
                <a:cs typeface="Courier New" charset="0"/>
              </a:rPr>
              <a:t>private double </a:t>
            </a:r>
            <a:r>
              <a:rPr lang="en-US" sz="1600" dirty="0" err="1" smtClean="0">
                <a:solidFill>
                  <a:srgbClr val="6E8080"/>
                </a:solidFill>
                <a:latin typeface="Lucida Sans Typewriter"/>
                <a:ea typeface="Courier New" charset="0"/>
                <a:cs typeface="Courier New" charset="0"/>
              </a:rPr>
              <a:t>distanceFromTerminus</a:t>
            </a:r>
            <a:r>
              <a:rPr lang="en-US" sz="1600" dirty="0" smtClean="0">
                <a:solidFill>
                  <a:srgbClr val="6E8080"/>
                </a:solidFill>
                <a:latin typeface="Lucida Sans Typewriter"/>
                <a:ea typeface="Courier New" charset="0"/>
                <a:cs typeface="Courier New" charset="0"/>
              </a:rPr>
              <a:t>;</a:t>
            </a:r>
          </a:p>
          <a:p>
            <a:pPr>
              <a:spcBef>
                <a:spcPts val="1176"/>
              </a:spcBef>
            </a:pPr>
            <a:r>
              <a:rPr lang="en-US" dirty="0" smtClean="0"/>
              <a:t>If the object moves in a grid, remember its current location and direction in the grid:</a:t>
            </a:r>
          </a:p>
          <a:p>
            <a:pPr lvl="1">
              <a:spcBef>
                <a:spcPts val="0"/>
              </a:spcBef>
              <a:buNone/>
            </a:pPr>
            <a:r>
              <a:rPr lang="en-US" sz="1600" dirty="0" smtClean="0">
                <a:solidFill>
                  <a:srgbClr val="6E8080"/>
                </a:solidFill>
                <a:latin typeface="Lucida Sans Typewriter"/>
                <a:ea typeface="Courier New" charset="0"/>
                <a:cs typeface="Courier New" charset="0"/>
              </a:rPr>
              <a:t>private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row;</a:t>
            </a:r>
          </a:p>
          <a:p>
            <a:pPr lvl="1">
              <a:spcBef>
                <a:spcPts val="0"/>
              </a:spcBef>
              <a:buNone/>
            </a:pPr>
            <a:r>
              <a:rPr lang="en-US" sz="1600" dirty="0" smtClean="0">
                <a:solidFill>
                  <a:srgbClr val="6E8080"/>
                </a:solidFill>
                <a:latin typeface="Lucida Sans Typewriter"/>
                <a:ea typeface="Courier New" charset="0"/>
                <a:cs typeface="Courier New" charset="0"/>
              </a:rPr>
              <a:t>private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column;</a:t>
            </a:r>
          </a:p>
          <a:p>
            <a:pPr lvl="1">
              <a:spcBef>
                <a:spcPts val="0"/>
              </a:spcBef>
              <a:buNone/>
            </a:pPr>
            <a:r>
              <a:rPr lang="en-US" sz="1600" dirty="0" smtClean="0">
                <a:solidFill>
                  <a:srgbClr val="6E8080"/>
                </a:solidFill>
                <a:latin typeface="Lucida Sans Typewriter"/>
                <a:ea typeface="Courier New" charset="0"/>
                <a:cs typeface="Courier New" charset="0"/>
              </a:rPr>
              <a:t>private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direction; // 0 = North, 1 = East, 2 = South, 3 = West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Describing the Position of an Object</a:t>
            </a:r>
            <a:endParaRPr lang="en-US" sz="3200" b="1" dirty="0"/>
          </a:p>
        </p:txBody>
      </p:sp>
      <p:sp>
        <p:nvSpPr>
          <p:cNvPr id="3" name="Content Placeholder 2"/>
          <p:cNvSpPr>
            <a:spLocks noGrp="1"/>
          </p:cNvSpPr>
          <p:nvPr>
            <p:ph idx="4294967295"/>
          </p:nvPr>
        </p:nvSpPr>
        <p:spPr>
          <a:xfrm>
            <a:off x="9525" y="1269900"/>
            <a:ext cx="9134475" cy="5251792"/>
          </a:xfrm>
        </p:spPr>
        <p:txBody>
          <a:bodyPr>
            <a:normAutofit lnSpcReduction="10000"/>
          </a:bodyPr>
          <a:lstStyle/>
          <a:p>
            <a:r>
              <a:rPr lang="en-US" dirty="0" smtClean="0"/>
              <a:t>A bug in a grid needs to store its row, column, and direction.</a:t>
            </a:r>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There will be methods that update the position. You may be told how much the object moves:</a:t>
            </a:r>
          </a:p>
          <a:p>
            <a:pPr lvl="1">
              <a:spcBef>
                <a:spcPts val="0"/>
              </a:spcBef>
              <a:buNone/>
            </a:pPr>
            <a:r>
              <a:rPr lang="en-US" dirty="0" smtClean="0">
                <a:solidFill>
                  <a:srgbClr val="6E8080"/>
                </a:solidFill>
                <a:latin typeface="Lucida Sans Typewriter"/>
                <a:ea typeface="Courier New" charset="0"/>
                <a:cs typeface="Courier New" charset="0"/>
              </a:rPr>
              <a:t>public void </a:t>
            </a:r>
            <a:r>
              <a:rPr lang="en-US" dirty="0" err="1" smtClean="0">
                <a:solidFill>
                  <a:srgbClr val="6E8080"/>
                </a:solidFill>
                <a:latin typeface="Lucida Sans Typewriter"/>
                <a:ea typeface="Courier New" charset="0"/>
                <a:cs typeface="Courier New" charset="0"/>
              </a:rPr>
              <a:t>move(double</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distanceMoved</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distanceFromTerminus</a:t>
            </a: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distanceFromTerminus</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distanceMoved</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p:txBody>
      </p:sp>
      <p:pic>
        <p:nvPicPr>
          <p:cNvPr id="4" name="Picture 3" descr="ladybug_in_grid.png"/>
          <p:cNvPicPr>
            <a:picLocks noChangeAspect="1"/>
          </p:cNvPicPr>
          <p:nvPr/>
        </p:nvPicPr>
        <p:blipFill>
          <a:blip r:embed="rId2"/>
          <a:stretch>
            <a:fillRect/>
          </a:stretch>
        </p:blipFill>
        <p:spPr>
          <a:xfrm>
            <a:off x="342434" y="2006713"/>
            <a:ext cx="4907542" cy="19836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Autofit/>
          </a:bodyPr>
          <a:lstStyle/>
          <a:p>
            <a:r>
              <a:rPr lang="en-US" sz="3200" b="1" dirty="0" smtClean="0"/>
              <a:t>Problem Solving: Patterns for Object Data - Describing the Position of an Object</a:t>
            </a:r>
            <a:endParaRPr lang="en-US" sz="3200" b="1" dirty="0"/>
          </a:p>
        </p:txBody>
      </p:sp>
      <p:sp>
        <p:nvSpPr>
          <p:cNvPr id="3" name="Content Placeholder 2"/>
          <p:cNvSpPr>
            <a:spLocks noGrp="1"/>
          </p:cNvSpPr>
          <p:nvPr>
            <p:ph idx="4294967295"/>
          </p:nvPr>
        </p:nvSpPr>
        <p:spPr>
          <a:xfrm>
            <a:off x="9525" y="1269900"/>
            <a:ext cx="9134475" cy="5251792"/>
          </a:xfrm>
        </p:spPr>
        <p:txBody>
          <a:bodyPr/>
          <a:lstStyle/>
          <a:p>
            <a:r>
              <a:rPr lang="en-US" dirty="0" smtClean="0"/>
              <a:t>If the movement happens in a grid, you need to update the row or column, depending on the current orientation.</a:t>
            </a:r>
          </a:p>
          <a:p>
            <a:pPr lvl="1">
              <a:spcBef>
                <a:spcPts val="0"/>
              </a:spcBef>
              <a:buNone/>
            </a:pPr>
            <a:r>
              <a:rPr lang="en-US" dirty="0" smtClean="0">
                <a:solidFill>
                  <a:srgbClr val="6E8080"/>
                </a:solidFill>
                <a:latin typeface="Lucida Sans Typewriter"/>
                <a:ea typeface="Courier New" charset="0"/>
                <a:cs typeface="Courier New" charset="0"/>
              </a:rPr>
              <a:t>public void </a:t>
            </a:r>
            <a:r>
              <a:rPr lang="en-US" dirty="0" err="1" smtClean="0">
                <a:solidFill>
                  <a:srgbClr val="6E8080"/>
                </a:solidFill>
                <a:latin typeface="Lucida Sans Typewriter"/>
                <a:ea typeface="Courier New" charset="0"/>
                <a:cs typeface="Courier New" charset="0"/>
              </a:rPr>
              <a:t>moveOneUnit</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(direction == NORTH) { row--; }</a:t>
            </a:r>
          </a:p>
          <a:p>
            <a:pPr lvl="1">
              <a:spcBef>
                <a:spcPts val="0"/>
              </a:spcBef>
              <a:buNone/>
            </a:pPr>
            <a:r>
              <a:rPr lang="en-US" dirty="0" smtClean="0">
                <a:solidFill>
                  <a:srgbClr val="6E8080"/>
                </a:solidFill>
                <a:latin typeface="Lucida Sans Typewriter"/>
                <a:ea typeface="Courier New" charset="0"/>
                <a:cs typeface="Courier New" charset="0"/>
              </a:rPr>
              <a:t>   else if (direction == EAST) { column++; }</a:t>
            </a:r>
          </a:p>
          <a:p>
            <a:pPr lvl="1">
              <a:spcBef>
                <a:spcPts val="0"/>
              </a:spcBef>
              <a:buNone/>
            </a:pPr>
            <a:r>
              <a:rPr lang="en-US" dirty="0" smtClean="0">
                <a:solidFill>
                  <a:srgbClr val="6E8080"/>
                </a:solidFill>
                <a:latin typeface="Lucida Sans Typewriter"/>
                <a:ea typeface="Courier New" charset="0"/>
                <a:cs typeface="Courier New" charset="0"/>
              </a:rPr>
              <a:t>   else if (direction == SOUTH) { row++; }</a:t>
            </a:r>
          </a:p>
          <a:p>
            <a:pPr lvl="1">
              <a:spcBef>
                <a:spcPts val="0"/>
              </a:spcBef>
              <a:buNone/>
            </a:pPr>
            <a:r>
              <a:rPr lang="en-US" dirty="0" smtClean="0">
                <a:solidFill>
                  <a:srgbClr val="6E8080"/>
                </a:solidFill>
                <a:latin typeface="Lucida Sans Typewriter"/>
                <a:ea typeface="Courier New" charset="0"/>
                <a:cs typeface="Courier New" charset="0"/>
              </a:rPr>
              <a:t>   else if (direction == WEST) { column––; }</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Your program will simulate the actual movement in some way.</a:t>
            </a:r>
          </a:p>
          <a:p>
            <a:r>
              <a:rPr lang="en-US" dirty="0" smtClean="0"/>
              <a:t>Locate the methods that move the object, and update the positions according to the rules of the simulation.</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Discovering Classes</a:t>
            </a:r>
            <a:endParaRPr lang="en-US" dirty="0"/>
          </a:p>
        </p:txBody>
      </p:sp>
      <p:sp>
        <p:nvSpPr>
          <p:cNvPr id="3" name="Content Placeholder 2"/>
          <p:cNvSpPr>
            <a:spLocks noGrp="1"/>
          </p:cNvSpPr>
          <p:nvPr>
            <p:ph idx="4294967295"/>
          </p:nvPr>
        </p:nvSpPr>
        <p:spPr>
          <a:xfrm>
            <a:off x="9525" y="927100"/>
            <a:ext cx="9134475" cy="5161982"/>
          </a:xfrm>
        </p:spPr>
        <p:txBody>
          <a:bodyPr/>
          <a:lstStyle/>
          <a:p>
            <a:r>
              <a:rPr lang="en-US" dirty="0" smtClean="0"/>
              <a:t>Actors (end in -</a:t>
            </a:r>
            <a:r>
              <a:rPr lang="en-US" dirty="0" err="1" smtClean="0"/>
              <a:t>er</a:t>
            </a:r>
            <a:r>
              <a:rPr lang="en-US" dirty="0" smtClean="0"/>
              <a:t>, -or) — objects do some kinds of </a:t>
            </a:r>
            <a:r>
              <a:rPr lang="en-US" b="1" dirty="0" smtClean="0"/>
              <a:t>work</a:t>
            </a:r>
            <a:r>
              <a:rPr lang="en-US" dirty="0" smtClean="0"/>
              <a:t> for you:</a:t>
            </a:r>
          </a:p>
          <a:p>
            <a:pPr lvl="1">
              <a:buNone/>
            </a:pPr>
            <a:r>
              <a:rPr lang="en-US" dirty="0" smtClean="0">
                <a:solidFill>
                  <a:srgbClr val="6E8080"/>
                </a:solidFill>
                <a:latin typeface="Lucida Sans Typewriter"/>
                <a:ea typeface="Courier New" charset="0"/>
                <a:cs typeface="Courier New" charset="0"/>
              </a:rPr>
              <a:t>Scanner</a:t>
            </a:r>
          </a:p>
          <a:p>
            <a:pPr lvl="1">
              <a:buNone/>
            </a:pPr>
            <a:r>
              <a:rPr lang="en-US" dirty="0" smtClean="0">
                <a:solidFill>
                  <a:srgbClr val="6E8080"/>
                </a:solidFill>
                <a:latin typeface="Lucida Sans Typewriter"/>
                <a:ea typeface="Courier New" charset="0"/>
                <a:cs typeface="Courier New" charset="0"/>
              </a:rPr>
              <a:t>Random // Better name: </a:t>
            </a:r>
            <a:r>
              <a:rPr lang="en-US" dirty="0" err="1" smtClean="0">
                <a:solidFill>
                  <a:srgbClr val="6E8080"/>
                </a:solidFill>
                <a:latin typeface="Lucida Sans Typewriter"/>
                <a:ea typeface="Courier New" charset="0"/>
                <a:cs typeface="Courier New" charset="0"/>
              </a:rPr>
              <a:t>RandomNumberGenerator</a:t>
            </a:r>
            <a:r>
              <a:rPr lang="en-US" dirty="0" smtClean="0">
                <a:solidFill>
                  <a:srgbClr val="6E8080"/>
                </a:solidFill>
                <a:latin typeface="Lucida Sans Typewriter"/>
                <a:ea typeface="Courier New" charset="0"/>
                <a:cs typeface="Courier New" charset="0"/>
              </a:rPr>
              <a:t> </a:t>
            </a:r>
          </a:p>
          <a:p>
            <a:r>
              <a:rPr lang="en-US" dirty="0" smtClean="0"/>
              <a:t>Utility classes — no objects, </a:t>
            </a:r>
            <a:r>
              <a:rPr lang="en-US" b="1" dirty="0" smtClean="0"/>
              <a:t>only static methods and constants:</a:t>
            </a:r>
          </a:p>
          <a:p>
            <a:pPr lvl="1">
              <a:buNone/>
            </a:pPr>
            <a:r>
              <a:rPr lang="en-US" dirty="0" smtClean="0">
                <a:solidFill>
                  <a:srgbClr val="6E8080"/>
                </a:solidFill>
                <a:latin typeface="Lucida Sans Typewriter"/>
                <a:ea typeface="Courier New" charset="0"/>
                <a:cs typeface="Courier New" charset="0"/>
              </a:rPr>
              <a:t>Math </a:t>
            </a:r>
          </a:p>
          <a:p>
            <a:r>
              <a:rPr lang="en-US" dirty="0" smtClean="0"/>
              <a:t>Program starters: a class with only a </a:t>
            </a:r>
            <a:r>
              <a:rPr lang="en-US" dirty="0" smtClean="0">
                <a:solidFill>
                  <a:srgbClr val="6E8080"/>
                </a:solidFill>
                <a:latin typeface="Lucida Sans Typewriter"/>
                <a:ea typeface="Courier New" charset="0"/>
                <a:cs typeface="Courier New" charset="0"/>
              </a:rPr>
              <a:t>main</a:t>
            </a:r>
            <a:r>
              <a:rPr lang="en-US" dirty="0" smtClean="0"/>
              <a:t> method </a:t>
            </a:r>
          </a:p>
          <a:p>
            <a:r>
              <a:rPr lang="en-US" dirty="0" smtClean="0"/>
              <a:t>The class name should indicate what objects of the class will do: </a:t>
            </a:r>
            <a:r>
              <a:rPr lang="en-US" dirty="0" smtClean="0">
                <a:solidFill>
                  <a:srgbClr val="6E8080"/>
                </a:solidFill>
                <a:latin typeface="Lucida Sans Typewriter"/>
                <a:ea typeface="Courier New" charset="0"/>
                <a:cs typeface="Courier New" charset="0"/>
              </a:rPr>
              <a:t>Paycheck</a:t>
            </a:r>
            <a:r>
              <a:rPr lang="en-US" dirty="0" smtClean="0"/>
              <a:t> is a better name than </a:t>
            </a:r>
            <a:r>
              <a:rPr lang="en-US" dirty="0" err="1" smtClean="0">
                <a:solidFill>
                  <a:srgbClr val="6E8080"/>
                </a:solidFill>
                <a:latin typeface="Lucida Sans Typewriter"/>
                <a:ea typeface="Courier New" charset="0"/>
                <a:cs typeface="Courier New" charset="0"/>
              </a:rPr>
              <a:t>PaycheckProgram</a:t>
            </a:r>
            <a:r>
              <a:rPr lang="en-US" dirty="0" smtClean="0"/>
              <a:t>.</a:t>
            </a:r>
          </a:p>
          <a:p>
            <a:r>
              <a:rPr lang="en-US" dirty="0" smtClean="0"/>
              <a:t>Don't turn a single operation action into a class: </a:t>
            </a:r>
            <a:r>
              <a:rPr lang="en-US" dirty="0" smtClean="0">
                <a:solidFill>
                  <a:srgbClr val="6E8080"/>
                </a:solidFill>
                <a:latin typeface="Lucida Sans Typewriter"/>
                <a:ea typeface="Courier New" charset="0"/>
                <a:cs typeface="Courier New" charset="0"/>
              </a:rPr>
              <a:t>Paycheck</a:t>
            </a:r>
            <a:r>
              <a:rPr lang="en-US" dirty="0" smtClean="0"/>
              <a:t> is a better name than </a:t>
            </a:r>
            <a:r>
              <a:rPr lang="en-US" dirty="0" err="1" smtClean="0">
                <a:solidFill>
                  <a:srgbClr val="6E8080"/>
                </a:solidFill>
                <a:latin typeface="Lucida Sans Typewriter"/>
                <a:ea typeface="Courier New" charset="0"/>
                <a:cs typeface="Courier New" charset="0"/>
              </a:rPr>
              <a:t>ComputePaycheck</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8.10</a:t>
            </a:r>
            <a:endParaRPr lang="en-US" dirty="0"/>
          </a:p>
        </p:txBody>
      </p:sp>
      <p:sp>
        <p:nvSpPr>
          <p:cNvPr id="8" name="Content Placeholder 5"/>
          <p:cNvSpPr>
            <a:spLocks noGrp="1"/>
          </p:cNvSpPr>
          <p:nvPr>
            <p:ph idx="4294967295"/>
          </p:nvPr>
        </p:nvSpPr>
        <p:spPr>
          <a:xfrm>
            <a:off x="448698" y="4078749"/>
            <a:ext cx="8239827" cy="1571233"/>
          </a:xfrm>
        </p:spPr>
        <p:txBody>
          <a:bodyPr/>
          <a:lstStyle/>
          <a:p>
            <a:pPr>
              <a:buNone/>
            </a:pPr>
            <a:r>
              <a:rPr lang="en-US" b="1" dirty="0" smtClean="0"/>
              <a:t>Answer:</a:t>
            </a:r>
            <a:r>
              <a:rPr lang="en-US" dirty="0" smtClean="0"/>
              <a:t> It needs to be incremented in the </a:t>
            </a:r>
            <a:r>
              <a:rPr lang="en-US" dirty="0" smtClean="0">
                <a:solidFill>
                  <a:srgbClr val="6E8080"/>
                </a:solidFill>
                <a:latin typeface="Lucida Sans Typewriter"/>
                <a:ea typeface="Courier New" charset="0"/>
                <a:cs typeface="Courier New" charset="0"/>
              </a:rPr>
              <a:t>deposit</a:t>
            </a:r>
            <a:r>
              <a:rPr lang="en-US" dirty="0" smtClean="0"/>
              <a:t> and </a:t>
            </a:r>
            <a:r>
              <a:rPr lang="en-US" dirty="0" smtClean="0">
                <a:solidFill>
                  <a:srgbClr val="6E8080"/>
                </a:solidFill>
                <a:latin typeface="Lucida Sans Typewriter"/>
                <a:ea typeface="Courier New" charset="0"/>
                <a:cs typeface="Courier New" charset="0"/>
              </a:rPr>
              <a:t>withdraw</a:t>
            </a:r>
            <a:r>
              <a:rPr lang="en-US" dirty="0" smtClean="0"/>
              <a:t> methods. There also needs to be some method to reset it after the end of a statement period.</a:t>
            </a:r>
            <a:endParaRPr lang="en-US" dirty="0"/>
          </a:p>
        </p:txBody>
      </p:sp>
      <p:sp>
        <p:nvSpPr>
          <p:cNvPr id="9" name="Content Placeholder 5"/>
          <p:cNvSpPr>
            <a:spLocks noGrp="1"/>
          </p:cNvSpPr>
          <p:nvPr>
            <p:ph idx="4294967295"/>
          </p:nvPr>
        </p:nvSpPr>
        <p:spPr>
          <a:xfrm>
            <a:off x="8964" y="958815"/>
            <a:ext cx="9135036" cy="3119934"/>
          </a:xfrm>
        </p:spPr>
        <p:txBody>
          <a:bodyPr>
            <a:normAutofit lnSpcReduction="10000"/>
          </a:bodyPr>
          <a:lstStyle/>
          <a:p>
            <a:pPr>
              <a:buNone/>
            </a:pPr>
            <a:r>
              <a:rPr lang="en-US" dirty="0" smtClean="0"/>
              <a:t>Suppose we want to count the number of transactions in a bank account in a statement period, and we add a counter to the </a:t>
            </a:r>
            <a:r>
              <a:rPr lang="en-US" dirty="0" err="1" smtClean="0">
                <a:solidFill>
                  <a:srgbClr val="6E8080"/>
                </a:solidFill>
                <a:latin typeface="Lucida Sans Typewriter"/>
                <a:ea typeface="Courier New" charset="0"/>
                <a:cs typeface="Courier New" charset="0"/>
              </a:rPr>
              <a:t>BankAccount</a:t>
            </a:r>
            <a:r>
              <a:rPr lang="en-US" dirty="0" smtClean="0"/>
              <a:t> class:</a:t>
            </a:r>
          </a:p>
          <a:p>
            <a:pPr lvl="1">
              <a:spcBef>
                <a:spcPts val="0"/>
              </a:spcBef>
              <a:buNone/>
            </a:pPr>
            <a:r>
              <a:rPr lang="en-US" sz="2000" dirty="0" smtClean="0">
                <a:solidFill>
                  <a:srgbClr val="6E8080"/>
                </a:solidFill>
                <a:latin typeface="Lucida Sans Typewriter"/>
                <a:ea typeface="Courier New" charset="0"/>
                <a:cs typeface="Courier New" charset="0"/>
              </a:rPr>
              <a:t>public class </a:t>
            </a:r>
            <a:r>
              <a:rPr lang="en-US" sz="2000" dirty="0" err="1" smtClean="0">
                <a:solidFill>
                  <a:srgbClr val="6E8080"/>
                </a:solidFill>
                <a:latin typeface="Lucida Sans Typewriter"/>
                <a:ea typeface="Courier New" charset="0"/>
                <a:cs typeface="Courier New" charset="0"/>
              </a:rPr>
              <a:t>BankAccount</a:t>
            </a:r>
            <a:endParaRPr lang="en-US" sz="2000" dirty="0" smtClean="0">
              <a:solidFill>
                <a:srgbClr val="6E8080"/>
              </a:solidFill>
              <a:latin typeface="Lucida Sans Typewriter"/>
              <a:ea typeface="Courier New" charset="0"/>
              <a:cs typeface="Courier New" charset="0"/>
            </a:endParaRP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private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transactionCount</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buNone/>
            </a:pPr>
            <a:r>
              <a:rPr lang="en-US" sz="2400" dirty="0" smtClean="0"/>
              <a:t>In which methods does this counter need to be updated?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8.12</a:t>
            </a:r>
            <a:endParaRPr lang="en-US" dirty="0"/>
          </a:p>
        </p:txBody>
      </p:sp>
      <p:sp>
        <p:nvSpPr>
          <p:cNvPr id="8" name="Content Placeholder 5"/>
          <p:cNvSpPr>
            <a:spLocks noGrp="1"/>
          </p:cNvSpPr>
          <p:nvPr>
            <p:ph idx="4294967295"/>
          </p:nvPr>
        </p:nvSpPr>
        <p:spPr>
          <a:xfrm>
            <a:off x="599372" y="2485991"/>
            <a:ext cx="8239827" cy="2291189"/>
          </a:xfrm>
        </p:spPr>
        <p:txBody>
          <a:bodyPr/>
          <a:lstStyle/>
          <a:p>
            <a:pPr>
              <a:buNone/>
            </a:pPr>
            <a:r>
              <a:rPr lang="en-US" b="1" dirty="0" smtClean="0"/>
              <a:t>Answer:</a:t>
            </a:r>
            <a:r>
              <a:rPr lang="en-US" dirty="0" smtClean="0"/>
              <a:t> The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a:t>
            </a:r>
            <a:r>
              <a:rPr lang="en-US" dirty="0" smtClean="0"/>
              <a:t>instance variable is </a:t>
            </a:r>
            <a:r>
              <a:rPr lang="en-US" dirty="0" smtClean="0">
                <a:solidFill>
                  <a:srgbClr val="6E8080"/>
                </a:solidFill>
                <a:latin typeface="Lucida Sans Typewriter"/>
                <a:ea typeface="Courier New" charset="0"/>
                <a:cs typeface="Courier New" charset="0"/>
              </a:rPr>
              <a:t>private</a:t>
            </a:r>
            <a:r>
              <a:rPr lang="en-US" dirty="0" smtClean="0"/>
              <a:t>, and the class users cannot </a:t>
            </a:r>
            <a:r>
              <a:rPr lang="en-US" dirty="0" err="1" smtClean="0"/>
              <a:t>acccess</a:t>
            </a:r>
            <a:r>
              <a:rPr lang="en-US" dirty="0" smtClean="0"/>
              <a:t> it.</a:t>
            </a:r>
            <a:endParaRPr lang="en-US" dirty="0"/>
          </a:p>
        </p:txBody>
      </p:sp>
      <p:sp>
        <p:nvSpPr>
          <p:cNvPr id="9" name="Content Placeholder 5"/>
          <p:cNvSpPr>
            <a:spLocks noGrp="1"/>
          </p:cNvSpPr>
          <p:nvPr>
            <p:ph idx="4294967295"/>
          </p:nvPr>
        </p:nvSpPr>
        <p:spPr>
          <a:xfrm>
            <a:off x="8964" y="958815"/>
            <a:ext cx="9135036" cy="1527176"/>
          </a:xfrm>
        </p:spPr>
        <p:txBody>
          <a:bodyPr>
            <a:normAutofit lnSpcReduction="10000"/>
          </a:bodyPr>
          <a:lstStyle/>
          <a:p>
            <a:pPr>
              <a:buNone/>
            </a:pPr>
            <a:r>
              <a:rPr lang="en-US" dirty="0" smtClean="0"/>
              <a:t>In the example in Section 8.3.3, why is the </a:t>
            </a:r>
            <a:r>
              <a:rPr lang="en-US" dirty="0" smtClean="0">
                <a:solidFill>
                  <a:srgbClr val="6E8080"/>
                </a:solidFill>
                <a:latin typeface="Lucida Sans Typewriter"/>
                <a:ea typeface="Courier New" charset="0"/>
                <a:cs typeface="Courier New" charset="0"/>
              </a:rPr>
              <a:t>add</a:t>
            </a:r>
            <a:r>
              <a:rPr lang="en-US" dirty="0" smtClean="0"/>
              <a:t> method required? That is, why can’t the user of a </a:t>
            </a:r>
            <a:r>
              <a:rPr lang="en-US" dirty="0" smtClean="0">
                <a:solidFill>
                  <a:srgbClr val="6E8080"/>
                </a:solidFill>
                <a:latin typeface="Lucida Sans Typewriter"/>
                <a:ea typeface="Courier New" charset="0"/>
                <a:cs typeface="Courier New" charset="0"/>
              </a:rPr>
              <a:t>Question</a:t>
            </a:r>
            <a:r>
              <a:rPr lang="en-US" dirty="0" smtClean="0"/>
              <a:t> object just call the </a:t>
            </a:r>
            <a:r>
              <a:rPr lang="en-US" dirty="0" smtClean="0">
                <a:solidFill>
                  <a:srgbClr val="6E8080"/>
                </a:solidFill>
                <a:latin typeface="Lucida Sans Typewriter"/>
                <a:ea typeface="Courier New" charset="0"/>
                <a:cs typeface="Courier New" charset="0"/>
              </a:rPr>
              <a:t>add</a:t>
            </a:r>
            <a:r>
              <a:rPr lang="en-US" dirty="0" smtClean="0"/>
              <a:t> method of the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a:t>
            </a:r>
            <a:r>
              <a:rPr lang="en-US" dirty="0" smtClean="0"/>
              <a:t>class?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8.13</a:t>
            </a:r>
            <a:endParaRPr lang="en-US" dirty="0"/>
          </a:p>
        </p:txBody>
      </p:sp>
      <p:sp>
        <p:nvSpPr>
          <p:cNvPr id="8" name="Content Placeholder 5"/>
          <p:cNvSpPr>
            <a:spLocks noGrp="1"/>
          </p:cNvSpPr>
          <p:nvPr>
            <p:ph idx="4294967295"/>
          </p:nvPr>
        </p:nvSpPr>
        <p:spPr>
          <a:xfrm>
            <a:off x="599372" y="2539801"/>
            <a:ext cx="8239827" cy="3077894"/>
          </a:xfrm>
        </p:spPr>
        <p:txBody>
          <a:bodyPr/>
          <a:lstStyle/>
          <a:p>
            <a:pPr>
              <a:buNone/>
            </a:pPr>
            <a:r>
              <a:rPr lang="en-US" b="1" dirty="0" smtClean="0"/>
              <a:t>Answer:</a:t>
            </a:r>
            <a:r>
              <a:rPr lang="en-US" dirty="0" smtClean="0"/>
              <a:t> You need to supply an instance variable that can hold the prices for all purchased items. This could be an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&lt;Double&gt; </a:t>
            </a:r>
            <a:r>
              <a:rPr lang="en-US" dirty="0" smtClean="0"/>
              <a:t>or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a:t>
            </a:r>
            <a:r>
              <a:rPr lang="en-US" dirty="0" smtClean="0"/>
              <a:t>, or it could simply be a </a:t>
            </a:r>
            <a:r>
              <a:rPr lang="en-US" dirty="0" smtClean="0">
                <a:solidFill>
                  <a:srgbClr val="6E8080"/>
                </a:solidFill>
                <a:latin typeface="Lucida Sans Typewriter"/>
                <a:ea typeface="Courier New" charset="0"/>
                <a:cs typeface="Courier New" charset="0"/>
              </a:rPr>
              <a:t>String</a:t>
            </a:r>
            <a:r>
              <a:rPr lang="en-US" dirty="0" smtClean="0"/>
              <a:t> to which you append lines. The instance variable needs to be updated in the </a:t>
            </a:r>
            <a:r>
              <a:rPr lang="en-US" dirty="0" err="1" smtClean="0">
                <a:solidFill>
                  <a:srgbClr val="6E8080"/>
                </a:solidFill>
                <a:latin typeface="Lucida Sans Typewriter"/>
                <a:ea typeface="Courier New" charset="0"/>
                <a:cs typeface="Courier New" charset="0"/>
              </a:rPr>
              <a:t>recordPurchase</a:t>
            </a:r>
            <a:r>
              <a:rPr lang="en-US" dirty="0" smtClean="0"/>
              <a:t> method. You also need a method that returns the receipt. </a:t>
            </a:r>
            <a:endParaRPr lang="en-US" dirty="0"/>
          </a:p>
        </p:txBody>
      </p:sp>
      <p:sp>
        <p:nvSpPr>
          <p:cNvPr id="9" name="Content Placeholder 5"/>
          <p:cNvSpPr>
            <a:spLocks noGrp="1"/>
          </p:cNvSpPr>
          <p:nvPr>
            <p:ph idx="4294967295"/>
          </p:nvPr>
        </p:nvSpPr>
        <p:spPr>
          <a:xfrm>
            <a:off x="8964" y="958815"/>
            <a:ext cx="9135036" cy="1580986"/>
          </a:xfrm>
        </p:spPr>
        <p:txBody>
          <a:bodyPr/>
          <a:lstStyle/>
          <a:p>
            <a:pPr>
              <a:buNone/>
            </a:pPr>
            <a:r>
              <a:rPr lang="en-US" dirty="0" smtClean="0"/>
              <a:t>Suppose we want to enhance the </a:t>
            </a:r>
            <a:r>
              <a:rPr lang="en-US" dirty="0" err="1" smtClean="0">
                <a:solidFill>
                  <a:srgbClr val="6E8080"/>
                </a:solidFill>
                <a:latin typeface="Lucida Sans Typewriter"/>
                <a:ea typeface="Courier New" charset="0"/>
                <a:cs typeface="Courier New" charset="0"/>
              </a:rPr>
              <a:t>CashRegister</a:t>
            </a:r>
            <a:r>
              <a:rPr lang="en-US" dirty="0" smtClean="0"/>
              <a:t> class in How To 3.1 to track the prices of all purchased items for printing a receipt. Which instance variable should you provide? Which methods should you modify?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8.14</a:t>
            </a:r>
            <a:endParaRPr lang="en-US" dirty="0"/>
          </a:p>
        </p:txBody>
      </p:sp>
      <p:sp>
        <p:nvSpPr>
          <p:cNvPr id="8" name="Content Placeholder 5"/>
          <p:cNvSpPr>
            <a:spLocks noGrp="1"/>
          </p:cNvSpPr>
          <p:nvPr>
            <p:ph idx="4294967295"/>
          </p:nvPr>
        </p:nvSpPr>
        <p:spPr>
          <a:xfrm>
            <a:off x="599372" y="2989910"/>
            <a:ext cx="8239827" cy="1563656"/>
          </a:xfrm>
        </p:spPr>
        <p:txBody>
          <a:bodyPr/>
          <a:lstStyle/>
          <a:p>
            <a:pPr>
              <a:buNone/>
            </a:pPr>
            <a:r>
              <a:rPr lang="en-US" b="1" dirty="0" smtClean="0"/>
              <a:t>Answer:</a:t>
            </a:r>
            <a:r>
              <a:rPr lang="en-US" dirty="0" smtClean="0"/>
              <a:t> The tax ID of an employee does not change, and no setter method should be supplied. The salary of an employee can change, and both getter and setter methods should be supplied.</a:t>
            </a:r>
            <a:endParaRPr lang="en-US" dirty="0"/>
          </a:p>
        </p:txBody>
      </p:sp>
      <p:sp>
        <p:nvSpPr>
          <p:cNvPr id="9" name="Content Placeholder 5"/>
          <p:cNvSpPr>
            <a:spLocks noGrp="1"/>
          </p:cNvSpPr>
          <p:nvPr>
            <p:ph idx="4294967295"/>
          </p:nvPr>
        </p:nvSpPr>
        <p:spPr>
          <a:xfrm>
            <a:off x="8964" y="958816"/>
            <a:ext cx="9135036" cy="1570224"/>
          </a:xfrm>
        </p:spPr>
        <p:txBody>
          <a:bodyPr/>
          <a:lstStyle/>
          <a:p>
            <a:pPr>
              <a:buNone/>
            </a:pPr>
            <a:r>
              <a:rPr lang="en-US" dirty="0" smtClean="0"/>
              <a:t>Consider an </a:t>
            </a:r>
            <a:r>
              <a:rPr lang="en-US" dirty="0" smtClean="0">
                <a:solidFill>
                  <a:srgbClr val="6E8080"/>
                </a:solidFill>
                <a:latin typeface="Lucida Sans Typewriter"/>
                <a:ea typeface="Courier New" charset="0"/>
                <a:cs typeface="Courier New" charset="0"/>
              </a:rPr>
              <a:t>Employee</a:t>
            </a:r>
            <a:r>
              <a:rPr lang="en-US" dirty="0" smtClean="0"/>
              <a:t> class with properties for tax ID number and salary. Which of these properties should have only a getter method, and which should have getter and setter methods?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8.15</a:t>
            </a:r>
            <a:endParaRPr lang="en-US" dirty="0"/>
          </a:p>
        </p:txBody>
      </p:sp>
      <p:sp>
        <p:nvSpPr>
          <p:cNvPr id="8" name="Content Placeholder 5"/>
          <p:cNvSpPr>
            <a:spLocks noGrp="1"/>
          </p:cNvSpPr>
          <p:nvPr>
            <p:ph idx="4294967295"/>
          </p:nvPr>
        </p:nvSpPr>
        <p:spPr>
          <a:xfrm>
            <a:off x="599372" y="2848799"/>
            <a:ext cx="8239827" cy="1990945"/>
          </a:xfrm>
        </p:spPr>
        <p:txBody>
          <a:bodyPr/>
          <a:lstStyle/>
          <a:p>
            <a:pPr>
              <a:buNone/>
            </a:pPr>
            <a:r>
              <a:rPr lang="en-US" b="1" dirty="0" smtClean="0"/>
              <a:t>Answer:</a:t>
            </a:r>
            <a:r>
              <a:rPr lang="en-US" dirty="0" smtClean="0"/>
              <a:t> Section 8.2.3 suggests that a setter should return void, or perhaps a convenience value that the user can also determine in some other way. In this situation, the caller could check whether </a:t>
            </a:r>
            <a:r>
              <a:rPr lang="en-US" dirty="0" err="1" smtClean="0">
                <a:solidFill>
                  <a:srgbClr val="6E8080"/>
                </a:solidFill>
                <a:latin typeface="Lucida Sans Typewriter"/>
                <a:ea typeface="Courier New" charset="0"/>
                <a:cs typeface="Courier New" charset="0"/>
              </a:rPr>
              <a:t>newName</a:t>
            </a:r>
            <a:r>
              <a:rPr lang="en-US" dirty="0" smtClean="0"/>
              <a:t> is blank, so the change is fine.</a:t>
            </a:r>
            <a:endParaRPr lang="en-US" dirty="0"/>
          </a:p>
        </p:txBody>
      </p:sp>
      <p:sp>
        <p:nvSpPr>
          <p:cNvPr id="9" name="Content Placeholder 5"/>
          <p:cNvSpPr>
            <a:spLocks noGrp="1"/>
          </p:cNvSpPr>
          <p:nvPr>
            <p:ph idx="4294967295"/>
          </p:nvPr>
        </p:nvSpPr>
        <p:spPr>
          <a:xfrm>
            <a:off x="8964" y="958816"/>
            <a:ext cx="9135036" cy="1193558"/>
          </a:xfrm>
        </p:spPr>
        <p:txBody>
          <a:bodyPr/>
          <a:lstStyle/>
          <a:p>
            <a:pPr>
              <a:buNone/>
            </a:pPr>
            <a:r>
              <a:rPr lang="en-US" dirty="0" smtClean="0"/>
              <a:t>Suppose the </a:t>
            </a:r>
            <a:r>
              <a:rPr lang="en-US" dirty="0" err="1" smtClean="0">
                <a:solidFill>
                  <a:srgbClr val="6E8080"/>
                </a:solidFill>
                <a:latin typeface="Lucida Sans Typewriter"/>
                <a:ea typeface="Courier New" charset="0"/>
                <a:cs typeface="Courier New" charset="0"/>
              </a:rPr>
              <a:t>setName</a:t>
            </a:r>
            <a:r>
              <a:rPr lang="en-US" dirty="0" smtClean="0"/>
              <a:t> method in Section 8.3.4 is changed so that it returns true if the new name is set, false if not. Is this a good idea?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8.16</a:t>
            </a:r>
            <a:endParaRPr lang="en-US" dirty="0"/>
          </a:p>
        </p:txBody>
      </p:sp>
      <p:sp>
        <p:nvSpPr>
          <p:cNvPr id="8" name="Content Placeholder 5"/>
          <p:cNvSpPr>
            <a:spLocks noGrp="1"/>
          </p:cNvSpPr>
          <p:nvPr>
            <p:ph idx="4294967295"/>
          </p:nvPr>
        </p:nvSpPr>
        <p:spPr>
          <a:xfrm>
            <a:off x="599372" y="2184660"/>
            <a:ext cx="8239827" cy="1649472"/>
          </a:xfrm>
        </p:spPr>
        <p:txBody>
          <a:bodyPr/>
          <a:lstStyle/>
          <a:p>
            <a:pPr>
              <a:buNone/>
            </a:pPr>
            <a:r>
              <a:rPr lang="en-US" b="1" dirty="0" smtClean="0"/>
              <a:t>Answer:</a:t>
            </a:r>
            <a:r>
              <a:rPr lang="en-US" dirty="0" smtClean="0"/>
              <a:t> It is an example of the “state pattern” described in Section 8.3.5. The direction is a state that changes when the bug turns, and it affects how the bug moves. </a:t>
            </a:r>
            <a:endParaRPr lang="en-US" dirty="0"/>
          </a:p>
        </p:txBody>
      </p:sp>
      <p:sp>
        <p:nvSpPr>
          <p:cNvPr id="9" name="Content Placeholder 5"/>
          <p:cNvSpPr>
            <a:spLocks noGrp="1"/>
          </p:cNvSpPr>
          <p:nvPr>
            <p:ph idx="4294967295"/>
          </p:nvPr>
        </p:nvSpPr>
        <p:spPr>
          <a:xfrm>
            <a:off x="8964" y="958816"/>
            <a:ext cx="9135036" cy="1225844"/>
          </a:xfrm>
        </p:spPr>
        <p:txBody>
          <a:bodyPr/>
          <a:lstStyle/>
          <a:p>
            <a:pPr>
              <a:buNone/>
            </a:pPr>
            <a:r>
              <a:rPr lang="en-US" dirty="0" smtClean="0"/>
              <a:t>Look at the </a:t>
            </a:r>
            <a:r>
              <a:rPr lang="en-US" dirty="0" smtClean="0">
                <a:solidFill>
                  <a:srgbClr val="6E8080"/>
                </a:solidFill>
                <a:latin typeface="Lucida Sans Typewriter"/>
                <a:ea typeface="Courier New" charset="0"/>
                <a:cs typeface="Courier New" charset="0"/>
              </a:rPr>
              <a:t>direction</a:t>
            </a:r>
            <a:r>
              <a:rPr lang="en-US" dirty="0" smtClean="0"/>
              <a:t> instance variable in the bug example in Section 8.3.6. This is an example of which pattern?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6E8080"/>
                </a:solidFill>
                <a:latin typeface="Lucida Sans Typewriter"/>
                <a:ea typeface="Courier New" charset="0"/>
                <a:cs typeface="Courier New" charset="0"/>
              </a:rPr>
              <a:t>static</a:t>
            </a:r>
            <a:r>
              <a:rPr lang="en-US" sz="3200" dirty="0" smtClean="0"/>
              <a:t> Variables and Methods - Variables</a:t>
            </a:r>
            <a:endParaRPr lang="en-US" sz="3200" dirty="0"/>
          </a:p>
        </p:txBody>
      </p:sp>
      <p:sp>
        <p:nvSpPr>
          <p:cNvPr id="3" name="Content Placeholder 2"/>
          <p:cNvSpPr>
            <a:spLocks noGrp="1"/>
          </p:cNvSpPr>
          <p:nvPr>
            <p:ph idx="1"/>
          </p:nvPr>
        </p:nvSpPr>
        <p:spPr>
          <a:xfrm>
            <a:off x="0" y="762000"/>
            <a:ext cx="9135036" cy="6096000"/>
          </a:xfrm>
        </p:spPr>
        <p:txBody>
          <a:bodyPr/>
          <a:lstStyle/>
          <a:p>
            <a:r>
              <a:rPr lang="en-US" dirty="0" smtClean="0"/>
              <a:t>A </a:t>
            </a:r>
            <a:r>
              <a:rPr lang="en-US" dirty="0" smtClean="0">
                <a:solidFill>
                  <a:srgbClr val="6E8080"/>
                </a:solidFill>
                <a:latin typeface="Lucida Sans Typewriter"/>
                <a:ea typeface="Courier New" charset="0"/>
                <a:cs typeface="Courier New" charset="0"/>
              </a:rPr>
              <a:t>static</a:t>
            </a:r>
            <a:r>
              <a:rPr lang="en-US" dirty="0" smtClean="0"/>
              <a:t> variable belongs to the class, not to any object of the class.</a:t>
            </a:r>
          </a:p>
          <a:p>
            <a:r>
              <a:rPr lang="en-US" dirty="0" smtClean="0"/>
              <a:t>To assign bank account numbers sequentially </a:t>
            </a:r>
          </a:p>
          <a:p>
            <a:pPr lvl="1"/>
            <a:r>
              <a:rPr lang="en-US" dirty="0" smtClean="0"/>
              <a:t>Have a single value of </a:t>
            </a:r>
            <a:r>
              <a:rPr lang="en-US" dirty="0" err="1" smtClean="0">
                <a:solidFill>
                  <a:srgbClr val="6E8080"/>
                </a:solidFill>
                <a:latin typeface="Lucida Sans Typewriter"/>
                <a:ea typeface="Courier New" charset="0"/>
                <a:cs typeface="Courier New" charset="0"/>
              </a:rPr>
              <a:t>lastAssignedNumber</a:t>
            </a:r>
            <a:r>
              <a:rPr lang="en-US" dirty="0" smtClean="0"/>
              <a:t> that is a property of the class, not any object of the class.</a:t>
            </a:r>
          </a:p>
          <a:p>
            <a:r>
              <a:rPr lang="en-US" dirty="0" smtClean="0"/>
              <a:t>Declare it using the </a:t>
            </a:r>
            <a:r>
              <a:rPr lang="en-US" dirty="0" smtClean="0">
                <a:solidFill>
                  <a:schemeClr val="tx2">
                    <a:lumMod val="60000"/>
                    <a:lumOff val="40000"/>
                  </a:schemeClr>
                </a:solidFill>
                <a:latin typeface="Lucida Sans Typewriter"/>
                <a:ea typeface="Courier New" charset="0"/>
                <a:cs typeface="Courier New" charset="0"/>
              </a:rPr>
              <a:t>static</a:t>
            </a:r>
            <a:r>
              <a:rPr lang="en-US" dirty="0" smtClean="0"/>
              <a:t> reserved word</a:t>
            </a:r>
          </a:p>
          <a:p>
            <a:pPr lvl="1">
              <a:spcBef>
                <a:spcPts val="0"/>
              </a:spcBef>
              <a:buNone/>
            </a:pPr>
            <a:r>
              <a:rPr lang="en-US" sz="1800" dirty="0" smtClean="0">
                <a:solidFill>
                  <a:srgbClr val="6E8080"/>
                </a:solidFill>
                <a:latin typeface="Lucida Sans Typewriter"/>
                <a:ea typeface="Courier New" charset="0"/>
                <a:cs typeface="Courier New" charset="0"/>
              </a:rPr>
              <a:t>public class </a:t>
            </a:r>
            <a:r>
              <a:rPr lang="en-US" sz="1800" dirty="0" err="1" smtClean="0">
                <a:solidFill>
                  <a:srgbClr val="6E8080"/>
                </a:solidFill>
                <a:latin typeface="Lucida Sans Typewriter"/>
                <a:ea typeface="Courier New" charset="0"/>
                <a:cs typeface="Courier New" charset="0"/>
              </a:rPr>
              <a:t>BankAccount</a:t>
            </a:r>
            <a:endParaRPr lang="en-US" sz="1800" dirty="0" smtClean="0">
              <a:solidFill>
                <a:srgbClr val="6E8080"/>
              </a:solidFill>
              <a:latin typeface="Lucida Sans Typewriter"/>
              <a:ea typeface="Courier New" charset="0"/>
              <a:cs typeface="Courier New" charset="0"/>
            </a:endParaRP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private double balance;</a:t>
            </a:r>
          </a:p>
          <a:p>
            <a:pPr lvl="1">
              <a:spcBef>
                <a:spcPts val="0"/>
              </a:spcBef>
              <a:buNone/>
            </a:pPr>
            <a:r>
              <a:rPr lang="en-US" sz="1800" dirty="0" smtClean="0">
                <a:solidFill>
                  <a:srgbClr val="6E8080"/>
                </a:solidFill>
                <a:latin typeface="Lucida Sans Typewriter"/>
                <a:ea typeface="Courier New" charset="0"/>
                <a:cs typeface="Courier New" charset="0"/>
              </a:rPr>
              <a:t>   private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accountNumber</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private static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lastAssignedNumber</a:t>
            </a:r>
            <a:r>
              <a:rPr lang="en-US" sz="1800" dirty="0" smtClean="0">
                <a:solidFill>
                  <a:srgbClr val="6E8080"/>
                </a:solidFill>
                <a:latin typeface="Lucida Sans Typewriter"/>
                <a:ea typeface="Courier New" charset="0"/>
                <a:cs typeface="Courier New" charset="0"/>
              </a:rPr>
              <a:t> = 1000;</a:t>
            </a:r>
          </a:p>
          <a:p>
            <a:pPr lvl="1">
              <a:spcBef>
                <a:spcPts val="0"/>
              </a:spcBef>
              <a:buNone/>
            </a:pPr>
            <a:r>
              <a:rPr lang="en-US" sz="1800" dirty="0" smtClean="0">
                <a:solidFill>
                  <a:srgbClr val="6E8080"/>
                </a:solidFill>
                <a:latin typeface="Lucida Sans Typewriter"/>
                <a:ea typeface="Courier New" charset="0"/>
                <a:cs typeface="Courier New" charset="0"/>
              </a:rPr>
              <a:t>   public </a:t>
            </a:r>
            <a:r>
              <a:rPr lang="en-US" sz="1800" dirty="0" err="1" smtClean="0">
                <a:solidFill>
                  <a:srgbClr val="6E8080"/>
                </a:solidFill>
                <a:latin typeface="Lucida Sans Typewriter"/>
                <a:ea typeface="Courier New" charset="0"/>
                <a:cs typeface="Courier New" charset="0"/>
              </a:rPr>
              <a:t>BankAccount</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lastAssignedNumber</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accountNumber</a:t>
            </a:r>
            <a:r>
              <a:rPr lang="en-US" sz="1800" dirty="0" smtClean="0">
                <a:solidFill>
                  <a:srgbClr val="6E8080"/>
                </a:solidFill>
                <a:latin typeface="Lucida Sans Typewriter"/>
                <a:ea typeface="Courier New" charset="0"/>
                <a:cs typeface="Courier New" charset="0"/>
              </a:rPr>
              <a:t> = </a:t>
            </a:r>
            <a:r>
              <a:rPr lang="en-US" sz="1800" dirty="0" err="1" smtClean="0">
                <a:solidFill>
                  <a:srgbClr val="6E8080"/>
                </a:solidFill>
                <a:latin typeface="Lucida Sans Typewriter"/>
                <a:ea typeface="Courier New" charset="0"/>
                <a:cs typeface="Courier New" charset="0"/>
              </a:rPr>
              <a:t>lastAssignedNumber</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a:t>
            </a:r>
          </a:p>
          <a:p>
            <a:pPr lvl="1">
              <a:spcBef>
                <a:spcPts val="0"/>
              </a:spcBef>
              <a:buNone/>
            </a:pPr>
            <a:r>
              <a:rPr lang="en-US" sz="1800" dirty="0" smtClean="0">
                <a:solidFill>
                  <a:srgbClr val="6E8080"/>
                </a:solidFill>
                <a:latin typeface="Lucida Sans Typewriter"/>
                <a:ea typeface="Courier New" charset="0"/>
                <a:cs typeface="Courier New" charset="0"/>
              </a:rPr>
              <a:t>   . . .</a:t>
            </a:r>
          </a:p>
          <a:p>
            <a:pPr lvl="1">
              <a:spcBef>
                <a:spcPts val="0"/>
              </a:spcBef>
              <a:buNone/>
            </a:pPr>
            <a:r>
              <a:rPr lang="en-US" sz="1800" dirty="0" smtClean="0">
                <a:solidFill>
                  <a:srgbClr val="6E8080"/>
                </a:solidFill>
                <a:latin typeface="Lucida Sans Typewriter"/>
                <a:ea typeface="Courier New" charset="0"/>
                <a:cs typeface="Courier New"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6E8080"/>
                </a:solidFill>
                <a:latin typeface="Lucida Sans Typewriter"/>
                <a:ea typeface="Courier New" charset="0"/>
                <a:cs typeface="Courier New" charset="0"/>
              </a:rPr>
              <a:t>static</a:t>
            </a:r>
            <a:r>
              <a:rPr lang="en-US" dirty="0" smtClean="0"/>
              <a:t> Variables and Methods</a:t>
            </a:r>
            <a:endParaRPr lang="en-US" dirty="0"/>
          </a:p>
        </p:txBody>
      </p:sp>
      <p:sp>
        <p:nvSpPr>
          <p:cNvPr id="3" name="Content Placeholder 2"/>
          <p:cNvSpPr>
            <a:spLocks noGrp="1"/>
          </p:cNvSpPr>
          <p:nvPr>
            <p:ph idx="1"/>
          </p:nvPr>
        </p:nvSpPr>
        <p:spPr>
          <a:xfrm>
            <a:off x="0" y="762000"/>
            <a:ext cx="9135036" cy="6096000"/>
          </a:xfrm>
        </p:spPr>
        <p:txBody>
          <a:bodyPr/>
          <a:lstStyle/>
          <a:p>
            <a:r>
              <a:rPr lang="en-US" dirty="0" smtClean="0"/>
              <a:t>Every </a:t>
            </a:r>
            <a:r>
              <a:rPr lang="en-US" dirty="0" err="1" smtClean="0">
                <a:solidFill>
                  <a:srgbClr val="6E8080"/>
                </a:solidFill>
                <a:latin typeface="Lucida Sans Typewriter"/>
                <a:ea typeface="Courier New" charset="0"/>
                <a:cs typeface="Courier New" charset="0"/>
              </a:rPr>
              <a:t>BankAccount</a:t>
            </a:r>
            <a:r>
              <a:rPr lang="en-US" dirty="0" smtClean="0"/>
              <a:t> object has its own balance and </a:t>
            </a:r>
            <a:r>
              <a:rPr lang="en-US" dirty="0" err="1" smtClean="0">
                <a:solidFill>
                  <a:srgbClr val="6E8080"/>
                </a:solidFill>
                <a:latin typeface="Lucida Sans Typewriter"/>
                <a:ea typeface="Courier New" charset="0"/>
                <a:cs typeface="Courier New" charset="0"/>
              </a:rPr>
              <a:t>accountNumber</a:t>
            </a:r>
            <a:r>
              <a:rPr lang="en-US" dirty="0" smtClean="0"/>
              <a:t> instance variables</a:t>
            </a:r>
          </a:p>
          <a:p>
            <a:r>
              <a:rPr lang="en-US" dirty="0" smtClean="0"/>
              <a:t>All objects share a single copy of the </a:t>
            </a:r>
            <a:r>
              <a:rPr lang="en-US" dirty="0" err="1" smtClean="0">
                <a:solidFill>
                  <a:srgbClr val="6E8080"/>
                </a:solidFill>
                <a:latin typeface="Lucida Sans Typewriter"/>
                <a:ea typeface="Courier New" charset="0"/>
                <a:cs typeface="Courier New" charset="0"/>
              </a:rPr>
              <a:t>lastAssignedNumber</a:t>
            </a:r>
            <a:r>
              <a:rPr lang="en-US" dirty="0" smtClean="0"/>
              <a:t> variable </a:t>
            </a:r>
          </a:p>
          <a:p>
            <a:pPr lvl="1"/>
            <a:r>
              <a:rPr lang="en-US" dirty="0" smtClean="0"/>
              <a:t>That variable is stored in a separate location, outside any </a:t>
            </a:r>
            <a:r>
              <a:rPr lang="en-US" sz="2400" dirty="0" err="1" smtClean="0">
                <a:solidFill>
                  <a:srgbClr val="6E8080"/>
                </a:solidFill>
                <a:latin typeface="Lucida Sans Typewriter"/>
                <a:ea typeface="Courier New" charset="0"/>
                <a:cs typeface="Courier New" charset="0"/>
              </a:rPr>
              <a:t>BankAccount</a:t>
            </a:r>
            <a:r>
              <a:rPr lang="en-US" dirty="0" smtClean="0"/>
              <a:t>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6E8080"/>
                </a:solidFill>
                <a:latin typeface="Lucida Sans Typewriter"/>
                <a:ea typeface="Courier New" charset="0"/>
                <a:cs typeface="Courier New" charset="0"/>
              </a:rPr>
              <a:t>static</a:t>
            </a:r>
            <a:r>
              <a:rPr lang="en-US" dirty="0" smtClean="0"/>
              <a:t> Variables and Methods</a:t>
            </a:r>
            <a:endParaRPr lang="en-US" dirty="0"/>
          </a:p>
        </p:txBody>
      </p:sp>
      <p:sp>
        <p:nvSpPr>
          <p:cNvPr id="3" name="Content Placeholder 2"/>
          <p:cNvSpPr>
            <a:spLocks noGrp="1"/>
          </p:cNvSpPr>
          <p:nvPr>
            <p:ph idx="1"/>
          </p:nvPr>
        </p:nvSpPr>
        <p:spPr>
          <a:xfrm>
            <a:off x="0" y="762000"/>
            <a:ext cx="9135036" cy="6096000"/>
          </a:xfrm>
        </p:spPr>
        <p:txBody>
          <a:bodyPr/>
          <a:lstStyle/>
          <a:p>
            <a:r>
              <a:rPr lang="en-US" dirty="0" smtClean="0">
                <a:solidFill>
                  <a:srgbClr val="6E8080"/>
                </a:solidFill>
                <a:latin typeface="Lucida Sans Typewriter"/>
                <a:ea typeface="Courier New" charset="0"/>
                <a:cs typeface="Courier New" charset="0"/>
              </a:rPr>
              <a:t>static</a:t>
            </a:r>
            <a:r>
              <a:rPr lang="en-US" dirty="0" smtClean="0"/>
              <a:t> variables should always be declared as </a:t>
            </a:r>
            <a:r>
              <a:rPr lang="en-US" dirty="0" smtClean="0">
                <a:solidFill>
                  <a:srgbClr val="6E8080"/>
                </a:solidFill>
                <a:latin typeface="Lucida Sans Typewriter"/>
                <a:ea typeface="Courier New" charset="0"/>
                <a:cs typeface="Courier New" charset="0"/>
              </a:rPr>
              <a:t>private</a:t>
            </a:r>
            <a:r>
              <a:rPr lang="en-US" dirty="0" smtClean="0"/>
              <a:t>, </a:t>
            </a:r>
          </a:p>
          <a:p>
            <a:pPr lvl="1"/>
            <a:r>
              <a:rPr lang="en-US" dirty="0" smtClean="0"/>
              <a:t>This ensures that methods of other classes do not change their values</a:t>
            </a:r>
          </a:p>
          <a:p>
            <a:r>
              <a:rPr lang="en-US" dirty="0" smtClean="0">
                <a:solidFill>
                  <a:srgbClr val="6E8080"/>
                </a:solidFill>
                <a:latin typeface="Lucida Sans Typewriter"/>
                <a:ea typeface="Courier New" charset="0"/>
                <a:cs typeface="Courier New" charset="0"/>
              </a:rPr>
              <a:t>static</a:t>
            </a:r>
            <a:r>
              <a:rPr lang="en-US" dirty="0" smtClean="0"/>
              <a:t> constants may be either </a:t>
            </a:r>
            <a:r>
              <a:rPr lang="en-US" dirty="0" smtClean="0">
                <a:solidFill>
                  <a:srgbClr val="6E8080"/>
                </a:solidFill>
                <a:latin typeface="Lucida Sans Typewriter"/>
                <a:ea typeface="Courier New" charset="0"/>
                <a:cs typeface="Courier New" charset="0"/>
              </a:rPr>
              <a:t>private</a:t>
            </a:r>
            <a:r>
              <a:rPr lang="en-US" dirty="0" smtClean="0"/>
              <a:t> or </a:t>
            </a:r>
            <a:r>
              <a:rPr lang="en-US" dirty="0" smtClean="0">
                <a:solidFill>
                  <a:srgbClr val="6E8080"/>
                </a:solidFill>
                <a:latin typeface="Lucida Sans Typewriter"/>
                <a:ea typeface="Courier New" charset="0"/>
                <a:cs typeface="Courier New" charset="0"/>
              </a:rPr>
              <a:t>public</a:t>
            </a:r>
          </a:p>
          <a:p>
            <a:pPr lvl="1">
              <a:spcBef>
                <a:spcPts val="0"/>
              </a:spcBef>
              <a:buNone/>
            </a:pPr>
            <a:r>
              <a:rPr lang="en-US" dirty="0" smtClean="0">
                <a:solidFill>
                  <a:srgbClr val="6E8080"/>
                </a:solidFill>
                <a:latin typeface="Lucida Sans Typewriter"/>
                <a:ea typeface="Courier New" charset="0"/>
                <a:cs typeface="Courier New" charset="0"/>
              </a:rPr>
              <a:t>public class </a:t>
            </a:r>
            <a:r>
              <a:rPr lang="en-US" dirty="0" err="1" smtClean="0">
                <a:solidFill>
                  <a:srgbClr val="6E8080"/>
                </a:solidFill>
                <a:latin typeface="Lucida Sans Typewriter"/>
                <a:ea typeface="Courier New" charset="0"/>
                <a:cs typeface="Courier New" charset="0"/>
              </a:rPr>
              <a:t>BankAccount</a:t>
            </a:r>
            <a:endParaRPr lang="en-US" dirty="0" smtClean="0">
              <a:solidFill>
                <a:srgbClr val="6E8080"/>
              </a:solidFill>
              <a:latin typeface="Lucida Sans Typewriter"/>
              <a:ea typeface="Courier New" charset="0"/>
              <a:cs typeface="Courier New" charset="0"/>
            </a:endParaRP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public static final double OVERDRAFT_FEE = 29.95;</a:t>
            </a:r>
          </a:p>
          <a:p>
            <a:pPr lvl="1">
              <a:spcBef>
                <a:spcPts val="0"/>
              </a:spcBef>
              <a:buNone/>
            </a:pPr>
            <a:r>
              <a:rPr lang="en-US" dirty="0" smtClean="0">
                <a:solidFill>
                  <a:srgbClr val="6E8080"/>
                </a:solidFill>
                <a:latin typeface="Lucida Sans Typewriter"/>
                <a:ea typeface="Courier New" charset="0"/>
                <a:cs typeface="Courier New" charset="0"/>
              </a:rPr>
              <a:t>   . . .</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Methods from any class can refer to the constant as </a:t>
            </a:r>
            <a:r>
              <a:rPr lang="en-US" dirty="0" err="1" smtClean="0">
                <a:solidFill>
                  <a:srgbClr val="6E8080"/>
                </a:solidFill>
                <a:latin typeface="Lucida Sans Typewriter"/>
                <a:ea typeface="Courier New" charset="0"/>
                <a:cs typeface="Courier New" charset="0"/>
              </a:rPr>
              <a:t>BankAccount.OVERDRAFT_FEE</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6E8080"/>
                </a:solidFill>
                <a:latin typeface="Lucida Sans Typewriter"/>
                <a:ea typeface="Courier New" charset="0"/>
                <a:cs typeface="Courier New" charset="0"/>
              </a:rPr>
              <a:t>static</a:t>
            </a:r>
            <a:r>
              <a:rPr lang="en-US" dirty="0" smtClean="0"/>
              <a:t> Variables and Methods</a:t>
            </a:r>
            <a:endParaRPr lang="en-US" dirty="0"/>
          </a:p>
        </p:txBody>
      </p:sp>
      <p:sp>
        <p:nvSpPr>
          <p:cNvPr id="3" name="Content Placeholder 2"/>
          <p:cNvSpPr>
            <a:spLocks noGrp="1"/>
          </p:cNvSpPr>
          <p:nvPr>
            <p:ph idx="1"/>
          </p:nvPr>
        </p:nvSpPr>
        <p:spPr>
          <a:xfrm>
            <a:off x="8964" y="6112741"/>
            <a:ext cx="9135036" cy="443329"/>
          </a:xfrm>
        </p:spPr>
        <p:txBody>
          <a:bodyPr>
            <a:normAutofit lnSpcReduction="10000"/>
          </a:bodyPr>
          <a:lstStyle/>
          <a:p>
            <a:pPr>
              <a:buNone/>
            </a:pPr>
            <a:r>
              <a:rPr lang="en-US" b="1" dirty="0" smtClean="0"/>
              <a:t>Figure 5</a:t>
            </a:r>
            <a:r>
              <a:rPr lang="en-US" dirty="0" smtClean="0"/>
              <a:t> A </a:t>
            </a:r>
            <a:r>
              <a:rPr lang="en-US" dirty="0" smtClean="0">
                <a:solidFill>
                  <a:srgbClr val="6E8080"/>
                </a:solidFill>
                <a:latin typeface="Lucida Sans Typewriter"/>
                <a:ea typeface="Courier New" charset="0"/>
                <a:cs typeface="Courier New" charset="0"/>
              </a:rPr>
              <a:t>static</a:t>
            </a:r>
            <a:r>
              <a:rPr lang="en-US" dirty="0" smtClean="0"/>
              <a:t> Variable and Instance Variables</a:t>
            </a:r>
            <a:endParaRPr lang="en-US" dirty="0"/>
          </a:p>
        </p:txBody>
      </p:sp>
      <p:pic>
        <p:nvPicPr>
          <p:cNvPr id="4" name="Picture 3" descr="Static_and_instance_variables.png"/>
          <p:cNvPicPr>
            <a:picLocks noChangeAspect="1"/>
          </p:cNvPicPr>
          <p:nvPr/>
        </p:nvPicPr>
        <p:blipFill>
          <a:blip r:embed="rId2"/>
          <a:stretch>
            <a:fillRect/>
          </a:stretch>
        </p:blipFill>
        <p:spPr>
          <a:xfrm>
            <a:off x="1474448" y="863352"/>
            <a:ext cx="6339051" cy="525052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a:t>
            </a:r>
            <a:endParaRPr lang="en-US" dirty="0"/>
          </a:p>
        </p:txBody>
      </p:sp>
      <p:sp>
        <p:nvSpPr>
          <p:cNvPr id="8" name="Content Placeholder 5"/>
          <p:cNvSpPr>
            <a:spLocks noGrp="1"/>
          </p:cNvSpPr>
          <p:nvPr>
            <p:ph idx="4294967295"/>
          </p:nvPr>
        </p:nvSpPr>
        <p:spPr>
          <a:xfrm>
            <a:off x="446973" y="2048697"/>
            <a:ext cx="8239827" cy="1829517"/>
          </a:xfrm>
        </p:spPr>
        <p:txBody>
          <a:bodyPr/>
          <a:lstStyle/>
          <a:p>
            <a:pPr>
              <a:buNone/>
            </a:pPr>
            <a:r>
              <a:rPr lang="en-US" b="1" dirty="0" smtClean="0"/>
              <a:t>Answer:</a:t>
            </a:r>
            <a:r>
              <a:rPr lang="en-US" dirty="0" smtClean="0"/>
              <a:t> Look for nouns in the problem description. </a:t>
            </a:r>
            <a:endParaRPr lang="en-US" dirty="0"/>
          </a:p>
        </p:txBody>
      </p:sp>
      <p:sp>
        <p:nvSpPr>
          <p:cNvPr id="7" name="Content Placeholder 5"/>
          <p:cNvSpPr>
            <a:spLocks noGrp="1"/>
          </p:cNvSpPr>
          <p:nvPr>
            <p:ph idx="4294967295"/>
          </p:nvPr>
        </p:nvSpPr>
        <p:spPr>
          <a:xfrm>
            <a:off x="8964" y="958814"/>
            <a:ext cx="8677836" cy="485631"/>
          </a:xfrm>
        </p:spPr>
        <p:txBody>
          <a:bodyPr/>
          <a:lstStyle/>
          <a:p>
            <a:pPr>
              <a:buNone/>
            </a:pPr>
            <a:r>
              <a:rPr lang="en-US" dirty="0" smtClean="0"/>
              <a:t>What is the rule of thumb for finding classes? </a:t>
            </a:r>
            <a:endParaRPr lang="en-US" sz="1800" dirty="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6E8080"/>
                </a:solidFill>
                <a:latin typeface="Lucida Sans Typewriter"/>
                <a:ea typeface="Courier New" charset="0"/>
                <a:cs typeface="Courier New" charset="0"/>
              </a:rPr>
              <a:t>static</a:t>
            </a:r>
            <a:r>
              <a:rPr lang="en-US" sz="3200" dirty="0" smtClean="0"/>
              <a:t> Variables and Methods - Methods</a:t>
            </a:r>
            <a:endParaRPr lang="en-US" sz="3200" dirty="0"/>
          </a:p>
        </p:txBody>
      </p:sp>
      <p:sp>
        <p:nvSpPr>
          <p:cNvPr id="3" name="Content Placeholder 2"/>
          <p:cNvSpPr>
            <a:spLocks noGrp="1"/>
          </p:cNvSpPr>
          <p:nvPr>
            <p:ph idx="1"/>
          </p:nvPr>
        </p:nvSpPr>
        <p:spPr>
          <a:xfrm>
            <a:off x="0" y="762000"/>
            <a:ext cx="9135036" cy="6096000"/>
          </a:xfrm>
        </p:spPr>
        <p:txBody>
          <a:bodyPr/>
          <a:lstStyle/>
          <a:p>
            <a:r>
              <a:rPr lang="en-US" dirty="0" smtClean="0"/>
              <a:t>Sometimes a class defines methods that are not invoked on an object </a:t>
            </a:r>
          </a:p>
          <a:p>
            <a:pPr lvl="1"/>
            <a:r>
              <a:rPr lang="en-US" dirty="0" smtClean="0"/>
              <a:t>Called a </a:t>
            </a:r>
            <a:r>
              <a:rPr lang="en-US" b="1" dirty="0" smtClean="0"/>
              <a:t>static method</a:t>
            </a:r>
            <a:endParaRPr lang="en-US" dirty="0" smtClean="0"/>
          </a:p>
          <a:p>
            <a:r>
              <a:rPr lang="en-US" dirty="0" smtClean="0"/>
              <a:t>Example: </a:t>
            </a:r>
            <a:r>
              <a:rPr lang="en-US" dirty="0" err="1" smtClean="0">
                <a:solidFill>
                  <a:srgbClr val="6E8080"/>
                </a:solidFill>
                <a:latin typeface="Lucida Sans Typewriter"/>
                <a:ea typeface="Courier New" charset="0"/>
                <a:cs typeface="Courier New" charset="0"/>
              </a:rPr>
              <a:t>sqrt</a:t>
            </a:r>
            <a:r>
              <a:rPr lang="en-US" dirty="0" smtClean="0"/>
              <a:t> method of </a:t>
            </a:r>
            <a:r>
              <a:rPr lang="en-US" dirty="0" smtClean="0">
                <a:solidFill>
                  <a:srgbClr val="6E8080"/>
                </a:solidFill>
                <a:latin typeface="Lucida Sans Typewriter"/>
                <a:ea typeface="Courier New" charset="0"/>
                <a:cs typeface="Courier New" charset="0"/>
              </a:rPr>
              <a:t>Math</a:t>
            </a:r>
            <a:r>
              <a:rPr lang="en-US" dirty="0" smtClean="0"/>
              <a:t> class </a:t>
            </a:r>
          </a:p>
          <a:p>
            <a:pPr lvl="1"/>
            <a:r>
              <a:rPr lang="en-US" dirty="0" smtClean="0"/>
              <a:t>if </a:t>
            </a:r>
            <a:r>
              <a:rPr lang="en-US" dirty="0" err="1" smtClean="0">
                <a:solidFill>
                  <a:srgbClr val="6E8080"/>
                </a:solidFill>
                <a:latin typeface="Lucida Sans Typewriter"/>
                <a:ea typeface="Courier New" charset="0"/>
                <a:cs typeface="Courier New" charset="0"/>
              </a:rPr>
              <a:t>x</a:t>
            </a:r>
            <a:r>
              <a:rPr lang="en-US" dirty="0" smtClean="0"/>
              <a:t> is a number, then the call </a:t>
            </a:r>
            <a:r>
              <a:rPr lang="en-US" dirty="0" err="1" smtClean="0">
                <a:solidFill>
                  <a:srgbClr val="6E8080"/>
                </a:solidFill>
                <a:latin typeface="Lucida Sans Typewriter"/>
                <a:ea typeface="Courier New" charset="0"/>
                <a:cs typeface="Courier New" charset="0"/>
              </a:rPr>
              <a:t>x.sqrt</a:t>
            </a:r>
            <a:r>
              <a:rPr lang="en-US" dirty="0" smtClean="0">
                <a:solidFill>
                  <a:srgbClr val="6E8080"/>
                </a:solidFill>
                <a:latin typeface="Lucida Sans Typewriter"/>
                <a:ea typeface="Courier New" charset="0"/>
                <a:cs typeface="Courier New" charset="0"/>
              </a:rPr>
              <a:t>() </a:t>
            </a:r>
            <a:r>
              <a:rPr lang="en-US" dirty="0" smtClean="0"/>
              <a:t>is not legal</a:t>
            </a:r>
          </a:p>
          <a:p>
            <a:pPr lvl="1"/>
            <a:r>
              <a:rPr lang="en-US" dirty="0" smtClean="0">
                <a:solidFill>
                  <a:srgbClr val="6E8080"/>
                </a:solidFill>
                <a:latin typeface="Lucida Sans Typewriter"/>
                <a:ea typeface="Courier New" charset="0"/>
                <a:cs typeface="Courier New" charset="0"/>
              </a:rPr>
              <a:t>Math</a:t>
            </a:r>
            <a:r>
              <a:rPr lang="en-US" dirty="0" smtClean="0"/>
              <a:t> class provides a </a:t>
            </a:r>
            <a:r>
              <a:rPr lang="en-US" dirty="0" smtClean="0">
                <a:solidFill>
                  <a:srgbClr val="6E8080"/>
                </a:solidFill>
                <a:latin typeface="Lucida Sans Typewriter"/>
                <a:ea typeface="Courier New" charset="0"/>
                <a:cs typeface="Courier New" charset="0"/>
              </a:rPr>
              <a:t>static</a:t>
            </a:r>
            <a:r>
              <a:rPr lang="en-US" dirty="0" smtClean="0"/>
              <a:t> method: invoked as </a:t>
            </a:r>
            <a:r>
              <a:rPr lang="en-US" dirty="0" err="1" smtClean="0">
                <a:solidFill>
                  <a:srgbClr val="6E8080"/>
                </a:solidFill>
                <a:latin typeface="Lucida Sans Typewriter"/>
                <a:ea typeface="Courier New" charset="0"/>
                <a:cs typeface="Courier New" charset="0"/>
              </a:rPr>
              <a:t>Math.sqrt(x</a:t>
            </a:r>
            <a:r>
              <a:rPr lang="en-US" dirty="0" smtClean="0">
                <a:solidFill>
                  <a:srgbClr val="6E8080"/>
                </a:solidFill>
                <a:latin typeface="Lucida Sans Typewriter"/>
                <a:ea typeface="Courier New" charset="0"/>
                <a:cs typeface="Courier New" charset="0"/>
              </a:rPr>
              <a:t>)</a:t>
            </a:r>
          </a:p>
          <a:p>
            <a:pPr lvl="1"/>
            <a:r>
              <a:rPr lang="en-US" dirty="0" smtClean="0"/>
              <a:t>No object of the </a:t>
            </a:r>
            <a:r>
              <a:rPr lang="en-US" dirty="0" smtClean="0">
                <a:solidFill>
                  <a:srgbClr val="6E8080"/>
                </a:solidFill>
                <a:latin typeface="Lucida Sans Typewriter"/>
                <a:ea typeface="Courier New" charset="0"/>
                <a:cs typeface="Courier New" charset="0"/>
              </a:rPr>
              <a:t>Math</a:t>
            </a:r>
            <a:r>
              <a:rPr lang="en-US" dirty="0" smtClean="0"/>
              <a:t> class is constructed. </a:t>
            </a:r>
          </a:p>
          <a:p>
            <a:pPr lvl="1"/>
            <a:r>
              <a:rPr lang="en-US" dirty="0" smtClean="0"/>
              <a:t>The </a:t>
            </a:r>
            <a:r>
              <a:rPr lang="en-US" dirty="0" smtClean="0">
                <a:solidFill>
                  <a:srgbClr val="6E8080"/>
                </a:solidFill>
                <a:latin typeface="Lucida Sans Typewriter"/>
                <a:ea typeface="Courier New" charset="0"/>
                <a:cs typeface="Courier New" charset="0"/>
              </a:rPr>
              <a:t>Math</a:t>
            </a:r>
            <a:r>
              <a:rPr lang="en-US" dirty="0" smtClean="0"/>
              <a:t> qualifier simply tells the compiler where to find the </a:t>
            </a:r>
            <a:r>
              <a:rPr lang="en-US" dirty="0" err="1" smtClean="0">
                <a:solidFill>
                  <a:srgbClr val="6E8080"/>
                </a:solidFill>
                <a:latin typeface="Lucida Sans Typewriter"/>
                <a:ea typeface="Courier New" charset="0"/>
                <a:cs typeface="Courier New" charset="0"/>
              </a:rPr>
              <a:t>sqrt</a:t>
            </a:r>
            <a:r>
              <a:rPr lang="en-US" dirty="0" smtClean="0"/>
              <a:t> method.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6E8080"/>
                </a:solidFill>
                <a:latin typeface="Lucida Sans Typewriter"/>
                <a:ea typeface="Courier New" charset="0"/>
                <a:cs typeface="Courier New" charset="0"/>
              </a:rPr>
              <a:t>static</a:t>
            </a:r>
            <a:r>
              <a:rPr lang="en-US" dirty="0" smtClean="0"/>
              <a:t> Variables and Methods</a:t>
            </a:r>
            <a:endParaRPr lang="en-US" dirty="0"/>
          </a:p>
        </p:txBody>
      </p:sp>
      <p:sp>
        <p:nvSpPr>
          <p:cNvPr id="3" name="Content Placeholder 2"/>
          <p:cNvSpPr>
            <a:spLocks noGrp="1"/>
          </p:cNvSpPr>
          <p:nvPr>
            <p:ph idx="1"/>
          </p:nvPr>
        </p:nvSpPr>
        <p:spPr>
          <a:xfrm>
            <a:off x="0" y="762000"/>
            <a:ext cx="9135036" cy="6096000"/>
          </a:xfrm>
        </p:spPr>
        <p:txBody>
          <a:bodyPr/>
          <a:lstStyle/>
          <a:p>
            <a:r>
              <a:rPr lang="en-US" dirty="0" smtClean="0"/>
              <a:t>You can define your own </a:t>
            </a:r>
            <a:r>
              <a:rPr lang="en-US" dirty="0" smtClean="0">
                <a:solidFill>
                  <a:srgbClr val="6E8080"/>
                </a:solidFill>
                <a:latin typeface="Lucida Sans Typewriter"/>
                <a:ea typeface="Courier New" charset="0"/>
                <a:cs typeface="Courier New" charset="0"/>
              </a:rPr>
              <a:t>static</a:t>
            </a:r>
            <a:r>
              <a:rPr lang="en-US" dirty="0" smtClean="0"/>
              <a:t> methods:</a:t>
            </a:r>
          </a:p>
          <a:p>
            <a:pPr lvl="1">
              <a:buNone/>
            </a:pPr>
            <a:r>
              <a:rPr lang="en-US" sz="1600" dirty="0" smtClean="0">
                <a:solidFill>
                  <a:srgbClr val="6E8080"/>
                </a:solidFill>
                <a:latin typeface="Lucida Sans Typewriter"/>
                <a:ea typeface="Courier New" charset="0"/>
                <a:cs typeface="Courier New" charset="0"/>
              </a:rPr>
              <a:t>public class Financial</a:t>
            </a:r>
          </a:p>
          <a:p>
            <a:pPr lvl="1">
              <a:buNone/>
            </a:pPr>
            <a:r>
              <a:rPr lang="en-US" sz="1600" dirty="0" smtClean="0">
                <a:solidFill>
                  <a:srgbClr val="6E8080"/>
                </a:solidFill>
                <a:latin typeface="Lucida Sans Typewriter"/>
                <a:ea typeface="Courier New" charset="0"/>
                <a:cs typeface="Courier New" charset="0"/>
              </a:rPr>
              <a:t>{</a:t>
            </a:r>
          </a:p>
          <a:p>
            <a:pPr lvl="1">
              <a:buNone/>
            </a:pPr>
            <a:r>
              <a:rPr lang="en-US" sz="1600" dirty="0" smtClean="0">
                <a:solidFill>
                  <a:srgbClr val="6E8080"/>
                </a:solidFill>
                <a:latin typeface="Lucida Sans Typewriter"/>
                <a:ea typeface="Courier New" charset="0"/>
                <a:cs typeface="Courier New" charset="0"/>
              </a:rPr>
              <a:t>   /** Computes a percentage of an amount.</a:t>
            </a:r>
          </a:p>
          <a:p>
            <a:pPr lvl="1">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param</a:t>
            </a:r>
            <a:r>
              <a:rPr lang="en-US" sz="1600" dirty="0" smtClean="0">
                <a:solidFill>
                  <a:srgbClr val="6E8080"/>
                </a:solidFill>
                <a:latin typeface="Lucida Sans Typewriter"/>
                <a:ea typeface="Courier New" charset="0"/>
                <a:cs typeface="Courier New" charset="0"/>
              </a:rPr>
              <a:t> percentage the percentage to apply</a:t>
            </a:r>
          </a:p>
          <a:p>
            <a:pPr lvl="1">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param</a:t>
            </a:r>
            <a:r>
              <a:rPr lang="en-US" sz="1600" dirty="0" smtClean="0">
                <a:solidFill>
                  <a:srgbClr val="6E8080"/>
                </a:solidFill>
                <a:latin typeface="Lucida Sans Typewriter"/>
                <a:ea typeface="Courier New" charset="0"/>
                <a:cs typeface="Courier New" charset="0"/>
              </a:rPr>
              <a:t> amount the amount to which the percentage is applied </a:t>
            </a:r>
          </a:p>
          <a:p>
            <a:pPr lvl="1">
              <a:buNone/>
            </a:pPr>
            <a:r>
              <a:rPr lang="en-US" sz="1600" dirty="0" smtClean="0">
                <a:solidFill>
                  <a:srgbClr val="6E8080"/>
                </a:solidFill>
                <a:latin typeface="Lucida Sans Typewriter"/>
                <a:ea typeface="Courier New" charset="0"/>
                <a:cs typeface="Courier New" charset="0"/>
              </a:rPr>
              <a:t>       @return the requested percentage of the amount</a:t>
            </a:r>
          </a:p>
          <a:p>
            <a:pPr lvl="1">
              <a:buNone/>
            </a:pPr>
            <a:r>
              <a:rPr lang="en-US" sz="1600" dirty="0" smtClean="0">
                <a:solidFill>
                  <a:srgbClr val="6E8080"/>
                </a:solidFill>
                <a:latin typeface="Lucida Sans Typewriter"/>
                <a:ea typeface="Courier New" charset="0"/>
                <a:cs typeface="Courier New" charset="0"/>
              </a:rPr>
              <a:t>   */</a:t>
            </a:r>
          </a:p>
          <a:p>
            <a:pPr lvl="1">
              <a:buNone/>
            </a:pPr>
            <a:r>
              <a:rPr lang="en-US" sz="1600" dirty="0" smtClean="0">
                <a:solidFill>
                  <a:srgbClr val="6E8080"/>
                </a:solidFill>
                <a:latin typeface="Lucida Sans Typewriter"/>
                <a:ea typeface="Courier New" charset="0"/>
                <a:cs typeface="Courier New" charset="0"/>
              </a:rPr>
              <a:t>   public static double </a:t>
            </a:r>
            <a:r>
              <a:rPr lang="en-US" sz="1600" dirty="0" err="1" smtClean="0">
                <a:solidFill>
                  <a:srgbClr val="6E8080"/>
                </a:solidFill>
                <a:latin typeface="Lucida Sans Typewriter"/>
                <a:ea typeface="Courier New" charset="0"/>
                <a:cs typeface="Courier New" charset="0"/>
              </a:rPr>
              <a:t>percentOf(double</a:t>
            </a:r>
            <a:r>
              <a:rPr lang="en-US" sz="1600" dirty="0" smtClean="0">
                <a:solidFill>
                  <a:srgbClr val="6E8080"/>
                </a:solidFill>
                <a:latin typeface="Lucida Sans Typewriter"/>
                <a:ea typeface="Courier New" charset="0"/>
                <a:cs typeface="Courier New" charset="0"/>
              </a:rPr>
              <a:t> percentage, double amount) </a:t>
            </a:r>
          </a:p>
          <a:p>
            <a:pPr lvl="1">
              <a:buNone/>
            </a:pPr>
            <a:r>
              <a:rPr lang="en-US" sz="1600" dirty="0" smtClean="0">
                <a:solidFill>
                  <a:srgbClr val="6E8080"/>
                </a:solidFill>
                <a:latin typeface="Lucida Sans Typewriter"/>
                <a:ea typeface="Courier New" charset="0"/>
                <a:cs typeface="Courier New" charset="0"/>
              </a:rPr>
              <a:t>   {</a:t>
            </a:r>
          </a:p>
          <a:p>
            <a:pPr lvl="1">
              <a:buNone/>
            </a:pPr>
            <a:r>
              <a:rPr lang="en-US" sz="1600" dirty="0" smtClean="0">
                <a:solidFill>
                  <a:srgbClr val="6E8080"/>
                </a:solidFill>
                <a:latin typeface="Lucida Sans Typewriter"/>
                <a:ea typeface="Courier New" charset="0"/>
                <a:cs typeface="Courier New" charset="0"/>
              </a:rPr>
              <a:t>      return (percentage / 100) * amount;</a:t>
            </a:r>
          </a:p>
          <a:p>
            <a:pPr lvl="1">
              <a:buNone/>
            </a:pPr>
            <a:r>
              <a:rPr lang="en-US" sz="1600" dirty="0" smtClean="0">
                <a:solidFill>
                  <a:srgbClr val="6E8080"/>
                </a:solidFill>
                <a:latin typeface="Lucida Sans Typewriter"/>
                <a:ea typeface="Courier New" charset="0"/>
                <a:cs typeface="Courier New" charset="0"/>
              </a:rPr>
              <a:t>   }</a:t>
            </a:r>
          </a:p>
          <a:p>
            <a:pPr lvl="1">
              <a:buNone/>
            </a:pPr>
            <a:r>
              <a:rPr lang="en-US" sz="1600" dirty="0" smtClean="0">
                <a:solidFill>
                  <a:srgbClr val="6E8080"/>
                </a:solidFill>
                <a:latin typeface="Lucida Sans Typewriter"/>
                <a:ea typeface="Courier New" charset="0"/>
                <a:cs typeface="Courier New" charset="0"/>
              </a:rPr>
              <a:t>}</a:t>
            </a:r>
          </a:p>
          <a:p>
            <a:pPr lvl="1">
              <a:buNone/>
            </a:pPr>
            <a:endParaRPr lang="en-US" sz="1600"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6E8080"/>
                </a:solidFill>
                <a:latin typeface="Lucida Sans Typewriter"/>
                <a:ea typeface="Courier New" charset="0"/>
                <a:cs typeface="Courier New" charset="0"/>
              </a:rPr>
              <a:t>static</a:t>
            </a:r>
            <a:r>
              <a:rPr lang="en-US" dirty="0" smtClean="0"/>
              <a:t> Variables and Methods</a:t>
            </a:r>
            <a:endParaRPr lang="en-US" dirty="0"/>
          </a:p>
        </p:txBody>
      </p:sp>
      <p:sp>
        <p:nvSpPr>
          <p:cNvPr id="3" name="Content Placeholder 2"/>
          <p:cNvSpPr>
            <a:spLocks noGrp="1"/>
          </p:cNvSpPr>
          <p:nvPr>
            <p:ph idx="1"/>
          </p:nvPr>
        </p:nvSpPr>
        <p:spPr>
          <a:xfrm>
            <a:off x="0" y="762000"/>
            <a:ext cx="9135036" cy="6096000"/>
          </a:xfrm>
        </p:spPr>
        <p:txBody>
          <a:bodyPr/>
          <a:lstStyle/>
          <a:p>
            <a:r>
              <a:rPr lang="en-US" dirty="0" smtClean="0"/>
              <a:t>When calling such a method, supply the name of the class containing it:</a:t>
            </a:r>
          </a:p>
          <a:p>
            <a:pPr lvl="1">
              <a:buNone/>
            </a:pPr>
            <a:r>
              <a:rPr lang="en-US" dirty="0" smtClean="0">
                <a:solidFill>
                  <a:srgbClr val="6E8080"/>
                </a:solidFill>
                <a:latin typeface="Lucida Sans Typewriter"/>
                <a:ea typeface="Courier New" charset="0"/>
                <a:cs typeface="Courier New" charset="0"/>
              </a:rPr>
              <a:t>double tax = </a:t>
            </a:r>
            <a:r>
              <a:rPr lang="en-US" dirty="0" err="1" smtClean="0">
                <a:solidFill>
                  <a:srgbClr val="6E8080"/>
                </a:solidFill>
                <a:latin typeface="Lucida Sans Typewriter"/>
                <a:ea typeface="Courier New" charset="0"/>
                <a:cs typeface="Courier New" charset="0"/>
              </a:rPr>
              <a:t>Financial.percentOf(taxRate</a:t>
            </a:r>
            <a:r>
              <a:rPr lang="en-US" dirty="0" smtClean="0">
                <a:solidFill>
                  <a:srgbClr val="6E8080"/>
                </a:solidFill>
                <a:latin typeface="Lucida Sans Typewriter"/>
                <a:ea typeface="Courier New" charset="0"/>
                <a:cs typeface="Courier New" charset="0"/>
              </a:rPr>
              <a:t>, total);</a:t>
            </a:r>
          </a:p>
          <a:p>
            <a:r>
              <a:rPr lang="en-US" dirty="0" smtClean="0"/>
              <a:t>The </a:t>
            </a:r>
            <a:r>
              <a:rPr lang="en-US" dirty="0" smtClean="0">
                <a:solidFill>
                  <a:srgbClr val="6E8080"/>
                </a:solidFill>
                <a:latin typeface="Lucida Sans Typewriter"/>
                <a:ea typeface="Courier New" charset="0"/>
                <a:cs typeface="Courier New" charset="0"/>
              </a:rPr>
              <a:t>main</a:t>
            </a:r>
            <a:r>
              <a:rPr lang="en-US" dirty="0" smtClean="0"/>
              <a:t> method is always </a:t>
            </a:r>
            <a:r>
              <a:rPr lang="en-US" dirty="0" smtClean="0">
                <a:solidFill>
                  <a:srgbClr val="6E8080"/>
                </a:solidFill>
                <a:latin typeface="Lucida Sans Typewriter"/>
                <a:ea typeface="Courier New" charset="0"/>
                <a:cs typeface="Courier New" charset="0"/>
              </a:rPr>
              <a:t>static</a:t>
            </a:r>
            <a:r>
              <a:rPr lang="en-US" dirty="0" smtClean="0"/>
              <a:t>.</a:t>
            </a:r>
          </a:p>
          <a:p>
            <a:pPr lvl="1"/>
            <a:r>
              <a:rPr lang="en-US" dirty="0" smtClean="0"/>
              <a:t>When the program starts, there aren’t any objects. </a:t>
            </a:r>
          </a:p>
          <a:p>
            <a:pPr lvl="1"/>
            <a:r>
              <a:rPr lang="en-US" dirty="0" smtClean="0"/>
              <a:t>Therefore, the first method of a program must be a </a:t>
            </a:r>
            <a:r>
              <a:rPr lang="en-US" dirty="0" smtClean="0">
                <a:solidFill>
                  <a:srgbClr val="6E8080"/>
                </a:solidFill>
                <a:latin typeface="Lucida Sans Typewriter"/>
                <a:ea typeface="Courier New" charset="0"/>
                <a:cs typeface="Courier New" charset="0"/>
              </a:rPr>
              <a:t>static</a:t>
            </a:r>
            <a:r>
              <a:rPr lang="en-US" dirty="0" smtClean="0"/>
              <a:t> method.</a:t>
            </a:r>
          </a:p>
          <a:p>
            <a:r>
              <a:rPr lang="en-US" dirty="0" smtClean="0"/>
              <a:t>Programming Tip: </a:t>
            </a:r>
            <a:r>
              <a:rPr lang="en-US" u="sng" dirty="0" smtClean="0"/>
              <a:t>Minimize the Use of </a:t>
            </a:r>
            <a:r>
              <a:rPr lang="en-US" u="sng" dirty="0" smtClean="0">
                <a:solidFill>
                  <a:srgbClr val="6E8080"/>
                </a:solidFill>
                <a:latin typeface="Lucida Sans Typewriter"/>
                <a:ea typeface="Courier New" charset="0"/>
                <a:cs typeface="Courier New" charset="0"/>
              </a:rPr>
              <a:t>static</a:t>
            </a:r>
            <a:r>
              <a:rPr lang="en-US" u="sng" dirty="0" smtClean="0"/>
              <a:t> Methods</a:t>
            </a:r>
            <a:endParaRPr lang="en-US" sz="1600" u="sng"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8.17</a:t>
            </a:r>
            <a:endParaRPr lang="en-US" dirty="0"/>
          </a:p>
        </p:txBody>
      </p:sp>
      <p:sp>
        <p:nvSpPr>
          <p:cNvPr id="8" name="Content Placeholder 5"/>
          <p:cNvSpPr>
            <a:spLocks noGrp="1"/>
          </p:cNvSpPr>
          <p:nvPr>
            <p:ph idx="4294967295"/>
          </p:nvPr>
        </p:nvSpPr>
        <p:spPr>
          <a:xfrm>
            <a:off x="599372" y="2353068"/>
            <a:ext cx="8535664" cy="1187894"/>
          </a:xfrm>
        </p:spPr>
        <p:txBody>
          <a:bodyPr/>
          <a:lstStyle/>
          <a:p>
            <a:pPr>
              <a:buNone/>
            </a:pPr>
            <a:r>
              <a:rPr lang="en-US" b="1" dirty="0" smtClean="0"/>
              <a:t>Answer:</a:t>
            </a:r>
            <a:r>
              <a:rPr lang="en-US" dirty="0" smtClean="0"/>
              <a:t> </a:t>
            </a:r>
            <a:r>
              <a:rPr lang="en-US" dirty="0" err="1" smtClean="0">
                <a:solidFill>
                  <a:srgbClr val="6E8080"/>
                </a:solidFill>
                <a:latin typeface="Lucida Sans Typewriter"/>
                <a:ea typeface="Courier New" charset="0"/>
                <a:cs typeface="Courier New" charset="0"/>
              </a:rPr>
              <a:t>System.in</a:t>
            </a:r>
            <a:r>
              <a:rPr lang="en-US" dirty="0" smtClean="0"/>
              <a:t> and </a:t>
            </a:r>
            <a:r>
              <a:rPr lang="en-US" dirty="0" err="1" smtClean="0">
                <a:solidFill>
                  <a:srgbClr val="6E8080"/>
                </a:solidFill>
                <a:latin typeface="Lucida Sans Typewriter"/>
                <a:ea typeface="Courier New" charset="0"/>
                <a:cs typeface="Courier New" charset="0"/>
              </a:rPr>
              <a:t>System.out</a:t>
            </a:r>
            <a:r>
              <a:rPr lang="en-US" dirty="0" smtClean="0"/>
              <a:t>. </a:t>
            </a:r>
            <a:endParaRPr lang="en-US" dirty="0"/>
          </a:p>
        </p:txBody>
      </p:sp>
      <p:sp>
        <p:nvSpPr>
          <p:cNvPr id="9" name="Content Placeholder 5"/>
          <p:cNvSpPr>
            <a:spLocks noGrp="1"/>
          </p:cNvSpPr>
          <p:nvPr>
            <p:ph idx="4294967295"/>
          </p:nvPr>
        </p:nvSpPr>
        <p:spPr>
          <a:xfrm>
            <a:off x="0" y="958815"/>
            <a:ext cx="9135036" cy="472513"/>
          </a:xfrm>
        </p:spPr>
        <p:txBody>
          <a:bodyPr/>
          <a:lstStyle/>
          <a:p>
            <a:pPr>
              <a:buNone/>
            </a:pPr>
            <a:r>
              <a:rPr lang="en-US" dirty="0" smtClean="0"/>
              <a:t>Name two </a:t>
            </a:r>
            <a:r>
              <a:rPr lang="en-US" dirty="0" smtClean="0">
                <a:solidFill>
                  <a:srgbClr val="6E8080"/>
                </a:solidFill>
                <a:latin typeface="Lucida Sans Typewriter"/>
                <a:ea typeface="Courier New" charset="0"/>
                <a:cs typeface="Courier New" charset="0"/>
              </a:rPr>
              <a:t>static</a:t>
            </a:r>
            <a:r>
              <a:rPr lang="en-US" dirty="0" smtClean="0"/>
              <a:t> variables of the </a:t>
            </a:r>
            <a:r>
              <a:rPr lang="en-US" dirty="0" smtClean="0">
                <a:solidFill>
                  <a:srgbClr val="6E8080"/>
                </a:solidFill>
                <a:latin typeface="Lucida Sans Typewriter"/>
                <a:ea typeface="Courier New" charset="0"/>
                <a:cs typeface="Courier New" charset="0"/>
              </a:rPr>
              <a:t>System</a:t>
            </a:r>
            <a:r>
              <a:rPr lang="en-US" dirty="0" smtClean="0"/>
              <a:t> class.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8.18</a:t>
            </a:r>
            <a:endParaRPr lang="en-US" dirty="0"/>
          </a:p>
        </p:txBody>
      </p:sp>
      <p:sp>
        <p:nvSpPr>
          <p:cNvPr id="8" name="Content Placeholder 5"/>
          <p:cNvSpPr>
            <a:spLocks noGrp="1"/>
          </p:cNvSpPr>
          <p:nvPr>
            <p:ph idx="4294967295"/>
          </p:nvPr>
        </p:nvSpPr>
        <p:spPr>
          <a:xfrm>
            <a:off x="599372" y="1896361"/>
            <a:ext cx="8535664" cy="1187894"/>
          </a:xfrm>
        </p:spPr>
        <p:txBody>
          <a:bodyPr/>
          <a:lstStyle/>
          <a:p>
            <a:pPr>
              <a:buNone/>
            </a:pPr>
            <a:r>
              <a:rPr lang="en-US" b="1" dirty="0" smtClean="0"/>
              <a:t>Answer:</a:t>
            </a:r>
            <a:r>
              <a:rPr lang="en-US" dirty="0" smtClean="0"/>
              <a:t> </a:t>
            </a:r>
            <a:r>
              <a:rPr lang="en-US" dirty="0" err="1" smtClean="0">
                <a:solidFill>
                  <a:srgbClr val="6E8080"/>
                </a:solidFill>
                <a:latin typeface="Lucida Sans Typewriter"/>
                <a:ea typeface="Courier New" charset="0"/>
                <a:cs typeface="Courier New" charset="0"/>
              </a:rPr>
              <a:t>Math.PI</a:t>
            </a:r>
            <a:endParaRPr lang="en-US" dirty="0" smtClean="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15"/>
            <a:ext cx="9135036" cy="558608"/>
          </a:xfrm>
        </p:spPr>
        <p:txBody>
          <a:bodyPr/>
          <a:lstStyle/>
          <a:p>
            <a:pPr>
              <a:buNone/>
            </a:pPr>
            <a:r>
              <a:rPr lang="en-US" dirty="0" smtClean="0"/>
              <a:t>Name a </a:t>
            </a:r>
            <a:r>
              <a:rPr lang="en-US" dirty="0" smtClean="0">
                <a:solidFill>
                  <a:srgbClr val="6E8080"/>
                </a:solidFill>
                <a:latin typeface="Lucida Sans Typewriter"/>
                <a:ea typeface="Courier New" charset="0"/>
                <a:cs typeface="Courier New" charset="0"/>
              </a:rPr>
              <a:t>static</a:t>
            </a:r>
            <a:r>
              <a:rPr lang="en-US" dirty="0" smtClean="0"/>
              <a:t> constant of the </a:t>
            </a:r>
            <a:r>
              <a:rPr lang="en-US" dirty="0" smtClean="0">
                <a:solidFill>
                  <a:srgbClr val="6E8080"/>
                </a:solidFill>
                <a:latin typeface="Lucida Sans Typewriter"/>
                <a:ea typeface="Courier New" charset="0"/>
                <a:cs typeface="Courier New" charset="0"/>
              </a:rPr>
              <a:t>Math</a:t>
            </a:r>
            <a:r>
              <a:rPr lang="en-US" dirty="0" smtClean="0"/>
              <a:t> class.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8.19</a:t>
            </a:r>
            <a:endParaRPr lang="en-US" dirty="0"/>
          </a:p>
        </p:txBody>
      </p:sp>
      <p:sp>
        <p:nvSpPr>
          <p:cNvPr id="8" name="Content Placeholder 5"/>
          <p:cNvSpPr>
            <a:spLocks noGrp="1"/>
          </p:cNvSpPr>
          <p:nvPr>
            <p:ph idx="4294967295"/>
          </p:nvPr>
        </p:nvSpPr>
        <p:spPr>
          <a:xfrm>
            <a:off x="599372" y="3087806"/>
            <a:ext cx="8535664" cy="1187894"/>
          </a:xfrm>
        </p:spPr>
        <p:txBody>
          <a:bodyPr/>
          <a:lstStyle/>
          <a:p>
            <a:pPr>
              <a:buNone/>
            </a:pPr>
            <a:r>
              <a:rPr lang="en-US" b="1" dirty="0" smtClean="0"/>
              <a:t>Answer:</a:t>
            </a:r>
            <a:r>
              <a:rPr lang="en-US" dirty="0" smtClean="0"/>
              <a:t> The method needs no data of any object. The only required input is the </a:t>
            </a:r>
            <a:r>
              <a:rPr lang="en-US" dirty="0" smtClean="0">
                <a:solidFill>
                  <a:srgbClr val="6E8080"/>
                </a:solidFill>
                <a:latin typeface="Lucida Sans Typewriter"/>
                <a:ea typeface="Courier New" charset="0"/>
                <a:cs typeface="Courier New" charset="0"/>
              </a:rPr>
              <a:t>values</a:t>
            </a:r>
            <a:r>
              <a:rPr lang="en-US" dirty="0" smtClean="0"/>
              <a:t> argument.</a:t>
            </a:r>
            <a:endParaRPr lang="en-US" sz="2000" dirty="0" smtClean="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14"/>
            <a:ext cx="9135036" cy="1688605"/>
          </a:xfrm>
        </p:spPr>
        <p:txBody>
          <a:bodyPr>
            <a:normAutofit lnSpcReduction="10000"/>
          </a:bodyPr>
          <a:lstStyle/>
          <a:p>
            <a:pPr>
              <a:buNone/>
            </a:pPr>
            <a:r>
              <a:rPr lang="en-US" dirty="0" smtClean="0"/>
              <a:t>The following method computes the average of an array of numbers:</a:t>
            </a:r>
          </a:p>
          <a:p>
            <a:pPr lvl="1">
              <a:buNone/>
            </a:pPr>
            <a:r>
              <a:rPr lang="en-US" sz="2000" dirty="0" smtClean="0">
                <a:solidFill>
                  <a:srgbClr val="6E8080"/>
                </a:solidFill>
                <a:latin typeface="Lucida Sans Typewriter"/>
                <a:ea typeface="Courier New" charset="0"/>
                <a:cs typeface="Courier New" charset="0"/>
              </a:rPr>
              <a:t>public static double </a:t>
            </a:r>
            <a:r>
              <a:rPr lang="en-US" sz="2000" dirty="0" err="1" smtClean="0">
                <a:solidFill>
                  <a:srgbClr val="6E8080"/>
                </a:solidFill>
                <a:latin typeface="Lucida Sans Typewriter"/>
                <a:ea typeface="Courier New" charset="0"/>
                <a:cs typeface="Courier New" charset="0"/>
              </a:rPr>
              <a:t>average(double</a:t>
            </a:r>
            <a:r>
              <a:rPr lang="en-US" sz="2000" dirty="0" smtClean="0">
                <a:solidFill>
                  <a:srgbClr val="6E8080"/>
                </a:solidFill>
                <a:latin typeface="Lucida Sans Typewriter"/>
                <a:ea typeface="Courier New" charset="0"/>
                <a:cs typeface="Courier New" charset="0"/>
              </a:rPr>
              <a:t>[] values)</a:t>
            </a:r>
          </a:p>
          <a:p>
            <a:pPr lvl="1">
              <a:buNone/>
            </a:pPr>
            <a:r>
              <a:rPr lang="en-US" sz="2400" dirty="0" smtClean="0"/>
              <a:t>Why should it not be defined as an instance method?</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8.20</a:t>
            </a:r>
            <a:endParaRPr lang="en-US" dirty="0"/>
          </a:p>
        </p:txBody>
      </p:sp>
      <p:sp>
        <p:nvSpPr>
          <p:cNvPr id="8" name="Content Placeholder 5"/>
          <p:cNvSpPr>
            <a:spLocks noGrp="1"/>
          </p:cNvSpPr>
          <p:nvPr>
            <p:ph idx="4294967295"/>
          </p:nvPr>
        </p:nvSpPr>
        <p:spPr>
          <a:xfrm>
            <a:off x="599372" y="3228560"/>
            <a:ext cx="8535664" cy="1990946"/>
          </a:xfrm>
        </p:spPr>
        <p:txBody>
          <a:bodyPr/>
          <a:lstStyle/>
          <a:p>
            <a:pPr>
              <a:buNone/>
            </a:pPr>
            <a:r>
              <a:rPr lang="en-US" b="1" dirty="0" smtClean="0"/>
              <a:t>Answer:</a:t>
            </a:r>
            <a:r>
              <a:rPr lang="en-US" dirty="0" smtClean="0"/>
              <a:t> Yes, it works. </a:t>
            </a:r>
            <a:r>
              <a:rPr lang="en-US" dirty="0" smtClean="0">
                <a:solidFill>
                  <a:srgbClr val="6E8080"/>
                </a:solidFill>
                <a:latin typeface="Lucida Sans Typewriter"/>
                <a:ea typeface="Courier New" charset="0"/>
                <a:cs typeface="Courier New" charset="0"/>
              </a:rPr>
              <a:t>static</a:t>
            </a:r>
            <a:r>
              <a:rPr lang="en-US" dirty="0" smtClean="0"/>
              <a:t> methods can access </a:t>
            </a:r>
            <a:r>
              <a:rPr lang="en-US" dirty="0" smtClean="0">
                <a:solidFill>
                  <a:srgbClr val="6E8080"/>
                </a:solidFill>
                <a:latin typeface="Lucida Sans Typewriter"/>
                <a:ea typeface="Courier New" charset="0"/>
                <a:cs typeface="Courier New" charset="0"/>
              </a:rPr>
              <a:t>static</a:t>
            </a:r>
            <a:r>
              <a:rPr lang="en-US" dirty="0" smtClean="0"/>
              <a:t> variables of the same class. But it is a terrible idea. As your programming tasks get more complex, you will want to use objects and classes to organize your programs. </a:t>
            </a:r>
            <a:endParaRPr lang="en-US" dirty="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15"/>
            <a:ext cx="9135036" cy="2269745"/>
          </a:xfrm>
        </p:spPr>
        <p:txBody>
          <a:bodyPr>
            <a:normAutofit lnSpcReduction="10000"/>
          </a:bodyPr>
          <a:lstStyle/>
          <a:p>
            <a:pPr>
              <a:buNone/>
            </a:pPr>
            <a:r>
              <a:rPr lang="en-US" dirty="0" smtClean="0"/>
              <a:t>Harry tells you that he has found a great way to avoid those pesky objects: Put all code into a single class and declare all methods and variables </a:t>
            </a:r>
            <a:r>
              <a:rPr lang="en-US" dirty="0" smtClean="0">
                <a:solidFill>
                  <a:srgbClr val="6E8080"/>
                </a:solidFill>
                <a:latin typeface="Lucida Sans Typewriter"/>
                <a:ea typeface="Courier New" charset="0"/>
                <a:cs typeface="Courier New" charset="0"/>
              </a:rPr>
              <a:t>static</a:t>
            </a:r>
            <a:r>
              <a:rPr lang="en-US" dirty="0" smtClean="0"/>
              <a:t>. Then </a:t>
            </a:r>
            <a:r>
              <a:rPr lang="en-US" dirty="0" smtClean="0">
                <a:solidFill>
                  <a:srgbClr val="6E8080"/>
                </a:solidFill>
                <a:latin typeface="Lucida Sans Typewriter"/>
                <a:ea typeface="Courier New" charset="0"/>
                <a:cs typeface="Courier New" charset="0"/>
              </a:rPr>
              <a:t>main</a:t>
            </a:r>
            <a:r>
              <a:rPr lang="en-US" dirty="0" smtClean="0"/>
              <a:t> can call the other </a:t>
            </a:r>
            <a:r>
              <a:rPr lang="en-US" dirty="0" smtClean="0">
                <a:solidFill>
                  <a:srgbClr val="6E8080"/>
                </a:solidFill>
                <a:latin typeface="Lucida Sans Typewriter"/>
                <a:ea typeface="Courier New" charset="0"/>
                <a:cs typeface="Courier New" charset="0"/>
              </a:rPr>
              <a:t>static</a:t>
            </a:r>
            <a:r>
              <a:rPr lang="en-US" dirty="0" smtClean="0"/>
              <a:t> methods, and all of them can access the </a:t>
            </a:r>
            <a:r>
              <a:rPr lang="en-US" dirty="0" smtClean="0">
                <a:solidFill>
                  <a:srgbClr val="6E8080"/>
                </a:solidFill>
                <a:latin typeface="Lucida Sans Typewriter"/>
                <a:ea typeface="Courier New" charset="0"/>
                <a:cs typeface="Courier New" charset="0"/>
              </a:rPr>
              <a:t>static</a:t>
            </a:r>
            <a:r>
              <a:rPr lang="en-US" dirty="0" smtClean="0"/>
              <a:t> variables. Will </a:t>
            </a:r>
            <a:r>
              <a:rPr lang="en-US" dirty="0" err="1" smtClean="0"/>
              <a:t>Harry's</a:t>
            </a:r>
            <a:r>
              <a:rPr lang="en-US" dirty="0" smtClean="0"/>
              <a:t> plan work? Is it a good idea?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Packages</a:t>
            </a:r>
            <a:endParaRPr lang="en-US" dirty="0"/>
          </a:p>
        </p:txBody>
      </p:sp>
      <p:sp>
        <p:nvSpPr>
          <p:cNvPr id="3" name="Content Placeholder 2"/>
          <p:cNvSpPr>
            <a:spLocks noGrp="1"/>
          </p:cNvSpPr>
          <p:nvPr>
            <p:ph idx="1"/>
          </p:nvPr>
        </p:nvSpPr>
        <p:spPr>
          <a:xfrm>
            <a:off x="0" y="1008621"/>
            <a:ext cx="9135036" cy="939277"/>
          </a:xfrm>
        </p:spPr>
        <p:txBody>
          <a:bodyPr/>
          <a:lstStyle/>
          <a:p>
            <a:r>
              <a:rPr lang="en-US" b="1" dirty="0" smtClean="0"/>
              <a:t>Package:</a:t>
            </a:r>
            <a:r>
              <a:rPr lang="en-US" dirty="0" smtClean="0"/>
              <a:t> Set of related classes</a:t>
            </a:r>
          </a:p>
          <a:p>
            <a:r>
              <a:rPr lang="en-US" dirty="0" smtClean="0"/>
              <a:t>Important packages in the Java library: </a:t>
            </a:r>
            <a:endParaRPr lang="en-US" dirty="0" smtClean="0">
              <a:solidFill>
                <a:srgbClr val="6E8080"/>
              </a:solidFill>
              <a:latin typeface="Lucida Sans Typewriter"/>
              <a:ea typeface="Courier New" charset="0"/>
              <a:cs typeface="Courier New" charset="0"/>
            </a:endParaRPr>
          </a:p>
        </p:txBody>
      </p:sp>
      <p:pic>
        <p:nvPicPr>
          <p:cNvPr id="6" name="Picture 5"/>
          <p:cNvPicPr>
            <a:picLocks noChangeAspect="1"/>
          </p:cNvPicPr>
          <p:nvPr/>
        </p:nvPicPr>
        <p:blipFill>
          <a:blip r:embed="rId2"/>
          <a:stretch>
            <a:fillRect/>
          </a:stretch>
        </p:blipFill>
        <p:spPr>
          <a:xfrm>
            <a:off x="8964" y="1947898"/>
            <a:ext cx="9126073" cy="31570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Organizing Related Classes into Packages</a:t>
            </a:r>
            <a:endParaRPr lang="en-US" sz="3200" dirty="0"/>
          </a:p>
        </p:txBody>
      </p:sp>
      <p:sp>
        <p:nvSpPr>
          <p:cNvPr id="3" name="Content Placeholder 2"/>
          <p:cNvSpPr>
            <a:spLocks noGrp="1"/>
          </p:cNvSpPr>
          <p:nvPr>
            <p:ph idx="1"/>
          </p:nvPr>
        </p:nvSpPr>
        <p:spPr>
          <a:xfrm>
            <a:off x="3734552" y="1008621"/>
            <a:ext cx="5400484" cy="831658"/>
          </a:xfrm>
        </p:spPr>
        <p:txBody>
          <a:bodyPr/>
          <a:lstStyle/>
          <a:p>
            <a:pPr>
              <a:buNone/>
            </a:pPr>
            <a:r>
              <a:rPr lang="en-US" dirty="0" smtClean="0"/>
              <a:t>In Java, related classes are grouped into </a:t>
            </a:r>
            <a:r>
              <a:rPr lang="en-US" dirty="0" smtClean="0">
                <a:solidFill>
                  <a:schemeClr val="tx2">
                    <a:lumMod val="60000"/>
                    <a:lumOff val="40000"/>
                  </a:schemeClr>
                </a:solidFill>
              </a:rPr>
              <a:t>packages</a:t>
            </a:r>
            <a:r>
              <a:rPr lang="en-US" dirty="0" smtClean="0"/>
              <a:t>.</a:t>
            </a:r>
            <a:endParaRPr lang="en-US" dirty="0"/>
          </a:p>
        </p:txBody>
      </p:sp>
      <p:pic>
        <p:nvPicPr>
          <p:cNvPr id="4" name="Picture 3" descr="organizing.jpg"/>
          <p:cNvPicPr>
            <a:picLocks noChangeAspect="1"/>
          </p:cNvPicPr>
          <p:nvPr/>
        </p:nvPicPr>
        <p:blipFill>
          <a:blip r:embed="rId2"/>
          <a:stretch>
            <a:fillRect/>
          </a:stretch>
        </p:blipFill>
        <p:spPr>
          <a:xfrm>
            <a:off x="343301" y="1008621"/>
            <a:ext cx="3162300" cy="2276475"/>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Organizing Related Classes into Packages</a:t>
            </a:r>
            <a:endParaRPr lang="en-US" sz="3200" dirty="0"/>
          </a:p>
        </p:txBody>
      </p:sp>
      <p:sp>
        <p:nvSpPr>
          <p:cNvPr id="3" name="Content Placeholder 2"/>
          <p:cNvSpPr>
            <a:spLocks noGrp="1"/>
          </p:cNvSpPr>
          <p:nvPr>
            <p:ph idx="1"/>
          </p:nvPr>
        </p:nvSpPr>
        <p:spPr>
          <a:xfrm>
            <a:off x="0" y="1008620"/>
            <a:ext cx="9135036" cy="5233263"/>
          </a:xfrm>
        </p:spPr>
        <p:txBody>
          <a:bodyPr/>
          <a:lstStyle/>
          <a:p>
            <a:r>
              <a:rPr lang="en-US" dirty="0" smtClean="0"/>
              <a:t>To put classes in a package, you must place a line</a:t>
            </a:r>
          </a:p>
          <a:p>
            <a:pPr lvl="1">
              <a:buNone/>
            </a:pPr>
            <a:r>
              <a:rPr lang="en-US" dirty="0" smtClean="0"/>
              <a:t> </a:t>
            </a:r>
            <a:r>
              <a:rPr lang="en-US" dirty="0" smtClean="0">
                <a:solidFill>
                  <a:srgbClr val="6E8080"/>
                </a:solidFill>
                <a:latin typeface="Lucida Sans Typewriter"/>
                <a:ea typeface="Courier New" charset="0"/>
                <a:cs typeface="Courier New" charset="0"/>
              </a:rPr>
              <a:t>package </a:t>
            </a:r>
            <a:r>
              <a:rPr lang="en-US" i="1" dirty="0" err="1" smtClean="0">
                <a:solidFill>
                  <a:srgbClr val="6E8080"/>
                </a:solidFill>
                <a:latin typeface="Lucida Sans Typewriter"/>
                <a:ea typeface="Courier New" charset="0"/>
                <a:cs typeface="Courier New" charset="0"/>
              </a:rPr>
              <a:t>packageName</a:t>
            </a:r>
            <a:r>
              <a:rPr lang="en-US" dirty="0" smtClean="0">
                <a:solidFill>
                  <a:srgbClr val="6E8080"/>
                </a:solidFill>
                <a:latin typeface="Lucida Sans Typewriter"/>
                <a:ea typeface="Courier New" charset="0"/>
                <a:cs typeface="Courier New" charset="0"/>
              </a:rPr>
              <a:t>;</a:t>
            </a:r>
          </a:p>
          <a:p>
            <a:pPr lvl="1">
              <a:buNone/>
            </a:pPr>
            <a:r>
              <a:rPr lang="en-US" sz="2400" dirty="0" smtClean="0"/>
              <a:t>as the first instruction in the source file containing the classes.</a:t>
            </a:r>
          </a:p>
          <a:p>
            <a:r>
              <a:rPr lang="en-US" dirty="0" smtClean="0"/>
              <a:t>Package name consists of one or more identifiers separated by periods.</a:t>
            </a:r>
          </a:p>
          <a:p>
            <a:r>
              <a:rPr lang="en-US" dirty="0" smtClean="0"/>
              <a:t>To put the </a:t>
            </a:r>
            <a:r>
              <a:rPr lang="en-US" dirty="0" smtClean="0">
                <a:solidFill>
                  <a:srgbClr val="6E8080"/>
                </a:solidFill>
                <a:latin typeface="Lucida Sans Typewriter"/>
                <a:ea typeface="Courier New" charset="0"/>
                <a:cs typeface="Courier New" charset="0"/>
              </a:rPr>
              <a:t>Financial</a:t>
            </a:r>
            <a:r>
              <a:rPr lang="en-US" dirty="0" smtClean="0"/>
              <a:t> class into a package named </a:t>
            </a:r>
            <a:r>
              <a:rPr lang="en-US" dirty="0" err="1" smtClean="0">
                <a:solidFill>
                  <a:srgbClr val="6E8080"/>
                </a:solidFill>
                <a:latin typeface="Lucida Sans Typewriter"/>
                <a:ea typeface="Courier New" charset="0"/>
                <a:cs typeface="Courier New" charset="0"/>
              </a:rPr>
              <a:t>com.horstmann.bigjava</a:t>
            </a:r>
            <a:r>
              <a:rPr lang="en-US" dirty="0" smtClean="0"/>
              <a:t>, the </a:t>
            </a:r>
            <a:r>
              <a:rPr lang="en-US" dirty="0" err="1" smtClean="0">
                <a:solidFill>
                  <a:srgbClr val="6E8080"/>
                </a:solidFill>
                <a:latin typeface="Lucida Sans Typewriter"/>
                <a:ea typeface="Courier New" charset="0"/>
                <a:cs typeface="Courier New" charset="0"/>
              </a:rPr>
              <a:t>Financial.java</a:t>
            </a:r>
            <a:r>
              <a:rPr lang="en-US" dirty="0" smtClean="0"/>
              <a:t> file must start as follows:</a:t>
            </a:r>
          </a:p>
          <a:p>
            <a:pPr lvl="1">
              <a:spcBef>
                <a:spcPts val="0"/>
              </a:spcBef>
              <a:buNone/>
            </a:pPr>
            <a:r>
              <a:rPr lang="en-US" dirty="0" smtClean="0">
                <a:solidFill>
                  <a:srgbClr val="6E8080"/>
                </a:solidFill>
                <a:latin typeface="Lucida Sans Typewriter"/>
                <a:ea typeface="Courier New" charset="0"/>
                <a:cs typeface="Courier New" charset="0"/>
              </a:rPr>
              <a:t>package </a:t>
            </a:r>
            <a:r>
              <a:rPr lang="en-US" dirty="0" err="1" smtClean="0">
                <a:solidFill>
                  <a:srgbClr val="6E8080"/>
                </a:solidFill>
                <a:latin typeface="Lucida Sans Typewriter"/>
                <a:ea typeface="Courier New" charset="0"/>
                <a:cs typeface="Courier New" charset="0"/>
              </a:rPr>
              <a:t>com.horstmann.bigjava</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public class Financial</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 . .</a:t>
            </a:r>
          </a:p>
          <a:p>
            <a:pPr lvl="1">
              <a:spcBef>
                <a:spcPts val="0"/>
              </a:spcBef>
              <a:buNone/>
            </a:pPr>
            <a:r>
              <a:rPr lang="en-US" dirty="0" smtClean="0">
                <a:solidFill>
                  <a:srgbClr val="6E8080"/>
                </a:solidFill>
                <a:latin typeface="Lucida Sans Typewriter"/>
                <a:ea typeface="Courier New" charset="0"/>
                <a:cs typeface="Courier New" charset="0"/>
              </a:rPr>
              <a:t>} </a:t>
            </a:r>
            <a:endParaRPr lang="en-US" dirty="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a:t>
            </a:r>
            <a:endParaRPr lang="en-US" dirty="0"/>
          </a:p>
        </p:txBody>
      </p:sp>
      <p:sp>
        <p:nvSpPr>
          <p:cNvPr id="8" name="Content Placeholder 5"/>
          <p:cNvSpPr>
            <a:spLocks noGrp="1"/>
          </p:cNvSpPr>
          <p:nvPr>
            <p:ph idx="4294967295"/>
          </p:nvPr>
        </p:nvSpPr>
        <p:spPr>
          <a:xfrm>
            <a:off x="446973" y="2802455"/>
            <a:ext cx="8239827" cy="531802"/>
          </a:xfrm>
        </p:spPr>
        <p:txBody>
          <a:bodyPr/>
          <a:lstStyle/>
          <a:p>
            <a:pPr>
              <a:buNone/>
            </a:pPr>
            <a:r>
              <a:rPr lang="en-US" b="1" dirty="0" smtClean="0"/>
              <a:t>Answer:</a:t>
            </a:r>
            <a:r>
              <a:rPr lang="en-US" dirty="0" smtClean="0"/>
              <a:t> Yes (</a:t>
            </a:r>
            <a:r>
              <a:rPr lang="en-US" dirty="0" err="1" smtClean="0">
                <a:solidFill>
                  <a:srgbClr val="6E8080"/>
                </a:solidFill>
                <a:latin typeface="Lucida Sans Typewriter"/>
                <a:ea typeface="Courier New" charset="0"/>
                <a:cs typeface="Courier New" charset="0"/>
              </a:rPr>
              <a:t>ChessBoard</a:t>
            </a:r>
            <a:r>
              <a:rPr lang="en-US" dirty="0" smtClean="0"/>
              <a:t>) and no (</a:t>
            </a:r>
            <a:r>
              <a:rPr lang="en-US" dirty="0" err="1" smtClean="0">
                <a:solidFill>
                  <a:srgbClr val="6E8080"/>
                </a:solidFill>
                <a:latin typeface="Lucida Sans Typewriter"/>
                <a:ea typeface="Courier New" charset="0"/>
                <a:cs typeface="Courier New" charset="0"/>
              </a:rPr>
              <a:t>MovePiece</a:t>
            </a:r>
            <a:r>
              <a:rPr lang="en-US" dirty="0" smtClean="0"/>
              <a:t>). </a:t>
            </a:r>
            <a:endParaRPr lang="en-US" dirty="0"/>
          </a:p>
        </p:txBody>
      </p:sp>
      <p:sp>
        <p:nvSpPr>
          <p:cNvPr id="9" name="Content Placeholder 5"/>
          <p:cNvSpPr>
            <a:spLocks noGrp="1"/>
          </p:cNvSpPr>
          <p:nvPr>
            <p:ph idx="4294967295"/>
          </p:nvPr>
        </p:nvSpPr>
        <p:spPr>
          <a:xfrm>
            <a:off x="8964" y="958814"/>
            <a:ext cx="8677836" cy="1181671"/>
          </a:xfrm>
        </p:spPr>
        <p:txBody>
          <a:bodyPr>
            <a:normAutofit lnSpcReduction="10000"/>
          </a:bodyPr>
          <a:lstStyle/>
          <a:p>
            <a:pPr>
              <a:buNone/>
            </a:pPr>
            <a:r>
              <a:rPr lang="en-US" dirty="0" smtClean="0"/>
              <a:t>Your job is to write a program that plays chess. Might </a:t>
            </a:r>
            <a:r>
              <a:rPr lang="en-US" dirty="0" err="1" smtClean="0">
                <a:solidFill>
                  <a:srgbClr val="6E8080"/>
                </a:solidFill>
                <a:latin typeface="Lucida Sans Typewriter"/>
                <a:ea typeface="Courier New" charset="0"/>
                <a:cs typeface="Courier New" charset="0"/>
              </a:rPr>
              <a:t>ChessBoard</a:t>
            </a:r>
            <a:r>
              <a:rPr lang="en-US" dirty="0" smtClean="0"/>
              <a:t> be an appropriate class? How about </a:t>
            </a:r>
            <a:r>
              <a:rPr lang="en-US" dirty="0" err="1" smtClean="0">
                <a:solidFill>
                  <a:srgbClr val="6E8080"/>
                </a:solidFill>
                <a:latin typeface="Lucida Sans Typewriter"/>
                <a:ea typeface="Courier New" charset="0"/>
                <a:cs typeface="Courier New" charset="0"/>
              </a:rPr>
              <a:t>MovePiece</a:t>
            </a:r>
            <a:r>
              <a:rPr lang="en-US" dirty="0" smtClean="0"/>
              <a:t>?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Organizing Related Classes into Packages</a:t>
            </a:r>
            <a:endParaRPr lang="en-US" sz="3200" dirty="0"/>
          </a:p>
        </p:txBody>
      </p:sp>
      <p:sp>
        <p:nvSpPr>
          <p:cNvPr id="3" name="Content Placeholder 2"/>
          <p:cNvSpPr>
            <a:spLocks noGrp="1"/>
          </p:cNvSpPr>
          <p:nvPr>
            <p:ph idx="1"/>
          </p:nvPr>
        </p:nvSpPr>
        <p:spPr>
          <a:xfrm>
            <a:off x="0" y="1008620"/>
            <a:ext cx="9135036" cy="5233263"/>
          </a:xfrm>
        </p:spPr>
        <p:txBody>
          <a:bodyPr/>
          <a:lstStyle/>
          <a:p>
            <a:r>
              <a:rPr lang="en-US" dirty="0" smtClean="0"/>
              <a:t>A special package: </a:t>
            </a:r>
            <a:r>
              <a:rPr lang="en-US" dirty="0" smtClean="0">
                <a:solidFill>
                  <a:schemeClr val="tx2">
                    <a:lumMod val="60000"/>
                    <a:lumOff val="40000"/>
                  </a:schemeClr>
                </a:solidFill>
              </a:rPr>
              <a:t>default package</a:t>
            </a:r>
          </a:p>
          <a:p>
            <a:pPr lvl="1"/>
            <a:r>
              <a:rPr lang="en-US" dirty="0" smtClean="0"/>
              <a:t>Has no name</a:t>
            </a:r>
          </a:p>
          <a:p>
            <a:pPr lvl="1"/>
            <a:r>
              <a:rPr lang="en-US" dirty="0" smtClean="0"/>
              <a:t>No </a:t>
            </a:r>
            <a:r>
              <a:rPr lang="en-US" dirty="0" smtClean="0">
                <a:solidFill>
                  <a:srgbClr val="6E8080"/>
                </a:solidFill>
                <a:latin typeface="Lucida Sans Typewriter"/>
                <a:ea typeface="Courier New" charset="0"/>
                <a:cs typeface="Courier New" charset="0"/>
              </a:rPr>
              <a:t>package</a:t>
            </a:r>
            <a:r>
              <a:rPr lang="en-US" dirty="0" smtClean="0"/>
              <a:t> statement </a:t>
            </a:r>
          </a:p>
          <a:p>
            <a:pPr lvl="1"/>
            <a:r>
              <a:rPr lang="en-US" dirty="0" smtClean="0"/>
              <a:t>If you did not include any </a:t>
            </a:r>
            <a:r>
              <a:rPr lang="en-US" dirty="0" smtClean="0">
                <a:solidFill>
                  <a:srgbClr val="6E8080"/>
                </a:solidFill>
                <a:latin typeface="Lucida Sans Typewriter"/>
                <a:ea typeface="Courier New" charset="0"/>
                <a:cs typeface="Courier New" charset="0"/>
              </a:rPr>
              <a:t>package</a:t>
            </a:r>
            <a:r>
              <a:rPr lang="en-US" dirty="0" smtClean="0"/>
              <a:t> statement at the top of your source file </a:t>
            </a:r>
          </a:p>
          <a:p>
            <a:pPr lvl="2">
              <a:buFont typeface="Courier New"/>
              <a:buChar char="o"/>
            </a:pPr>
            <a:r>
              <a:rPr lang="en-US" dirty="0" smtClean="0"/>
              <a:t>its classes are placed in the default package.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Importing Packages</a:t>
            </a:r>
            <a:endParaRPr lang="en-US" dirty="0"/>
          </a:p>
        </p:txBody>
      </p:sp>
      <p:sp>
        <p:nvSpPr>
          <p:cNvPr id="3" name="Content Placeholder 2"/>
          <p:cNvSpPr>
            <a:spLocks noGrp="1"/>
          </p:cNvSpPr>
          <p:nvPr>
            <p:ph idx="1"/>
          </p:nvPr>
        </p:nvSpPr>
        <p:spPr>
          <a:xfrm>
            <a:off x="0" y="1008620"/>
            <a:ext cx="9135036" cy="5663737"/>
          </a:xfrm>
        </p:spPr>
        <p:txBody>
          <a:bodyPr/>
          <a:lstStyle/>
          <a:p>
            <a:r>
              <a:rPr lang="en-US" dirty="0" smtClean="0"/>
              <a:t>Can use a class without importing: refer to it by </a:t>
            </a:r>
            <a:r>
              <a:rPr lang="en-US" dirty="0" smtClean="0">
                <a:solidFill>
                  <a:schemeClr val="tx2">
                    <a:lumMod val="60000"/>
                    <a:lumOff val="40000"/>
                  </a:schemeClr>
                </a:solidFill>
              </a:rPr>
              <a:t>its full name </a:t>
            </a:r>
            <a:r>
              <a:rPr lang="en-US" dirty="0" smtClean="0"/>
              <a:t>(package name plus class name):</a:t>
            </a:r>
          </a:p>
          <a:p>
            <a:pPr lvl="1">
              <a:buNone/>
            </a:pPr>
            <a:r>
              <a:rPr lang="en-US" sz="1800" dirty="0" err="1" smtClean="0">
                <a:solidFill>
                  <a:srgbClr val="6E8080"/>
                </a:solidFill>
                <a:latin typeface="Lucida Sans Typewriter"/>
                <a:ea typeface="Courier New" charset="0"/>
                <a:cs typeface="Courier New" charset="0"/>
              </a:rPr>
              <a:t>java.util.Scanner</a:t>
            </a:r>
            <a:r>
              <a:rPr lang="en-US" sz="1800" dirty="0" smtClean="0">
                <a:solidFill>
                  <a:srgbClr val="6E8080"/>
                </a:solidFill>
                <a:latin typeface="Lucida Sans Typewriter"/>
                <a:ea typeface="Courier New" charset="0"/>
                <a:cs typeface="Courier New" charset="0"/>
              </a:rPr>
              <a:t> in = new </a:t>
            </a:r>
            <a:r>
              <a:rPr lang="en-US" sz="1800" dirty="0" err="1" smtClean="0">
                <a:solidFill>
                  <a:srgbClr val="6E8080"/>
                </a:solidFill>
                <a:latin typeface="Lucida Sans Typewriter"/>
                <a:ea typeface="Courier New" charset="0"/>
                <a:cs typeface="Courier New" charset="0"/>
              </a:rPr>
              <a:t>java.util.Scanner(System.in</a:t>
            </a:r>
            <a:r>
              <a:rPr lang="en-US" sz="1800" dirty="0" smtClean="0">
                <a:solidFill>
                  <a:srgbClr val="6E8080"/>
                </a:solidFill>
                <a:latin typeface="Lucida Sans Typewriter"/>
                <a:ea typeface="Courier New" charset="0"/>
                <a:cs typeface="Courier New" charset="0"/>
              </a:rPr>
              <a:t>); </a:t>
            </a:r>
          </a:p>
          <a:p>
            <a:r>
              <a:rPr lang="en-US" dirty="0" smtClean="0"/>
              <a:t>Inconvenient</a:t>
            </a:r>
          </a:p>
          <a:p>
            <a:r>
              <a:rPr lang="en-US" dirty="0" smtClean="0">
                <a:solidFill>
                  <a:schemeClr val="tx2">
                    <a:lumMod val="60000"/>
                    <a:lumOff val="40000"/>
                  </a:schemeClr>
                </a:solidFill>
                <a:latin typeface="Lucida Sans Typewriter"/>
                <a:ea typeface="Courier New" charset="0"/>
                <a:cs typeface="Courier New" charset="0"/>
              </a:rPr>
              <a:t>import</a:t>
            </a:r>
            <a:r>
              <a:rPr lang="en-US" dirty="0" smtClean="0"/>
              <a:t> directive lets you refer to a class of a package by its class name, without the package prefix:</a:t>
            </a:r>
          </a:p>
          <a:p>
            <a:pPr lvl="1">
              <a:buNone/>
            </a:pPr>
            <a:r>
              <a:rPr lang="en-US" dirty="0" smtClean="0">
                <a:solidFill>
                  <a:srgbClr val="6E8080"/>
                </a:solidFill>
                <a:latin typeface="Lucida Sans Typewriter"/>
                <a:ea typeface="Courier New" charset="0"/>
                <a:cs typeface="Courier New" charset="0"/>
              </a:rPr>
              <a:t>import </a:t>
            </a:r>
            <a:r>
              <a:rPr lang="en-US" dirty="0" err="1" smtClean="0">
                <a:solidFill>
                  <a:srgbClr val="6E8080"/>
                </a:solidFill>
                <a:latin typeface="Lucida Sans Typewriter"/>
                <a:ea typeface="Courier New" charset="0"/>
                <a:cs typeface="Courier New" charset="0"/>
              </a:rPr>
              <a:t>java.util.Scanner</a:t>
            </a:r>
            <a:r>
              <a:rPr lang="en-US" dirty="0" smtClean="0">
                <a:solidFill>
                  <a:srgbClr val="6E8080"/>
                </a:solidFill>
                <a:latin typeface="Lucida Sans Typewriter"/>
                <a:ea typeface="Courier New" charset="0"/>
                <a:cs typeface="Courier New" charset="0"/>
              </a:rPr>
              <a:t>;</a:t>
            </a:r>
          </a:p>
          <a:p>
            <a:r>
              <a:rPr lang="en-US" dirty="0" smtClean="0"/>
              <a:t>Now you can refer to the class as </a:t>
            </a:r>
            <a:r>
              <a:rPr lang="en-US" dirty="0" smtClean="0">
                <a:solidFill>
                  <a:srgbClr val="6E8080"/>
                </a:solidFill>
                <a:latin typeface="Lucida Sans Typewriter"/>
                <a:ea typeface="Courier New" charset="0"/>
                <a:cs typeface="Courier New" charset="0"/>
              </a:rPr>
              <a:t>Scanner</a:t>
            </a:r>
            <a:r>
              <a:rPr lang="en-US" dirty="0" smtClean="0"/>
              <a:t> without the package prefix.</a:t>
            </a:r>
          </a:p>
          <a:p>
            <a:r>
              <a:rPr lang="en-US" dirty="0" smtClean="0"/>
              <a:t>Can import all classes in a package:</a:t>
            </a:r>
          </a:p>
          <a:p>
            <a:pPr lvl="1">
              <a:buNone/>
            </a:pPr>
            <a:r>
              <a:rPr lang="en-US" dirty="0" smtClean="0">
                <a:solidFill>
                  <a:srgbClr val="6E8080"/>
                </a:solidFill>
                <a:latin typeface="Lucida Sans Typewriter"/>
                <a:ea typeface="Courier New" charset="0"/>
                <a:cs typeface="Courier New" charset="0"/>
              </a:rPr>
              <a:t>import </a:t>
            </a:r>
            <a:r>
              <a:rPr lang="en-US" dirty="0" err="1" smtClean="0">
                <a:solidFill>
                  <a:srgbClr val="6E8080"/>
                </a:solidFill>
                <a:latin typeface="Lucida Sans Typewriter"/>
                <a:ea typeface="Courier New" charset="0"/>
                <a:cs typeface="Courier New" charset="0"/>
              </a:rPr>
              <a:t>java.util</a:t>
            </a:r>
            <a:r>
              <a:rPr lang="en-US" dirty="0" smtClean="0">
                <a:solidFill>
                  <a:srgbClr val="6E8080"/>
                </a:solidFill>
                <a:latin typeface="Lucida Sans Typewriter"/>
                <a:ea typeface="Courier New" charset="0"/>
                <a:cs typeface="Courier New" charset="0"/>
              </a:rPr>
              <a:t>.*; </a:t>
            </a:r>
          </a:p>
          <a:p>
            <a:r>
              <a:rPr lang="en-US" dirty="0" smtClean="0">
                <a:solidFill>
                  <a:schemeClr val="tx2">
                    <a:lumMod val="60000"/>
                    <a:lumOff val="40000"/>
                  </a:schemeClr>
                </a:solidFill>
              </a:rPr>
              <a:t>Never need to import </a:t>
            </a:r>
            <a:r>
              <a:rPr lang="en-US" dirty="0" err="1" smtClean="0">
                <a:solidFill>
                  <a:srgbClr val="6E8080"/>
                </a:solidFill>
                <a:latin typeface="Lucida Sans Typewriter"/>
                <a:ea typeface="Courier New" charset="0"/>
                <a:cs typeface="Courier New" charset="0"/>
              </a:rPr>
              <a:t>java.lang</a:t>
            </a:r>
            <a:r>
              <a:rPr lang="en-US" dirty="0" smtClean="0"/>
              <a:t>.</a:t>
            </a:r>
          </a:p>
          <a:p>
            <a:r>
              <a:rPr lang="en-US" dirty="0" smtClean="0"/>
              <a:t>You don't need to import other classes in the same package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Package Names</a:t>
            </a:r>
            <a:endParaRPr lang="en-US" dirty="0"/>
          </a:p>
        </p:txBody>
      </p:sp>
      <p:sp>
        <p:nvSpPr>
          <p:cNvPr id="3" name="Content Placeholder 2"/>
          <p:cNvSpPr>
            <a:spLocks noGrp="1"/>
          </p:cNvSpPr>
          <p:nvPr>
            <p:ph idx="1"/>
          </p:nvPr>
        </p:nvSpPr>
        <p:spPr>
          <a:xfrm>
            <a:off x="0" y="1008621"/>
            <a:ext cx="9135036" cy="4545020"/>
          </a:xfrm>
        </p:spPr>
        <p:txBody>
          <a:bodyPr/>
          <a:lstStyle/>
          <a:p>
            <a:r>
              <a:rPr lang="en-US" dirty="0" smtClean="0"/>
              <a:t>Use packages to avoid name clashes:</a:t>
            </a:r>
          </a:p>
          <a:p>
            <a:pPr lvl="1">
              <a:buNone/>
            </a:pPr>
            <a:r>
              <a:rPr lang="en-US" dirty="0" err="1" smtClean="0">
                <a:solidFill>
                  <a:srgbClr val="6E8080"/>
                </a:solidFill>
                <a:latin typeface="Lucida Sans Typewriter"/>
                <a:ea typeface="Courier New" charset="0"/>
                <a:cs typeface="Courier New" charset="0"/>
              </a:rPr>
              <a:t>java.util.Timer</a:t>
            </a:r>
            <a:endParaRPr lang="en-US" dirty="0" smtClean="0">
              <a:solidFill>
                <a:srgbClr val="6E8080"/>
              </a:solidFill>
              <a:latin typeface="Lucida Sans Typewriter"/>
              <a:ea typeface="Courier New" charset="0"/>
              <a:cs typeface="Courier New" charset="0"/>
            </a:endParaRPr>
          </a:p>
          <a:p>
            <a:pPr lvl="1">
              <a:buNone/>
            </a:pPr>
            <a:r>
              <a:rPr lang="en-US" sz="2400" dirty="0" smtClean="0"/>
              <a:t>vs.</a:t>
            </a:r>
          </a:p>
          <a:p>
            <a:pPr lvl="1">
              <a:buNone/>
            </a:pPr>
            <a:r>
              <a:rPr lang="en-US" dirty="0" err="1" smtClean="0">
                <a:solidFill>
                  <a:srgbClr val="6E8080"/>
                </a:solidFill>
                <a:latin typeface="Lucida Sans Typewriter"/>
                <a:ea typeface="Courier New" charset="0"/>
                <a:cs typeface="Courier New" charset="0"/>
              </a:rPr>
              <a:t>javax.swing.Timer</a:t>
            </a:r>
            <a:r>
              <a:rPr lang="en-US" dirty="0" smtClean="0"/>
              <a:t> </a:t>
            </a:r>
          </a:p>
          <a:p>
            <a:r>
              <a:rPr lang="en-US" dirty="0" smtClean="0"/>
              <a:t>Package names should be unique. </a:t>
            </a:r>
          </a:p>
          <a:p>
            <a:r>
              <a:rPr lang="en-US" dirty="0" smtClean="0"/>
              <a:t>To get a package name: turn the </a:t>
            </a:r>
            <a:r>
              <a:rPr lang="en-US" dirty="0" smtClean="0">
                <a:solidFill>
                  <a:schemeClr val="tx2">
                    <a:lumMod val="60000"/>
                    <a:lumOff val="40000"/>
                  </a:schemeClr>
                </a:solidFill>
              </a:rPr>
              <a:t>domain name around</a:t>
            </a:r>
            <a:r>
              <a:rPr lang="en-US" dirty="0" smtClean="0"/>
              <a:t>:</a:t>
            </a:r>
          </a:p>
          <a:p>
            <a:pPr lvl="1">
              <a:buNone/>
            </a:pPr>
            <a:r>
              <a:rPr lang="en-US" dirty="0" smtClean="0"/>
              <a:t> </a:t>
            </a:r>
            <a:r>
              <a:rPr lang="en-US" dirty="0" err="1" smtClean="0">
                <a:solidFill>
                  <a:srgbClr val="6E8080"/>
                </a:solidFill>
                <a:latin typeface="Lucida Sans Typewriter"/>
                <a:ea typeface="Courier New" charset="0"/>
                <a:cs typeface="Courier New" charset="0"/>
              </a:rPr>
              <a:t>com.horstmann.bigjava</a:t>
            </a:r>
            <a:r>
              <a:rPr lang="en-US" dirty="0" smtClean="0"/>
              <a:t> </a:t>
            </a:r>
          </a:p>
          <a:p>
            <a:r>
              <a:rPr lang="en-US" dirty="0" smtClean="0"/>
              <a:t>Or write your email address backwards:</a:t>
            </a:r>
          </a:p>
          <a:p>
            <a:pPr lvl="1">
              <a:buNone/>
            </a:pPr>
            <a:r>
              <a:rPr lang="en-US" dirty="0" smtClean="0"/>
              <a:t> </a:t>
            </a:r>
            <a:r>
              <a:rPr lang="en-US" dirty="0" err="1" smtClean="0">
                <a:solidFill>
                  <a:srgbClr val="6E8080"/>
                </a:solidFill>
                <a:latin typeface="Lucida Sans Typewriter"/>
                <a:ea typeface="Courier New" charset="0"/>
                <a:cs typeface="Courier New" charset="0"/>
              </a:rPr>
              <a:t>edu.sjsu.cs.walters</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26ADAE"/>
                </a:solidFill>
              </a:rPr>
              <a:t>Syntax 8.1 </a:t>
            </a:r>
            <a:r>
              <a:rPr lang="en-US" dirty="0" smtClean="0"/>
              <a:t>Package Specification</a:t>
            </a:r>
            <a:endParaRPr lang="en-US" dirty="0"/>
          </a:p>
        </p:txBody>
      </p:sp>
      <p:pic>
        <p:nvPicPr>
          <p:cNvPr id="4" name="Picture 3" descr="syntax8.1_packages.png"/>
          <p:cNvPicPr>
            <a:picLocks noChangeAspect="1"/>
          </p:cNvPicPr>
          <p:nvPr/>
        </p:nvPicPr>
        <p:blipFill>
          <a:blip r:embed="rId2"/>
          <a:stretch>
            <a:fillRect/>
          </a:stretch>
        </p:blipFill>
        <p:spPr>
          <a:xfrm>
            <a:off x="0" y="762000"/>
            <a:ext cx="9144000" cy="2697607"/>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Packages and Source Files</a:t>
            </a:r>
            <a:endParaRPr lang="en-US" dirty="0"/>
          </a:p>
        </p:txBody>
      </p:sp>
      <p:sp>
        <p:nvSpPr>
          <p:cNvPr id="3" name="Content Placeholder 2"/>
          <p:cNvSpPr>
            <a:spLocks noGrp="1"/>
          </p:cNvSpPr>
          <p:nvPr>
            <p:ph idx="1"/>
          </p:nvPr>
        </p:nvSpPr>
        <p:spPr>
          <a:xfrm>
            <a:off x="0" y="1008621"/>
            <a:ext cx="9135036" cy="4545020"/>
          </a:xfrm>
        </p:spPr>
        <p:txBody>
          <a:bodyPr>
            <a:normAutofit lnSpcReduction="10000"/>
          </a:bodyPr>
          <a:lstStyle/>
          <a:p>
            <a:r>
              <a:rPr lang="en-US" dirty="0" smtClean="0"/>
              <a:t>The path of a class file must match its package name.</a:t>
            </a:r>
          </a:p>
          <a:p>
            <a:r>
              <a:rPr lang="en-US" dirty="0" smtClean="0"/>
              <a:t>The parts of the name between periods represent successively nested directories.</a:t>
            </a:r>
          </a:p>
          <a:p>
            <a:r>
              <a:rPr lang="en-US" b="1" dirty="0" smtClean="0"/>
              <a:t>Base directory:</a:t>
            </a:r>
            <a:r>
              <a:rPr lang="en-US" dirty="0" smtClean="0"/>
              <a:t> holds your program's files</a:t>
            </a:r>
          </a:p>
          <a:p>
            <a:r>
              <a:rPr lang="en-US" dirty="0" smtClean="0"/>
              <a:t>Place the subdirectory inside the base directory.</a:t>
            </a:r>
          </a:p>
          <a:p>
            <a:r>
              <a:rPr lang="en-US" dirty="0" smtClean="0"/>
              <a:t>If your homework assignment is in a directory</a:t>
            </a:r>
          </a:p>
          <a:p>
            <a:pPr lvl="1">
              <a:buNone/>
            </a:pPr>
            <a:r>
              <a:rPr lang="en-US" dirty="0" smtClean="0">
                <a:solidFill>
                  <a:srgbClr val="6E8080"/>
                </a:solidFill>
                <a:latin typeface="Lucida Sans Typewriter"/>
                <a:ea typeface="Courier New" charset="0"/>
                <a:cs typeface="Courier New" charset="0"/>
              </a:rPr>
              <a:t>/home/britney/hw8/problem1</a:t>
            </a:r>
          </a:p>
          <a:p>
            <a:pPr lvl="1"/>
            <a:r>
              <a:rPr lang="en-US" dirty="0" smtClean="0"/>
              <a:t>Place the class files for the </a:t>
            </a:r>
            <a:r>
              <a:rPr lang="en-US" dirty="0" err="1" smtClean="0">
                <a:solidFill>
                  <a:srgbClr val="6E8080"/>
                </a:solidFill>
                <a:latin typeface="Lucida Sans Typewriter"/>
                <a:ea typeface="Courier New" charset="0"/>
                <a:cs typeface="Courier New" charset="0"/>
              </a:rPr>
              <a:t>com.horstmann.bigjava</a:t>
            </a:r>
            <a:r>
              <a:rPr lang="en-US" dirty="0" smtClean="0"/>
              <a:t> package into the directory:</a:t>
            </a:r>
          </a:p>
          <a:p>
            <a:pPr lvl="2">
              <a:buFont typeface="Courier New"/>
              <a:buChar char="o"/>
            </a:pPr>
            <a:r>
              <a:rPr lang="en-US" sz="1600" dirty="0" smtClean="0">
                <a:solidFill>
                  <a:srgbClr val="6E8080"/>
                </a:solidFill>
                <a:latin typeface="Lucida Sans Typewriter"/>
                <a:ea typeface="Courier New" charset="0"/>
                <a:cs typeface="Courier New" charset="0"/>
              </a:rPr>
              <a:t>/home/britney/hw8/problem1/com/horstmann/bigjava </a:t>
            </a:r>
            <a:r>
              <a:rPr lang="en-US" dirty="0" smtClean="0"/>
              <a:t>(UNIX)</a:t>
            </a:r>
          </a:p>
          <a:p>
            <a:pPr lvl="2">
              <a:buFont typeface="Courier New"/>
              <a:buChar char="o"/>
            </a:pPr>
            <a:r>
              <a:rPr lang="en-US" dirty="0" smtClean="0"/>
              <a:t>Or </a:t>
            </a:r>
            <a:r>
              <a:rPr lang="en-US" sz="1600" dirty="0" smtClean="0">
                <a:solidFill>
                  <a:srgbClr val="6E8080"/>
                </a:solidFill>
                <a:latin typeface="Lucida Sans Typewriter"/>
                <a:ea typeface="Courier New" charset="0"/>
                <a:cs typeface="Courier New" charset="0"/>
              </a:rPr>
              <a:t>c:\Users\Britney\hw8\problem1\com\horstmann\bigjava </a:t>
            </a:r>
            <a:r>
              <a:rPr lang="en-US" dirty="0" smtClean="0"/>
              <a:t>(Windows)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Packages and Source Files</a:t>
            </a:r>
            <a:endParaRPr lang="en-US" dirty="0"/>
          </a:p>
        </p:txBody>
      </p:sp>
      <p:sp>
        <p:nvSpPr>
          <p:cNvPr id="3" name="Content Placeholder 2"/>
          <p:cNvSpPr>
            <a:spLocks noGrp="1"/>
          </p:cNvSpPr>
          <p:nvPr>
            <p:ph idx="1"/>
          </p:nvPr>
        </p:nvSpPr>
        <p:spPr>
          <a:xfrm>
            <a:off x="0" y="3961032"/>
            <a:ext cx="9135036" cy="476517"/>
          </a:xfrm>
        </p:spPr>
        <p:txBody>
          <a:bodyPr/>
          <a:lstStyle/>
          <a:p>
            <a:pPr>
              <a:buNone/>
            </a:pPr>
            <a:r>
              <a:rPr lang="en-US" b="1" dirty="0" smtClean="0"/>
              <a:t>Figure 6</a:t>
            </a:r>
            <a:r>
              <a:rPr lang="en-US" dirty="0" smtClean="0"/>
              <a:t> Base Directories and Subdirectories for Packages</a:t>
            </a:r>
            <a:endParaRPr lang="en-US" dirty="0"/>
          </a:p>
        </p:txBody>
      </p:sp>
      <p:pic>
        <p:nvPicPr>
          <p:cNvPr id="4" name="Picture 3" descr="director_structure.png"/>
          <p:cNvPicPr>
            <a:picLocks noChangeAspect="1"/>
          </p:cNvPicPr>
          <p:nvPr/>
        </p:nvPicPr>
        <p:blipFill>
          <a:blip r:embed="rId2"/>
          <a:stretch>
            <a:fillRect/>
          </a:stretch>
        </p:blipFill>
        <p:spPr>
          <a:xfrm>
            <a:off x="181424" y="959832"/>
            <a:ext cx="5229559" cy="300120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8.21</a:t>
            </a:r>
            <a:endParaRPr lang="en-US" dirty="0"/>
          </a:p>
        </p:txBody>
      </p:sp>
      <p:sp>
        <p:nvSpPr>
          <p:cNvPr id="8" name="Content Placeholder 5"/>
          <p:cNvSpPr>
            <a:spLocks noGrp="1"/>
          </p:cNvSpPr>
          <p:nvPr>
            <p:ph idx="4294967295"/>
          </p:nvPr>
        </p:nvSpPr>
        <p:spPr>
          <a:xfrm>
            <a:off x="608336" y="3479230"/>
            <a:ext cx="8535664" cy="896552"/>
          </a:xfrm>
        </p:spPr>
        <p:txBody>
          <a:bodyPr/>
          <a:lstStyle/>
          <a:p>
            <a:pPr>
              <a:buNone/>
            </a:pPr>
            <a:r>
              <a:rPr lang="en-US" b="1" dirty="0" smtClean="0"/>
              <a:t>Answer:</a:t>
            </a:r>
            <a:r>
              <a:rPr lang="en-US" dirty="0" smtClean="0"/>
              <a:t> (a) No; (</a:t>
            </a:r>
            <a:r>
              <a:rPr lang="en-US" dirty="0" err="1" smtClean="0"/>
              <a:t>b</a:t>
            </a:r>
            <a:r>
              <a:rPr lang="en-US" dirty="0" smtClean="0"/>
              <a:t>) Yes; (</a:t>
            </a:r>
            <a:r>
              <a:rPr lang="en-US" dirty="0" err="1" smtClean="0"/>
              <a:t>c</a:t>
            </a:r>
            <a:r>
              <a:rPr lang="en-US" dirty="0" smtClean="0"/>
              <a:t>) Yes; (</a:t>
            </a:r>
            <a:r>
              <a:rPr lang="en-US" dirty="0" err="1" smtClean="0"/>
              <a:t>d</a:t>
            </a:r>
            <a:r>
              <a:rPr lang="en-US" dirty="0" smtClean="0"/>
              <a:t>) No </a:t>
            </a:r>
            <a:endParaRPr lang="en-US" dirty="0"/>
          </a:p>
        </p:txBody>
      </p:sp>
      <p:sp>
        <p:nvSpPr>
          <p:cNvPr id="9" name="Content Placeholder 5"/>
          <p:cNvSpPr>
            <a:spLocks noGrp="1"/>
          </p:cNvSpPr>
          <p:nvPr>
            <p:ph idx="4294967295"/>
          </p:nvPr>
        </p:nvSpPr>
        <p:spPr>
          <a:xfrm>
            <a:off x="0" y="958814"/>
            <a:ext cx="9135036" cy="1946889"/>
          </a:xfrm>
        </p:spPr>
        <p:txBody>
          <a:bodyPr/>
          <a:lstStyle/>
          <a:p>
            <a:pPr>
              <a:buNone/>
            </a:pPr>
            <a:r>
              <a:rPr lang="en-US" dirty="0" smtClean="0"/>
              <a:t>Which of the following are packages?</a:t>
            </a:r>
            <a:br>
              <a:rPr lang="en-US" dirty="0" smtClean="0"/>
            </a:br>
            <a:r>
              <a:rPr lang="en-US" dirty="0" smtClean="0"/>
              <a:t>a. </a:t>
            </a:r>
            <a:r>
              <a:rPr lang="en-US" dirty="0" smtClean="0">
                <a:solidFill>
                  <a:srgbClr val="6E8080"/>
                </a:solidFill>
                <a:latin typeface="Lucida Sans Typewriter"/>
                <a:ea typeface="Courier New" charset="0"/>
                <a:cs typeface="Courier New" charset="0"/>
              </a:rPr>
              <a:t>java</a:t>
            </a:r>
            <a:r>
              <a:rPr lang="en-US" dirty="0" smtClean="0"/>
              <a:t/>
            </a:r>
            <a:br>
              <a:rPr lang="en-US" dirty="0" smtClean="0"/>
            </a:br>
            <a:r>
              <a:rPr lang="en-US" dirty="0" err="1" smtClean="0"/>
              <a:t>b</a:t>
            </a:r>
            <a:r>
              <a:rPr lang="en-US" dirty="0" smtClean="0"/>
              <a:t>. </a:t>
            </a:r>
            <a:r>
              <a:rPr lang="en-US" dirty="0" err="1" smtClean="0">
                <a:solidFill>
                  <a:srgbClr val="6E8080"/>
                </a:solidFill>
                <a:latin typeface="Lucida Sans Typewriter"/>
                <a:ea typeface="Courier New" charset="0"/>
                <a:cs typeface="Courier New" charset="0"/>
              </a:rPr>
              <a:t>java.lang</a:t>
            </a:r>
            <a:r>
              <a:rPr lang="en-US" dirty="0" smtClean="0"/>
              <a:t/>
            </a:r>
            <a:br>
              <a:rPr lang="en-US" dirty="0" smtClean="0"/>
            </a:br>
            <a:r>
              <a:rPr lang="en-US" dirty="0" err="1" smtClean="0"/>
              <a:t>c</a:t>
            </a:r>
            <a:r>
              <a:rPr lang="en-US" dirty="0" smtClean="0"/>
              <a:t>. </a:t>
            </a:r>
            <a:r>
              <a:rPr lang="en-US" dirty="0" err="1" smtClean="0">
                <a:solidFill>
                  <a:srgbClr val="6E8080"/>
                </a:solidFill>
                <a:latin typeface="Lucida Sans Typewriter"/>
                <a:ea typeface="Courier New" charset="0"/>
                <a:cs typeface="Courier New" charset="0"/>
              </a:rPr>
              <a:t>java.util</a:t>
            </a:r>
            <a:r>
              <a:rPr lang="en-US" dirty="0" smtClean="0"/>
              <a:t/>
            </a:r>
            <a:br>
              <a:rPr lang="en-US" dirty="0" smtClean="0"/>
            </a:br>
            <a:r>
              <a:rPr lang="en-US" dirty="0" err="1" smtClean="0"/>
              <a:t>d</a:t>
            </a:r>
            <a:r>
              <a:rPr lang="en-US" dirty="0" smtClean="0"/>
              <a:t>. </a:t>
            </a:r>
            <a:r>
              <a:rPr lang="en-US" dirty="0" err="1" smtClean="0">
                <a:solidFill>
                  <a:srgbClr val="6E8080"/>
                </a:solidFill>
                <a:latin typeface="Lucida Sans Typewriter"/>
                <a:ea typeface="Courier New" charset="0"/>
                <a:cs typeface="Courier New" charset="0"/>
              </a:rPr>
              <a:t>java.lang.Math</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8.22</a:t>
            </a:r>
            <a:endParaRPr lang="en-US" dirty="0"/>
          </a:p>
        </p:txBody>
      </p:sp>
      <p:sp>
        <p:nvSpPr>
          <p:cNvPr id="8" name="Content Placeholder 5"/>
          <p:cNvSpPr>
            <a:spLocks noGrp="1"/>
          </p:cNvSpPr>
          <p:nvPr>
            <p:ph idx="4294967295"/>
          </p:nvPr>
        </p:nvSpPr>
        <p:spPr>
          <a:xfrm>
            <a:off x="599372" y="2051353"/>
            <a:ext cx="8535664" cy="1250814"/>
          </a:xfrm>
        </p:spPr>
        <p:txBody>
          <a:bodyPr/>
          <a:lstStyle/>
          <a:p>
            <a:pPr>
              <a:buNone/>
            </a:pPr>
            <a:r>
              <a:rPr lang="en-US" b="1" dirty="0" smtClean="0"/>
              <a:t>Answer:</a:t>
            </a:r>
            <a:r>
              <a:rPr lang="en-US" dirty="0" smtClean="0"/>
              <a:t> No — you simply use </a:t>
            </a:r>
            <a:r>
              <a:rPr lang="en-US" dirty="0" smtClean="0">
                <a:solidFill>
                  <a:schemeClr val="tx2">
                    <a:lumMod val="60000"/>
                    <a:lumOff val="40000"/>
                  </a:schemeClr>
                </a:solidFill>
              </a:rPr>
              <a:t>fully qualified names </a:t>
            </a:r>
            <a:r>
              <a:rPr lang="en-US" dirty="0" smtClean="0"/>
              <a:t>for all other classes, such as </a:t>
            </a:r>
            <a:r>
              <a:rPr lang="en-US" dirty="0" err="1" smtClean="0">
                <a:solidFill>
                  <a:srgbClr val="6E8080"/>
                </a:solidFill>
                <a:latin typeface="Lucida Sans Typewriter"/>
                <a:ea typeface="Courier New" charset="0"/>
                <a:cs typeface="Courier New" charset="0"/>
              </a:rPr>
              <a:t>java.util.Random</a:t>
            </a:r>
            <a:r>
              <a:rPr lang="en-US" dirty="0" smtClean="0"/>
              <a:t> and </a:t>
            </a:r>
            <a:r>
              <a:rPr lang="en-US" dirty="0" err="1" smtClean="0">
                <a:solidFill>
                  <a:srgbClr val="6E8080"/>
                </a:solidFill>
                <a:latin typeface="Lucida Sans Typewriter"/>
                <a:ea typeface="Courier New" charset="0"/>
                <a:cs typeface="Courier New" charset="0"/>
              </a:rPr>
              <a:t>java.awt.Rectangle</a:t>
            </a:r>
            <a:r>
              <a:rPr lang="en-US" dirty="0" smtClean="0"/>
              <a:t>. </a:t>
            </a:r>
            <a:endParaRPr lang="en-US" dirty="0"/>
          </a:p>
        </p:txBody>
      </p:sp>
      <p:sp>
        <p:nvSpPr>
          <p:cNvPr id="9" name="Content Placeholder 5"/>
          <p:cNvSpPr>
            <a:spLocks noGrp="1"/>
          </p:cNvSpPr>
          <p:nvPr>
            <p:ph idx="4294967295"/>
          </p:nvPr>
        </p:nvSpPr>
        <p:spPr>
          <a:xfrm>
            <a:off x="0" y="958815"/>
            <a:ext cx="9135036" cy="846741"/>
          </a:xfrm>
        </p:spPr>
        <p:txBody>
          <a:bodyPr/>
          <a:lstStyle/>
          <a:p>
            <a:pPr>
              <a:buNone/>
            </a:pPr>
            <a:r>
              <a:rPr lang="en-US" dirty="0" smtClean="0"/>
              <a:t>Is a Java program without </a:t>
            </a:r>
            <a:r>
              <a:rPr lang="en-US" dirty="0" smtClean="0">
                <a:solidFill>
                  <a:srgbClr val="6E8080"/>
                </a:solidFill>
                <a:latin typeface="Lucida Sans Typewriter"/>
                <a:ea typeface="Courier New" charset="0"/>
                <a:cs typeface="Courier New" charset="0"/>
              </a:rPr>
              <a:t>import</a:t>
            </a:r>
            <a:r>
              <a:rPr lang="en-US" dirty="0" smtClean="0"/>
              <a:t> statements limited to using the default and </a:t>
            </a:r>
            <a:r>
              <a:rPr lang="en-US" dirty="0" err="1" smtClean="0">
                <a:solidFill>
                  <a:srgbClr val="6E8080"/>
                </a:solidFill>
                <a:latin typeface="Lucida Sans Typewriter"/>
                <a:ea typeface="Courier New" charset="0"/>
                <a:cs typeface="Courier New" charset="0"/>
              </a:rPr>
              <a:t>java.lang</a:t>
            </a:r>
            <a:r>
              <a:rPr lang="en-US" dirty="0" smtClean="0"/>
              <a:t> packages?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8.23</a:t>
            </a:r>
            <a:endParaRPr lang="en-US" dirty="0"/>
          </a:p>
        </p:txBody>
      </p:sp>
      <p:sp>
        <p:nvSpPr>
          <p:cNvPr id="8" name="Content Placeholder 5"/>
          <p:cNvSpPr>
            <a:spLocks noGrp="1"/>
          </p:cNvSpPr>
          <p:nvPr>
            <p:ph idx="4294967295"/>
          </p:nvPr>
        </p:nvSpPr>
        <p:spPr>
          <a:xfrm>
            <a:off x="599372" y="3130498"/>
            <a:ext cx="8535664" cy="2765800"/>
          </a:xfrm>
        </p:spPr>
        <p:txBody>
          <a:bodyPr/>
          <a:lstStyle/>
          <a:p>
            <a:pPr>
              <a:buNone/>
            </a:pPr>
            <a:r>
              <a:rPr lang="en-US" b="1" dirty="0" smtClean="0"/>
              <a:t>Answer:</a:t>
            </a:r>
            <a:r>
              <a:rPr lang="en-US" dirty="0" smtClean="0"/>
              <a:t> </a:t>
            </a:r>
            <a:r>
              <a:rPr lang="en-US" dirty="0" smtClean="0">
                <a:solidFill>
                  <a:srgbClr val="6E8080"/>
                </a:solidFill>
                <a:latin typeface="Lucida Sans Typewriter"/>
                <a:ea typeface="Courier New" charset="0"/>
                <a:cs typeface="Courier New" charset="0"/>
              </a:rPr>
              <a:t>/home/me/cs101/hw1/problem1 </a:t>
            </a:r>
            <a:r>
              <a:rPr lang="en-US" dirty="0" smtClean="0"/>
              <a:t>or, on Windows, </a:t>
            </a:r>
            <a:r>
              <a:rPr lang="en-US" dirty="0" smtClean="0">
                <a:solidFill>
                  <a:srgbClr val="6E8080"/>
                </a:solidFill>
                <a:latin typeface="Lucida Sans Typewriter"/>
                <a:ea typeface="Courier New" charset="0"/>
                <a:cs typeface="Courier New" charset="0"/>
              </a:rPr>
              <a:t>c:\Users\me\cs101\hw1\problem1 </a:t>
            </a:r>
          </a:p>
        </p:txBody>
      </p:sp>
      <p:sp>
        <p:nvSpPr>
          <p:cNvPr id="9" name="Content Placeholder 5"/>
          <p:cNvSpPr>
            <a:spLocks noGrp="1"/>
          </p:cNvSpPr>
          <p:nvPr>
            <p:ph idx="4294967295"/>
          </p:nvPr>
        </p:nvSpPr>
        <p:spPr>
          <a:xfrm>
            <a:off x="0" y="958815"/>
            <a:ext cx="9135036" cy="1936127"/>
          </a:xfrm>
        </p:spPr>
        <p:txBody>
          <a:bodyPr/>
          <a:lstStyle/>
          <a:p>
            <a:pPr>
              <a:buNone/>
            </a:pPr>
            <a:r>
              <a:rPr lang="en-US" dirty="0" smtClean="0"/>
              <a:t>Suppose your homework assignments are located in the directory </a:t>
            </a:r>
            <a:r>
              <a:rPr lang="en-US" dirty="0" smtClean="0">
                <a:solidFill>
                  <a:srgbClr val="6E8080"/>
                </a:solidFill>
                <a:latin typeface="Lucida Sans Typewriter"/>
                <a:ea typeface="Courier New" charset="0"/>
                <a:cs typeface="Courier New" charset="0"/>
              </a:rPr>
              <a:t>/home/me/cs101 </a:t>
            </a:r>
            <a:r>
              <a:rPr lang="en-US" dirty="0" smtClean="0"/>
              <a:t>(</a:t>
            </a:r>
            <a:r>
              <a:rPr lang="en-US" dirty="0" smtClean="0">
                <a:solidFill>
                  <a:srgbClr val="6E8080"/>
                </a:solidFill>
                <a:latin typeface="Lucida Sans Typewriter"/>
                <a:ea typeface="Courier New" charset="0"/>
                <a:cs typeface="Courier New" charset="0"/>
              </a:rPr>
              <a:t>c:\Users\me\cs101 </a:t>
            </a:r>
            <a:r>
              <a:rPr lang="en-US" dirty="0" smtClean="0"/>
              <a:t>on Windows). Your instructor tells you to place your homework into packages. In which directory do you place the class </a:t>
            </a:r>
            <a:r>
              <a:rPr lang="en-US" dirty="0" smtClean="0">
                <a:solidFill>
                  <a:srgbClr val="6E8080"/>
                </a:solidFill>
                <a:latin typeface="Lucida Sans Typewriter"/>
                <a:ea typeface="Courier New" charset="0"/>
                <a:cs typeface="Courier New" charset="0"/>
              </a:rPr>
              <a:t>hw1.problem1.TicTacToeTester</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 Test Frameworks</a:t>
            </a:r>
            <a:endParaRPr lang="en-US" dirty="0"/>
          </a:p>
        </p:txBody>
      </p:sp>
      <p:sp>
        <p:nvSpPr>
          <p:cNvPr id="3" name="Content Placeholder 2"/>
          <p:cNvSpPr>
            <a:spLocks noGrp="1"/>
          </p:cNvSpPr>
          <p:nvPr>
            <p:ph idx="4294967295"/>
          </p:nvPr>
        </p:nvSpPr>
        <p:spPr>
          <a:xfrm>
            <a:off x="0" y="1008063"/>
            <a:ext cx="9134475" cy="4545012"/>
          </a:xfrm>
        </p:spPr>
        <p:txBody>
          <a:bodyPr/>
          <a:lstStyle/>
          <a:p>
            <a:r>
              <a:rPr lang="en-US" dirty="0" smtClean="0"/>
              <a:t>Unit test frameworks simplify the task of writing classes that contain many test cases. </a:t>
            </a:r>
          </a:p>
          <a:p>
            <a:r>
              <a:rPr lang="en-US" dirty="0" err="1" smtClean="0"/>
              <a:t>JUnit</a:t>
            </a:r>
            <a:r>
              <a:rPr lang="en-US" dirty="0" smtClean="0"/>
              <a:t>: </a:t>
            </a:r>
            <a:r>
              <a:rPr lang="en-US" dirty="0" smtClean="0">
                <a:solidFill>
                  <a:srgbClr val="6E8080"/>
                </a:solidFill>
                <a:latin typeface="Lucida Sans Typewriter"/>
                <a:ea typeface="Courier New" charset="0"/>
                <a:cs typeface="Courier New" charset="0"/>
              </a:rPr>
              <a:t>http://</a:t>
            </a:r>
            <a:r>
              <a:rPr lang="en-US" dirty="0" err="1" smtClean="0">
                <a:solidFill>
                  <a:srgbClr val="6E8080"/>
                </a:solidFill>
                <a:latin typeface="Lucida Sans Typewriter"/>
                <a:ea typeface="Courier New" charset="0"/>
                <a:cs typeface="Courier New" charset="0"/>
              </a:rPr>
              <a:t>junit.org</a:t>
            </a:r>
            <a:r>
              <a:rPr lang="en-US" dirty="0" smtClean="0">
                <a:solidFill>
                  <a:srgbClr val="6E8080"/>
                </a:solidFill>
                <a:latin typeface="Lucida Sans Typewriter"/>
                <a:ea typeface="Courier New" charset="0"/>
                <a:cs typeface="Courier New" charset="0"/>
              </a:rPr>
              <a:t> </a:t>
            </a:r>
          </a:p>
          <a:p>
            <a:pPr lvl="1"/>
            <a:r>
              <a:rPr lang="en-US" sz="2000" dirty="0" smtClean="0"/>
              <a:t>Built into some </a:t>
            </a:r>
            <a:r>
              <a:rPr lang="en-US" sz="2000" dirty="0" err="1" smtClean="0"/>
              <a:t>IDEs</a:t>
            </a:r>
            <a:r>
              <a:rPr lang="en-US" sz="2000" dirty="0" smtClean="0"/>
              <a:t> like </a:t>
            </a:r>
            <a:r>
              <a:rPr lang="en-US" sz="2000" dirty="0" err="1" smtClean="0"/>
              <a:t>BlueJ</a:t>
            </a:r>
            <a:r>
              <a:rPr lang="en-US" sz="2000" dirty="0" smtClean="0"/>
              <a:t> and Eclipse</a:t>
            </a:r>
          </a:p>
          <a:p>
            <a:r>
              <a:rPr lang="en-US" dirty="0" smtClean="0"/>
              <a:t>Philosophy:</a:t>
            </a:r>
          </a:p>
          <a:p>
            <a:pPr lvl="1"/>
            <a:r>
              <a:rPr lang="en-US" sz="2000" dirty="0" smtClean="0"/>
              <a:t>Whenever you implement a class, also make a companion test class.</a:t>
            </a:r>
          </a:p>
          <a:p>
            <a:pPr lvl="1"/>
            <a:r>
              <a:rPr lang="en-US" sz="2000" dirty="0" smtClean="0"/>
              <a:t>Run all tests whenever you change your code.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Good Methods - Cohesion </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A class should represent a single concept.</a:t>
            </a:r>
          </a:p>
          <a:p>
            <a:r>
              <a:rPr lang="en-US" dirty="0" smtClean="0"/>
              <a:t>The public interface of a class is </a:t>
            </a:r>
            <a:r>
              <a:rPr lang="en-US" b="1" i="1" dirty="0" smtClean="0"/>
              <a:t>cohesive</a:t>
            </a:r>
            <a:r>
              <a:rPr lang="en-US" dirty="0" smtClean="0"/>
              <a:t> if all of its features are </a:t>
            </a:r>
            <a:r>
              <a:rPr lang="en-US" b="1" dirty="0" smtClean="0"/>
              <a:t>related</a:t>
            </a:r>
            <a:r>
              <a:rPr lang="en-US" dirty="0" smtClean="0"/>
              <a:t> to the concept that the class represents.</a:t>
            </a:r>
          </a:p>
          <a:p>
            <a:r>
              <a:rPr lang="en-US" dirty="0" smtClean="0"/>
              <a:t>The members of a cohesive team have a common goal. </a:t>
            </a:r>
          </a:p>
        </p:txBody>
      </p:sp>
      <p:pic>
        <p:nvPicPr>
          <p:cNvPr id="4" name="Picture 3" descr="rowing_crew.jpg"/>
          <p:cNvPicPr>
            <a:picLocks noChangeAspect="1"/>
          </p:cNvPicPr>
          <p:nvPr/>
        </p:nvPicPr>
        <p:blipFill>
          <a:blip r:embed="rId2"/>
          <a:stretch>
            <a:fillRect/>
          </a:stretch>
        </p:blipFill>
        <p:spPr>
          <a:xfrm>
            <a:off x="512615" y="3083124"/>
            <a:ext cx="1815798" cy="13885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 Test Frameworks</a:t>
            </a:r>
            <a:endParaRPr lang="en-US" dirty="0"/>
          </a:p>
        </p:txBody>
      </p:sp>
      <p:sp>
        <p:nvSpPr>
          <p:cNvPr id="3" name="Content Placeholder 2"/>
          <p:cNvSpPr>
            <a:spLocks noGrp="1"/>
          </p:cNvSpPr>
          <p:nvPr>
            <p:ph idx="4294967295"/>
          </p:nvPr>
        </p:nvSpPr>
        <p:spPr>
          <a:xfrm>
            <a:off x="0" y="1008063"/>
            <a:ext cx="9134475" cy="5404774"/>
          </a:xfrm>
        </p:spPr>
        <p:txBody>
          <a:bodyPr>
            <a:normAutofit lnSpcReduction="10000"/>
          </a:bodyPr>
          <a:lstStyle/>
          <a:p>
            <a:r>
              <a:rPr lang="en-US" dirty="0" smtClean="0"/>
              <a:t>Customary that name of the test class </a:t>
            </a:r>
            <a:r>
              <a:rPr lang="en-US" dirty="0" smtClean="0">
                <a:solidFill>
                  <a:schemeClr val="tx2">
                    <a:lumMod val="60000"/>
                    <a:lumOff val="40000"/>
                  </a:schemeClr>
                </a:solidFill>
              </a:rPr>
              <a:t>ends in </a:t>
            </a:r>
            <a:r>
              <a:rPr lang="en-US" dirty="0" smtClean="0">
                <a:solidFill>
                  <a:schemeClr val="tx2">
                    <a:lumMod val="60000"/>
                    <a:lumOff val="40000"/>
                  </a:schemeClr>
                </a:solidFill>
                <a:latin typeface="Lucida Sans Typewriter"/>
                <a:ea typeface="Courier New" charset="0"/>
                <a:cs typeface="Courier New" charset="0"/>
              </a:rPr>
              <a:t>Test</a:t>
            </a:r>
            <a:r>
              <a:rPr lang="en-US" dirty="0" smtClean="0"/>
              <a:t>:</a:t>
            </a:r>
          </a:p>
          <a:p>
            <a:pPr lvl="1">
              <a:spcBef>
                <a:spcPts val="0"/>
              </a:spcBef>
              <a:buNone/>
            </a:pPr>
            <a:r>
              <a:rPr lang="en-US" sz="2000" dirty="0" smtClean="0">
                <a:solidFill>
                  <a:srgbClr val="6E8080"/>
                </a:solidFill>
                <a:latin typeface="Lucida Sans Typewriter"/>
                <a:ea typeface="Courier New" charset="0"/>
                <a:cs typeface="Courier New" charset="0"/>
              </a:rPr>
              <a:t>import </a:t>
            </a:r>
            <a:r>
              <a:rPr lang="en-US" sz="2000" dirty="0" err="1" smtClean="0">
                <a:solidFill>
                  <a:srgbClr val="6E8080"/>
                </a:solidFill>
                <a:latin typeface="Lucida Sans Typewriter"/>
                <a:ea typeface="Courier New" charset="0"/>
                <a:cs typeface="Courier New" charset="0"/>
              </a:rPr>
              <a:t>org.junit.Test</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import </a:t>
            </a:r>
            <a:r>
              <a:rPr lang="en-US" sz="2000" dirty="0" err="1" smtClean="0">
                <a:solidFill>
                  <a:srgbClr val="6E8080"/>
                </a:solidFill>
                <a:latin typeface="Lucida Sans Typewriter"/>
                <a:ea typeface="Courier New" charset="0"/>
                <a:cs typeface="Courier New" charset="0"/>
              </a:rPr>
              <a:t>org.junit.Assert</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public class </a:t>
            </a:r>
            <a:r>
              <a:rPr lang="en-US" sz="2000" dirty="0" err="1" smtClean="0">
                <a:solidFill>
                  <a:srgbClr val="6E8080"/>
                </a:solidFill>
                <a:latin typeface="Lucida Sans Typewriter"/>
                <a:ea typeface="Courier New" charset="0"/>
                <a:cs typeface="Courier New" charset="0"/>
              </a:rPr>
              <a:t>CashRegisterTest</a:t>
            </a:r>
            <a:endParaRPr lang="en-US" sz="2000" dirty="0" smtClean="0">
              <a:solidFill>
                <a:srgbClr val="6E8080"/>
              </a:solidFill>
              <a:latin typeface="Lucida Sans Typewriter"/>
              <a:ea typeface="Courier New" charset="0"/>
              <a:cs typeface="Courier New" charset="0"/>
            </a:endParaRP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@Test public void </a:t>
            </a:r>
            <a:r>
              <a:rPr lang="en-US" sz="2000" dirty="0" err="1" smtClean="0">
                <a:solidFill>
                  <a:srgbClr val="6E8080"/>
                </a:solidFill>
                <a:latin typeface="Lucida Sans Typewriter"/>
                <a:ea typeface="Courier New" charset="0"/>
                <a:cs typeface="Courier New" charset="0"/>
              </a:rPr>
              <a:t>twoPurchases</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CashRegister</a:t>
            </a:r>
            <a:r>
              <a:rPr lang="en-US" sz="2000" dirty="0" smtClean="0">
                <a:solidFill>
                  <a:srgbClr val="6E8080"/>
                </a:solidFill>
                <a:latin typeface="Lucida Sans Typewriter"/>
                <a:ea typeface="Courier New" charset="0"/>
                <a:cs typeface="Courier New" charset="0"/>
              </a:rPr>
              <a:t> register = new </a:t>
            </a:r>
            <a:r>
              <a:rPr lang="en-US" sz="2000" dirty="0" err="1" smtClean="0">
                <a:solidFill>
                  <a:srgbClr val="6E8080"/>
                </a:solidFill>
                <a:latin typeface="Lucida Sans Typewriter"/>
                <a:ea typeface="Courier New" charset="0"/>
                <a:cs typeface="Courier New" charset="0"/>
              </a:rPr>
              <a:t>CashRegister</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register.recordPurchase(0.75);</a:t>
            </a:r>
          </a:p>
          <a:p>
            <a:pPr lvl="1">
              <a:spcBef>
                <a:spcPts val="0"/>
              </a:spcBef>
              <a:buNone/>
            </a:pPr>
            <a:r>
              <a:rPr lang="en-US" sz="2000" dirty="0" smtClean="0">
                <a:solidFill>
                  <a:srgbClr val="6E8080"/>
                </a:solidFill>
                <a:latin typeface="Lucida Sans Typewriter"/>
                <a:ea typeface="Courier New" charset="0"/>
                <a:cs typeface="Courier New" charset="0"/>
              </a:rPr>
              <a:t>      register.recordPurchase(1.50);</a:t>
            </a:r>
          </a:p>
          <a:p>
            <a:pPr lvl="1">
              <a:spcBef>
                <a:spcPts val="0"/>
              </a:spcBef>
              <a:buNone/>
            </a:pPr>
            <a:r>
              <a:rPr lang="en-US" sz="2000" dirty="0" smtClean="0">
                <a:solidFill>
                  <a:srgbClr val="6E8080"/>
                </a:solidFill>
                <a:latin typeface="Lucida Sans Typewriter"/>
                <a:ea typeface="Courier New" charset="0"/>
                <a:cs typeface="Courier New" charset="0"/>
              </a:rPr>
              <a:t>      register.enterPayment(2, 0, 5, 0, 0);</a:t>
            </a:r>
          </a:p>
          <a:p>
            <a:pPr lvl="1">
              <a:spcBef>
                <a:spcPts val="0"/>
              </a:spcBef>
              <a:buNone/>
            </a:pPr>
            <a:r>
              <a:rPr lang="en-US" sz="2000" dirty="0" smtClean="0">
                <a:solidFill>
                  <a:srgbClr val="6E8080"/>
                </a:solidFill>
                <a:latin typeface="Lucida Sans Typewriter"/>
                <a:ea typeface="Courier New" charset="0"/>
                <a:cs typeface="Courier New" charset="0"/>
              </a:rPr>
              <a:t>      double expected = 0.25;</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Assert.assertEquals(expected</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register.giveChange</a:t>
            </a:r>
            <a:r>
              <a:rPr lang="en-US" sz="2000" dirty="0" smtClean="0">
                <a:solidFill>
                  <a:srgbClr val="6E8080"/>
                </a:solidFill>
                <a:latin typeface="Lucida Sans Typewriter"/>
                <a:ea typeface="Courier New" charset="0"/>
                <a:cs typeface="Courier New" charset="0"/>
              </a:rPr>
              <a:t>(), EPSILON);</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 More test cases</a:t>
            </a:r>
          </a:p>
          <a:p>
            <a:pPr lvl="1">
              <a:spcBef>
                <a:spcPts val="0"/>
              </a:spcBef>
              <a:buNone/>
            </a:pPr>
            <a:r>
              <a:rPr lang="en-US" sz="2000" dirty="0" smtClean="0">
                <a:solidFill>
                  <a:srgbClr val="6E8080"/>
                </a:solidFill>
                <a:latin typeface="Lucida Sans Typewriter"/>
                <a:ea typeface="Courier New" charset="0"/>
                <a:cs typeface="Courier New" charset="0"/>
              </a:rPr>
              <a:t>   . . .</a:t>
            </a:r>
          </a:p>
          <a:p>
            <a:pPr lvl="1">
              <a:spcBef>
                <a:spcPts val="0"/>
              </a:spcBef>
              <a:buNone/>
            </a:pPr>
            <a:r>
              <a:rPr lang="en-US" sz="2000" dirty="0" smtClean="0">
                <a:solidFill>
                  <a:srgbClr val="6E8080"/>
                </a:solidFill>
                <a:latin typeface="Lucida Sans Typewriter"/>
                <a:ea typeface="Courier New" charset="0"/>
                <a:cs typeface="Courier New"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 Test Frameworks</a:t>
            </a:r>
            <a:endParaRPr lang="en-US" dirty="0"/>
          </a:p>
        </p:txBody>
      </p:sp>
      <p:sp>
        <p:nvSpPr>
          <p:cNvPr id="3" name="Content Placeholder 2"/>
          <p:cNvSpPr>
            <a:spLocks noGrp="1"/>
          </p:cNvSpPr>
          <p:nvPr>
            <p:ph idx="4294967295"/>
          </p:nvPr>
        </p:nvSpPr>
        <p:spPr>
          <a:xfrm>
            <a:off x="0" y="1008063"/>
            <a:ext cx="9134475" cy="5404774"/>
          </a:xfrm>
        </p:spPr>
        <p:txBody>
          <a:bodyPr/>
          <a:lstStyle/>
          <a:p>
            <a:r>
              <a:rPr lang="en-US" dirty="0" smtClean="0"/>
              <a:t>If all test cases pass, the </a:t>
            </a:r>
            <a:r>
              <a:rPr lang="en-US" dirty="0" err="1" smtClean="0"/>
              <a:t>JUnit</a:t>
            </a:r>
            <a:r>
              <a:rPr lang="en-US" dirty="0" smtClean="0"/>
              <a:t> tool shows a green bar:</a:t>
            </a:r>
            <a:br>
              <a:rPr lang="en-US" dirty="0" smtClean="0"/>
            </a:br>
            <a:endParaRPr lang="en-US"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pPr>
              <a:buNone/>
            </a:pPr>
            <a:r>
              <a:rPr lang="en-US" b="1" dirty="0" smtClean="0"/>
              <a:t>Figure 7</a:t>
            </a:r>
            <a:r>
              <a:rPr lang="en-US" dirty="0" smtClean="0"/>
              <a:t> Unit Testing with </a:t>
            </a:r>
            <a:r>
              <a:rPr lang="en-US" dirty="0" err="1" smtClean="0"/>
              <a:t>JUnit</a:t>
            </a:r>
            <a:endParaRPr lang="en-US" dirty="0"/>
          </a:p>
        </p:txBody>
      </p:sp>
      <p:pic>
        <p:nvPicPr>
          <p:cNvPr id="4" name="Picture 3" descr="junit_testing.png"/>
          <p:cNvPicPr>
            <a:picLocks noChangeAspect="1"/>
          </p:cNvPicPr>
          <p:nvPr/>
        </p:nvPicPr>
        <p:blipFill>
          <a:blip r:embed="rId2"/>
          <a:stretch>
            <a:fillRect/>
          </a:stretch>
        </p:blipFill>
        <p:spPr>
          <a:xfrm>
            <a:off x="314060" y="1403709"/>
            <a:ext cx="3709638" cy="3477786"/>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8.24</a:t>
            </a:r>
            <a:endParaRPr lang="en-US" dirty="0"/>
          </a:p>
        </p:txBody>
      </p:sp>
      <p:sp>
        <p:nvSpPr>
          <p:cNvPr id="8" name="Content Placeholder 5"/>
          <p:cNvSpPr>
            <a:spLocks noGrp="1"/>
          </p:cNvSpPr>
          <p:nvPr>
            <p:ph idx="4294967295"/>
          </p:nvPr>
        </p:nvSpPr>
        <p:spPr>
          <a:xfrm>
            <a:off x="599372" y="2062995"/>
            <a:ext cx="8535664" cy="3374522"/>
          </a:xfrm>
        </p:spPr>
        <p:txBody>
          <a:bodyPr/>
          <a:lstStyle/>
          <a:p>
            <a:pPr>
              <a:buNone/>
            </a:pPr>
            <a:r>
              <a:rPr lang="en-US" b="1" dirty="0" smtClean="0"/>
              <a:t>Answer:</a:t>
            </a:r>
            <a:r>
              <a:rPr lang="en-US" dirty="0" smtClean="0"/>
              <a:t> Here is one possible answer.</a:t>
            </a:r>
          </a:p>
          <a:p>
            <a:pPr lvl="1">
              <a:spcBef>
                <a:spcPts val="0"/>
              </a:spcBef>
              <a:buNone/>
            </a:pPr>
            <a:r>
              <a:rPr lang="en-US" sz="1600" dirty="0" smtClean="0">
                <a:solidFill>
                  <a:srgbClr val="6E8080"/>
                </a:solidFill>
                <a:latin typeface="Lucida Sans Typewriter"/>
                <a:ea typeface="Courier New" charset="0"/>
                <a:cs typeface="Courier New" charset="0"/>
              </a:rPr>
              <a:t>public class </a:t>
            </a:r>
            <a:r>
              <a:rPr lang="en-US" sz="1600" dirty="0" err="1" smtClean="0">
                <a:solidFill>
                  <a:srgbClr val="6E8080"/>
                </a:solidFill>
                <a:latin typeface="Lucida Sans Typewriter"/>
                <a:ea typeface="Courier New" charset="0"/>
                <a:cs typeface="Courier New" charset="0"/>
              </a:rPr>
              <a:t>EarthquakeTest</a:t>
            </a:r>
            <a:endParaRPr lang="en-US" sz="1600" dirty="0" smtClean="0">
              <a:solidFill>
                <a:srgbClr val="6E8080"/>
              </a:solidFill>
              <a:latin typeface="Lucida Sans Typewriter"/>
              <a:ea typeface="Courier New" charset="0"/>
              <a:cs typeface="Courier New" charset="0"/>
            </a:endParaRP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@Test public void testLevel4()</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Earthquake quake = new Earthquake(4);</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Assert.assertEquals("Felt</a:t>
            </a:r>
            <a:r>
              <a:rPr lang="en-US" sz="1600" dirty="0" smtClean="0">
                <a:solidFill>
                  <a:srgbClr val="6E8080"/>
                </a:solidFill>
                <a:latin typeface="Lucida Sans Typewriter"/>
                <a:ea typeface="Courier New" charset="0"/>
                <a:cs typeface="Courier New" charset="0"/>
              </a:rPr>
              <a:t> by many people, no destruction”,</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quake.getDescription</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p>
        </p:txBody>
      </p:sp>
      <p:sp>
        <p:nvSpPr>
          <p:cNvPr id="9" name="Content Placeholder 5"/>
          <p:cNvSpPr>
            <a:spLocks noGrp="1"/>
          </p:cNvSpPr>
          <p:nvPr>
            <p:ph idx="4294967295"/>
          </p:nvPr>
        </p:nvSpPr>
        <p:spPr>
          <a:xfrm>
            <a:off x="0" y="958815"/>
            <a:ext cx="9135036" cy="796933"/>
          </a:xfrm>
        </p:spPr>
        <p:txBody>
          <a:bodyPr>
            <a:normAutofit lnSpcReduction="10000"/>
          </a:bodyPr>
          <a:lstStyle/>
          <a:p>
            <a:pPr>
              <a:buNone/>
            </a:pPr>
            <a:r>
              <a:rPr lang="en-US" dirty="0" smtClean="0"/>
              <a:t>Provide a </a:t>
            </a:r>
            <a:r>
              <a:rPr lang="en-US" dirty="0" err="1" smtClean="0"/>
              <a:t>JUnit</a:t>
            </a:r>
            <a:r>
              <a:rPr lang="en-US" dirty="0" smtClean="0"/>
              <a:t> test class with one test case for the </a:t>
            </a:r>
            <a:r>
              <a:rPr lang="en-US" dirty="0" smtClean="0">
                <a:solidFill>
                  <a:srgbClr val="6E8080"/>
                </a:solidFill>
                <a:latin typeface="Lucida Sans Typewriter"/>
                <a:ea typeface="Courier New" charset="0"/>
                <a:cs typeface="Courier New" charset="0"/>
              </a:rPr>
              <a:t>Earthquake</a:t>
            </a:r>
            <a:r>
              <a:rPr lang="en-US" dirty="0" smtClean="0"/>
              <a:t> class in Chapter 5.</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8.25</a:t>
            </a:r>
            <a:endParaRPr lang="en-US" dirty="0"/>
          </a:p>
        </p:txBody>
      </p:sp>
      <p:sp>
        <p:nvSpPr>
          <p:cNvPr id="8" name="Content Placeholder 5"/>
          <p:cNvSpPr>
            <a:spLocks noGrp="1"/>
          </p:cNvSpPr>
          <p:nvPr>
            <p:ph idx="4294967295"/>
          </p:nvPr>
        </p:nvSpPr>
        <p:spPr>
          <a:xfrm>
            <a:off x="608336" y="1935654"/>
            <a:ext cx="8535664" cy="3194616"/>
          </a:xfrm>
        </p:spPr>
        <p:txBody>
          <a:bodyPr/>
          <a:lstStyle/>
          <a:p>
            <a:pPr>
              <a:buNone/>
            </a:pPr>
            <a:r>
              <a:rPr lang="en-US" b="1" dirty="0" smtClean="0"/>
              <a:t>Answer:</a:t>
            </a:r>
            <a:r>
              <a:rPr lang="en-US" dirty="0" smtClean="0"/>
              <a:t> It is a tolerance threshold for comparing floating-point numbers. We want the equality test to pass if there is a small </a:t>
            </a:r>
            <a:r>
              <a:rPr lang="en-US" dirty="0" err="1" smtClean="0"/>
              <a:t>roundoff</a:t>
            </a:r>
            <a:r>
              <a:rPr lang="en-US" dirty="0" smtClean="0"/>
              <a:t> error. </a:t>
            </a:r>
            <a:endParaRPr lang="en-US" dirty="0"/>
          </a:p>
        </p:txBody>
      </p:sp>
      <p:sp>
        <p:nvSpPr>
          <p:cNvPr id="9" name="Content Placeholder 5"/>
          <p:cNvSpPr>
            <a:spLocks noGrp="1"/>
          </p:cNvSpPr>
          <p:nvPr>
            <p:ph idx="4294967295"/>
          </p:nvPr>
        </p:nvSpPr>
        <p:spPr>
          <a:xfrm>
            <a:off x="0" y="958815"/>
            <a:ext cx="9135036" cy="796933"/>
          </a:xfrm>
        </p:spPr>
        <p:txBody>
          <a:bodyPr>
            <a:normAutofit lnSpcReduction="10000"/>
          </a:bodyPr>
          <a:lstStyle/>
          <a:p>
            <a:pPr>
              <a:buNone/>
            </a:pPr>
            <a:r>
              <a:rPr lang="en-US" dirty="0" smtClean="0"/>
              <a:t>What is the significance of the </a:t>
            </a:r>
            <a:r>
              <a:rPr lang="en-US" dirty="0" smtClean="0">
                <a:solidFill>
                  <a:srgbClr val="6E8080"/>
                </a:solidFill>
                <a:latin typeface="Lucida Sans Typewriter"/>
                <a:ea typeface="Courier New" charset="0"/>
                <a:cs typeface="Courier New" charset="0"/>
              </a:rPr>
              <a:t>EPSILON</a:t>
            </a:r>
            <a:r>
              <a:rPr lang="en-US" dirty="0" smtClean="0"/>
              <a:t> parameter in the </a:t>
            </a:r>
            <a:r>
              <a:rPr lang="en-US" dirty="0" err="1" smtClean="0">
                <a:solidFill>
                  <a:srgbClr val="6E8080"/>
                </a:solidFill>
                <a:latin typeface="Lucida Sans Typewriter"/>
                <a:ea typeface="Courier New" charset="0"/>
                <a:cs typeface="Courier New" charset="0"/>
              </a:rPr>
              <a:t>assertEquals</a:t>
            </a:r>
            <a:r>
              <a:rPr lang="en-US" dirty="0" smtClean="0"/>
              <a:t> method?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Good Methods - Cohesion </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This class lacks cohesion.</a:t>
            </a:r>
          </a:p>
          <a:p>
            <a:pPr lvl="1">
              <a:spcBef>
                <a:spcPts val="0"/>
              </a:spcBef>
              <a:buNone/>
            </a:pPr>
            <a:r>
              <a:rPr lang="en-US" dirty="0" smtClean="0">
                <a:solidFill>
                  <a:srgbClr val="6E8080"/>
                </a:solidFill>
                <a:latin typeface="Lucida Sans Typewriter"/>
                <a:ea typeface="Courier New" charset="0"/>
                <a:cs typeface="Courier New" charset="0"/>
              </a:rPr>
              <a:t>public class </a:t>
            </a:r>
            <a:r>
              <a:rPr lang="en-US" dirty="0" err="1" smtClean="0">
                <a:solidFill>
                  <a:srgbClr val="6E8080"/>
                </a:solidFill>
                <a:latin typeface="Lucida Sans Typewriter"/>
                <a:ea typeface="Courier New" charset="0"/>
                <a:cs typeface="Courier New" charset="0"/>
              </a:rPr>
              <a:t>CashRegister</a:t>
            </a:r>
            <a:endParaRPr lang="en-US" dirty="0" smtClean="0">
              <a:solidFill>
                <a:srgbClr val="6E8080"/>
              </a:solidFill>
              <a:latin typeface="Lucida Sans Typewriter"/>
              <a:ea typeface="Courier New" charset="0"/>
              <a:cs typeface="Courier New" charset="0"/>
            </a:endParaRP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public static final double QUARTER_VALUE = 0.25;</a:t>
            </a:r>
          </a:p>
          <a:p>
            <a:pPr lvl="1">
              <a:spcBef>
                <a:spcPts val="0"/>
              </a:spcBef>
              <a:buNone/>
            </a:pPr>
            <a:r>
              <a:rPr lang="en-US" dirty="0" smtClean="0">
                <a:solidFill>
                  <a:srgbClr val="6E8080"/>
                </a:solidFill>
                <a:latin typeface="Lucida Sans Typewriter"/>
                <a:ea typeface="Courier New" charset="0"/>
                <a:cs typeface="Courier New" charset="0"/>
              </a:rPr>
              <a:t>   public static final double DIME_VALUE = 0.1;</a:t>
            </a:r>
          </a:p>
          <a:p>
            <a:pPr lvl="1">
              <a:spcBef>
                <a:spcPts val="0"/>
              </a:spcBef>
              <a:buNone/>
            </a:pPr>
            <a:r>
              <a:rPr lang="en-US" dirty="0" smtClean="0">
                <a:solidFill>
                  <a:srgbClr val="6E8080"/>
                </a:solidFill>
                <a:latin typeface="Lucida Sans Typewriter"/>
                <a:ea typeface="Courier New" charset="0"/>
                <a:cs typeface="Courier New" charset="0"/>
              </a:rPr>
              <a:t>   public static final double NICKEL_VALUE = 0.05;</a:t>
            </a:r>
          </a:p>
          <a:p>
            <a:pPr lvl="1">
              <a:spcBef>
                <a:spcPts val="0"/>
              </a:spcBef>
              <a:buNone/>
            </a:pPr>
            <a:r>
              <a:rPr lang="en-US" dirty="0" smtClean="0">
                <a:solidFill>
                  <a:srgbClr val="6E8080"/>
                </a:solidFill>
                <a:latin typeface="Lucida Sans Typewriter"/>
                <a:ea typeface="Courier New" charset="0"/>
                <a:cs typeface="Courier New" charset="0"/>
              </a:rPr>
              <a:t>   . . .</a:t>
            </a:r>
          </a:p>
          <a:p>
            <a:pPr lvl="1">
              <a:spcBef>
                <a:spcPts val="0"/>
              </a:spcBef>
              <a:buNone/>
            </a:pPr>
            <a:r>
              <a:rPr lang="en-US" dirty="0" smtClean="0">
                <a:solidFill>
                  <a:srgbClr val="6E8080"/>
                </a:solidFill>
                <a:latin typeface="Lucida Sans Typewriter"/>
                <a:ea typeface="Courier New" charset="0"/>
                <a:cs typeface="Courier New" charset="0"/>
              </a:rPr>
              <a:t>   public void </a:t>
            </a:r>
            <a:r>
              <a:rPr lang="en-US" dirty="0" err="1" smtClean="0">
                <a:solidFill>
                  <a:srgbClr val="6E8080"/>
                </a:solidFill>
                <a:latin typeface="Lucida Sans Typewriter"/>
                <a:ea typeface="Courier New" charset="0"/>
                <a:cs typeface="Courier New" charset="0"/>
              </a:rPr>
              <a:t>receivePayment(int</a:t>
            </a:r>
            <a:r>
              <a:rPr lang="en-US" dirty="0" smtClean="0">
                <a:solidFill>
                  <a:srgbClr val="6E8080"/>
                </a:solidFill>
                <a:latin typeface="Lucida Sans Typewriter"/>
                <a:ea typeface="Courier New" charset="0"/>
                <a:cs typeface="Courier New" charset="0"/>
              </a:rPr>
              <a:t> dollars,</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quarters,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dimes,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nickels,</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pennies)</a:t>
            </a:r>
          </a:p>
          <a:p>
            <a:pPr lvl="1">
              <a:spcBef>
                <a:spcPts val="0"/>
              </a:spcBef>
              <a:buNone/>
            </a:pPr>
            <a:r>
              <a:rPr lang="en-US" dirty="0" smtClean="0">
                <a:solidFill>
                  <a:srgbClr val="6E8080"/>
                </a:solidFill>
                <a:latin typeface="Lucida Sans Typewriter"/>
                <a:ea typeface="Courier New" charset="0"/>
                <a:cs typeface="Courier New" charset="0"/>
              </a:rPr>
              <a:t>   . . .</a:t>
            </a:r>
          </a:p>
          <a:p>
            <a:pPr lvl="1">
              <a:spcBef>
                <a:spcPts val="0"/>
              </a:spcBef>
              <a:buNone/>
            </a:pPr>
            <a:r>
              <a:rPr lang="en-US" dirty="0" smtClean="0">
                <a:solidFill>
                  <a:srgbClr val="6E8080"/>
                </a:solidFill>
                <a:latin typeface="Lucida Sans Typewriter"/>
                <a:ea typeface="Courier New" charset="0"/>
                <a:cs typeface="Courier New" charset="0"/>
              </a:rPr>
              <a:t>} </a:t>
            </a:r>
          </a:p>
          <a:p>
            <a:r>
              <a:rPr lang="en-US" dirty="0" smtClean="0"/>
              <a:t>It contains </a:t>
            </a:r>
            <a:r>
              <a:rPr lang="en-US" dirty="0" smtClean="0">
                <a:solidFill>
                  <a:schemeClr val="tx2">
                    <a:lumMod val="60000"/>
                    <a:lumOff val="40000"/>
                  </a:schemeClr>
                </a:solidFill>
              </a:rPr>
              <a:t>two</a:t>
            </a:r>
            <a:r>
              <a:rPr lang="en-US" dirty="0" smtClean="0"/>
              <a:t> concepts </a:t>
            </a:r>
          </a:p>
          <a:p>
            <a:pPr lvl="1"/>
            <a:r>
              <a:rPr lang="en-US" dirty="0" smtClean="0"/>
              <a:t>A cash register that holds coins and computes their total</a:t>
            </a:r>
          </a:p>
          <a:p>
            <a:pPr lvl="1"/>
            <a:r>
              <a:rPr lang="en-US" dirty="0" smtClean="0"/>
              <a:t>The values of individual coins.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Good Methods - Cohesion </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Solution: Make two classes:</a:t>
            </a:r>
          </a:p>
          <a:p>
            <a:pPr lvl="1">
              <a:spcBef>
                <a:spcPts val="0"/>
              </a:spcBef>
              <a:buNone/>
            </a:pPr>
            <a:r>
              <a:rPr lang="en-US" sz="1600" dirty="0" smtClean="0">
                <a:solidFill>
                  <a:srgbClr val="6E8080"/>
                </a:solidFill>
                <a:latin typeface="Lucida Sans Typewriter"/>
                <a:ea typeface="Courier New" charset="0"/>
                <a:cs typeface="Courier New" charset="0"/>
              </a:rPr>
              <a:t>public class Coin</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public </a:t>
            </a:r>
            <a:r>
              <a:rPr lang="en-US" sz="1600" dirty="0" err="1" smtClean="0">
                <a:solidFill>
                  <a:srgbClr val="6E8080"/>
                </a:solidFill>
                <a:latin typeface="Lucida Sans Typewriter"/>
                <a:ea typeface="Courier New" charset="0"/>
                <a:cs typeface="Courier New" charset="0"/>
              </a:rPr>
              <a:t>Coin(double</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aValue</a:t>
            </a:r>
            <a:r>
              <a:rPr lang="en-US" sz="1600" dirty="0" smtClean="0">
                <a:solidFill>
                  <a:srgbClr val="6E8080"/>
                </a:solidFill>
                <a:latin typeface="Lucida Sans Typewriter"/>
                <a:ea typeface="Courier New" charset="0"/>
                <a:cs typeface="Courier New" charset="0"/>
              </a:rPr>
              <a:t>, String </a:t>
            </a:r>
            <a:r>
              <a:rPr lang="en-US" sz="1600" dirty="0" err="1" smtClean="0">
                <a:solidFill>
                  <a:srgbClr val="6E8080"/>
                </a:solidFill>
                <a:latin typeface="Lucida Sans Typewriter"/>
                <a:ea typeface="Courier New" charset="0"/>
                <a:cs typeface="Courier New" charset="0"/>
              </a:rPr>
              <a:t>aName</a:t>
            </a:r>
            <a:r>
              <a:rPr lang="en-US" sz="1600" dirty="0" smtClean="0">
                <a:solidFill>
                  <a:srgbClr val="6E8080"/>
                </a:solidFill>
                <a:latin typeface="Lucida Sans Typewriter"/>
                <a:ea typeface="Courier New" charset="0"/>
                <a:cs typeface="Courier New" charset="0"/>
              </a:rPr>
              <a:t>) { . . . }</a:t>
            </a:r>
          </a:p>
          <a:p>
            <a:pPr lvl="1">
              <a:spcBef>
                <a:spcPts val="0"/>
              </a:spcBef>
              <a:buNone/>
            </a:pPr>
            <a:r>
              <a:rPr lang="en-US" sz="1600" dirty="0" smtClean="0">
                <a:solidFill>
                  <a:srgbClr val="6E8080"/>
                </a:solidFill>
                <a:latin typeface="Lucida Sans Typewriter"/>
                <a:ea typeface="Courier New" charset="0"/>
                <a:cs typeface="Courier New" charset="0"/>
              </a:rPr>
              <a:t>   public double </a:t>
            </a:r>
            <a:r>
              <a:rPr lang="en-US" sz="1600" dirty="0" err="1" smtClean="0">
                <a:solidFill>
                  <a:srgbClr val="6E8080"/>
                </a:solidFill>
                <a:latin typeface="Lucida Sans Typewriter"/>
                <a:ea typeface="Courier New" charset="0"/>
                <a:cs typeface="Courier New" charset="0"/>
              </a:rPr>
              <a:t>getValue</a:t>
            </a:r>
            <a:r>
              <a:rPr lang="en-US" sz="1600" dirty="0" smtClean="0">
                <a:solidFill>
                  <a:srgbClr val="6E8080"/>
                </a:solidFill>
                <a:latin typeface="Lucida Sans Typewriter"/>
                <a:ea typeface="Courier New" charset="0"/>
                <a:cs typeface="Courier New" charset="0"/>
              </a:rPr>
              <a:t>() { . . . } </a:t>
            </a:r>
          </a:p>
          <a:p>
            <a:pPr lvl="1">
              <a:spcBef>
                <a:spcPts val="0"/>
              </a:spcBef>
              <a:buNone/>
            </a:pPr>
            <a:r>
              <a:rPr lang="en-US" sz="1600" dirty="0" smtClean="0">
                <a:solidFill>
                  <a:srgbClr val="6E8080"/>
                </a:solidFill>
                <a:latin typeface="Lucida Sans Typewriter"/>
                <a:ea typeface="Courier New" charset="0"/>
                <a:cs typeface="Courier New" charset="0"/>
              </a:rPr>
              <a:t>   . . . </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public class </a:t>
            </a:r>
            <a:r>
              <a:rPr lang="en-US" sz="1600" dirty="0" err="1" smtClean="0">
                <a:solidFill>
                  <a:srgbClr val="6E8080"/>
                </a:solidFill>
                <a:latin typeface="Lucida Sans Typewriter"/>
                <a:ea typeface="Courier New" charset="0"/>
                <a:cs typeface="Courier New" charset="0"/>
              </a:rPr>
              <a:t>CashRegister</a:t>
            </a:r>
            <a:endParaRPr lang="en-US" sz="1600" dirty="0" smtClean="0">
              <a:solidFill>
                <a:srgbClr val="6E8080"/>
              </a:solidFill>
              <a:latin typeface="Lucida Sans Typewriter"/>
              <a:ea typeface="Courier New" charset="0"/>
              <a:cs typeface="Courier New" charset="0"/>
            </a:endParaRP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 . </a:t>
            </a:r>
          </a:p>
          <a:p>
            <a:pPr lvl="1">
              <a:spcBef>
                <a:spcPts val="0"/>
              </a:spcBef>
              <a:buNone/>
            </a:pPr>
            <a:r>
              <a:rPr lang="en-US" sz="1600" dirty="0" smtClean="0">
                <a:solidFill>
                  <a:srgbClr val="6E8080"/>
                </a:solidFill>
                <a:latin typeface="Lucida Sans Typewriter"/>
                <a:ea typeface="Courier New" charset="0"/>
                <a:cs typeface="Courier New" charset="0"/>
              </a:rPr>
              <a:t>   public void </a:t>
            </a:r>
            <a:r>
              <a:rPr lang="en-US" sz="1600" dirty="0" err="1" smtClean="0">
                <a:solidFill>
                  <a:srgbClr val="6E8080"/>
                </a:solidFill>
                <a:latin typeface="Lucida Sans Typewriter"/>
                <a:ea typeface="Courier New" charset="0"/>
                <a:cs typeface="Courier New" charset="0"/>
              </a:rPr>
              <a:t>receivePayment(int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coinCount</a:t>
            </a:r>
            <a:r>
              <a:rPr lang="en-US" sz="1600" dirty="0" smtClean="0">
                <a:solidFill>
                  <a:srgbClr val="6E8080"/>
                </a:solidFill>
                <a:latin typeface="Lucida Sans Typewriter"/>
                <a:ea typeface="Courier New" charset="0"/>
                <a:cs typeface="Courier New" charset="0"/>
              </a:rPr>
              <a:t>, Coin </a:t>
            </a:r>
            <a:r>
              <a:rPr lang="en-US" sz="1600" dirty="0" err="1" smtClean="0">
                <a:solidFill>
                  <a:srgbClr val="6E8080"/>
                </a:solidFill>
                <a:latin typeface="Lucida Sans Typewriter"/>
                <a:ea typeface="Courier New" charset="0"/>
                <a:cs typeface="Courier New" charset="0"/>
              </a:rPr>
              <a:t>coinType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payment = payment + </a:t>
            </a:r>
            <a:r>
              <a:rPr lang="en-US" sz="1600" dirty="0" err="1" smtClean="0">
                <a:solidFill>
                  <a:srgbClr val="6E8080"/>
                </a:solidFill>
                <a:latin typeface="Lucida Sans Typewriter"/>
                <a:ea typeface="Courier New" charset="0"/>
                <a:cs typeface="Courier New" charset="0"/>
              </a:rPr>
              <a:t>coinCount</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coinType.getValue</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 . </a:t>
            </a:r>
          </a:p>
          <a:p>
            <a:pPr lvl="1">
              <a:spcBef>
                <a:spcPts val="0"/>
              </a:spcBef>
              <a:buNone/>
            </a:pPr>
            <a:r>
              <a:rPr lang="en-US" sz="1600" dirty="0" smtClean="0">
                <a:solidFill>
                  <a:srgbClr val="6E8080"/>
                </a:solidFill>
                <a:latin typeface="Lucida Sans Typewriter"/>
                <a:ea typeface="Courier New" charset="0"/>
                <a:cs typeface="Courier New" charset="0"/>
              </a:rPr>
              <a:t>} </a:t>
            </a:r>
          </a:p>
          <a:p>
            <a:r>
              <a:rPr lang="en-US" dirty="0" smtClean="0"/>
              <a:t>Now </a:t>
            </a:r>
            <a:r>
              <a:rPr lang="en-US" dirty="0" err="1" smtClean="0">
                <a:solidFill>
                  <a:srgbClr val="6E8080"/>
                </a:solidFill>
                <a:latin typeface="Lucida Sans Typewriter"/>
                <a:ea typeface="Courier New" charset="0"/>
                <a:cs typeface="Courier New" charset="0"/>
              </a:rPr>
              <a:t>CashRegister</a:t>
            </a:r>
            <a:r>
              <a:rPr lang="en-US" dirty="0" smtClean="0"/>
              <a:t> class can handle any type of coin.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6446</TotalTime>
  <Words>4113</Words>
  <Application>Microsoft Office PowerPoint</Application>
  <PresentationFormat>On-screen Show (4:3)</PresentationFormat>
  <Paragraphs>560</Paragraphs>
  <Slides>73</Slides>
  <Notes>0</Notes>
  <HiddenSlides>0</HiddenSlides>
  <MMClips>0</MMClips>
  <ScaleCrop>false</ScaleCrop>
  <HeadingPairs>
    <vt:vector size="4" baseType="variant">
      <vt:variant>
        <vt:lpstr>Theme</vt:lpstr>
      </vt:variant>
      <vt:variant>
        <vt:i4>5</vt:i4>
      </vt:variant>
      <vt:variant>
        <vt:lpstr>Slide Titles</vt:lpstr>
      </vt:variant>
      <vt:variant>
        <vt:i4>73</vt:i4>
      </vt:variant>
    </vt:vector>
  </HeadingPairs>
  <TitlesOfParts>
    <vt:vector size="78" baseType="lpstr">
      <vt:lpstr>Title Page</vt:lpstr>
      <vt:lpstr>Office Theme</vt:lpstr>
      <vt:lpstr>2_Office Theme</vt:lpstr>
      <vt:lpstr>1_Office Theme</vt:lpstr>
      <vt:lpstr>3_Office Theme</vt:lpstr>
      <vt:lpstr>PowerPoint Presentation</vt:lpstr>
      <vt:lpstr>Chapter Goals</vt:lpstr>
      <vt:lpstr>Discovering Classes</vt:lpstr>
      <vt:lpstr>Discovering Classes</vt:lpstr>
      <vt:lpstr>Self Check 8.1</vt:lpstr>
      <vt:lpstr>Self Check 8.2</vt:lpstr>
      <vt:lpstr>Designing Good Methods - Cohesion </vt:lpstr>
      <vt:lpstr>Designing Good Methods - Cohesion </vt:lpstr>
      <vt:lpstr>Designing Good Methods - Cohesion </vt:lpstr>
      <vt:lpstr>Minimizing Dependencies</vt:lpstr>
      <vt:lpstr>Minimizing Dependencies</vt:lpstr>
      <vt:lpstr>Minimizing Dependencies</vt:lpstr>
      <vt:lpstr>Separating Accessors and Mutators</vt:lpstr>
      <vt:lpstr>Separating Accessors and Mutators</vt:lpstr>
      <vt:lpstr>Minimizing Side Effects</vt:lpstr>
      <vt:lpstr>Minimizing Side Effects</vt:lpstr>
      <vt:lpstr>Minimizing Side Effects</vt:lpstr>
      <vt:lpstr>Minimizing Side Effects</vt:lpstr>
      <vt:lpstr>Self Check 8.3</vt:lpstr>
      <vt:lpstr>Self Check 8.4</vt:lpstr>
      <vt:lpstr>Self Check 8.5</vt:lpstr>
      <vt:lpstr>Self Check 8.6</vt:lpstr>
      <vt:lpstr>Self Check 8.8</vt:lpstr>
      <vt:lpstr>Self Check 8.9</vt:lpstr>
      <vt:lpstr>Consistency</vt:lpstr>
      <vt:lpstr>Problem Solving: Patterns for Object Data - Keeping a Total</vt:lpstr>
      <vt:lpstr>Problem Solving: Patterns for Object Data - Keeping a Total</vt:lpstr>
      <vt:lpstr>Problem Solving: Patterns for Object Data – Counting Events</vt:lpstr>
      <vt:lpstr>Problem Solving: Patterns for Object Data – Counting Events</vt:lpstr>
      <vt:lpstr>Problem Solving: Patterns for Object Data – Collecting Values</vt:lpstr>
      <vt:lpstr>Problem Solving: Patterns for Object Data – Collecting Values</vt:lpstr>
      <vt:lpstr>Problem Solving: Patterns for Object Data - Managing Properties of an Object</vt:lpstr>
      <vt:lpstr>Problem Solving: Patterns for Object Data - Managing Properties of an Object</vt:lpstr>
      <vt:lpstr>Problem Solving: Patterns for Object Data - Modeling Objects with Distinct States</vt:lpstr>
      <vt:lpstr>Problem Solving: Patterns for Object Data - Modeling Objects with Distinct States</vt:lpstr>
      <vt:lpstr>Problem Solving: Patterns for Object Data - Modeling Objects with Distinct States</vt:lpstr>
      <vt:lpstr>Problem Solving: Patterns for Object Data - Describing the Position of an Object</vt:lpstr>
      <vt:lpstr>Problem Solving: Patterns for Object Data - Describing the Position of an Object</vt:lpstr>
      <vt:lpstr>Problem Solving: Patterns for Object Data - Describing the Position of an Object</vt:lpstr>
      <vt:lpstr>Self Check 8.10</vt:lpstr>
      <vt:lpstr>Self Check 8.12</vt:lpstr>
      <vt:lpstr>Self Check 8.13</vt:lpstr>
      <vt:lpstr>Self Check 8.14</vt:lpstr>
      <vt:lpstr>Self Check 8.15</vt:lpstr>
      <vt:lpstr>Self Check 8.16</vt:lpstr>
      <vt:lpstr>static Variables and Methods - Variables</vt:lpstr>
      <vt:lpstr>static Variables and Methods</vt:lpstr>
      <vt:lpstr>static Variables and Methods</vt:lpstr>
      <vt:lpstr>static Variables and Methods</vt:lpstr>
      <vt:lpstr>static Variables and Methods - Methods</vt:lpstr>
      <vt:lpstr>static Variables and Methods</vt:lpstr>
      <vt:lpstr>static Variables and Methods</vt:lpstr>
      <vt:lpstr>Self Check 8.17</vt:lpstr>
      <vt:lpstr>Self Check 8.18</vt:lpstr>
      <vt:lpstr>Self Check 8.19</vt:lpstr>
      <vt:lpstr>Self Check 8.20</vt:lpstr>
      <vt:lpstr>Packages</vt:lpstr>
      <vt:lpstr>Organizing Related Classes into Packages</vt:lpstr>
      <vt:lpstr>Organizing Related Classes into Packages</vt:lpstr>
      <vt:lpstr>Organizing Related Classes into Packages</vt:lpstr>
      <vt:lpstr>Importing Packages</vt:lpstr>
      <vt:lpstr>Package Names</vt:lpstr>
      <vt:lpstr>Syntax 8.1 Package Specification</vt:lpstr>
      <vt:lpstr>Packages and Source Files</vt:lpstr>
      <vt:lpstr>Packages and Source Files</vt:lpstr>
      <vt:lpstr>Self Check 8.21</vt:lpstr>
      <vt:lpstr>Self Check 8.22</vt:lpstr>
      <vt:lpstr>Self Check 8.23</vt:lpstr>
      <vt:lpstr>Unit Test Frameworks</vt:lpstr>
      <vt:lpstr>Unit Test Frameworks</vt:lpstr>
      <vt:lpstr>Unit Test Frameworks</vt:lpstr>
      <vt:lpstr>Self Check 8.24</vt:lpstr>
      <vt:lpstr>Self Check 8.25</vt:lpstr>
    </vt:vector>
  </TitlesOfParts>
  <Company>Acadia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 Giles</dc:creator>
  <cp:lastModifiedBy>hubrty</cp:lastModifiedBy>
  <cp:revision>952</cp:revision>
  <dcterms:created xsi:type="dcterms:W3CDTF">2013-06-11T18:46:01Z</dcterms:created>
  <dcterms:modified xsi:type="dcterms:W3CDTF">2014-08-18T03:41:02Z</dcterms:modified>
</cp:coreProperties>
</file>