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07" r:id="rId3"/>
    <p:sldId id="309" r:id="rId4"/>
    <p:sldId id="308" r:id="rId5"/>
    <p:sldId id="310" r:id="rId6"/>
    <p:sldId id="311" r:id="rId7"/>
    <p:sldId id="313" r:id="rId8"/>
    <p:sldId id="312" r:id="rId9"/>
    <p:sldId id="315" r:id="rId10"/>
    <p:sldId id="319" r:id="rId11"/>
    <p:sldId id="320" r:id="rId12"/>
    <p:sldId id="321" r:id="rId13"/>
    <p:sldId id="322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16" r:id="rId27"/>
    <p:sldId id="341" r:id="rId28"/>
    <p:sldId id="323" r:id="rId29"/>
    <p:sldId id="324" r:id="rId30"/>
    <p:sldId id="337" r:id="rId31"/>
    <p:sldId id="338" r:id="rId32"/>
    <p:sldId id="339" r:id="rId33"/>
    <p:sldId id="340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983758F-1815-4EF8-A580-E84B933FA94B}">
          <p14:sldIdLst>
            <p14:sldId id="257"/>
            <p14:sldId id="307"/>
            <p14:sldId id="309"/>
            <p14:sldId id="308"/>
            <p14:sldId id="310"/>
            <p14:sldId id="311"/>
            <p14:sldId id="313"/>
            <p14:sldId id="312"/>
            <p14:sldId id="315"/>
            <p14:sldId id="319"/>
            <p14:sldId id="320"/>
            <p14:sldId id="321"/>
            <p14:sldId id="322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16"/>
            <p14:sldId id="341"/>
            <p14:sldId id="323"/>
            <p14:sldId id="324"/>
            <p14:sldId id="337"/>
            <p14:sldId id="338"/>
            <p14:sldId id="339"/>
            <p14:sldId id="340"/>
          </p14:sldIdLst>
        </p14:section>
        <p14:section name="Sección sin título" id="{07ABFB08-60F1-42FC-8DE2-9BAAD341CCC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6472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outlineViewPr>
    <p:cViewPr>
      <p:scale>
        <a:sx n="33" d="100"/>
        <a:sy n="33" d="100"/>
      </p:scale>
      <p:origin x="0" y="-1340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52998-AE70-49F9-A04B-39B72A76B0B8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5539D-38B2-4352-AB46-79583FF28C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16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5539D-38B2-4352-AB46-79583FF28CD2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80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55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8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55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57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98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98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0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2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55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51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07F4-A236-40B1-B2AE-C4AE6E818375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B7238-0E8C-41B7-A867-6C98A3872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4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logging/java/util/logging/package-summary.html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lang/ThreadLocal.html" TargetMode="External"/><Relationship Id="rId2" Type="http://schemas.openxmlformats.org/officeDocument/2006/relationships/hyperlink" Target="https://simple.wikipedia.org/wiki/Multithreading#:~:text=Multithreading%20-%20Simple%20English%20Wikipedia%2C%20the%20free%20encyclopedia,This%20usually%20allows%20the%20program%20to%20run%20faster.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verse_domain_name_notation#:~:text=Reverse%20domain%20name%20notation%20%28or%20reverse-DNS%29%20is%20a,order%20of%20the%20components%20reversed%20for%20grouping%20purposes.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Camel_cas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amel_case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Iniciación a Java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smtClean="0"/>
              <a:t>Fundamentos </a:t>
            </a:r>
            <a:r>
              <a:rPr lang="es-ES" dirty="0"/>
              <a:t>del lenguaje </a:t>
            </a:r>
            <a:r>
              <a:rPr lang="es-ES" dirty="0" smtClean="0"/>
              <a:t>en su versión</a:t>
            </a:r>
            <a:r>
              <a:rPr lang="es-ES" dirty="0"/>
              <a:t> 17 (LTS 2021)</a:t>
            </a:r>
          </a:p>
        </p:txBody>
      </p:sp>
    </p:spTree>
    <p:extLst>
      <p:ext uri="{BB962C8B-B14F-4D97-AF65-F5344CB8AC3E}">
        <p14:creationId xmlns:p14="http://schemas.microsoft.com/office/powerpoint/2010/main" val="2003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Un campo, </a:t>
            </a:r>
            <a:r>
              <a:rPr lang="es-ES" dirty="0"/>
              <a:t>un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ES" dirty="0" smtClean="0"/>
              <a:t> y un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ES" dirty="0"/>
              <a:t>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94" y="1779958"/>
            <a:ext cx="7944412" cy="46301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35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del </a:t>
            </a:r>
            <a:r>
              <a:rPr lang="es-ES" dirty="0" smtClean="0">
                <a:hlinkClick r:id="rId2" action="ppaction://hlinksldjump"/>
              </a:rPr>
              <a:t>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Se usa </a:t>
            </a:r>
            <a:r>
              <a:rPr lang="es-ES" i="1" dirty="0" smtClean="0">
                <a:hlinkClick r:id="rId3"/>
              </a:rPr>
              <a:t>JUL</a:t>
            </a:r>
            <a:r>
              <a:rPr lang="es-ES" dirty="0" smtClean="0"/>
              <a:t> en lugar de </a:t>
            </a:r>
            <a:r>
              <a:rPr lang="es-ES" dirty="0" smtClean="0">
                <a:latin typeface="Consolas" panose="020B0609020204030204" pitchFamily="49" charset="0"/>
              </a:rPr>
              <a:t>System.</a:t>
            </a:r>
            <a:r>
              <a:rPr lang="es-E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dirty="0" smtClean="0"/>
              <a:t> (anticuado) para enviar mensajes</a:t>
            </a:r>
          </a:p>
          <a:p>
            <a:r>
              <a:rPr lang="es-ES" dirty="0" smtClean="0"/>
              <a:t>Se hace un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ES" dirty="0" smtClean="0"/>
              <a:t> del nombre cualificado de la clase </a:t>
            </a:r>
            <a:r>
              <a:rPr lang="es-ES" dirty="0" smtClean="0">
                <a:latin typeface="Consolas" panose="020B0609020204030204" pitchFamily="49" charset="0"/>
              </a:rPr>
              <a:t>Logger</a:t>
            </a:r>
            <a:r>
              <a:rPr lang="es-ES" dirty="0" smtClean="0"/>
              <a:t> porque es más legible que cualificarla con </a:t>
            </a:r>
            <a:r>
              <a:rPr lang="es-ES" dirty="0" smtClean="0">
                <a:latin typeface="Consolas" panose="020B0609020204030204" pitchFamily="49" charset="0"/>
              </a:rPr>
              <a:t>java.util.logging</a:t>
            </a:r>
            <a:endParaRPr lang="es-ES" dirty="0" smtClean="0"/>
          </a:p>
          <a:p>
            <a:r>
              <a:rPr lang="es-ES" dirty="0" smtClean="0"/>
              <a:t>Se hace un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ES" dirty="0"/>
              <a:t>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dirty="0"/>
              <a:t> </a:t>
            </a:r>
            <a:r>
              <a:rPr lang="es-ES" dirty="0" smtClean="0"/>
              <a:t>de la instancia </a:t>
            </a:r>
            <a:r>
              <a:rPr lang="es-ES" dirty="0" smtClean="0">
                <a:latin typeface="Consolas" panose="020B0609020204030204" pitchFamily="49" charset="0"/>
              </a:rPr>
              <a:t>Level.</a:t>
            </a:r>
            <a:r>
              <a:rPr lang="es-E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FINE</a:t>
            </a:r>
            <a:r>
              <a:rPr lang="es-ES" dirty="0"/>
              <a:t> </a:t>
            </a:r>
            <a:r>
              <a:rPr lang="es-ES" dirty="0" smtClean="0"/>
              <a:t>porque es (ligeramente) más legible que cualificarla con </a:t>
            </a:r>
            <a:r>
              <a:rPr lang="es-ES" dirty="0" smtClean="0">
                <a:latin typeface="Consolas" panose="020B0609020204030204" pitchFamily="49" charset="0"/>
              </a:rPr>
              <a:t>Level</a:t>
            </a:r>
            <a:r>
              <a:rPr lang="es-ES" dirty="0"/>
              <a:t> </a:t>
            </a:r>
            <a:r>
              <a:rPr lang="es-ES" dirty="0" smtClean="0"/>
              <a:t>e importar ésta </a:t>
            </a:r>
          </a:p>
          <a:p>
            <a:r>
              <a:rPr lang="es-ES" dirty="0" smtClean="0"/>
              <a:t>Se declara un campo (</a:t>
            </a:r>
            <a:r>
              <a:rPr lang="es-E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s-ES" dirty="0" smtClean="0"/>
              <a:t>) para proporcionar una instancia de </a:t>
            </a:r>
            <a:r>
              <a:rPr lang="es-ES" dirty="0">
                <a:latin typeface="Consolas" panose="020B0609020204030204" pitchFamily="49" charset="0"/>
              </a:rPr>
              <a:t>Logger</a:t>
            </a:r>
            <a:r>
              <a:rPr lang="es-ES" dirty="0" smtClean="0"/>
              <a:t> al resto de clases de la app (</a:t>
            </a:r>
            <a:r>
              <a:rPr lang="es-ES" dirty="0" smtClean="0">
                <a:latin typeface="Consolas" panose="020B0609020204030204" pitchFamily="49" charset="0"/>
              </a:rPr>
              <a:t>org.example.vehiculo</a:t>
            </a:r>
            <a:r>
              <a:rPr lang="es-ES" dirty="0" smtClean="0"/>
              <a:t>s)</a:t>
            </a:r>
          </a:p>
          <a:p>
            <a:r>
              <a:rPr lang="es-ES" dirty="0" smtClean="0"/>
              <a:t>Se configura (mínimamente) dicha instancia en el método main y se usa para sustituir al objeto </a:t>
            </a:r>
            <a:r>
              <a:rPr lang="es-ES" dirty="0" smtClean="0">
                <a:latin typeface="Consolas" panose="020B0609020204030204" pitchFamily="49" charset="0"/>
              </a:rPr>
              <a:t>System.</a:t>
            </a:r>
            <a:r>
              <a:rPr lang="es-E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dirty="0"/>
              <a:t> </a:t>
            </a:r>
            <a:r>
              <a:rPr lang="es-ES" dirty="0" smtClean="0"/>
              <a:t>en su labor de mensajería</a:t>
            </a:r>
          </a:p>
        </p:txBody>
      </p:sp>
    </p:spTree>
    <p:extLst>
      <p:ext uri="{BB962C8B-B14F-4D97-AF65-F5344CB8AC3E}">
        <p14:creationId xmlns:p14="http://schemas.microsoft.com/office/powerpoint/2010/main" val="28413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a extraer del </a:t>
            </a:r>
            <a:r>
              <a:rPr lang="es-ES" dirty="0" smtClean="0">
                <a:hlinkClick r:id="rId2" action="ppaction://hlinksldjump"/>
              </a:rPr>
              <a:t>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Además de las clases, también los campos estáticos </a:t>
            </a:r>
            <a:r>
              <a:rPr lang="es-ES" dirty="0" smtClean="0"/>
              <a:t>son </a:t>
            </a:r>
            <a:r>
              <a:rPr lang="es-ES" dirty="0" smtClean="0"/>
              <a:t>importables</a:t>
            </a:r>
          </a:p>
          <a:p>
            <a:r>
              <a:rPr lang="es-ES" dirty="0" smtClean="0"/>
              <a:t>El signo </a:t>
            </a:r>
            <a:r>
              <a:rPr lang="es-ES" dirty="0" smtClean="0">
                <a:latin typeface="Consolas" panose="020B0609020204030204" pitchFamily="49" charset="0"/>
              </a:rPr>
              <a:t>“=”</a:t>
            </a:r>
            <a:r>
              <a:rPr lang="es-ES" dirty="0" smtClean="0"/>
              <a:t> </a:t>
            </a:r>
            <a:r>
              <a:rPr lang="es-ES" dirty="0" smtClean="0"/>
              <a:t>permite asignar </a:t>
            </a:r>
            <a:r>
              <a:rPr lang="es-ES" dirty="0" smtClean="0"/>
              <a:t>un </a:t>
            </a:r>
            <a:r>
              <a:rPr lang="es-ES" dirty="0" smtClean="0"/>
              <a:t>valor, obtenido al evaluar </a:t>
            </a:r>
            <a:r>
              <a:rPr lang="es-ES" dirty="0" smtClean="0"/>
              <a:t>la expresión que queda a su </a:t>
            </a:r>
            <a:r>
              <a:rPr lang="es-ES" dirty="0" smtClean="0"/>
              <a:t>derecha, </a:t>
            </a:r>
            <a:r>
              <a:rPr lang="es-ES" dirty="0" smtClean="0"/>
              <a:t>a </a:t>
            </a:r>
            <a:r>
              <a:rPr lang="es-ES" dirty="0" smtClean="0"/>
              <a:t>la referencia declarada a </a:t>
            </a:r>
            <a:r>
              <a:rPr lang="es-ES" dirty="0" smtClean="0"/>
              <a:t>su </a:t>
            </a:r>
            <a:r>
              <a:rPr lang="es-ES" dirty="0" smtClean="0"/>
              <a:t>izquierda</a:t>
            </a:r>
            <a:endParaRPr lang="es-ES" dirty="0" smtClean="0"/>
          </a:p>
          <a:p>
            <a:r>
              <a:rPr lang="es-ES" dirty="0" smtClean="0">
                <a:latin typeface="Consolas" panose="020B0609020204030204" pitchFamily="49" charset="0"/>
              </a:rPr>
              <a:t>System.</a:t>
            </a:r>
            <a:r>
              <a:rPr lang="es-E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dirty="0" smtClean="0"/>
              <a:t> no es la única vía para enviar mensajes a la consola. Una de sus alternativas (JUL) proporciona, además, funcionalidad extra (como seleccionar el </a:t>
            </a:r>
            <a:r>
              <a:rPr lang="es-ES" dirty="0" smtClean="0"/>
              <a:t>nivel de detalle </a:t>
            </a:r>
            <a:r>
              <a:rPr lang="es-ES" dirty="0" smtClean="0"/>
              <a:t>de cada mensaje y el nivel que se desea mostrar en un momento determinado)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09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Aclaraciones sobre el </a:t>
            </a:r>
            <a:r>
              <a:rPr lang="es-ES" dirty="0">
                <a:hlinkClick r:id="rId2" action="ppaction://hlinksldjump"/>
              </a:rPr>
              <a:t>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Este uso de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Logger.</a:t>
            </a:r>
            <a:r>
              <a:rPr lang="es-ES" i="1" dirty="0">
                <a:solidFill>
                  <a:srgbClr val="000000"/>
                </a:solidFill>
                <a:latin typeface="Consolas" panose="020B0609020204030204" pitchFamily="49" charset="0"/>
              </a:rPr>
              <a:t>getGlobal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dirty="0"/>
              <a:t> </a:t>
            </a:r>
            <a:r>
              <a:rPr lang="es-ES" dirty="0" smtClean="0"/>
              <a:t>proporciona una funcionalidad que no es evidente y que tiene que ver con ciclo de vida de los objetos en Java</a:t>
            </a:r>
          </a:p>
          <a:p>
            <a:r>
              <a:rPr lang="es-ES" dirty="0" smtClean="0"/>
              <a:t>Un objeto existe mientras exista </a:t>
            </a:r>
            <a:r>
              <a:rPr lang="es-ES" dirty="0" smtClean="0"/>
              <a:t>alguna referencia que apunte a él. En caso contrario es desechado </a:t>
            </a:r>
            <a:r>
              <a:rPr lang="es-ES" dirty="0" smtClean="0"/>
              <a:t>en el siguiente ciclo del recolector de basura. Si </a:t>
            </a:r>
            <a:r>
              <a:rPr lang="es-ES" dirty="0" smtClean="0"/>
              <a:t>usáramos directamente 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Logger</a:t>
            </a:r>
            <a:r>
              <a:rPr lang="es-ES" dirty="0"/>
              <a:t>.</a:t>
            </a:r>
            <a:r>
              <a:rPr lang="es-E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getGlobal()</a:t>
            </a:r>
            <a:r>
              <a:rPr lang="es-ES" dirty="0"/>
              <a:t> </a:t>
            </a:r>
            <a:r>
              <a:rPr lang="es-ES" dirty="0" smtClean="0"/>
              <a:t>desde varios sitios podríamos obtener un objeto distinto tras una recolección y ese nuevo objeto no tendría el nivel de detalle configurado previamente (</a:t>
            </a:r>
            <a:r>
              <a:rPr lang="es-E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FINE</a:t>
            </a:r>
            <a:r>
              <a:rPr lang="es-ES" dirty="0" smtClean="0"/>
              <a:t>)</a:t>
            </a:r>
          </a:p>
          <a:p>
            <a:r>
              <a:rPr lang="es-ES" dirty="0" smtClean="0"/>
              <a:t>Al </a:t>
            </a:r>
            <a:r>
              <a:rPr lang="es-ES" dirty="0" smtClean="0"/>
              <a:t>declarar la referencia como estática y final garantizamos que el objeto </a:t>
            </a:r>
            <a:r>
              <a:rPr lang="es-ES" dirty="0" smtClean="0"/>
              <a:t>referenciado </a:t>
            </a:r>
            <a:r>
              <a:rPr lang="es-ES" dirty="0" smtClean="0"/>
              <a:t>existe </a:t>
            </a:r>
            <a:r>
              <a:rPr lang="es-ES" dirty="0" smtClean="0"/>
              <a:t>tanto tiempo como la clase que lo referencia </a:t>
            </a:r>
            <a:r>
              <a:rPr lang="es-ES" dirty="0" smtClean="0"/>
              <a:t>y así preservamos </a:t>
            </a:r>
            <a:r>
              <a:rPr lang="es-ES" dirty="0" smtClean="0"/>
              <a:t>la estabilidad de </a:t>
            </a:r>
            <a:r>
              <a:rPr lang="es-ES" dirty="0" smtClean="0"/>
              <a:t>configuración aplicada</a:t>
            </a:r>
          </a:p>
        </p:txBody>
      </p:sp>
    </p:spTree>
    <p:extLst>
      <p:ext uri="{BB962C8B-B14F-4D97-AF65-F5344CB8AC3E}">
        <p14:creationId xmlns:p14="http://schemas.microsoft.com/office/powerpoint/2010/main" val="23650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Sacando provecho de la orientación a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Además de aprovechar los componentes </a:t>
            </a:r>
            <a:r>
              <a:rPr lang="es-ES" dirty="0" smtClean="0"/>
              <a:t>que </a:t>
            </a:r>
            <a:r>
              <a:rPr lang="es-ES" dirty="0" smtClean="0"/>
              <a:t>usen orientación a </a:t>
            </a:r>
            <a:r>
              <a:rPr lang="es-ES" dirty="0" smtClean="0"/>
              <a:t>objetos para proporcionar su funcionalidad, </a:t>
            </a:r>
            <a:r>
              <a:rPr lang="es-ES" dirty="0" smtClean="0"/>
              <a:t>podemos querer aprovechar esta técnica para publicar la funcionalidad de nuestra propia </a:t>
            </a:r>
            <a:r>
              <a:rPr lang="es-ES" dirty="0" smtClean="0"/>
              <a:t>aplicación</a:t>
            </a:r>
          </a:p>
          <a:p>
            <a:r>
              <a:rPr lang="es-ES" dirty="0" smtClean="0"/>
              <a:t>Por </a:t>
            </a:r>
            <a:r>
              <a:rPr lang="es-ES" dirty="0" smtClean="0"/>
              <a:t>otra parte, a nivel interno, la orientación a objetos puede suponer una ayuda para mejorar el diseño de nuestra solución y </a:t>
            </a:r>
            <a:r>
              <a:rPr lang="es-ES" dirty="0" smtClean="0"/>
              <a:t>facilitar así su </a:t>
            </a:r>
            <a:r>
              <a:rPr lang="es-ES" dirty="0" smtClean="0"/>
              <a:t>evolución y mantenimiento</a:t>
            </a:r>
          </a:p>
          <a:p>
            <a:r>
              <a:rPr lang="es-ES" dirty="0" smtClean="0"/>
              <a:t>Diseñar una jerarquía de clases puede suponer una dificultad extra que debe estar justificada. Una regla a tener en cuenta es evitar trabajar en una solución abstracta hasta que no existan, al menos, tres ocurrencias concretas que la justifiquen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1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9" y="474131"/>
            <a:ext cx="10061703" cy="59097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81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del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Se crea una abstracción llamada </a:t>
            </a:r>
            <a:r>
              <a:rPr lang="es-ES" dirty="0" smtClean="0">
                <a:latin typeface="Consolas" panose="020B0609020204030204" pitchFamily="49" charset="0"/>
              </a:rPr>
              <a:t>Vehiculo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/>
              <a:t>Se </a:t>
            </a:r>
            <a:r>
              <a:rPr lang="es-ES" dirty="0" smtClean="0"/>
              <a:t>establece que todo vehículo debe tener un </a:t>
            </a:r>
            <a:r>
              <a:rPr lang="es-ES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dirty="0" smtClean="0"/>
              <a:t> definido en el momento de su creación, no modificable y no accesible</a:t>
            </a:r>
          </a:p>
          <a:p>
            <a:r>
              <a:rPr lang="es-ES" dirty="0"/>
              <a:t>Se </a:t>
            </a:r>
            <a:r>
              <a:rPr lang="es-ES" dirty="0" smtClean="0"/>
              <a:t>crea un campo </a:t>
            </a:r>
            <a:r>
              <a:rPr lang="es-ES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s-ES" dirty="0" smtClean="0"/>
              <a:t> que da acceso a cualquier vehículo a la instancia de </a:t>
            </a:r>
            <a:r>
              <a:rPr lang="es-ES" dirty="0" smtClean="0">
                <a:latin typeface="Consolas" panose="020B0609020204030204" pitchFamily="49" charset="0"/>
              </a:rPr>
              <a:t>Logger</a:t>
            </a:r>
            <a:r>
              <a:rPr lang="es-ES" dirty="0" smtClean="0"/>
              <a:t> configurada a nivel de aplicación</a:t>
            </a:r>
          </a:p>
          <a:p>
            <a:r>
              <a:rPr lang="es-ES" dirty="0" smtClean="0"/>
              <a:t>Se define la operación </a:t>
            </a:r>
            <a:r>
              <a:rPr lang="es-ES" dirty="0" smtClean="0">
                <a:latin typeface="Consolas" panose="020B0609020204030204" pitchFamily="49" charset="0"/>
              </a:rPr>
              <a:t>preparar()</a:t>
            </a:r>
            <a:r>
              <a:rPr lang="es-ES" dirty="0" smtClean="0"/>
              <a:t> que debe poder ejecutarse sobre todo vehículo</a:t>
            </a:r>
            <a:r>
              <a:rPr lang="es-ES" dirty="0"/>
              <a:t> </a:t>
            </a:r>
            <a:r>
              <a:rPr lang="es-ES" dirty="0" smtClean="0"/>
              <a:t>pero que no debe estar disponible para sus usuarios</a:t>
            </a:r>
          </a:p>
          <a:p>
            <a:r>
              <a:rPr lang="es-ES" dirty="0"/>
              <a:t>Se </a:t>
            </a:r>
            <a:r>
              <a:rPr lang="es-ES" dirty="0" smtClean="0"/>
              <a:t>implementa la operación </a:t>
            </a:r>
            <a:r>
              <a:rPr lang="es-ES" dirty="0" smtClean="0">
                <a:latin typeface="Consolas" panose="020B0609020204030204" pitchFamily="49" charset="0"/>
              </a:rPr>
              <a:t>viajar()</a:t>
            </a:r>
            <a:r>
              <a:rPr lang="es-ES" dirty="0" smtClean="0"/>
              <a:t> que permite (apoyándose, entre otras cosas, en la operación anterior) usar un vehículo para alcanzar un destino</a:t>
            </a:r>
          </a:p>
        </p:txBody>
      </p:sp>
    </p:spTree>
    <p:extLst>
      <p:ext uri="{BB962C8B-B14F-4D97-AF65-F5344CB8AC3E}">
        <p14:creationId xmlns:p14="http://schemas.microsoft.com/office/powerpoint/2010/main" val="42553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89" y="425452"/>
            <a:ext cx="6259622" cy="60070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82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del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Se crea una clase de vehículos llamada </a:t>
            </a:r>
            <a:r>
              <a:rPr lang="es-ES" dirty="0" smtClean="0">
                <a:latin typeface="Consolas" panose="020B0609020204030204" pitchFamily="49" charset="0"/>
              </a:rPr>
              <a:t>Barco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/>
              <a:t>Se </a:t>
            </a:r>
            <a:r>
              <a:rPr lang="es-ES" dirty="0" smtClean="0"/>
              <a:t>establece que</a:t>
            </a:r>
          </a:p>
          <a:p>
            <a:pPr lvl="1"/>
            <a:r>
              <a:rPr lang="es-ES" dirty="0" smtClean="0"/>
              <a:t>un barco podría tener una </a:t>
            </a:r>
            <a:r>
              <a:rPr lang="es-ES" dirty="0">
                <a:solidFill>
                  <a:srgbClr val="0000C0"/>
                </a:solidFill>
                <a:latin typeface="Consolas" panose="020B0609020204030204" pitchFamily="49" charset="0"/>
              </a:rPr>
              <a:t>vela</a:t>
            </a:r>
            <a:r>
              <a:rPr lang="es-ES" dirty="0" smtClean="0"/>
              <a:t>, que</a:t>
            </a:r>
          </a:p>
          <a:p>
            <a:pPr lvl="1"/>
            <a:r>
              <a:rPr lang="es-ES" dirty="0" smtClean="0"/>
              <a:t>por defecto no la tiene y que</a:t>
            </a:r>
          </a:p>
          <a:p>
            <a:pPr lvl="1"/>
            <a:r>
              <a:rPr lang="es-ES" dirty="0" smtClean="0"/>
              <a:t>dicha información (la presencia de vela) sólo estará accesible para los barcos</a:t>
            </a:r>
          </a:p>
          <a:p>
            <a:r>
              <a:rPr lang="es-ES" dirty="0" smtClean="0"/>
              <a:t>Se implementa la operación </a:t>
            </a:r>
            <a:r>
              <a:rPr lang="es-ES" dirty="0" smtClean="0">
                <a:latin typeface="Consolas" panose="020B0609020204030204" pitchFamily="49" charset="0"/>
              </a:rPr>
              <a:t>preparar()</a:t>
            </a:r>
            <a:r>
              <a:rPr lang="es-ES" dirty="0" smtClean="0"/>
              <a:t> de forma que sólo se realice si el barco tiene vela</a:t>
            </a:r>
          </a:p>
        </p:txBody>
      </p:sp>
    </p:spTree>
    <p:extLst>
      <p:ext uri="{BB962C8B-B14F-4D97-AF65-F5344CB8AC3E}">
        <p14:creationId xmlns:p14="http://schemas.microsoft.com/office/powerpoint/2010/main" val="25506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Los bloques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if/else</a:t>
            </a:r>
            <a:r>
              <a:rPr lang="es-ES" dirty="0"/>
              <a:t>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if/else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Estructura compuesta un bloque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ES" dirty="0" smtClean="0"/>
              <a:t> seguido de cero o más bloques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ES" dirty="0"/>
              <a:t>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ES" dirty="0" smtClean="0"/>
              <a:t> y terminando con un bloque opcional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es-ES" dirty="0" smtClean="0"/>
          </a:p>
          <a:p>
            <a:r>
              <a:rPr lang="es-ES" dirty="0" smtClean="0"/>
              <a:t>Los bloques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ES" dirty="0" smtClean="0"/>
              <a:t>/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ES" dirty="0" smtClean="0"/>
              <a:t>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ES" dirty="0" smtClean="0"/>
              <a:t> incluyen una expresión lógica que si se cumple provoca la ejecución del bloque y que se ignoren los siguientes bloques. </a:t>
            </a:r>
          </a:p>
          <a:p>
            <a:r>
              <a:rPr lang="es-ES" dirty="0" smtClean="0"/>
              <a:t>El bloque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ES" dirty="0" smtClean="0"/>
              <a:t> se ejecuta cuando las expresiones de los bloques precedentes se han evaluado como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237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Todo empieza con una clase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1998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Las clases se crean pasando ficheros </a:t>
            </a:r>
            <a:r>
              <a:rPr lang="es-ES" dirty="0" smtClean="0">
                <a:latin typeface="+mj-lt"/>
              </a:rPr>
              <a:t>.java </a:t>
            </a:r>
            <a:r>
              <a:rPr lang="es-ES" dirty="0" smtClean="0"/>
              <a:t>al compilador </a:t>
            </a:r>
            <a:r>
              <a:rPr lang="es-ES" dirty="0"/>
              <a:t>(</a:t>
            </a:r>
            <a:r>
              <a:rPr lang="es-ES" dirty="0" smtClean="0"/>
              <a:t>JDK). Éste genera los ficheros </a:t>
            </a:r>
            <a:r>
              <a:rPr lang="es-ES" dirty="0" smtClean="0">
                <a:latin typeface="+mj-lt"/>
              </a:rPr>
              <a:t>.class</a:t>
            </a:r>
            <a:r>
              <a:rPr lang="es-ES" dirty="0"/>
              <a:t> </a:t>
            </a:r>
            <a:r>
              <a:rPr lang="es-ES" dirty="0" smtClean="0"/>
              <a:t>que permiten acceder a ellas en tiempo de ejecución</a:t>
            </a:r>
            <a:endParaRPr lang="es-ES" dirty="0" smtClean="0">
              <a:latin typeface="+mj-lt"/>
            </a:endParaRPr>
          </a:p>
          <a:p>
            <a:r>
              <a:rPr lang="es-ES" dirty="0" smtClean="0"/>
              <a:t>Un fichero </a:t>
            </a:r>
            <a:r>
              <a:rPr lang="es-ES" dirty="0">
                <a:solidFill>
                  <a:prstClr val="black"/>
                </a:solidFill>
                <a:latin typeface="Calibri Light" panose="020F0302020204030204"/>
              </a:rPr>
              <a:t>.java</a:t>
            </a:r>
            <a:r>
              <a:rPr lang="es-ES" dirty="0" smtClean="0"/>
              <a:t> mínimo define el </a:t>
            </a:r>
            <a:r>
              <a:rPr lang="es-ES" dirty="0"/>
              <a:t>tipo de clase (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dirty="0"/>
              <a:t>,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s-ES" dirty="0"/>
              <a:t> o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s-ES" dirty="0"/>
              <a:t>), </a:t>
            </a:r>
            <a:r>
              <a:rPr lang="es-ES" dirty="0" smtClean="0"/>
              <a:t>su nombre simple, un nombre de paquete (que cualifica el nombre simple) y una lista de miembros </a:t>
            </a:r>
            <a:r>
              <a:rPr lang="es-ES" dirty="0" smtClean="0"/>
              <a:t>(campos</a:t>
            </a:r>
            <a:r>
              <a:rPr lang="es-ES" smtClean="0"/>
              <a:t>, métodos, etc.)</a:t>
            </a:r>
            <a:endParaRPr lang="es-ES" dirty="0" smtClean="0"/>
          </a:p>
          <a:p>
            <a:r>
              <a:rPr lang="es-ES" dirty="0" smtClean="0"/>
              <a:t>Desde una clase se puede acceder a otras </a:t>
            </a:r>
            <a:r>
              <a:rPr lang="es-ES" dirty="0" smtClean="0"/>
              <a:t>usando su </a:t>
            </a:r>
            <a:r>
              <a:rPr lang="es-ES" dirty="0" smtClean="0"/>
              <a:t>nombre simple pero </a:t>
            </a:r>
            <a:r>
              <a:rPr lang="es-ES" dirty="0" smtClean="0"/>
              <a:t>eso sólo es posible si </a:t>
            </a:r>
            <a:r>
              <a:rPr lang="es-ES" dirty="0" smtClean="0"/>
              <a:t>[1] se declara (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ES" dirty="0" smtClean="0"/>
              <a:t>) su nombre completo, [2] ambas son del mismo paquete o [3] </a:t>
            </a:r>
            <a:r>
              <a:rPr lang="es-ES" dirty="0"/>
              <a:t>el </a:t>
            </a:r>
            <a:r>
              <a:rPr lang="es-ES" dirty="0" smtClean="0"/>
              <a:t>paquete de la otra clase es </a:t>
            </a:r>
            <a:r>
              <a:rPr lang="es-ES" dirty="0" smtClean="0">
                <a:latin typeface="+mj-lt"/>
              </a:rPr>
              <a:t>java.lang</a:t>
            </a:r>
          </a:p>
          <a:p>
            <a:r>
              <a:rPr lang="es-ES" dirty="0" smtClean="0"/>
              <a:t>Todo proceso Java (JVM) comienza con el </a:t>
            </a:r>
            <a:r>
              <a:rPr lang="es-ES" dirty="0"/>
              <a:t>comando </a:t>
            </a:r>
            <a:r>
              <a:rPr lang="es-ES" dirty="0" smtClean="0">
                <a:latin typeface="+mj-lt"/>
              </a:rPr>
              <a:t>java</a:t>
            </a:r>
            <a:r>
              <a:rPr lang="es-ES" dirty="0" smtClean="0"/>
              <a:t> (</a:t>
            </a:r>
            <a:r>
              <a:rPr lang="es-ES" dirty="0"/>
              <a:t>JRE) </a:t>
            </a:r>
            <a:r>
              <a:rPr lang="es-ES" dirty="0" smtClean="0"/>
              <a:t>cargando una </a:t>
            </a:r>
            <a:r>
              <a:rPr lang="es-ES" dirty="0" smtClean="0"/>
              <a:t>clase, </a:t>
            </a:r>
            <a:r>
              <a:rPr lang="es-ES" dirty="0" smtClean="0"/>
              <a:t>pasada como </a:t>
            </a:r>
            <a:r>
              <a:rPr lang="es-ES" dirty="0" smtClean="0"/>
              <a:t>parámetro, </a:t>
            </a:r>
            <a:r>
              <a:rPr lang="es-ES" dirty="0" smtClean="0"/>
              <a:t>que debe contener un método </a:t>
            </a:r>
            <a:r>
              <a:rPr lang="es-ES" dirty="0" smtClean="0"/>
              <a:t>declarado como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dirty="0" smtClean="0"/>
              <a:t> </a:t>
            </a:r>
            <a:r>
              <a:rPr lang="es-ES" dirty="0" smtClean="0">
                <a:latin typeface="Consolas" panose="020B0609020204030204" pitchFamily="49" charset="0"/>
              </a:rPr>
              <a:t>main(String[])</a:t>
            </a:r>
            <a:r>
              <a:rPr lang="es-ES" dirty="0" smtClean="0"/>
              <a:t>, inicializándola </a:t>
            </a:r>
            <a:r>
              <a:rPr lang="es-ES" dirty="0" smtClean="0"/>
              <a:t>e invocando dicho </a:t>
            </a:r>
            <a:r>
              <a:rPr lang="es-ES" dirty="0" smtClean="0"/>
              <a:t>método </a:t>
            </a:r>
            <a:r>
              <a:rPr lang="es-ES" dirty="0"/>
              <a:t>(con </a:t>
            </a:r>
            <a:r>
              <a:rPr lang="es-ES" dirty="0" smtClean="0"/>
              <a:t>parámetros, si fueron </a:t>
            </a:r>
            <a:r>
              <a:rPr lang="es-ES" dirty="0" smtClean="0"/>
              <a:t>pasados </a:t>
            </a:r>
            <a:r>
              <a:rPr lang="es-ES" dirty="0" smtClean="0"/>
              <a:t>al </a:t>
            </a:r>
            <a:r>
              <a:rPr lang="es-ES" dirty="0" smtClean="0"/>
              <a:t>comando)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20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31" y="387438"/>
            <a:ext cx="10659337" cy="608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87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del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Se extiende la abstracción</a:t>
            </a:r>
            <a:r>
              <a:rPr lang="es-ES" dirty="0"/>
              <a:t> </a:t>
            </a:r>
            <a:r>
              <a:rPr lang="es-ES" dirty="0" smtClean="0">
                <a:latin typeface="Consolas" panose="020B0609020204030204" pitchFamily="49" charset="0"/>
              </a:rPr>
              <a:t>Vehiculo</a:t>
            </a:r>
            <a:r>
              <a:rPr lang="es-ES" dirty="0"/>
              <a:t> </a:t>
            </a:r>
            <a:r>
              <a:rPr lang="es-ES" dirty="0" smtClean="0"/>
              <a:t>para crear una nueva abstracción </a:t>
            </a:r>
            <a:r>
              <a:rPr lang="es-ES" dirty="0" smtClean="0">
                <a:latin typeface="Consolas" panose="020B0609020204030204" pitchFamily="49" charset="0"/>
              </a:rPr>
              <a:t>VehiculoConRuedas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/>
              <a:t>Se </a:t>
            </a:r>
            <a:r>
              <a:rPr lang="es-ES" dirty="0" smtClean="0"/>
              <a:t>establece que todo vehículo con ruedas tiene definido un número de </a:t>
            </a:r>
            <a:r>
              <a:rPr lang="es-ES" dirty="0">
                <a:solidFill>
                  <a:srgbClr val="0000C0"/>
                </a:solidFill>
                <a:latin typeface="Consolas" panose="020B0609020204030204" pitchFamily="49" charset="0"/>
              </a:rPr>
              <a:t>ruedas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/>
              <a:t>Se implementa la operación </a:t>
            </a:r>
            <a:r>
              <a:rPr lang="es-ES" dirty="0" smtClean="0">
                <a:latin typeface="Consolas" panose="020B0609020204030204" pitchFamily="49" charset="0"/>
              </a:rPr>
              <a:t>preparar()</a:t>
            </a:r>
            <a:r>
              <a:rPr lang="es-ES" dirty="0" smtClean="0"/>
              <a:t> de forma que se realice para cada una de las ruedas del vehículo</a:t>
            </a:r>
          </a:p>
        </p:txBody>
      </p:sp>
    </p:spTree>
    <p:extLst>
      <p:ext uri="{BB962C8B-B14F-4D97-AF65-F5344CB8AC3E}">
        <p14:creationId xmlns:p14="http://schemas.microsoft.com/office/powerpoint/2010/main" val="26520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00" y="676673"/>
            <a:ext cx="9776601" cy="5504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5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81" y="812297"/>
            <a:ext cx="8127638" cy="52334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02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309562"/>
            <a:ext cx="8924925" cy="6238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69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75" y="779316"/>
            <a:ext cx="11539450" cy="52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Programar en Java sin orientación a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En java se puede programar una aplicación completa sin declarar un solo campo o método de instancia (no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dirty="0" smtClean="0"/>
              <a:t>). </a:t>
            </a:r>
            <a:r>
              <a:rPr lang="es-ES" dirty="0" smtClean="0"/>
              <a:t>Sí habrá </a:t>
            </a:r>
            <a:r>
              <a:rPr lang="es-ES" dirty="0" smtClean="0"/>
              <a:t>que usar y crear </a:t>
            </a:r>
            <a:r>
              <a:rPr lang="es-ES" dirty="0" smtClean="0"/>
              <a:t>objetos, </a:t>
            </a:r>
            <a:r>
              <a:rPr lang="es-ES" dirty="0" smtClean="0"/>
              <a:t>así como extender </a:t>
            </a:r>
            <a:r>
              <a:rPr lang="es-ES" dirty="0" smtClean="0"/>
              <a:t>o </a:t>
            </a:r>
            <a:r>
              <a:rPr lang="es-ES" dirty="0" smtClean="0"/>
              <a:t>implementar ciertas </a:t>
            </a:r>
            <a:r>
              <a:rPr lang="es-ES" dirty="0" smtClean="0"/>
              <a:t>clases o interfaces </a:t>
            </a:r>
            <a:r>
              <a:rPr lang="es-ES" dirty="0" smtClean="0"/>
              <a:t>en la medida en que queramos aprovechar </a:t>
            </a:r>
            <a:r>
              <a:rPr lang="es-ES" dirty="0" smtClean="0"/>
              <a:t>componentes que </a:t>
            </a:r>
            <a:r>
              <a:rPr lang="es-ES" dirty="0" smtClean="0"/>
              <a:t>así lo requieran</a:t>
            </a:r>
          </a:p>
          <a:p>
            <a:r>
              <a:rPr lang="es-ES" dirty="0" smtClean="0"/>
              <a:t>También será necesario crear si se necesitan compartir datos entre distintos métodos en </a:t>
            </a:r>
            <a:r>
              <a:rPr lang="es-ES" dirty="0" smtClean="0"/>
              <a:t>un entorno </a:t>
            </a:r>
            <a:r>
              <a:rPr lang="es-ES" i="1" dirty="0" smtClean="0">
                <a:hlinkClick r:id="rId2"/>
              </a:rPr>
              <a:t>multithread</a:t>
            </a:r>
            <a:r>
              <a:rPr lang="es-ES" dirty="0" smtClean="0"/>
              <a:t>. En este caso </a:t>
            </a:r>
            <a:r>
              <a:rPr lang="es-ES" dirty="0" smtClean="0"/>
              <a:t>deberá crearse al menos una instancia y</a:t>
            </a:r>
            <a:r>
              <a:rPr lang="es-ES" dirty="0" smtClean="0"/>
              <a:t>, bien </a:t>
            </a:r>
            <a:r>
              <a:rPr lang="es-ES" dirty="0" smtClean="0"/>
              <a:t>usarla como parámetro de todos los métodos, </a:t>
            </a:r>
            <a:r>
              <a:rPr lang="es-ES" dirty="0" smtClean="0"/>
              <a:t>bien </a:t>
            </a:r>
            <a:r>
              <a:rPr lang="es-ES" dirty="0"/>
              <a:t>compartirla de forma segura </a:t>
            </a:r>
            <a:r>
              <a:rPr lang="es-ES" dirty="0" smtClean="0"/>
              <a:t>usando la clase </a:t>
            </a:r>
            <a:r>
              <a:rPr lang="es-ES" i="1" dirty="0" smtClean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ThreadLocal</a:t>
            </a:r>
            <a:endParaRPr lang="es-ES" i="1" dirty="0" smtClean="0"/>
          </a:p>
          <a:p>
            <a:r>
              <a:rPr lang="es-ES" dirty="0" smtClean="0"/>
              <a:t>El problema del multithread con los campos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dirty="0" smtClean="0"/>
              <a:t>, salvo que sean también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s-ES" dirty="0"/>
              <a:t> </a:t>
            </a:r>
            <a:r>
              <a:rPr lang="es-ES" dirty="0" smtClean="0"/>
              <a:t>(no modificables), es que un thread podría modificar el valor de un campo mientras otro lo está utilizando lo que los hace inviables para almacenar el estado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47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Multithread con objetos (servlet)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71" y="1769382"/>
            <a:ext cx="9437859" cy="44597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91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5" y="325624"/>
            <a:ext cx="10347430" cy="6206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24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93" y="350337"/>
            <a:ext cx="11513414" cy="6157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85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 smtClean="0"/>
              <a:t>org/example/cualificadores/primero/MiPrimeraClase.java</a:t>
            </a:r>
            <a:endParaRPr lang="es-ES" sz="32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734877"/>
            <a:ext cx="9439275" cy="4248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69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" y="1897116"/>
            <a:ext cx="11793693" cy="30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7" y="1890873"/>
            <a:ext cx="11441385" cy="30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4" y="827284"/>
            <a:ext cx="11474873" cy="52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4" y="1741982"/>
            <a:ext cx="11639792" cy="33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del </a:t>
            </a:r>
            <a:r>
              <a:rPr lang="es-ES" dirty="0" smtClean="0">
                <a:hlinkClick r:id="rId2" action="ppaction://hlinksldjump"/>
              </a:rPr>
              <a:t>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El tipo de </a:t>
            </a:r>
            <a:r>
              <a:rPr lang="es-ES" dirty="0" smtClean="0"/>
              <a:t>esta clase </a:t>
            </a:r>
            <a:r>
              <a:rPr lang="es-ES" dirty="0" smtClean="0"/>
              <a:t>lo define la palabra reservada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dirty="0"/>
              <a:t> </a:t>
            </a:r>
            <a:r>
              <a:rPr lang="es-ES" dirty="0" smtClean="0"/>
              <a:t>que indica que se trata de una clase en sentido estricto</a:t>
            </a:r>
            <a:endParaRPr lang="es-ES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s-ES" dirty="0" smtClean="0"/>
              <a:t>Su nombre </a:t>
            </a:r>
            <a:r>
              <a:rPr lang="es-ES" dirty="0" smtClean="0"/>
              <a:t>simple es</a:t>
            </a:r>
            <a:r>
              <a:rPr lang="es-ES" spc="300" dirty="0"/>
              <a:t> </a:t>
            </a:r>
            <a:r>
              <a:rPr lang="es-ES" dirty="0" smtClean="0">
                <a:latin typeface="Consolas" panose="020B0609020204030204" pitchFamily="49" charset="0"/>
              </a:rPr>
              <a:t>MiPrimeraClase</a:t>
            </a:r>
            <a:r>
              <a:rPr lang="es-ES" dirty="0"/>
              <a:t> </a:t>
            </a:r>
            <a:r>
              <a:rPr lang="es-ES" dirty="0" smtClean="0"/>
              <a:t>y el paquete que lo cualifica es </a:t>
            </a:r>
            <a:r>
              <a:rPr lang="es-ES" dirty="0" smtClean="0">
                <a:latin typeface="Consolas" panose="020B0609020204030204" pitchFamily="49" charset="0"/>
              </a:rPr>
              <a:t>org.example.cualificadores.primero</a:t>
            </a:r>
          </a:p>
          <a:p>
            <a:r>
              <a:rPr lang="es-ES" dirty="0" smtClean="0"/>
              <a:t>Su lista de miembros </a:t>
            </a:r>
            <a:r>
              <a:rPr lang="es-ES" dirty="0" smtClean="0"/>
              <a:t>(entre </a:t>
            </a:r>
            <a:r>
              <a:rPr lang="es-ES" dirty="0">
                <a:latin typeface="Consolas" panose="020B0609020204030204" pitchFamily="49" charset="0"/>
              </a:rPr>
              <a:t>“{}”</a:t>
            </a:r>
            <a:r>
              <a:rPr lang="es-ES" dirty="0" smtClean="0"/>
              <a:t>) </a:t>
            </a:r>
            <a:r>
              <a:rPr lang="es-ES" dirty="0" smtClean="0"/>
              <a:t>incluye sólo </a:t>
            </a:r>
            <a:r>
              <a:rPr lang="es-ES" dirty="0" smtClean="0"/>
              <a:t>un método </a:t>
            </a:r>
            <a:r>
              <a:rPr lang="es-ES" dirty="0"/>
              <a:t>cuya </a:t>
            </a:r>
            <a:r>
              <a:rPr lang="es-ES" dirty="0" smtClean="0"/>
              <a:t>declaración </a:t>
            </a:r>
            <a:r>
              <a:rPr lang="es-ES" dirty="0" smtClean="0"/>
              <a:t>hace que el </a:t>
            </a:r>
            <a:r>
              <a:rPr lang="es-ES" dirty="0" smtClean="0"/>
              <a:t>comando </a:t>
            </a:r>
            <a:r>
              <a:rPr lang="es-ES" dirty="0" smtClean="0">
                <a:latin typeface="+mj-lt"/>
              </a:rPr>
              <a:t>java</a:t>
            </a:r>
            <a:r>
              <a:rPr lang="es-ES" dirty="0" smtClean="0"/>
              <a:t> </a:t>
            </a:r>
            <a:r>
              <a:rPr lang="es-ES" dirty="0" smtClean="0"/>
              <a:t>reconozca la clase como un programa Java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/>
              <a:t>Se usan </a:t>
            </a:r>
            <a:r>
              <a:rPr lang="es-ES" dirty="0" smtClean="0"/>
              <a:t>otras dos </a:t>
            </a:r>
            <a:r>
              <a:rPr lang="es-ES" dirty="0" smtClean="0"/>
              <a:t>clases </a:t>
            </a:r>
            <a:r>
              <a:rPr lang="es-ES" dirty="0"/>
              <a:t>(</a:t>
            </a:r>
            <a:r>
              <a:rPr lang="es-ES" dirty="0" smtClean="0">
                <a:latin typeface="Consolas" panose="020B0609020204030204" pitchFamily="49" charset="0"/>
              </a:rPr>
              <a:t>System</a:t>
            </a:r>
            <a:r>
              <a:rPr lang="es-ES" dirty="0" smtClean="0"/>
              <a:t> y </a:t>
            </a:r>
            <a:r>
              <a:rPr lang="es-ES" dirty="0" smtClean="0">
                <a:latin typeface="Consolas" panose="020B0609020204030204" pitchFamily="49" charset="0"/>
              </a:rPr>
              <a:t>String</a:t>
            </a:r>
            <a:r>
              <a:rPr lang="es-ES" dirty="0" smtClean="0"/>
              <a:t>) pero, al pertenecer ambas al paquete </a:t>
            </a:r>
            <a:r>
              <a:rPr lang="es-ES" dirty="0" smtClean="0">
                <a:latin typeface="Consolas" panose="020B0609020204030204" pitchFamily="49" charset="0"/>
              </a:rPr>
              <a:t>java.lang</a:t>
            </a:r>
            <a:r>
              <a:rPr lang="es-ES" dirty="0" smtClean="0"/>
              <a:t>, no es necesario importar sus nombres completos</a:t>
            </a:r>
          </a:p>
          <a:p>
            <a:r>
              <a:rPr lang="es-ES" dirty="0" smtClean="0"/>
              <a:t>Se invoca </a:t>
            </a:r>
            <a:r>
              <a:rPr lang="es-ES" dirty="0"/>
              <a:t>el método </a:t>
            </a:r>
            <a:r>
              <a:rPr lang="es-ES" dirty="0">
                <a:latin typeface="Consolas" panose="020B0609020204030204" pitchFamily="49" charset="0"/>
              </a:rPr>
              <a:t>println(String</a:t>
            </a:r>
            <a:r>
              <a:rPr lang="es-ES" dirty="0"/>
              <a:t>) </a:t>
            </a:r>
            <a:r>
              <a:rPr lang="es-ES" dirty="0" smtClean="0"/>
              <a:t>sobre el objeto referenciado </a:t>
            </a:r>
            <a:r>
              <a:rPr lang="es-ES" dirty="0" smtClean="0"/>
              <a:t>por </a:t>
            </a:r>
            <a:r>
              <a:rPr lang="es-ES" dirty="0" smtClean="0"/>
              <a:t>el campo </a:t>
            </a:r>
            <a:r>
              <a:rPr lang="es-E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dirty="0" smtClean="0"/>
              <a:t> de </a:t>
            </a:r>
            <a:r>
              <a:rPr lang="es-ES" dirty="0" smtClean="0">
                <a:latin typeface="Consolas" panose="020B0609020204030204" pitchFamily="49" charset="0"/>
              </a:rPr>
              <a:t>System </a:t>
            </a:r>
            <a:r>
              <a:rPr lang="es-ES" dirty="0" smtClean="0"/>
              <a:t>pasando </a:t>
            </a:r>
            <a:r>
              <a:rPr lang="es-E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Hello, World</a:t>
            </a:r>
            <a:r>
              <a:rPr lang="es-E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s-ES" dirty="0"/>
              <a:t> </a:t>
            </a:r>
            <a:r>
              <a:rPr lang="es-ES" dirty="0" smtClean="0"/>
              <a:t>como parámetro</a:t>
            </a:r>
          </a:p>
        </p:txBody>
      </p:sp>
    </p:spTree>
    <p:extLst>
      <p:ext uri="{BB962C8B-B14F-4D97-AF65-F5344CB8AC3E}">
        <p14:creationId xmlns:p14="http://schemas.microsoft.com/office/powerpoint/2010/main" val="23972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a extraer del </a:t>
            </a:r>
            <a:r>
              <a:rPr lang="es-ES" dirty="0">
                <a:hlinkClick r:id="rId2" action="ppaction://hlinksldjump"/>
              </a:rPr>
              <a:t>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Hay tres tipos de clases y a uno de ellos se le llama clase (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dirty="0" smtClean="0"/>
              <a:t>)</a:t>
            </a:r>
          </a:p>
          <a:p>
            <a:r>
              <a:rPr lang="es-ES" dirty="0" smtClean="0"/>
              <a:t>La notación </a:t>
            </a:r>
            <a:r>
              <a:rPr lang="es-ES" i="1" dirty="0" smtClean="0">
                <a:hlinkClick r:id="rId3"/>
              </a:rPr>
              <a:t>reverse-DNS</a:t>
            </a:r>
            <a:r>
              <a:rPr lang="es-ES" i="1" dirty="0" smtClean="0"/>
              <a:t> </a:t>
            </a:r>
            <a:r>
              <a:rPr lang="es-ES" dirty="0" smtClean="0"/>
              <a:t>permite definir clases globalmente únicas</a:t>
            </a:r>
          </a:p>
          <a:p>
            <a:r>
              <a:rPr lang="es-ES" dirty="0" smtClean="0"/>
              <a:t>Las clases pueden proporcionar objetos a otras clases y </a:t>
            </a:r>
            <a:r>
              <a:rPr lang="es-ES" dirty="0" smtClean="0"/>
              <a:t>éstos </a:t>
            </a:r>
            <a:r>
              <a:rPr lang="es-ES" dirty="0" smtClean="0"/>
              <a:t>permiten invocar métodos “sobre ellos” usándose, en ambos casos, un </a:t>
            </a:r>
            <a:r>
              <a:rPr lang="es-ES" dirty="0" smtClean="0">
                <a:latin typeface="Consolas" panose="020B0609020204030204" pitchFamily="49" charset="0"/>
              </a:rPr>
              <a:t>“.”</a:t>
            </a:r>
            <a:r>
              <a:rPr lang="es-ES" dirty="0"/>
              <a:t> </a:t>
            </a:r>
            <a:r>
              <a:rPr lang="es-ES" dirty="0" smtClean="0"/>
              <a:t>para obtener acceso al objeto/método correspondiente</a:t>
            </a:r>
          </a:p>
          <a:p>
            <a:r>
              <a:rPr lang="es-ES" dirty="0" smtClean="0"/>
              <a:t>Los paquetes van en minúsculas y las clases usan </a:t>
            </a:r>
            <a:r>
              <a:rPr lang="es-ES" i="1" dirty="0" smtClean="0">
                <a:hlinkClick r:id="rId4"/>
              </a:rPr>
              <a:t>UpperCamelCase</a:t>
            </a:r>
            <a:endParaRPr lang="es-ES" i="1" dirty="0" smtClean="0"/>
          </a:p>
          <a:p>
            <a:r>
              <a:rPr lang="es-ES" dirty="0"/>
              <a:t>Se puede usar </a:t>
            </a:r>
            <a:r>
              <a:rPr lang="es-ES" dirty="0" smtClean="0"/>
              <a:t>una </a:t>
            </a:r>
            <a:r>
              <a:rPr lang="es-ES" dirty="0"/>
              <a:t>clase </a:t>
            </a:r>
            <a:r>
              <a:rPr lang="es-ES" dirty="0" smtClean="0"/>
              <a:t>como tipo </a:t>
            </a:r>
            <a:r>
              <a:rPr lang="es-ES" dirty="0"/>
              <a:t>de una referencia (</a:t>
            </a:r>
            <a:r>
              <a:rPr lang="es-ES" dirty="0">
                <a:latin typeface="Consolas" panose="020B0609020204030204" pitchFamily="49" charset="0"/>
              </a:rPr>
              <a:t>args</a:t>
            </a:r>
            <a:r>
              <a:rPr lang="es-ES" dirty="0" smtClean="0"/>
              <a:t>)</a:t>
            </a:r>
            <a:endParaRPr lang="es-ES" i="1" dirty="0" smtClean="0"/>
          </a:p>
          <a:p>
            <a:r>
              <a:rPr lang="es-ES" dirty="0" smtClean="0"/>
              <a:t>Las cadenas se crean entre comillas y su tipo es una clase (</a:t>
            </a:r>
            <a:r>
              <a:rPr lang="es-ES" dirty="0" smtClean="0">
                <a:latin typeface="Consolas" panose="020B0609020204030204" pitchFamily="49" charset="0"/>
              </a:rPr>
              <a:t>String</a:t>
            </a:r>
            <a:r>
              <a:rPr lang="es-ES" dirty="0" smtClean="0"/>
              <a:t>)</a:t>
            </a:r>
          </a:p>
          <a:p>
            <a:r>
              <a:rPr lang="es-ES" dirty="0" smtClean="0"/>
              <a:t>La notación </a:t>
            </a:r>
            <a:r>
              <a:rPr lang="es-ES" dirty="0" smtClean="0">
                <a:latin typeface="Consolas" panose="020B0609020204030204" pitchFamily="49" charset="0"/>
              </a:rPr>
              <a:t>“[]”</a:t>
            </a:r>
            <a:r>
              <a:rPr lang="es-ES" dirty="0" smtClean="0"/>
              <a:t> a la derecha de un tipo declara una lista de valores</a:t>
            </a:r>
          </a:p>
        </p:txBody>
      </p:sp>
    </p:spTree>
    <p:extLst>
      <p:ext uri="{BB962C8B-B14F-4D97-AF65-F5344CB8AC3E}">
        <p14:creationId xmlns:p14="http://schemas.microsoft.com/office/powerpoint/2010/main" val="42358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Aclaraciones sobre el </a:t>
            </a:r>
            <a:r>
              <a:rPr lang="es-ES" dirty="0">
                <a:hlinkClick r:id="rId2" action="ppaction://hlinksldjump"/>
              </a:rPr>
              <a:t>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Los objetos pueden proporcionar otros objetos, </a:t>
            </a:r>
            <a:r>
              <a:rPr lang="es-ES" dirty="0"/>
              <a:t>como las clases</a:t>
            </a:r>
            <a:endParaRPr lang="es-ES" dirty="0" smtClean="0"/>
          </a:p>
          <a:p>
            <a:r>
              <a:rPr lang="es-ES" dirty="0"/>
              <a:t>Las clases </a:t>
            </a:r>
            <a:r>
              <a:rPr lang="es-ES" dirty="0" smtClean="0"/>
              <a:t>pueden proporcionar </a:t>
            </a:r>
            <a:r>
              <a:rPr lang="es-ES" dirty="0"/>
              <a:t>métodos</a:t>
            </a:r>
            <a:r>
              <a:rPr lang="es-ES" dirty="0" smtClean="0"/>
              <a:t>, como los objetos. El propio método </a:t>
            </a:r>
            <a:r>
              <a:rPr lang="es-ES" dirty="0" smtClean="0">
                <a:latin typeface="Consolas" panose="020B0609020204030204" pitchFamily="49" charset="0"/>
              </a:rPr>
              <a:t>main</a:t>
            </a:r>
            <a:r>
              <a:rPr lang="es-ES" dirty="0" smtClean="0"/>
              <a:t>, por ejemplo, podría ser invocado desde otra clase</a:t>
            </a:r>
          </a:p>
          <a:p>
            <a:r>
              <a:rPr lang="es-ES" dirty="0" smtClean="0"/>
              <a:t>Sobre los modificadores del método </a:t>
            </a:r>
            <a:r>
              <a:rPr lang="es-ES" dirty="0" smtClean="0">
                <a:latin typeface="Consolas" panose="020B0609020204030204" pitchFamily="49" charset="0"/>
              </a:rPr>
              <a:t>main</a:t>
            </a:r>
            <a:r>
              <a:rPr lang="es-ES" dirty="0" smtClean="0"/>
              <a:t>: </a:t>
            </a:r>
          </a:p>
          <a:p>
            <a:pPr marL="457200" lvl="1" indent="0">
              <a:buNone/>
            </a:pP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</a:t>
            </a:r>
            <a:r>
              <a:rPr lang="es-ES" dirty="0" smtClean="0"/>
              <a:t> </a:t>
            </a:r>
            <a:r>
              <a:rPr lang="es-ES" dirty="0" smtClean="0">
                <a:latin typeface="Consolas" panose="020B0609020204030204" pitchFamily="49" charset="0"/>
              </a:rPr>
              <a:t>main</a:t>
            </a:r>
            <a:r>
              <a:rPr lang="es-ES" dirty="0"/>
              <a:t> </a:t>
            </a:r>
            <a:r>
              <a:rPr lang="es-ES" dirty="0" smtClean="0"/>
              <a:t>se puede invocar desde cualquier clase</a:t>
            </a:r>
          </a:p>
          <a:p>
            <a:pPr marL="457200" lvl="1" indent="0">
              <a:buNone/>
            </a:pP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</a:t>
            </a:r>
            <a:r>
              <a:rPr lang="es-ES" dirty="0" smtClean="0"/>
              <a:t> es </a:t>
            </a:r>
            <a:r>
              <a:rPr lang="es-ES" dirty="0"/>
              <a:t>posible acceder </a:t>
            </a:r>
            <a:r>
              <a:rPr lang="es-ES" dirty="0">
                <a:latin typeface="Consolas" panose="020B0609020204030204" pitchFamily="49" charset="0"/>
              </a:rPr>
              <a:t>main</a:t>
            </a:r>
            <a:r>
              <a:rPr lang="es-ES" dirty="0" smtClean="0"/>
              <a:t> a </a:t>
            </a:r>
            <a:r>
              <a:rPr lang="es-ES" dirty="0"/>
              <a:t>partir del nombre de su clase (como es posible acceder a</a:t>
            </a:r>
            <a:r>
              <a:rPr lang="es-ES" dirty="0" smtClean="0"/>
              <a:t> </a:t>
            </a:r>
            <a:r>
              <a:rPr lang="es-E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dirty="0" smtClean="0"/>
              <a:t> </a:t>
            </a:r>
            <a:r>
              <a:rPr lang="es-ES" dirty="0"/>
              <a:t>a partir de </a:t>
            </a:r>
            <a:r>
              <a:rPr lang="es-ES" dirty="0">
                <a:latin typeface="Consolas" panose="020B0609020204030204" pitchFamily="49" charset="0"/>
              </a:rPr>
              <a:t>System</a:t>
            </a:r>
            <a:r>
              <a:rPr lang="es-ES" dirty="0" smtClean="0"/>
              <a:t>)</a:t>
            </a:r>
          </a:p>
          <a:p>
            <a:pPr marL="457200" lvl="1" indent="0">
              <a:buNone/>
            </a:pP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dirty="0"/>
              <a:t> </a:t>
            </a:r>
            <a:r>
              <a:rPr lang="es-ES" dirty="0" smtClean="0">
                <a:sym typeface="Wingdings" panose="05000000000000000000" pitchFamily="2" charset="2"/>
              </a:rPr>
              <a:t></a:t>
            </a:r>
            <a:r>
              <a:rPr lang="es-ES" dirty="0" smtClean="0"/>
              <a:t> </a:t>
            </a:r>
            <a:r>
              <a:rPr lang="es-ES" dirty="0">
                <a:latin typeface="Consolas" panose="020B0609020204030204" pitchFamily="49" charset="0"/>
              </a:rPr>
              <a:t>main</a:t>
            </a:r>
            <a:r>
              <a:rPr lang="es-ES" dirty="0"/>
              <a:t> </a:t>
            </a:r>
            <a:r>
              <a:rPr lang="es-ES" dirty="0" smtClean="0"/>
              <a:t>no </a:t>
            </a:r>
            <a:r>
              <a:rPr lang="es-ES" dirty="0"/>
              <a:t>devuelve un valor </a:t>
            </a:r>
            <a:r>
              <a:rPr lang="es-ES" dirty="0" smtClean="0"/>
              <a:t>(es </a:t>
            </a:r>
            <a:r>
              <a:rPr lang="es-ES" dirty="0"/>
              <a:t>un </a:t>
            </a:r>
            <a:r>
              <a:rPr lang="es-ES" dirty="0" smtClean="0"/>
              <a:t>procedimiento, no </a:t>
            </a:r>
            <a:r>
              <a:rPr lang="es-ES" dirty="0"/>
              <a:t>una función</a:t>
            </a:r>
            <a:r>
              <a:rPr lang="es-ES" dirty="0" smtClean="0"/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main</a:t>
            </a:r>
            <a:r>
              <a:rPr lang="es-ES" dirty="0" smtClean="0"/>
              <a:t> y </a:t>
            </a:r>
            <a:r>
              <a:rPr lang="es-E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dirty="0" smtClean="0"/>
              <a:t> son nombres simples pero si usaran más de una palabra deberían seguir la notación </a:t>
            </a:r>
            <a:r>
              <a:rPr lang="es-ES" i="1" dirty="0" smtClean="0">
                <a:hlinkClick r:id="rId3"/>
              </a:rPr>
              <a:t>lowerCamelCase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4777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“un objeto”?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2556" y="1808693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Un objeto es un dato compuesto por otros datos que pueden ser [1] otros objetos, [2] valores de tipos primitivos (números, etc.) o [3] el valor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endParaRPr lang="es-ES" dirty="0" smtClean="0"/>
          </a:p>
          <a:p>
            <a:r>
              <a:rPr lang="es-ES" dirty="0" smtClean="0"/>
              <a:t>También es instancia de una clase (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dirty="0" smtClean="0"/>
              <a:t> o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s-ES" dirty="0" smtClean="0"/>
              <a:t>) que es la que define dichos datos (tipos, nombres y valores iniciales) y las operaciones que se pueden realizar </a:t>
            </a:r>
            <a:r>
              <a:rPr lang="es-ES" u="sng" dirty="0" smtClean="0"/>
              <a:t>sobre</a:t>
            </a:r>
            <a:r>
              <a:rPr lang="es-ES" dirty="0" smtClean="0"/>
              <a:t> ellos</a:t>
            </a:r>
          </a:p>
          <a:p>
            <a:r>
              <a:rPr lang="es-ES" dirty="0" smtClean="0"/>
              <a:t>Un objeto es también instancia de todas las clases extendidas (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dirty="0" smtClean="0"/>
              <a:t>) e implementadas (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s-ES" dirty="0" smtClean="0"/>
              <a:t>) directa o indirectamente por su clase. Dado que toda clase extiende implícitamente a la clase </a:t>
            </a:r>
            <a:r>
              <a:rPr lang="es-ES" dirty="0" smtClean="0">
                <a:latin typeface="Consolas" panose="020B0609020204030204" pitchFamily="49" charset="0"/>
              </a:rPr>
              <a:t>Object</a:t>
            </a:r>
            <a:r>
              <a:rPr lang="es-ES" dirty="0" smtClean="0"/>
              <a:t>, todo objeto es instancia de dicha clase (como su propio nombre indica)</a:t>
            </a:r>
          </a:p>
          <a:p>
            <a:r>
              <a:rPr lang="es-ES" dirty="0" smtClean="0"/>
              <a:t>Un objeto nace como resultado de invocar un constructor de su clase. Los constructores son métodos especiales que se invocan usando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dirty="0" smtClean="0"/>
              <a:t> seguido del nombre de la clase y de los parámetros del constructor. Toda clase tiene un constructor por defecto, público y sin parámetros que crea y devuelve instancias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56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 creó (y cuándo) ese 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El objeto al que hace referencia el campo</a:t>
            </a:r>
            <a:r>
              <a:rPr lang="es-ES" dirty="0"/>
              <a:t> </a:t>
            </a:r>
            <a:r>
              <a:rPr lang="es-E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dirty="0" smtClean="0"/>
              <a:t> de la clase 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s-ES" dirty="0"/>
              <a:t> </a:t>
            </a:r>
            <a:r>
              <a:rPr lang="es-ES" dirty="0" smtClean="0"/>
              <a:t>lo crea y asigna a dicho campo la propia clase durante su inicialización</a:t>
            </a:r>
          </a:p>
          <a:p>
            <a:r>
              <a:rPr lang="es-ES" dirty="0" smtClean="0"/>
              <a:t>La inicialización de una clase se realiza la primera vez que se usa pero en este caso, por tratarse de una clase especial,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s-ES" dirty="0" smtClean="0"/>
              <a:t> se inicializa antes de que el método main comience a ejecutarse</a:t>
            </a:r>
          </a:p>
          <a:p>
            <a:r>
              <a:rPr lang="es-ES" dirty="0" smtClean="0"/>
              <a:t>La inicialización se realiza</a:t>
            </a:r>
            <a:r>
              <a:rPr lang="es-ES" dirty="0"/>
              <a:t> </a:t>
            </a:r>
            <a:r>
              <a:rPr lang="es-ES" dirty="0" smtClean="0"/>
              <a:t>asignando </a:t>
            </a:r>
            <a:r>
              <a:rPr lang="es-ES" dirty="0" smtClean="0"/>
              <a:t>los valores iniciales declarados por los </a:t>
            </a:r>
            <a:r>
              <a:rPr lang="es-ES" dirty="0" smtClean="0"/>
              <a:t>campos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dirty="0" smtClean="0"/>
              <a:t> </a:t>
            </a:r>
            <a:r>
              <a:rPr lang="es-ES" dirty="0" smtClean="0"/>
              <a:t>y ejecutando el código de los </a:t>
            </a:r>
            <a:r>
              <a:rPr lang="es-ES" dirty="0" smtClean="0"/>
              <a:t>bloques </a:t>
            </a:r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dirty="0" smtClean="0"/>
              <a:t>, </a:t>
            </a:r>
            <a:r>
              <a:rPr lang="es-ES" dirty="0" smtClean="0"/>
              <a:t>todo en el orden definido por la lista de miembros de la clase a inicializar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325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Antes de </a:t>
            </a:r>
            <a:r>
              <a:rPr lang="es-ES" dirty="0" smtClean="0">
                <a:latin typeface="Consolas" panose="020B0609020204030204" pitchFamily="49" charset="0"/>
              </a:rPr>
              <a:t>main(String[])</a:t>
            </a:r>
            <a:r>
              <a:rPr lang="es-ES" dirty="0" smtClean="0"/>
              <a:t>: Bloque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849395"/>
            <a:ext cx="7172325" cy="4581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93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12857</TotalTime>
  <Words>1683</Words>
  <Application>Microsoft Office PowerPoint</Application>
  <PresentationFormat>Panorámica</PresentationFormat>
  <Paragraphs>86</Paragraphs>
  <Slides>33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Wingdings</vt:lpstr>
      <vt:lpstr>Tema de Office</vt:lpstr>
      <vt:lpstr>Iniciación a Java</vt:lpstr>
      <vt:lpstr>Todo empieza con una clase</vt:lpstr>
      <vt:lpstr>org/example/cualificadores/primero/MiPrimeraClase.java</vt:lpstr>
      <vt:lpstr>Explicación del código</vt:lpstr>
      <vt:lpstr>Conclusiones a extraer del código</vt:lpstr>
      <vt:lpstr>Aclaraciones sobre el código</vt:lpstr>
      <vt:lpstr>¿Qué es “un objeto”?</vt:lpstr>
      <vt:lpstr>¿Quién creó (y cuándo) ese System.out?</vt:lpstr>
      <vt:lpstr>Antes de main(String[]): Bloque static</vt:lpstr>
      <vt:lpstr>Un campo, un import y un import static</vt:lpstr>
      <vt:lpstr>Explicación del código</vt:lpstr>
      <vt:lpstr>Conclusiones a extraer del código</vt:lpstr>
      <vt:lpstr>Aclaraciones sobre el código</vt:lpstr>
      <vt:lpstr>Sacando provecho de la orientación a objetos</vt:lpstr>
      <vt:lpstr>Presentación de PowerPoint</vt:lpstr>
      <vt:lpstr>Explicación del código</vt:lpstr>
      <vt:lpstr>Presentación de PowerPoint</vt:lpstr>
      <vt:lpstr>Explicación del código</vt:lpstr>
      <vt:lpstr>Los bloques if/else if/else</vt:lpstr>
      <vt:lpstr>Presentación de PowerPoint</vt:lpstr>
      <vt:lpstr>Explicación del código</vt:lpstr>
      <vt:lpstr>Presentación de PowerPoint</vt:lpstr>
      <vt:lpstr>Presentación de PowerPoint</vt:lpstr>
      <vt:lpstr>Presentación de PowerPoint</vt:lpstr>
      <vt:lpstr>Presentación de PowerPoint</vt:lpstr>
      <vt:lpstr>Programar en Java sin orientación a objetos</vt:lpstr>
      <vt:lpstr>Multithread con objetos (servlet)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Agencia Tributaria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Iniciación a Java</dc:title>
  <dc:creator>f00995fk</dc:creator>
  <cp:lastModifiedBy>f00995fk</cp:lastModifiedBy>
  <cp:revision>381</cp:revision>
  <dcterms:created xsi:type="dcterms:W3CDTF">2024-06-24T03:37:00Z</dcterms:created>
  <dcterms:modified xsi:type="dcterms:W3CDTF">2024-07-08T06:46:37Z</dcterms:modified>
</cp:coreProperties>
</file>