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7"/>
  </p:notesMasterIdLst>
  <p:sldIdLst>
    <p:sldId id="267" r:id="rId2"/>
    <p:sldId id="266" r:id="rId3"/>
    <p:sldId id="288" r:id="rId4"/>
    <p:sldId id="268" r:id="rId5"/>
    <p:sldId id="269" r:id="rId6"/>
    <p:sldId id="270" r:id="rId7"/>
    <p:sldId id="271" r:id="rId8"/>
    <p:sldId id="272" r:id="rId9"/>
    <p:sldId id="273" r:id="rId10"/>
    <p:sldId id="286" r:id="rId11"/>
    <p:sldId id="277" r:id="rId12"/>
    <p:sldId id="284" r:id="rId13"/>
    <p:sldId id="291" r:id="rId14"/>
    <p:sldId id="287" r:id="rId15"/>
    <p:sldId id="292" r:id="rId16"/>
    <p:sldId id="285" r:id="rId17"/>
    <p:sldId id="280" r:id="rId18"/>
    <p:sldId id="283" r:id="rId19"/>
    <p:sldId id="281" r:id="rId20"/>
    <p:sldId id="282" r:id="rId21"/>
    <p:sldId id="278" r:id="rId22"/>
    <p:sldId id="290" r:id="rId23"/>
    <p:sldId id="279" r:id="rId24"/>
    <p:sldId id="289" r:id="rId25"/>
    <p:sldId id="276" r:id="rId26"/>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72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20" autoAdjust="0"/>
    <p:restoredTop sz="94652"/>
  </p:normalViewPr>
  <p:slideViewPr>
    <p:cSldViewPr snapToGrid="0">
      <p:cViewPr varScale="1">
        <p:scale>
          <a:sx n="50" d="100"/>
          <a:sy n="50" d="100"/>
        </p:scale>
        <p:origin x="72" y="1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A697E-941C-4776-893F-36FFC9C5241D}"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F77C9-2925-486C-A019-A6E1156CF98D}" type="slidenum">
              <a:rPr lang="en-US" smtClean="0"/>
              <a:t>‹#›</a:t>
            </a:fld>
            <a:endParaRPr lang="en-US"/>
          </a:p>
        </p:txBody>
      </p:sp>
    </p:spTree>
    <p:extLst>
      <p:ext uri="{BB962C8B-B14F-4D97-AF65-F5344CB8AC3E}">
        <p14:creationId xmlns:p14="http://schemas.microsoft.com/office/powerpoint/2010/main" val="1846960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BF77C9-2925-486C-A019-A6E1156CF98D}" type="slidenum">
              <a:rPr lang="en-US" smtClean="0"/>
              <a:t>1</a:t>
            </a:fld>
            <a:endParaRPr lang="en-US"/>
          </a:p>
        </p:txBody>
      </p:sp>
    </p:spTree>
    <p:extLst>
      <p:ext uri="{BB962C8B-B14F-4D97-AF65-F5344CB8AC3E}">
        <p14:creationId xmlns:p14="http://schemas.microsoft.com/office/powerpoint/2010/main" val="761629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BF77C9-2925-486C-A019-A6E1156CF98D}" type="slidenum">
              <a:rPr lang="en-US" smtClean="0"/>
              <a:t>19</a:t>
            </a:fld>
            <a:endParaRPr lang="en-US"/>
          </a:p>
        </p:txBody>
      </p:sp>
    </p:spTree>
    <p:extLst>
      <p:ext uri="{BB962C8B-B14F-4D97-AF65-F5344CB8AC3E}">
        <p14:creationId xmlns:p14="http://schemas.microsoft.com/office/powerpoint/2010/main" val="8858124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FA5C7D-F076-ABAB-28ED-936E6476926A}"/>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12" name="Rectangle 11">
            <a:extLst>
              <a:ext uri="{FF2B5EF4-FFF2-40B4-BE49-F238E27FC236}">
                <a16:creationId xmlns:a16="http://schemas.microsoft.com/office/drawing/2014/main" id="{76CBF138-DDAA-03AE-2BFD-F0E6E77D0894}"/>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7" name="Picture 16">
            <a:extLst>
              <a:ext uri="{FF2B5EF4-FFF2-40B4-BE49-F238E27FC236}">
                <a16:creationId xmlns:a16="http://schemas.microsoft.com/office/drawing/2014/main" id="{A6B26E30-45B4-E434-42E3-BFE66D53EBB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6" name="Slide Number Placeholder 5"/>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pic>
        <p:nvPicPr>
          <p:cNvPr id="20" name="Picture 19" descr="A building with trees in the background&#10;&#10;Description automatically generated">
            <a:extLst>
              <a:ext uri="{FF2B5EF4-FFF2-40B4-BE49-F238E27FC236}">
                <a16:creationId xmlns:a16="http://schemas.microsoft.com/office/drawing/2014/main" id="{633C415B-DE87-6E90-4B13-A134B02EF45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60" y="5045074"/>
            <a:ext cx="12202160" cy="1676400"/>
          </a:xfrm>
          <a:prstGeom prst="rect">
            <a:avLst/>
          </a:prstGeom>
        </p:spPr>
      </p:pic>
      <p:sp>
        <p:nvSpPr>
          <p:cNvPr id="21" name="TextBox 20">
            <a:extLst>
              <a:ext uri="{FF2B5EF4-FFF2-40B4-BE49-F238E27FC236}">
                <a16:creationId xmlns:a16="http://schemas.microsoft.com/office/drawing/2014/main" id="{C088D834-70EE-F737-6AE1-030852F6AA55}"/>
              </a:ext>
            </a:extLst>
          </p:cNvPr>
          <p:cNvSpPr txBox="1"/>
          <p:nvPr userDrawn="1"/>
        </p:nvSpPr>
        <p:spPr>
          <a:xfrm>
            <a:off x="2545718" y="32083"/>
            <a:ext cx="7090403" cy="646331"/>
          </a:xfrm>
          <a:prstGeom prst="rect">
            <a:avLst/>
          </a:prstGeom>
          <a:noFill/>
        </p:spPr>
        <p:txBody>
          <a:bodyPr wrap="none" rtlCol="0">
            <a:spAutoFit/>
          </a:bodyPr>
          <a:lstStyle/>
          <a:p>
            <a:pPr algn="ctr"/>
            <a:r>
              <a:rPr lang="en-US" sz="1800">
                <a:solidFill>
                  <a:schemeClr val="bg1"/>
                </a:solidFill>
                <a:latin typeface="Arial" panose="020B0604020202020204" pitchFamily="34" charset="0"/>
                <a:cs typeface="Arial" panose="020B0604020202020204" pitchFamily="34" charset="0"/>
              </a:rPr>
              <a:t>BỘ CÔNG THƯƠNG</a:t>
            </a:r>
          </a:p>
          <a:p>
            <a:pPr algn="ctr"/>
            <a:r>
              <a:rPr lang="en-US" sz="1800" b="1">
                <a:solidFill>
                  <a:schemeClr val="bg1"/>
                </a:solidFill>
                <a:latin typeface="Arial" panose="020B0604020202020204" pitchFamily="34" charset="0"/>
                <a:cs typeface="Arial" panose="020B0604020202020204" pitchFamily="34" charset="0"/>
              </a:rPr>
              <a:t>TRƯỜNG ĐẠI HỌC CÔNG THƯƠNG THÀNH PHỐ HỒ CHÍ MINH</a:t>
            </a:r>
            <a:endParaRPr lang="en-VN" sz="1800" b="1">
              <a:solidFill>
                <a:schemeClr val="bg1"/>
              </a:solidFill>
              <a:latin typeface="Arial" panose="020B0604020202020204" pitchFamily="34" charset="0"/>
              <a:cs typeface="Arial" panose="020B0604020202020204" pitchFamily="34" charset="0"/>
            </a:endParaRPr>
          </a:p>
        </p:txBody>
      </p:sp>
      <p:pic>
        <p:nvPicPr>
          <p:cNvPr id="23" name="Picture 22" descr="A white circle with blue and red text and a book with a graduation cap&#10;&#10;Description automatically generated">
            <a:extLst>
              <a:ext uri="{FF2B5EF4-FFF2-40B4-BE49-F238E27FC236}">
                <a16:creationId xmlns:a16="http://schemas.microsoft.com/office/drawing/2014/main" id="{CC7CB636-E017-BD51-B7F7-2797B5CEAFFA}"/>
              </a:ext>
            </a:extLst>
          </p:cNvPr>
          <p:cNvPicPr>
            <a:picLocks/>
          </p:cNvPicPr>
          <p:nvPr userDrawn="1"/>
        </p:nvPicPr>
        <p:blipFill>
          <a:blip r:embed="rId4" cstate="screen">
            <a:extLst>
              <a:ext uri="{28A0092B-C50C-407E-A947-70E740481C1C}">
                <a14:useLocalDpi xmlns:a14="http://schemas.microsoft.com/office/drawing/2010/main"/>
              </a:ext>
            </a:extLst>
          </a:blip>
          <a:stretch>
            <a:fillRect/>
          </a:stretch>
        </p:blipFill>
        <p:spPr>
          <a:xfrm>
            <a:off x="356133" y="18061"/>
            <a:ext cx="666000" cy="666000"/>
          </a:xfrm>
          <a:prstGeom prst="rect">
            <a:avLst/>
          </a:prstGeom>
        </p:spPr>
      </p:pic>
    </p:spTree>
    <p:extLst>
      <p:ext uri="{BB962C8B-B14F-4D97-AF65-F5344CB8AC3E}">
        <p14:creationId xmlns:p14="http://schemas.microsoft.com/office/powerpoint/2010/main" val="2239023145"/>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B4B8236F-F572-6350-D20A-0FCE1F380099}"/>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8200" y="884304"/>
            <a:ext cx="10515600" cy="806385"/>
          </a:xfrm>
          <a:prstGeom prst="rect">
            <a:avLst/>
          </a:prstGeom>
        </p:spPr>
        <p:txBody>
          <a:bodyPr/>
          <a:lstStyle/>
          <a:p>
            <a:r>
              <a:rPr lang="en-US" dirty="0"/>
              <a:t>Click to edit Master title style</a:t>
            </a:r>
          </a:p>
        </p:txBody>
      </p:sp>
      <p:sp>
        <p:nvSpPr>
          <p:cNvPr id="9" name="Rectangle 11">
            <a:extLst>
              <a:ext uri="{FF2B5EF4-FFF2-40B4-BE49-F238E27FC236}">
                <a16:creationId xmlns:a16="http://schemas.microsoft.com/office/drawing/2014/main" id="{9C659F1E-1F51-522D-AC8E-BE6E140A9E7D}"/>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0" name="Picture 9">
            <a:extLst>
              <a:ext uri="{FF2B5EF4-FFF2-40B4-BE49-F238E27FC236}">
                <a16:creationId xmlns:a16="http://schemas.microsoft.com/office/drawing/2014/main" id="{9D1B0D34-343B-C838-5720-7351BA57CF3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1" name="Slide Number Placeholder 5">
            <a:extLst>
              <a:ext uri="{FF2B5EF4-FFF2-40B4-BE49-F238E27FC236}">
                <a16:creationId xmlns:a16="http://schemas.microsoft.com/office/drawing/2014/main" id="{2B8E042D-2BAA-2A3F-EC27-380C92DBE4B0}"/>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pic>
        <p:nvPicPr>
          <p:cNvPr id="4" name="Picture 3" descr="A black background with white text&#10;&#10;Description automatically generated">
            <a:extLst>
              <a:ext uri="{FF2B5EF4-FFF2-40B4-BE49-F238E27FC236}">
                <a16:creationId xmlns:a16="http://schemas.microsoft.com/office/drawing/2014/main" id="{E62415AA-63D3-FB51-385B-BC2BCB0599A3}"/>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190836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7D56CA0-7F99-A73F-EC74-87E2C37C45F8}"/>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8200" y="884305"/>
            <a:ext cx="10515600" cy="806384"/>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descr="A black background with white text&#10;&#10;Description automatically generated">
            <a:extLst>
              <a:ext uri="{FF2B5EF4-FFF2-40B4-BE49-F238E27FC236}">
                <a16:creationId xmlns:a16="http://schemas.microsoft.com/office/drawing/2014/main" id="{636941E3-E3EC-8EF3-53CB-96FCF404C8E3}"/>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
        <p:nvSpPr>
          <p:cNvPr id="11" name="Rectangle 11">
            <a:extLst>
              <a:ext uri="{FF2B5EF4-FFF2-40B4-BE49-F238E27FC236}">
                <a16:creationId xmlns:a16="http://schemas.microsoft.com/office/drawing/2014/main" id="{D433E92D-1893-9769-8444-34EEDD3F24BC}"/>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2" name="Picture 11">
            <a:extLst>
              <a:ext uri="{FF2B5EF4-FFF2-40B4-BE49-F238E27FC236}">
                <a16:creationId xmlns:a16="http://schemas.microsoft.com/office/drawing/2014/main" id="{2550C907-0A3F-10BA-C15C-CA461460FE94}"/>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3" name="Slide Number Placeholder 5">
            <a:extLst>
              <a:ext uri="{FF2B5EF4-FFF2-40B4-BE49-F238E27FC236}">
                <a16:creationId xmlns:a16="http://schemas.microsoft.com/office/drawing/2014/main" id="{FB4E7459-A8A2-5081-F907-74BAE4176EAC}"/>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spTree>
    <p:extLst>
      <p:ext uri="{BB962C8B-B14F-4D97-AF65-F5344CB8AC3E}">
        <p14:creationId xmlns:p14="http://schemas.microsoft.com/office/powerpoint/2010/main" val="367795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Rectangle 6">
            <a:extLst>
              <a:ext uri="{FF2B5EF4-FFF2-40B4-BE49-F238E27FC236}">
                <a16:creationId xmlns:a16="http://schemas.microsoft.com/office/drawing/2014/main" id="{BFDCC048-85E1-D9DE-466A-D5EAB21DAFC6}"/>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9" name="Rectangle 11">
            <a:extLst>
              <a:ext uri="{FF2B5EF4-FFF2-40B4-BE49-F238E27FC236}">
                <a16:creationId xmlns:a16="http://schemas.microsoft.com/office/drawing/2014/main" id="{0547C463-86A8-9ADB-B42F-6F8F911146A4}"/>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0" name="Picture 9">
            <a:extLst>
              <a:ext uri="{FF2B5EF4-FFF2-40B4-BE49-F238E27FC236}">
                <a16:creationId xmlns:a16="http://schemas.microsoft.com/office/drawing/2014/main" id="{DC2EE3A5-6242-A6B2-F6B4-2094B545F5E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1" name="Slide Number Placeholder 5">
            <a:extLst>
              <a:ext uri="{FF2B5EF4-FFF2-40B4-BE49-F238E27FC236}">
                <a16:creationId xmlns:a16="http://schemas.microsoft.com/office/drawing/2014/main" id="{A9473FA4-C6C6-7E97-AACE-A35CFDAB768B}"/>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pic>
        <p:nvPicPr>
          <p:cNvPr id="6" name="Picture 5" descr="A black background with white text&#10;&#10;Description automatically generated">
            <a:extLst>
              <a:ext uri="{FF2B5EF4-FFF2-40B4-BE49-F238E27FC236}">
                <a16:creationId xmlns:a16="http://schemas.microsoft.com/office/drawing/2014/main" id="{A632828F-0B4F-8119-5B19-088A1173C903}"/>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199118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77EE82EC-C435-7D46-EFDD-D5C6A244EEA6}"/>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8200" y="977329"/>
            <a:ext cx="10515600" cy="713361"/>
          </a:xfrm>
          <a:prstGeom prst="rect">
            <a:avLst/>
          </a:prstGeom>
        </p:spPr>
        <p:txBody>
          <a:bodyPr/>
          <a:lstStyle/>
          <a:p>
            <a:r>
              <a:rPr lang="en-US" dirty="0"/>
              <a:t>Click to edit Master title style</a:t>
            </a:r>
          </a:p>
        </p:txBody>
      </p:sp>
      <p:sp>
        <p:nvSpPr>
          <p:cNvPr id="10" name="Rectangle 11">
            <a:extLst>
              <a:ext uri="{FF2B5EF4-FFF2-40B4-BE49-F238E27FC236}">
                <a16:creationId xmlns:a16="http://schemas.microsoft.com/office/drawing/2014/main" id="{CE50E531-FF89-E7A1-EC42-5664726867C2}"/>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1" name="Picture 10">
            <a:extLst>
              <a:ext uri="{FF2B5EF4-FFF2-40B4-BE49-F238E27FC236}">
                <a16:creationId xmlns:a16="http://schemas.microsoft.com/office/drawing/2014/main" id="{9A4D41C0-EECC-510F-3124-F7EBC163F8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2" name="Slide Number Placeholder 5">
            <a:extLst>
              <a:ext uri="{FF2B5EF4-FFF2-40B4-BE49-F238E27FC236}">
                <a16:creationId xmlns:a16="http://schemas.microsoft.com/office/drawing/2014/main" id="{41F0268C-2917-2762-4664-C6ACF3587D3B}"/>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pic>
        <p:nvPicPr>
          <p:cNvPr id="5" name="Picture 4" descr="A black background with white text&#10;&#10;Description automatically generated">
            <a:extLst>
              <a:ext uri="{FF2B5EF4-FFF2-40B4-BE49-F238E27FC236}">
                <a16:creationId xmlns:a16="http://schemas.microsoft.com/office/drawing/2014/main" id="{F93BE15D-74FA-AED7-3D2B-A613D05E679B}"/>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204268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1" y="2505075"/>
            <a:ext cx="5183188" cy="36845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6BA13BF4-06A1-B98B-FD59-CA5020C120FA}"/>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9788" y="866777"/>
            <a:ext cx="10515600" cy="823912"/>
          </a:xfrm>
          <a:prstGeom prst="rect">
            <a:avLst/>
          </a:prstGeom>
        </p:spPr>
        <p:txBody>
          <a:bodyPr/>
          <a:lstStyle/>
          <a:p>
            <a:r>
              <a:rPr lang="en-US" dirty="0"/>
              <a:t>Click to edit Master title style</a:t>
            </a:r>
          </a:p>
        </p:txBody>
      </p:sp>
      <p:sp>
        <p:nvSpPr>
          <p:cNvPr id="12" name="Rectangle 11">
            <a:extLst>
              <a:ext uri="{FF2B5EF4-FFF2-40B4-BE49-F238E27FC236}">
                <a16:creationId xmlns:a16="http://schemas.microsoft.com/office/drawing/2014/main" id="{228D1E83-C000-B443-17A1-67E172C1C81A}"/>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3" name="Picture 12">
            <a:extLst>
              <a:ext uri="{FF2B5EF4-FFF2-40B4-BE49-F238E27FC236}">
                <a16:creationId xmlns:a16="http://schemas.microsoft.com/office/drawing/2014/main" id="{E4F5B01C-A4C1-2548-9E99-49DA8F4F39A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4" name="Slide Number Placeholder 5">
            <a:extLst>
              <a:ext uri="{FF2B5EF4-FFF2-40B4-BE49-F238E27FC236}">
                <a16:creationId xmlns:a16="http://schemas.microsoft.com/office/drawing/2014/main" id="{9D622E35-ED11-3E1D-3267-FB7969EBB673}"/>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pic>
        <p:nvPicPr>
          <p:cNvPr id="7" name="Picture 6" descr="A black background with white text&#10;&#10;Description automatically generated">
            <a:extLst>
              <a:ext uri="{FF2B5EF4-FFF2-40B4-BE49-F238E27FC236}">
                <a16:creationId xmlns:a16="http://schemas.microsoft.com/office/drawing/2014/main" id="{2F168AC0-F6F3-71BB-BDB7-D14C957BCB1E}"/>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213178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521EA7-200B-F8EF-FA1A-AF68F6EAFB52}"/>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8200" y="874059"/>
            <a:ext cx="10515600" cy="816630"/>
          </a:xfrm>
          <a:prstGeom prst="rect">
            <a:avLst/>
          </a:prstGeom>
        </p:spPr>
        <p:txBody>
          <a:bodyPr/>
          <a:lstStyle/>
          <a:p>
            <a:r>
              <a:rPr lang="en-US" dirty="0"/>
              <a:t>Click to edit Master title style</a:t>
            </a:r>
          </a:p>
        </p:txBody>
      </p:sp>
      <p:sp>
        <p:nvSpPr>
          <p:cNvPr id="8" name="Rectangle 11">
            <a:extLst>
              <a:ext uri="{FF2B5EF4-FFF2-40B4-BE49-F238E27FC236}">
                <a16:creationId xmlns:a16="http://schemas.microsoft.com/office/drawing/2014/main" id="{C62A9323-B343-0333-2A84-AB84726F1555}"/>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9" name="Picture 8">
            <a:extLst>
              <a:ext uri="{FF2B5EF4-FFF2-40B4-BE49-F238E27FC236}">
                <a16:creationId xmlns:a16="http://schemas.microsoft.com/office/drawing/2014/main" id="{2472A695-B9BF-2B5E-F712-588F45EA7AA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0" name="Slide Number Placeholder 5">
            <a:extLst>
              <a:ext uri="{FF2B5EF4-FFF2-40B4-BE49-F238E27FC236}">
                <a16:creationId xmlns:a16="http://schemas.microsoft.com/office/drawing/2014/main" id="{50B28936-A209-8496-713D-69F064437D73}"/>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pic>
        <p:nvPicPr>
          <p:cNvPr id="3" name="Picture 2" descr="A black background with white text&#10;&#10;Description automatically generated">
            <a:extLst>
              <a:ext uri="{FF2B5EF4-FFF2-40B4-BE49-F238E27FC236}">
                <a16:creationId xmlns:a16="http://schemas.microsoft.com/office/drawing/2014/main" id="{943E1AB2-24F0-751B-86DE-9AC77889FA3E}"/>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80896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F72B6"/>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A64684-422C-D171-0292-6610A91BE81D}"/>
              </a:ext>
            </a:extLst>
          </p:cNvPr>
          <p:cNvSpPr/>
          <p:nvPr userDrawn="1"/>
        </p:nvSpPr>
        <p:spPr>
          <a:xfrm>
            <a:off x="0" y="-8444"/>
            <a:ext cx="12192000" cy="7133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pic>
        <p:nvPicPr>
          <p:cNvPr id="6" name="Picture 5">
            <a:extLst>
              <a:ext uri="{FF2B5EF4-FFF2-40B4-BE49-F238E27FC236}">
                <a16:creationId xmlns:a16="http://schemas.microsoft.com/office/drawing/2014/main" id="{4FD82848-CD15-3DBB-0148-67FB51371B08}"/>
              </a:ext>
            </a:extLst>
          </p:cNvPr>
          <p:cNvPicPr>
            <a:picLocks/>
          </p:cNvPicPr>
          <p:nvPr userDrawn="1"/>
        </p:nvPicPr>
        <p:blipFill>
          <a:blip r:embed="rId2" cstate="screen">
            <a:extLst>
              <a:ext uri="{28A0092B-C50C-407E-A947-70E740481C1C}">
                <a14:useLocalDpi xmlns:a14="http://schemas.microsoft.com/office/drawing/2010/main"/>
              </a:ext>
            </a:extLst>
          </a:blip>
          <a:srcRect/>
          <a:stretch/>
        </p:blipFill>
        <p:spPr>
          <a:xfrm>
            <a:off x="318618" y="2224"/>
            <a:ext cx="3290400" cy="685072"/>
          </a:xfrm>
          <a:prstGeom prst="rect">
            <a:avLst/>
          </a:prstGeom>
        </p:spPr>
      </p:pic>
      <p:sp>
        <p:nvSpPr>
          <p:cNvPr id="8" name="Rectangle 11">
            <a:extLst>
              <a:ext uri="{FF2B5EF4-FFF2-40B4-BE49-F238E27FC236}">
                <a16:creationId xmlns:a16="http://schemas.microsoft.com/office/drawing/2014/main" id="{181386B9-1456-137E-66EE-45A4447494C5}"/>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9" name="Picture 8">
            <a:extLst>
              <a:ext uri="{FF2B5EF4-FFF2-40B4-BE49-F238E27FC236}">
                <a16:creationId xmlns:a16="http://schemas.microsoft.com/office/drawing/2014/main" id="{09CB3CD2-68E1-7670-8AC8-DCAEFA04479C}"/>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0" name="Slide Number Placeholder 5">
            <a:extLst>
              <a:ext uri="{FF2B5EF4-FFF2-40B4-BE49-F238E27FC236}">
                <a16:creationId xmlns:a16="http://schemas.microsoft.com/office/drawing/2014/main" id="{7855B251-549F-CC81-82C4-1791D4DC0F9C}"/>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spTree>
    <p:extLst>
      <p:ext uri="{BB962C8B-B14F-4D97-AF65-F5344CB8AC3E}">
        <p14:creationId xmlns:p14="http://schemas.microsoft.com/office/powerpoint/2010/main" val="64151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Rectangle 7">
            <a:extLst>
              <a:ext uri="{FF2B5EF4-FFF2-40B4-BE49-F238E27FC236}">
                <a16:creationId xmlns:a16="http://schemas.microsoft.com/office/drawing/2014/main" id="{57654E7B-7E2F-A597-CEAB-D64DA25FBCEB}"/>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9788" y="987426"/>
            <a:ext cx="3932237" cy="1069974"/>
          </a:xfrm>
          <a:prstGeom prst="rect">
            <a:avLst/>
          </a:prstGeom>
        </p:spPr>
        <p:txBody>
          <a:bodyPr anchor="b"/>
          <a:lstStyle>
            <a:lvl1pPr>
              <a:defRPr sz="3200"/>
            </a:lvl1pPr>
          </a:lstStyle>
          <a:p>
            <a:r>
              <a:rPr lang="en-US" dirty="0"/>
              <a:t>Click to edit Master title style</a:t>
            </a:r>
          </a:p>
        </p:txBody>
      </p:sp>
      <p:sp>
        <p:nvSpPr>
          <p:cNvPr id="10" name="Rectangle 11">
            <a:extLst>
              <a:ext uri="{FF2B5EF4-FFF2-40B4-BE49-F238E27FC236}">
                <a16:creationId xmlns:a16="http://schemas.microsoft.com/office/drawing/2014/main" id="{EA9AB12A-F2B6-4320-39F1-67F3778EE5DF}"/>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1" name="Picture 10">
            <a:extLst>
              <a:ext uri="{FF2B5EF4-FFF2-40B4-BE49-F238E27FC236}">
                <a16:creationId xmlns:a16="http://schemas.microsoft.com/office/drawing/2014/main" id="{B773966A-35C2-70BC-CFF9-46C3441D8C5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2" name="Slide Number Placeholder 5">
            <a:extLst>
              <a:ext uri="{FF2B5EF4-FFF2-40B4-BE49-F238E27FC236}">
                <a16:creationId xmlns:a16="http://schemas.microsoft.com/office/drawing/2014/main" id="{C8C1A7AF-70A0-C0E9-B2F5-1490BE6C7ADB}"/>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pic>
        <p:nvPicPr>
          <p:cNvPr id="5" name="Picture 4" descr="A black background with white text&#10;&#10;Description automatically generated">
            <a:extLst>
              <a:ext uri="{FF2B5EF4-FFF2-40B4-BE49-F238E27FC236}">
                <a16:creationId xmlns:a16="http://schemas.microsoft.com/office/drawing/2014/main" id="{7C0ADFA0-11B6-96C9-35AE-E6733196ACDA}"/>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307160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88" y="987426"/>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Rectangle 7">
            <a:extLst>
              <a:ext uri="{FF2B5EF4-FFF2-40B4-BE49-F238E27FC236}">
                <a16:creationId xmlns:a16="http://schemas.microsoft.com/office/drawing/2014/main" id="{4B2A7AA7-CA5F-D2FA-2E5E-C3E10A53D359}"/>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9788" y="987426"/>
            <a:ext cx="3932237" cy="1069974"/>
          </a:xfrm>
          <a:prstGeom prst="rect">
            <a:avLst/>
          </a:prstGeom>
        </p:spPr>
        <p:txBody>
          <a:bodyPr anchor="b"/>
          <a:lstStyle>
            <a:lvl1pPr>
              <a:defRPr sz="3200"/>
            </a:lvl1pPr>
          </a:lstStyle>
          <a:p>
            <a:r>
              <a:rPr lang="en-US" dirty="0"/>
              <a:t>Click to edit Master title style</a:t>
            </a:r>
          </a:p>
        </p:txBody>
      </p:sp>
      <p:sp>
        <p:nvSpPr>
          <p:cNvPr id="10" name="Rectangle 11">
            <a:extLst>
              <a:ext uri="{FF2B5EF4-FFF2-40B4-BE49-F238E27FC236}">
                <a16:creationId xmlns:a16="http://schemas.microsoft.com/office/drawing/2014/main" id="{1EDE2594-98FA-EBCE-C733-A51E9F54ED18}"/>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1" name="Picture 10">
            <a:extLst>
              <a:ext uri="{FF2B5EF4-FFF2-40B4-BE49-F238E27FC236}">
                <a16:creationId xmlns:a16="http://schemas.microsoft.com/office/drawing/2014/main" id="{AF735AE5-30EC-7992-E657-2104C4F3BF3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2" name="Slide Number Placeholder 5">
            <a:extLst>
              <a:ext uri="{FF2B5EF4-FFF2-40B4-BE49-F238E27FC236}">
                <a16:creationId xmlns:a16="http://schemas.microsoft.com/office/drawing/2014/main" id="{ACB5785D-C6E0-0BB4-B792-5DF6906E162F}"/>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pic>
        <p:nvPicPr>
          <p:cNvPr id="5" name="Picture 4" descr="A black background with white text&#10;&#10;Description automatically generated">
            <a:extLst>
              <a:ext uri="{FF2B5EF4-FFF2-40B4-BE49-F238E27FC236}">
                <a16:creationId xmlns:a16="http://schemas.microsoft.com/office/drawing/2014/main" id="{93DEC689-0562-F90A-00BD-D3E65D677F10}"/>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214138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8200" y="6340746"/>
            <a:ext cx="2743200" cy="365125"/>
          </a:xfrm>
          <a:prstGeom prst="rect">
            <a:avLst/>
          </a:prstGeom>
        </p:spPr>
        <p:txBody>
          <a:bodyPr vert="horz" lIns="91440" tIns="45720" rIns="91440" bIns="45720" rtlCol="0" anchor="ctr"/>
          <a:lstStyle>
            <a:lvl1pPr algn="l">
              <a:defRPr sz="1400">
                <a:solidFill>
                  <a:schemeClr val="tx1">
                    <a:tint val="75000"/>
                  </a:schemeClr>
                </a:solidFill>
              </a:defRPr>
            </a:lvl1pPr>
          </a:lstStyle>
          <a:p>
            <a:fld id="{D379440A-2DED-3643-ADED-9B5C83E7D828}" type="slidenum">
              <a:rPr lang="en-US" smtClean="0"/>
              <a:pPr/>
              <a:t>‹#›</a:t>
            </a:fld>
            <a:endParaRPr lang="en-US"/>
          </a:p>
        </p:txBody>
      </p:sp>
    </p:spTree>
    <p:extLst>
      <p:ext uri="{BB962C8B-B14F-4D97-AF65-F5344CB8AC3E}">
        <p14:creationId xmlns:p14="http://schemas.microsoft.com/office/powerpoint/2010/main" val="3622727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https://lh7-rt.googleusercontent.com/docsz/AD_4nXfzwJsvIRvW0fJl-sxRCF3R-42yiJFAzUrqOaJ-L8jo5FGqttZ8APX73ApGUdQChw-sBKivi0P2hWo9rUnHRWuzEZAPLiO7LhhdgKFX4d0hDXKQl3hLWgcq7-T_2GYhgi9PYFvndw?key=Wtgq73WaJyuvvsZ3ZPStM4q3" TargetMode="Externa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www.w3schools.com/"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79440A-2DED-3643-ADED-9B5C83E7D828}" type="slidenum">
              <a:rPr lang="en-VN" smtClean="0"/>
              <a:pPr/>
              <a:t>0</a:t>
            </a:fld>
            <a:endParaRPr lang="en-VN"/>
          </a:p>
        </p:txBody>
      </p:sp>
      <p:sp>
        <p:nvSpPr>
          <p:cNvPr id="3" name="Slide Number Placeholder 2">
            <a:extLst>
              <a:ext uri="{FF2B5EF4-FFF2-40B4-BE49-F238E27FC236}">
                <a16:creationId xmlns:a16="http://schemas.microsoft.com/office/drawing/2014/main" id="{47836655-88D0-D5BE-32A0-E64729B780EA}"/>
              </a:ext>
            </a:extLst>
          </p:cNvPr>
          <p:cNvSpPr txBox="1">
            <a:spLocks/>
          </p:cNvSpPr>
          <p:nvPr/>
        </p:nvSpPr>
        <p:spPr>
          <a:xfrm>
            <a:off x="11676283" y="6599573"/>
            <a:ext cx="505557" cy="365125"/>
          </a:xfrm>
          <a:prstGeom prst="rect">
            <a:avLst/>
          </a:prstGeom>
        </p:spPr>
        <p:txBody>
          <a:bodyPr vert="horz" lIns="91440" tIns="45720" rIns="91440" bIns="45720" rtlCol="0" anchor="ctr"/>
          <a:lstStyle>
            <a:defPPr>
              <a:defRPr lang="en-VN"/>
            </a:defPPr>
            <a:lvl1pPr marL="0" algn="l"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79440A-2DED-3643-ADED-9B5C83E7D828}" type="slidenum">
              <a:rPr lang="en-VN" sz="1500" b="1" smtClean="0"/>
              <a:pPr/>
              <a:t>0</a:t>
            </a:fld>
            <a:endParaRPr lang="en-VN" sz="1500" b="1"/>
          </a:p>
        </p:txBody>
      </p:sp>
      <p:sp>
        <p:nvSpPr>
          <p:cNvPr id="5" name="TextBox 4">
            <a:extLst>
              <a:ext uri="{FF2B5EF4-FFF2-40B4-BE49-F238E27FC236}">
                <a16:creationId xmlns:a16="http://schemas.microsoft.com/office/drawing/2014/main" id="{D9AEB16A-AC48-B0FE-8DE2-D78D3FC7F5B2}"/>
              </a:ext>
            </a:extLst>
          </p:cNvPr>
          <p:cNvSpPr txBox="1"/>
          <p:nvPr/>
        </p:nvSpPr>
        <p:spPr>
          <a:xfrm>
            <a:off x="1" y="300933"/>
            <a:ext cx="12191999" cy="2329869"/>
          </a:xfrm>
          <a:prstGeom prst="rect">
            <a:avLst/>
          </a:prstGeom>
          <a:noFill/>
        </p:spPr>
        <p:txBody>
          <a:bodyPr wrap="square">
            <a:spAutoFit/>
          </a:bodyPr>
          <a:lstStyle/>
          <a:p>
            <a:pPr marL="0" marR="0" algn="ctr">
              <a:spcBef>
                <a:spcPts val="0"/>
              </a:spcBef>
              <a:spcAft>
                <a:spcPts val="0"/>
              </a:spcAft>
            </a:pPr>
            <a:r>
              <a:rPr lang="vi-VN" sz="3600" b="1" dirty="0">
                <a:solidFill>
                  <a:srgbClr val="000000"/>
                </a:solidFill>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3200" b="1" dirty="0" err="1">
                <a:solidFill>
                  <a:srgbClr val="FF0000"/>
                </a:solidFill>
                <a:effectLst/>
                <a:latin typeface="Times New Roman" panose="02020603050405020304" pitchFamily="18" charset="0"/>
                <a:ea typeface="Times New Roman" panose="02020603050405020304" pitchFamily="18" charset="0"/>
              </a:rPr>
              <a:t>BÁO</a:t>
            </a:r>
            <a:r>
              <a:rPr lang="en-US" sz="3200" b="1" dirty="0">
                <a:solidFill>
                  <a:srgbClr val="FF0000"/>
                </a:solidFill>
                <a:effectLst/>
                <a:latin typeface="Times New Roman" panose="02020603050405020304" pitchFamily="18" charset="0"/>
                <a:ea typeface="Times New Roman" panose="02020603050405020304" pitchFamily="18" charset="0"/>
              </a:rPr>
              <a:t> </a:t>
            </a:r>
            <a:r>
              <a:rPr lang="en-US" sz="3200" b="1" dirty="0" err="1">
                <a:solidFill>
                  <a:srgbClr val="FF0000"/>
                </a:solidFill>
                <a:effectLst/>
                <a:latin typeface="Times New Roman" panose="02020603050405020304" pitchFamily="18" charset="0"/>
                <a:ea typeface="Times New Roman" panose="02020603050405020304" pitchFamily="18" charset="0"/>
              </a:rPr>
              <a:t>CÁO</a:t>
            </a:r>
            <a:r>
              <a:rPr lang="en-US" sz="3200" b="1" dirty="0">
                <a:solidFill>
                  <a:srgbClr val="FF0000"/>
                </a:solidFill>
                <a:effectLst/>
                <a:latin typeface="Times New Roman" panose="02020603050405020304" pitchFamily="18" charset="0"/>
                <a:ea typeface="Times New Roman" panose="02020603050405020304" pitchFamily="18" charset="0"/>
              </a:rPr>
              <a:t> </a:t>
            </a:r>
            <a:r>
              <a:rPr lang="en-US" sz="3200" b="1" dirty="0" err="1" smtClean="0">
                <a:solidFill>
                  <a:srgbClr val="FF0000"/>
                </a:solidFill>
                <a:latin typeface="Times New Roman" panose="02020603050405020304" pitchFamily="18" charset="0"/>
                <a:ea typeface="Times New Roman" panose="02020603050405020304" pitchFamily="18" charset="0"/>
              </a:rPr>
              <a:t>ĐỒ</a:t>
            </a:r>
            <a:r>
              <a:rPr lang="en-US" sz="3200" b="1" dirty="0" smtClean="0">
                <a:solidFill>
                  <a:srgbClr val="FF0000"/>
                </a:solidFill>
                <a:latin typeface="Times New Roman" panose="02020603050405020304" pitchFamily="18" charset="0"/>
                <a:ea typeface="Times New Roman" panose="02020603050405020304" pitchFamily="18" charset="0"/>
              </a:rPr>
              <a:t> </a:t>
            </a:r>
            <a:r>
              <a:rPr lang="en-US" sz="3200" b="1" dirty="0" err="1" smtClean="0">
                <a:solidFill>
                  <a:srgbClr val="FF0000"/>
                </a:solidFill>
                <a:latin typeface="Times New Roman" panose="02020603050405020304" pitchFamily="18" charset="0"/>
                <a:ea typeface="Times New Roman" panose="02020603050405020304" pitchFamily="18" charset="0"/>
              </a:rPr>
              <a:t>ÁN</a:t>
            </a:r>
            <a:r>
              <a:rPr lang="en-US" sz="3200" b="1" dirty="0" smtClean="0">
                <a:solidFill>
                  <a:srgbClr val="FF0000"/>
                </a:solidFill>
                <a:latin typeface="Times New Roman" panose="02020603050405020304" pitchFamily="18" charset="0"/>
                <a:ea typeface="Times New Roman" panose="02020603050405020304" pitchFamily="18" charset="0"/>
              </a:rPr>
              <a:t> </a:t>
            </a:r>
            <a:r>
              <a:rPr lang="en-US" sz="3200" b="1" dirty="0" err="1" smtClean="0">
                <a:solidFill>
                  <a:srgbClr val="FF0000"/>
                </a:solidFill>
                <a:latin typeface="Times New Roman" panose="02020603050405020304" pitchFamily="18" charset="0"/>
                <a:ea typeface="Times New Roman" panose="02020603050405020304" pitchFamily="18" charset="0"/>
              </a:rPr>
              <a:t>CHUYÊN</a:t>
            </a:r>
            <a:r>
              <a:rPr lang="en-US" sz="3200" b="1" dirty="0" smtClean="0">
                <a:solidFill>
                  <a:srgbClr val="FF0000"/>
                </a:solidFill>
                <a:latin typeface="Times New Roman" panose="02020603050405020304" pitchFamily="18" charset="0"/>
                <a:ea typeface="Times New Roman" panose="02020603050405020304" pitchFamily="18" charset="0"/>
              </a:rPr>
              <a:t> </a:t>
            </a:r>
            <a:r>
              <a:rPr lang="en-US" sz="3200" b="1" dirty="0" err="1" smtClean="0">
                <a:solidFill>
                  <a:srgbClr val="FF0000"/>
                </a:solidFill>
                <a:latin typeface="Times New Roman" panose="02020603050405020304" pitchFamily="18" charset="0"/>
                <a:ea typeface="Times New Roman" panose="02020603050405020304" pitchFamily="18" charset="0"/>
              </a:rPr>
              <a:t>NGÀNH</a:t>
            </a:r>
            <a:r>
              <a:rPr lang="vi-VN" sz="3200" b="1" dirty="0">
                <a:solidFill>
                  <a:srgbClr val="000000"/>
                </a:solidFill>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algn="ctr">
              <a:lnSpc>
                <a:spcPct val="130000"/>
              </a:lnSpc>
              <a:spcBef>
                <a:spcPts val="600"/>
              </a:spcBef>
              <a:spcAft>
                <a:spcPts val="600"/>
              </a:spcAft>
            </a:pPr>
            <a:r>
              <a:rPr lang="vi-VN" sz="2400" b="1" dirty="0" smtClean="0">
                <a:solidFill>
                  <a:srgbClr val="000000"/>
                </a:solidFill>
                <a:effectLst/>
                <a:latin typeface="Times New Roman" panose="02020603050405020304" pitchFamily="18" charset="0"/>
                <a:ea typeface="Times New Roman" panose="02020603050405020304" pitchFamily="18" charset="0"/>
              </a:rPr>
              <a:t>ĐỀ TÀI: </a:t>
            </a:r>
            <a:r>
              <a:rPr lang="vi-VN" sz="2400" b="1" dirty="0" smtClean="0">
                <a:solidFill>
                  <a:srgbClr val="000000"/>
                </a:solidFill>
                <a:latin typeface="Times New Roman" panose="02020603050405020304" pitchFamily="18" charset="0"/>
                <a:ea typeface="Times New Roman" panose="02020603050405020304" pitchFamily="18" charset="0"/>
              </a:rPr>
              <a:t>XÂY DỰNG WEB QUẢN LÝ HOẠT ĐỘNG KINH DOANH </a:t>
            </a:r>
            <a:endParaRPr lang="en-US" sz="2400" b="1" dirty="0" smtClean="0">
              <a:solidFill>
                <a:srgbClr val="000000"/>
              </a:solidFill>
              <a:latin typeface="Times New Roman" panose="02020603050405020304" pitchFamily="18" charset="0"/>
              <a:ea typeface="Times New Roman" panose="02020603050405020304" pitchFamily="18" charset="0"/>
            </a:endParaRPr>
          </a:p>
          <a:p>
            <a:pPr algn="ctr">
              <a:lnSpc>
                <a:spcPct val="130000"/>
              </a:lnSpc>
              <a:spcBef>
                <a:spcPts val="600"/>
              </a:spcBef>
              <a:spcAft>
                <a:spcPts val="600"/>
              </a:spcAft>
            </a:pPr>
            <a:r>
              <a:rPr lang="vi-VN" sz="2400" b="1" dirty="0" smtClean="0">
                <a:solidFill>
                  <a:srgbClr val="000000"/>
                </a:solidFill>
                <a:latin typeface="Times New Roman" panose="02020603050405020304" pitchFamily="18" charset="0"/>
                <a:ea typeface="Times New Roman" panose="02020603050405020304" pitchFamily="18" charset="0"/>
              </a:rPr>
              <a:t>CÔNG TY CÀ PHÊ VINA</a:t>
            </a:r>
            <a:endParaRPr lang="en-US"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91D5DB06-99CF-D981-5CCB-4502DF1857A8}"/>
              </a:ext>
            </a:extLst>
          </p:cNvPr>
          <p:cNvSpPr txBox="1"/>
          <p:nvPr/>
        </p:nvSpPr>
        <p:spPr>
          <a:xfrm>
            <a:off x="5573656" y="2597499"/>
            <a:ext cx="6102626" cy="452496"/>
          </a:xfrm>
          <a:prstGeom prst="rect">
            <a:avLst/>
          </a:prstGeom>
          <a:noFill/>
        </p:spPr>
        <p:txBody>
          <a:bodyPr wrap="square">
            <a:spAutoFit/>
          </a:bodyPr>
          <a:lstStyle/>
          <a:p>
            <a:pPr marL="0" marR="0" algn="ctr">
              <a:lnSpc>
                <a:spcPct val="130000"/>
              </a:lnSpc>
              <a:spcBef>
                <a:spcPts val="600"/>
              </a:spcBef>
              <a:spcAft>
                <a:spcPts val="600"/>
              </a:spcAft>
            </a:pPr>
            <a:r>
              <a:rPr lang="en-US" sz="2000" b="1" dirty="0" err="1">
                <a:solidFill>
                  <a:srgbClr val="000000"/>
                </a:solidFill>
                <a:latin typeface="Times New Roman" panose="02020603050405020304" pitchFamily="18" charset="0"/>
                <a:ea typeface="Times New Roman" panose="02020603050405020304" pitchFamily="18" charset="0"/>
              </a:rPr>
              <a:t>Giáo</a:t>
            </a:r>
            <a:r>
              <a:rPr lang="en-US" sz="2000" b="1" dirty="0">
                <a:solidFill>
                  <a:srgbClr val="000000"/>
                </a:solidFill>
                <a:latin typeface="Times New Roman" panose="02020603050405020304" pitchFamily="18" charset="0"/>
                <a:ea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rPr>
              <a:t>viên</a:t>
            </a:r>
            <a:r>
              <a:rPr lang="en-US" sz="2000" b="1" dirty="0">
                <a:solidFill>
                  <a:srgbClr val="000000"/>
                </a:solidFill>
                <a:latin typeface="Times New Roman" panose="02020603050405020304" pitchFamily="18" charset="0"/>
                <a:ea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rPr>
              <a:t>hướng</a:t>
            </a:r>
            <a:r>
              <a:rPr lang="en-US" sz="2000" b="1" dirty="0">
                <a:solidFill>
                  <a:srgbClr val="000000"/>
                </a:solidFill>
                <a:latin typeface="Times New Roman" panose="02020603050405020304" pitchFamily="18" charset="0"/>
                <a:ea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rPr>
              <a:t>dẫn</a:t>
            </a:r>
            <a:r>
              <a:rPr lang="en-US" sz="2000" b="1" dirty="0">
                <a:solidFill>
                  <a:srgbClr val="000000"/>
                </a:solidFill>
                <a:effectLst/>
                <a:latin typeface="Times New Roman" panose="02020603050405020304" pitchFamily="18" charset="0"/>
                <a:ea typeface="Times New Roman" panose="02020603050405020304" pitchFamily="18" charset="0"/>
              </a:rPr>
              <a:t> : </a:t>
            </a:r>
            <a:r>
              <a:rPr lang="en-US" sz="2000" b="1" dirty="0" err="1">
                <a:solidFill>
                  <a:srgbClr val="000000"/>
                </a:solidFill>
                <a:effectLst/>
                <a:latin typeface="Times New Roman" panose="02020603050405020304" pitchFamily="18" charset="0"/>
                <a:ea typeface="Times New Roman" panose="02020603050405020304" pitchFamily="18" charset="0"/>
              </a:rPr>
              <a:t>ThS</a:t>
            </a:r>
            <a:r>
              <a:rPr lang="en-US" sz="2000" b="1" dirty="0">
                <a:solidFill>
                  <a:srgbClr val="000000"/>
                </a:solidFill>
                <a:effectLst/>
                <a:latin typeface="Times New Roman" panose="02020603050405020304" pitchFamily="18" charset="0"/>
                <a:ea typeface="Times New Roman" panose="02020603050405020304" pitchFamily="18" charset="0"/>
              </a:rPr>
              <a:t> </a:t>
            </a:r>
            <a:r>
              <a:rPr lang="en-US" sz="2000" b="1" dirty="0" err="1">
                <a:solidFill>
                  <a:srgbClr val="000000"/>
                </a:solidFill>
                <a:effectLst/>
                <a:latin typeface="Times New Roman" panose="02020603050405020304" pitchFamily="18" charset="0"/>
                <a:ea typeface="Times New Roman" panose="02020603050405020304" pitchFamily="18" charset="0"/>
              </a:rPr>
              <a:t>Trần</a:t>
            </a:r>
            <a:r>
              <a:rPr lang="en-US" sz="2000" b="1" dirty="0">
                <a:solidFill>
                  <a:srgbClr val="000000"/>
                </a:solidFill>
                <a:effectLst/>
                <a:latin typeface="Times New Roman" panose="02020603050405020304" pitchFamily="18" charset="0"/>
                <a:ea typeface="Times New Roman" panose="02020603050405020304" pitchFamily="18" charset="0"/>
              </a:rPr>
              <a:t> </a:t>
            </a:r>
            <a:r>
              <a:rPr lang="en-US" sz="2000" b="1" dirty="0" err="1">
                <a:solidFill>
                  <a:srgbClr val="000000"/>
                </a:solidFill>
                <a:effectLst/>
                <a:latin typeface="Times New Roman" panose="02020603050405020304" pitchFamily="18" charset="0"/>
                <a:ea typeface="Times New Roman" panose="02020603050405020304" pitchFamily="18" charset="0"/>
              </a:rPr>
              <a:t>Thị</a:t>
            </a:r>
            <a:r>
              <a:rPr lang="en-US" sz="2000" b="1" dirty="0">
                <a:solidFill>
                  <a:srgbClr val="000000"/>
                </a:solidFill>
                <a:effectLst/>
                <a:latin typeface="Times New Roman" panose="02020603050405020304" pitchFamily="18" charset="0"/>
                <a:ea typeface="Times New Roman" panose="02020603050405020304" pitchFamily="18" charset="0"/>
              </a:rPr>
              <a:t> </a:t>
            </a:r>
            <a:r>
              <a:rPr lang="en-US" sz="2000" b="1" dirty="0" err="1">
                <a:solidFill>
                  <a:srgbClr val="000000"/>
                </a:solidFill>
                <a:effectLst/>
                <a:latin typeface="Times New Roman" panose="02020603050405020304" pitchFamily="18" charset="0"/>
                <a:ea typeface="Times New Roman" panose="02020603050405020304" pitchFamily="18" charset="0"/>
              </a:rPr>
              <a:t>Vân</a:t>
            </a:r>
            <a:r>
              <a:rPr lang="en-US" sz="2000" b="1" dirty="0">
                <a:solidFill>
                  <a:srgbClr val="000000"/>
                </a:solidFill>
                <a:effectLst/>
                <a:latin typeface="Times New Roman" panose="02020603050405020304" pitchFamily="18" charset="0"/>
                <a:ea typeface="Times New Roman" panose="02020603050405020304" pitchFamily="18" charset="0"/>
              </a:rPr>
              <a:t> </a:t>
            </a:r>
            <a:r>
              <a:rPr lang="en-US" sz="2000" b="1" dirty="0" err="1">
                <a:solidFill>
                  <a:srgbClr val="000000"/>
                </a:solidFill>
                <a:effectLst/>
                <a:latin typeface="Times New Roman" panose="02020603050405020304" pitchFamily="18" charset="0"/>
                <a:ea typeface="Times New Roman" panose="02020603050405020304" pitchFamily="18" charset="0"/>
              </a:rPr>
              <a:t>Anh</a:t>
            </a:r>
            <a:endParaRPr lang="en-US" sz="2000" dirty="0">
              <a:effectLst/>
              <a:latin typeface="Times New Roman" panose="02020603050405020304" pitchFamily="18" charset="0"/>
              <a:ea typeface="Times New Roman" panose="02020603050405020304" pitchFamily="18" charset="0"/>
            </a:endParaRPr>
          </a:p>
        </p:txBody>
      </p:sp>
      <p:graphicFrame>
        <p:nvGraphicFramePr>
          <p:cNvPr id="7" name="Google Shape;352;p47">
            <a:extLst>
              <a:ext uri="{FF2B5EF4-FFF2-40B4-BE49-F238E27FC236}">
                <a16:creationId xmlns:a16="http://schemas.microsoft.com/office/drawing/2014/main" id="{782E92EA-880A-CC7F-FC36-C7D2674B1475}"/>
              </a:ext>
            </a:extLst>
          </p:cNvPr>
          <p:cNvGraphicFramePr/>
          <p:nvPr>
            <p:extLst>
              <p:ext uri="{D42A27DB-BD31-4B8C-83A1-F6EECF244321}">
                <p14:modId xmlns:p14="http://schemas.microsoft.com/office/powerpoint/2010/main" val="4132234247"/>
              </p:ext>
            </p:extLst>
          </p:nvPr>
        </p:nvGraphicFramePr>
        <p:xfrm>
          <a:off x="6659217" y="3322691"/>
          <a:ext cx="5017065" cy="1819963"/>
        </p:xfrm>
        <a:graphic>
          <a:graphicData uri="http://schemas.openxmlformats.org/drawingml/2006/table">
            <a:tbl>
              <a:tblPr>
                <a:noFill/>
              </a:tblPr>
              <a:tblGrid>
                <a:gridCol w="262736">
                  <a:extLst>
                    <a:ext uri="{9D8B030D-6E8A-4147-A177-3AD203B41FA5}">
                      <a16:colId xmlns:a16="http://schemas.microsoft.com/office/drawing/2014/main" val="3311542817"/>
                    </a:ext>
                  </a:extLst>
                </a:gridCol>
                <a:gridCol w="2742162">
                  <a:extLst>
                    <a:ext uri="{9D8B030D-6E8A-4147-A177-3AD203B41FA5}">
                      <a16:colId xmlns:a16="http://schemas.microsoft.com/office/drawing/2014/main" val="20000"/>
                    </a:ext>
                  </a:extLst>
                </a:gridCol>
                <a:gridCol w="2012167">
                  <a:extLst>
                    <a:ext uri="{9D8B030D-6E8A-4147-A177-3AD203B41FA5}">
                      <a16:colId xmlns:a16="http://schemas.microsoft.com/office/drawing/2014/main" val="20001"/>
                    </a:ext>
                  </a:extLst>
                </a:gridCol>
              </a:tblGrid>
              <a:tr h="463226">
                <a:tc>
                  <a:txBody>
                    <a:bodyPr/>
                    <a:lstStyle/>
                    <a:p>
                      <a:pPr marL="0" lvl="0" indent="0" algn="ctr" rtl="0">
                        <a:lnSpc>
                          <a:spcPct val="115000"/>
                        </a:lnSpc>
                        <a:spcBef>
                          <a:spcPts val="0"/>
                        </a:spcBef>
                        <a:spcAft>
                          <a:spcPts val="0"/>
                        </a:spcAft>
                        <a:buNone/>
                      </a:pPr>
                      <a:r>
                        <a:rPr lang="en-US" sz="2000" b="1" u="none" dirty="0">
                          <a:solidFill>
                            <a:schemeClr val="dk2"/>
                          </a:solidFill>
                          <a:latin typeface="Times New Roman" panose="02020603050405020304" pitchFamily="18" charset="0"/>
                          <a:ea typeface="Lato"/>
                          <a:cs typeface="Times New Roman" panose="02020603050405020304" pitchFamily="18" charset="0"/>
                          <a:sym typeface="Lato"/>
                        </a:rPr>
                        <a:t>1</a:t>
                      </a:r>
                    </a:p>
                  </a:txBody>
                  <a:tcPr marL="91425" marR="91425" marT="91425" marB="91425">
                    <a:lnL w="9525" cap="flat" cmpd="sng">
                      <a:noFill/>
                      <a:prstDash val="dash"/>
                      <a:round/>
                      <a:headEnd type="none" w="sm" len="sm"/>
                      <a:tailEnd type="none" w="sm" len="sm"/>
                    </a:lnL>
                    <a:lnR w="9525" cap="flat" cmpd="sng">
                      <a:noFill/>
                      <a:prstDash val="dash"/>
                      <a:round/>
                      <a:headEnd type="none" w="sm" len="sm"/>
                      <a:tailEnd type="none" w="sm" len="sm"/>
                    </a:lnR>
                    <a:lnT w="9525" cap="flat" cmpd="sng">
                      <a:noFill/>
                      <a:prstDash val="dash"/>
                      <a:round/>
                      <a:headEnd type="none" w="sm" len="sm"/>
                      <a:tailEnd type="none" w="sm" len="sm"/>
                    </a:lnT>
                    <a:lnB w="9525" cap="flat" cmpd="sng" algn="ctr">
                      <a:noFill/>
                      <a:prstDash val="dash"/>
                      <a:round/>
                      <a:headEnd type="none" w="sm" len="sm"/>
                      <a:tailEnd type="none" w="sm" len="sm"/>
                    </a:lnB>
                    <a:lnTlToBr w="12700" cmpd="sng">
                      <a:noFill/>
                      <a:prstDash val="solid"/>
                    </a:lnTlToBr>
                    <a:lnBlToTr w="12700" cmpd="sng">
                      <a:noFill/>
                      <a:prstDash val="solid"/>
                    </a:lnBlToTr>
                  </a:tcPr>
                </a:tc>
                <a:tc>
                  <a:txBody>
                    <a:bodyPr/>
                    <a:lstStyle/>
                    <a:p>
                      <a:pPr marL="0" lvl="0" indent="0" algn="l" rtl="0">
                        <a:lnSpc>
                          <a:spcPct val="115000"/>
                        </a:lnSpc>
                        <a:spcBef>
                          <a:spcPts val="0"/>
                        </a:spcBef>
                        <a:spcAft>
                          <a:spcPts val="0"/>
                        </a:spcAft>
                        <a:buNone/>
                      </a:pPr>
                      <a:r>
                        <a:rPr lang="en-US" sz="2000" b="1" u="none" dirty="0" err="1" smtClean="0">
                          <a:solidFill>
                            <a:schemeClr val="dk2"/>
                          </a:solidFill>
                          <a:latin typeface="Times New Roman" panose="02020603050405020304" pitchFamily="18" charset="0"/>
                          <a:ea typeface="Lato"/>
                          <a:cs typeface="Times New Roman" panose="02020603050405020304" pitchFamily="18" charset="0"/>
                          <a:sym typeface="Lato"/>
                        </a:rPr>
                        <a:t>Nguyễn</a:t>
                      </a:r>
                      <a:r>
                        <a:rPr lang="en-US" sz="2000" b="1" u="none" baseline="0" dirty="0" smtClean="0">
                          <a:solidFill>
                            <a:schemeClr val="dk2"/>
                          </a:solidFill>
                          <a:latin typeface="Times New Roman" panose="02020603050405020304" pitchFamily="18" charset="0"/>
                          <a:ea typeface="Lato"/>
                          <a:cs typeface="Times New Roman" panose="02020603050405020304" pitchFamily="18" charset="0"/>
                          <a:sym typeface="Lato"/>
                        </a:rPr>
                        <a:t> Minh </a:t>
                      </a:r>
                      <a:r>
                        <a:rPr lang="en-US" sz="2000" b="1" u="none" baseline="0" dirty="0" err="1" smtClean="0">
                          <a:solidFill>
                            <a:schemeClr val="dk2"/>
                          </a:solidFill>
                          <a:latin typeface="Times New Roman" panose="02020603050405020304" pitchFamily="18" charset="0"/>
                          <a:ea typeface="Lato"/>
                          <a:cs typeface="Times New Roman" panose="02020603050405020304" pitchFamily="18" charset="0"/>
                          <a:sym typeface="Lato"/>
                        </a:rPr>
                        <a:t>Hiếu</a:t>
                      </a:r>
                      <a:endParaRPr lang="en-US" sz="2000" b="1" u="none" dirty="0">
                        <a:solidFill>
                          <a:schemeClr val="dk2"/>
                        </a:solidFill>
                        <a:latin typeface="Times New Roman" panose="02020603050405020304" pitchFamily="18" charset="0"/>
                        <a:ea typeface="Lato"/>
                        <a:cs typeface="Times New Roman" panose="02020603050405020304" pitchFamily="18" charset="0"/>
                        <a:sym typeface="Lato"/>
                      </a:endParaRPr>
                    </a:p>
                  </a:txBody>
                  <a:tcPr marL="91425" marR="91425" marT="91425" marB="91425">
                    <a:lnL w="9525" cap="flat" cmpd="sng" algn="ctr">
                      <a:noFill/>
                      <a:prstDash val="dash"/>
                      <a:round/>
                      <a:headEnd type="none" w="sm" len="sm"/>
                      <a:tailEnd type="none" w="sm" len="sm"/>
                    </a:lnL>
                    <a:lnR w="9525" cap="flat" cmpd="sng">
                      <a:noFill/>
                      <a:prstDash val="dash"/>
                      <a:round/>
                      <a:headEnd type="none" w="sm" len="sm"/>
                      <a:tailEnd type="none" w="sm" len="sm"/>
                    </a:lnR>
                    <a:lnT w="9525" cap="flat" cmpd="sng">
                      <a:noFill/>
                      <a:prstDash val="dash"/>
                      <a:round/>
                      <a:headEnd type="none" w="sm" len="sm"/>
                      <a:tailEnd type="none" w="sm" len="sm"/>
                    </a:lnT>
                    <a:lnB w="9525" cap="flat" cmpd="sng">
                      <a:noFill/>
                      <a:prstDash val="dash"/>
                      <a:round/>
                      <a:headEnd type="none" w="sm" len="sm"/>
                      <a:tailEnd type="none" w="sm" len="sm"/>
                    </a:lnB>
                    <a:lnTlToBr w="12700" cmpd="sng">
                      <a:noFill/>
                      <a:prstDash val="solid"/>
                    </a:lnTlToBr>
                    <a:lnBlToTr w="12700" cmpd="sng">
                      <a:noFill/>
                      <a:prstDash val="solid"/>
                    </a:lnBlToTr>
                  </a:tcPr>
                </a:tc>
                <a:tc>
                  <a:txBody>
                    <a:bodyPr/>
                    <a:lstStyle/>
                    <a:p>
                      <a:pPr marL="0" lvl="0" indent="0" algn="ctr" rtl="0">
                        <a:lnSpc>
                          <a:spcPct val="115000"/>
                        </a:lnSpc>
                        <a:spcBef>
                          <a:spcPts val="0"/>
                        </a:spcBef>
                        <a:spcAft>
                          <a:spcPts val="1600"/>
                        </a:spcAft>
                        <a:buNone/>
                      </a:pPr>
                      <a:r>
                        <a:rPr lang="en" sz="2000" u="none" dirty="0" smtClean="0">
                          <a:solidFill>
                            <a:schemeClr val="dk1"/>
                          </a:solidFill>
                          <a:latin typeface="Times New Roman" panose="02020603050405020304" pitchFamily="18" charset="0"/>
                          <a:ea typeface="Lato"/>
                          <a:cs typeface="Times New Roman" panose="02020603050405020304" pitchFamily="18" charset="0"/>
                          <a:sym typeface="Lato"/>
                        </a:rPr>
                        <a:t>2001215777</a:t>
                      </a:r>
                      <a:endParaRPr lang="en" sz="2000" u="none" dirty="0">
                        <a:solidFill>
                          <a:schemeClr val="dk1"/>
                        </a:solidFill>
                        <a:latin typeface="Times New Roman" panose="02020603050405020304" pitchFamily="18" charset="0"/>
                        <a:ea typeface="Lato"/>
                        <a:cs typeface="Times New Roman" panose="02020603050405020304" pitchFamily="18" charset="0"/>
                        <a:sym typeface="Lato"/>
                      </a:endParaRPr>
                    </a:p>
                  </a:txBody>
                  <a:tcPr marL="91425" marR="91425" marT="91425" marB="91425">
                    <a:lnL w="9525" cap="flat" cmpd="sng">
                      <a:noFill/>
                      <a:prstDash val="dash"/>
                      <a:round/>
                      <a:headEnd type="none" w="sm" len="sm"/>
                      <a:tailEnd type="none" w="sm" len="sm"/>
                    </a:lnL>
                    <a:lnR w="9525" cap="flat" cmpd="sng">
                      <a:noFill/>
                      <a:prstDash val="dash"/>
                      <a:round/>
                      <a:headEnd type="none" w="sm" len="sm"/>
                      <a:tailEnd type="none" w="sm" len="sm"/>
                    </a:lnR>
                    <a:lnT w="9525" cap="flat" cmpd="sng">
                      <a:noFill/>
                      <a:prstDash val="dash"/>
                      <a:round/>
                      <a:headEnd type="none" w="sm" len="sm"/>
                      <a:tailEnd type="none" w="sm" len="sm"/>
                    </a:lnT>
                    <a:lnB w="9525" cap="flat" cmpd="sng">
                      <a:noFill/>
                      <a:prstDash val="dash"/>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63226">
                <a:tc>
                  <a:txBody>
                    <a:bodyPr/>
                    <a:lstStyle/>
                    <a:p>
                      <a:pPr marL="0" lvl="0" indent="0" algn="ctr" rtl="0">
                        <a:lnSpc>
                          <a:spcPct val="115000"/>
                        </a:lnSpc>
                        <a:spcBef>
                          <a:spcPts val="0"/>
                        </a:spcBef>
                        <a:spcAft>
                          <a:spcPts val="0"/>
                        </a:spcAft>
                        <a:buNone/>
                      </a:pPr>
                      <a:r>
                        <a:rPr lang="en-US" sz="2000" b="1" u="none">
                          <a:solidFill>
                            <a:schemeClr val="dk2"/>
                          </a:solidFill>
                          <a:latin typeface="Times New Roman" panose="02020603050405020304" pitchFamily="18" charset="0"/>
                          <a:ea typeface="Lato"/>
                          <a:cs typeface="Times New Roman" panose="02020603050405020304" pitchFamily="18" charset="0"/>
                          <a:sym typeface="Lato"/>
                        </a:rPr>
                        <a:t>2</a:t>
                      </a:r>
                    </a:p>
                  </a:txBody>
                  <a:tcPr marL="91425" marR="91425" marT="91425" marB="91425">
                    <a:lnL w="9525" cap="flat" cmpd="sng">
                      <a:noFill/>
                      <a:prstDash val="dash"/>
                      <a:round/>
                      <a:headEnd type="none" w="sm" len="sm"/>
                      <a:tailEnd type="none" w="sm" len="sm"/>
                    </a:lnL>
                    <a:lnR w="9525" cap="flat" cmpd="sng">
                      <a:noFill/>
                      <a:prstDash val="dash"/>
                      <a:round/>
                      <a:headEnd type="none" w="sm" len="sm"/>
                      <a:tailEnd type="none" w="sm" len="sm"/>
                    </a:lnR>
                    <a:lnT w="9525" cap="flat" cmpd="sng" algn="ctr">
                      <a:noFill/>
                      <a:prstDash val="dash"/>
                      <a:round/>
                      <a:headEnd type="none" w="sm" len="sm"/>
                      <a:tailEnd type="none" w="sm" len="sm"/>
                    </a:lnT>
                    <a:lnB w="9525" cap="flat" cmpd="sng" algn="ctr">
                      <a:noFill/>
                      <a:prstDash val="dash"/>
                      <a:round/>
                      <a:headEnd type="none" w="sm" len="sm"/>
                      <a:tailEnd type="none" w="sm" len="sm"/>
                    </a:lnB>
                    <a:lnTlToBr w="12700" cmpd="sng">
                      <a:noFill/>
                      <a:prstDash val="solid"/>
                    </a:lnTlToBr>
                    <a:lnBlToTr w="12700" cmpd="sng">
                      <a:noFill/>
                      <a:prstDash val="solid"/>
                    </a:lnBlToTr>
                  </a:tcPr>
                </a:tc>
                <a:tc>
                  <a:txBody>
                    <a:bodyPr/>
                    <a:lstStyle/>
                    <a:p>
                      <a:pPr marL="0" lvl="0" indent="0" algn="l" rtl="0">
                        <a:lnSpc>
                          <a:spcPct val="115000"/>
                        </a:lnSpc>
                        <a:spcBef>
                          <a:spcPts val="0"/>
                        </a:spcBef>
                        <a:spcAft>
                          <a:spcPts val="0"/>
                        </a:spcAft>
                        <a:buNone/>
                      </a:pPr>
                      <a:r>
                        <a:rPr lang="en-US" sz="2000" b="1" u="none" dirty="0" smtClean="0">
                          <a:solidFill>
                            <a:schemeClr val="dk2"/>
                          </a:solidFill>
                          <a:latin typeface="Times New Roman" panose="02020603050405020304" pitchFamily="18" charset="0"/>
                          <a:ea typeface="Lato"/>
                          <a:cs typeface="Times New Roman" panose="02020603050405020304" pitchFamily="18" charset="0"/>
                          <a:sym typeface="Lato"/>
                        </a:rPr>
                        <a:t>Mai</a:t>
                      </a:r>
                      <a:r>
                        <a:rPr lang="en-US" sz="2000" b="1" u="none" baseline="0" dirty="0" smtClean="0">
                          <a:solidFill>
                            <a:schemeClr val="dk2"/>
                          </a:solidFill>
                          <a:latin typeface="Times New Roman" panose="02020603050405020304" pitchFamily="18" charset="0"/>
                          <a:ea typeface="Lato"/>
                          <a:cs typeface="Times New Roman" panose="02020603050405020304" pitchFamily="18" charset="0"/>
                          <a:sym typeface="Lato"/>
                        </a:rPr>
                        <a:t> </a:t>
                      </a:r>
                      <a:r>
                        <a:rPr lang="en-US" sz="2000" b="1" u="none" baseline="0" dirty="0" err="1" smtClean="0">
                          <a:solidFill>
                            <a:schemeClr val="dk2"/>
                          </a:solidFill>
                          <a:latin typeface="Times New Roman" panose="02020603050405020304" pitchFamily="18" charset="0"/>
                          <a:ea typeface="Lato"/>
                          <a:cs typeface="Times New Roman" panose="02020603050405020304" pitchFamily="18" charset="0"/>
                          <a:sym typeface="Lato"/>
                        </a:rPr>
                        <a:t>Thế</a:t>
                      </a:r>
                      <a:r>
                        <a:rPr lang="en-US" sz="2000" b="1" u="none" baseline="0" dirty="0" smtClean="0">
                          <a:solidFill>
                            <a:schemeClr val="dk2"/>
                          </a:solidFill>
                          <a:latin typeface="Times New Roman" panose="02020603050405020304" pitchFamily="18" charset="0"/>
                          <a:ea typeface="Lato"/>
                          <a:cs typeface="Times New Roman" panose="02020603050405020304" pitchFamily="18" charset="0"/>
                          <a:sym typeface="Lato"/>
                        </a:rPr>
                        <a:t> </a:t>
                      </a:r>
                      <a:r>
                        <a:rPr lang="en-US" sz="2000" b="1" u="none" baseline="0" dirty="0" err="1" smtClean="0">
                          <a:solidFill>
                            <a:schemeClr val="dk2"/>
                          </a:solidFill>
                          <a:latin typeface="Times New Roman" panose="02020603050405020304" pitchFamily="18" charset="0"/>
                          <a:ea typeface="Lato"/>
                          <a:cs typeface="Times New Roman" panose="02020603050405020304" pitchFamily="18" charset="0"/>
                          <a:sym typeface="Lato"/>
                        </a:rPr>
                        <a:t>Vinh</a:t>
                      </a:r>
                      <a:endParaRPr lang="en-US" sz="2000" b="1" u="none" dirty="0">
                        <a:solidFill>
                          <a:schemeClr val="dk2"/>
                        </a:solidFill>
                        <a:latin typeface="Times New Roman" panose="02020603050405020304" pitchFamily="18" charset="0"/>
                        <a:ea typeface="Lato"/>
                        <a:cs typeface="Times New Roman" panose="02020603050405020304" pitchFamily="18" charset="0"/>
                        <a:sym typeface="Lato"/>
                      </a:endParaRPr>
                    </a:p>
                  </a:txBody>
                  <a:tcPr marL="91425" marR="91425" marT="91425" marB="91425">
                    <a:lnL w="9525" cap="flat" cmpd="sng" algn="ctr">
                      <a:noFill/>
                      <a:prstDash val="dash"/>
                      <a:round/>
                      <a:headEnd type="none" w="sm" len="sm"/>
                      <a:tailEnd type="none" w="sm" len="sm"/>
                    </a:lnL>
                    <a:lnR w="9525" cap="flat" cmpd="sng">
                      <a:noFill/>
                      <a:prstDash val="dash"/>
                      <a:round/>
                      <a:headEnd type="none" w="sm" len="sm"/>
                      <a:tailEnd type="none" w="sm" len="sm"/>
                    </a:lnR>
                    <a:lnT w="9525" cap="flat" cmpd="sng">
                      <a:noFill/>
                      <a:prstDash val="dash"/>
                      <a:round/>
                      <a:headEnd type="none" w="sm" len="sm"/>
                      <a:tailEnd type="none" w="sm" len="sm"/>
                    </a:lnT>
                    <a:lnB w="9525" cap="flat" cmpd="sng">
                      <a:noFill/>
                      <a:prstDash val="dash"/>
                      <a:round/>
                      <a:headEnd type="none" w="sm" len="sm"/>
                      <a:tailEnd type="none" w="sm" len="sm"/>
                    </a:lnB>
                    <a:lnTlToBr w="12700" cmpd="sng">
                      <a:noFill/>
                      <a:prstDash val="solid"/>
                    </a:lnTlToBr>
                    <a:lnBlToTr w="12700" cmpd="sng">
                      <a:noFill/>
                      <a:prstDash val="solid"/>
                    </a:lnBlToTr>
                  </a:tcPr>
                </a:tc>
                <a:tc>
                  <a:txBody>
                    <a:bodyPr/>
                    <a:lstStyle/>
                    <a:p>
                      <a:pPr marL="0" marR="0" lvl="0" indent="0" algn="ctr" rtl="0">
                        <a:lnSpc>
                          <a:spcPct val="115000"/>
                        </a:lnSpc>
                        <a:spcBef>
                          <a:spcPts val="0"/>
                        </a:spcBef>
                        <a:spcAft>
                          <a:spcPts val="1600"/>
                        </a:spcAft>
                        <a:buClr>
                          <a:srgbClr val="000000"/>
                        </a:buClr>
                        <a:buFont typeface="Arial"/>
                        <a:buNone/>
                      </a:pPr>
                      <a:r>
                        <a:rPr lang="en-US" sz="2000" b="0" i="0" u="none" strike="noStrike" cap="none" dirty="0" smtClean="0">
                          <a:solidFill>
                            <a:schemeClr val="dk1"/>
                          </a:solidFill>
                          <a:latin typeface="Times New Roman" panose="02020603050405020304" pitchFamily="18" charset="0"/>
                          <a:ea typeface="Lato"/>
                          <a:cs typeface="Times New Roman" panose="02020603050405020304" pitchFamily="18" charset="0"/>
                          <a:sym typeface="Arial"/>
                        </a:rPr>
                        <a:t>2001210924</a:t>
                      </a:r>
                      <a:endParaRPr lang="en-US" sz="20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endParaRPr>
                    </a:p>
                  </a:txBody>
                  <a:tcPr marL="91425" marR="91425" marT="91425" marB="91425">
                    <a:lnL w="9525" cap="flat" cmpd="sng">
                      <a:noFill/>
                      <a:prstDash val="dash"/>
                      <a:round/>
                      <a:headEnd type="none" w="sm" len="sm"/>
                      <a:tailEnd type="none" w="sm" len="sm"/>
                    </a:lnL>
                    <a:lnR w="9525" cap="flat" cmpd="sng">
                      <a:noFill/>
                      <a:prstDash val="dash"/>
                      <a:round/>
                      <a:headEnd type="none" w="sm" len="sm"/>
                      <a:tailEnd type="none" w="sm" len="sm"/>
                    </a:lnR>
                    <a:lnT w="9525" cap="flat" cmpd="sng">
                      <a:noFill/>
                      <a:prstDash val="dash"/>
                      <a:round/>
                      <a:headEnd type="none" w="sm" len="sm"/>
                      <a:tailEnd type="none" w="sm" len="sm"/>
                    </a:lnT>
                    <a:lnB w="9525" cap="flat" cmpd="sng">
                      <a:noFill/>
                      <a:prstDash val="dash"/>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53223">
                <a:tc>
                  <a:txBody>
                    <a:bodyPr/>
                    <a:lstStyle/>
                    <a:p>
                      <a:pPr marL="0" lvl="0" indent="0" algn="ctr" rtl="0">
                        <a:lnSpc>
                          <a:spcPct val="115000"/>
                        </a:lnSpc>
                        <a:spcBef>
                          <a:spcPts val="0"/>
                        </a:spcBef>
                        <a:spcAft>
                          <a:spcPts val="0"/>
                        </a:spcAft>
                        <a:buNone/>
                      </a:pPr>
                      <a:r>
                        <a:rPr lang="en-US" sz="2000" b="1" u="none" dirty="0">
                          <a:solidFill>
                            <a:schemeClr val="dk2"/>
                          </a:solidFill>
                          <a:latin typeface="Times New Roman" panose="02020603050405020304" pitchFamily="18" charset="0"/>
                          <a:ea typeface="Lato"/>
                          <a:cs typeface="Times New Roman" panose="02020603050405020304" pitchFamily="18" charset="0"/>
                          <a:sym typeface="Lato"/>
                        </a:rPr>
                        <a:t>3</a:t>
                      </a:r>
                    </a:p>
                  </a:txBody>
                  <a:tcPr marL="91425" marR="91425" marT="91425" marB="91425">
                    <a:lnL w="9525" cap="flat" cmpd="sng">
                      <a:noFill/>
                      <a:prstDash val="dash"/>
                      <a:round/>
                      <a:headEnd type="none" w="sm" len="sm"/>
                      <a:tailEnd type="none" w="sm" len="sm"/>
                    </a:lnL>
                    <a:lnR w="9525" cap="flat" cmpd="sng">
                      <a:noFill/>
                      <a:prstDash val="dash"/>
                      <a:round/>
                      <a:headEnd type="none" w="sm" len="sm"/>
                      <a:tailEnd type="none" w="sm" len="sm"/>
                    </a:lnR>
                    <a:lnT w="9525" cap="flat" cmpd="sng" algn="ctr">
                      <a:noFill/>
                      <a:prstDash val="dash"/>
                      <a:round/>
                      <a:headEnd type="none" w="sm" len="sm"/>
                      <a:tailEnd type="none" w="sm" len="sm"/>
                    </a:lnT>
                    <a:lnB w="9525" cap="flat" cmpd="sng">
                      <a:noFill/>
                      <a:prstDash val="dash"/>
                      <a:round/>
                      <a:headEnd type="none" w="sm" len="sm"/>
                      <a:tailEnd type="none" w="sm" len="sm"/>
                    </a:lnB>
                    <a:lnTlToBr w="12700" cmpd="sng">
                      <a:noFill/>
                      <a:prstDash val="solid"/>
                    </a:lnTlToBr>
                    <a:lnBlToTr w="12700" cmpd="sng">
                      <a:noFill/>
                      <a:prstDash val="solid"/>
                    </a:lnBlToTr>
                  </a:tcPr>
                </a:tc>
                <a:tc>
                  <a:txBody>
                    <a:bodyPr/>
                    <a:lstStyle/>
                    <a:p>
                      <a:pPr marL="0" lvl="0" indent="0" algn="l" rtl="0">
                        <a:lnSpc>
                          <a:spcPct val="115000"/>
                        </a:lnSpc>
                        <a:spcBef>
                          <a:spcPts val="0"/>
                        </a:spcBef>
                        <a:spcAft>
                          <a:spcPts val="0"/>
                        </a:spcAft>
                        <a:buNone/>
                      </a:pPr>
                      <a:r>
                        <a:rPr lang="en-US" sz="2000" b="1" u="none" dirty="0" err="1" smtClean="0">
                          <a:solidFill>
                            <a:schemeClr val="dk2"/>
                          </a:solidFill>
                          <a:latin typeface="Times New Roman" panose="02020603050405020304" pitchFamily="18" charset="0"/>
                          <a:ea typeface="Lato"/>
                          <a:cs typeface="Times New Roman" panose="02020603050405020304" pitchFamily="18" charset="0"/>
                          <a:sym typeface="Lato"/>
                        </a:rPr>
                        <a:t>Nguyễn</a:t>
                      </a:r>
                      <a:r>
                        <a:rPr lang="en-US" sz="2000" b="1" u="none" baseline="0" dirty="0" smtClean="0">
                          <a:solidFill>
                            <a:schemeClr val="dk2"/>
                          </a:solidFill>
                          <a:latin typeface="Times New Roman" panose="02020603050405020304" pitchFamily="18" charset="0"/>
                          <a:ea typeface="Lato"/>
                          <a:cs typeface="Times New Roman" panose="02020603050405020304" pitchFamily="18" charset="0"/>
                          <a:sym typeface="Lato"/>
                        </a:rPr>
                        <a:t> </a:t>
                      </a:r>
                      <a:r>
                        <a:rPr lang="en-US" sz="2000" b="1" u="none" baseline="0" dirty="0" err="1" smtClean="0">
                          <a:solidFill>
                            <a:schemeClr val="dk2"/>
                          </a:solidFill>
                          <a:latin typeface="Times New Roman" panose="02020603050405020304" pitchFamily="18" charset="0"/>
                          <a:ea typeface="Lato"/>
                          <a:cs typeface="Times New Roman" panose="02020603050405020304" pitchFamily="18" charset="0"/>
                          <a:sym typeface="Lato"/>
                        </a:rPr>
                        <a:t>Hồ</a:t>
                      </a:r>
                      <a:r>
                        <a:rPr lang="en-US" sz="2000" b="1" u="none" baseline="0" dirty="0" smtClean="0">
                          <a:solidFill>
                            <a:schemeClr val="dk2"/>
                          </a:solidFill>
                          <a:latin typeface="Times New Roman" panose="02020603050405020304" pitchFamily="18" charset="0"/>
                          <a:ea typeface="Lato"/>
                          <a:cs typeface="Times New Roman" panose="02020603050405020304" pitchFamily="18" charset="0"/>
                          <a:sym typeface="Lato"/>
                        </a:rPr>
                        <a:t> </a:t>
                      </a:r>
                      <a:r>
                        <a:rPr lang="en-US" sz="2000" b="1" u="none" baseline="0" dirty="0" err="1" smtClean="0">
                          <a:solidFill>
                            <a:schemeClr val="dk2"/>
                          </a:solidFill>
                          <a:latin typeface="Times New Roman" panose="02020603050405020304" pitchFamily="18" charset="0"/>
                          <a:ea typeface="Lato"/>
                          <a:cs typeface="Times New Roman" panose="02020603050405020304" pitchFamily="18" charset="0"/>
                          <a:sym typeface="Lato"/>
                        </a:rPr>
                        <a:t>Phúc</a:t>
                      </a:r>
                      <a:r>
                        <a:rPr lang="en-US" sz="2000" b="1" u="none" baseline="0" dirty="0" smtClean="0">
                          <a:solidFill>
                            <a:schemeClr val="dk2"/>
                          </a:solidFill>
                          <a:latin typeface="Times New Roman" panose="02020603050405020304" pitchFamily="18" charset="0"/>
                          <a:ea typeface="Lato"/>
                          <a:cs typeface="Times New Roman" panose="02020603050405020304" pitchFamily="18" charset="0"/>
                          <a:sym typeface="Lato"/>
                        </a:rPr>
                        <a:t> </a:t>
                      </a:r>
                      <a:r>
                        <a:rPr lang="en-US" sz="2000" b="1" u="none" baseline="0" dirty="0" err="1" smtClean="0">
                          <a:solidFill>
                            <a:schemeClr val="dk2"/>
                          </a:solidFill>
                          <a:latin typeface="Times New Roman" panose="02020603050405020304" pitchFamily="18" charset="0"/>
                          <a:ea typeface="Lato"/>
                          <a:cs typeface="Times New Roman" panose="02020603050405020304" pitchFamily="18" charset="0"/>
                          <a:sym typeface="Lato"/>
                        </a:rPr>
                        <a:t>Thịnh</a:t>
                      </a:r>
                      <a:endParaRPr lang="en-US" sz="2000" b="1" u="none" dirty="0">
                        <a:solidFill>
                          <a:schemeClr val="dk2"/>
                        </a:solidFill>
                        <a:latin typeface="Times New Roman" panose="02020603050405020304" pitchFamily="18" charset="0"/>
                        <a:ea typeface="Lato"/>
                        <a:cs typeface="Times New Roman" panose="02020603050405020304" pitchFamily="18" charset="0"/>
                        <a:sym typeface="Lato"/>
                      </a:endParaRPr>
                    </a:p>
                  </a:txBody>
                  <a:tcPr marL="91425" marR="91425" marT="91425" marB="91425">
                    <a:lnL w="9525" cap="flat" cmpd="sng" algn="ctr">
                      <a:noFill/>
                      <a:prstDash val="dash"/>
                      <a:round/>
                      <a:headEnd type="none" w="sm" len="sm"/>
                      <a:tailEnd type="none" w="sm" len="sm"/>
                    </a:lnL>
                    <a:lnR w="9525" cap="flat" cmpd="sng">
                      <a:noFill/>
                      <a:prstDash val="dash"/>
                      <a:round/>
                      <a:headEnd type="none" w="sm" len="sm"/>
                      <a:tailEnd type="none" w="sm" len="sm"/>
                    </a:lnR>
                    <a:lnT w="9525" cap="flat" cmpd="sng">
                      <a:noFill/>
                      <a:prstDash val="dash"/>
                      <a:round/>
                      <a:headEnd type="none" w="sm" len="sm"/>
                      <a:tailEnd type="none" w="sm" len="sm"/>
                    </a:lnT>
                    <a:lnB w="9525" cap="flat" cmpd="sng">
                      <a:noFill/>
                      <a:prstDash val="dash"/>
                      <a:round/>
                      <a:headEnd type="none" w="sm" len="sm"/>
                      <a:tailEnd type="none" w="sm" len="sm"/>
                    </a:lnB>
                    <a:lnTlToBr w="12700" cmpd="sng">
                      <a:noFill/>
                      <a:prstDash val="solid"/>
                    </a:lnTlToBr>
                    <a:lnBlToTr w="12700" cmpd="sng">
                      <a:noFill/>
                      <a:prstDash val="solid"/>
                    </a:lnBlToTr>
                  </a:tcPr>
                </a:tc>
                <a:tc>
                  <a:txBody>
                    <a:bodyPr/>
                    <a:lstStyle/>
                    <a:p>
                      <a:pPr marL="0" marR="0" lvl="0" indent="0" algn="ctr" rtl="0">
                        <a:lnSpc>
                          <a:spcPct val="115000"/>
                        </a:lnSpc>
                        <a:spcBef>
                          <a:spcPts val="0"/>
                        </a:spcBef>
                        <a:spcAft>
                          <a:spcPts val="1600"/>
                        </a:spcAft>
                        <a:buClr>
                          <a:srgbClr val="000000"/>
                        </a:buClr>
                        <a:buFont typeface="Arial"/>
                        <a:buNone/>
                      </a:pPr>
                      <a:r>
                        <a:rPr lang="en-US" sz="2000" b="0" i="0" u="none" strike="noStrike" cap="none" dirty="0" smtClean="0">
                          <a:solidFill>
                            <a:schemeClr val="dk1"/>
                          </a:solidFill>
                          <a:latin typeface="Times New Roman" panose="02020603050405020304" pitchFamily="18" charset="0"/>
                          <a:ea typeface="Lato"/>
                          <a:cs typeface="Times New Roman" panose="02020603050405020304" pitchFamily="18" charset="0"/>
                          <a:sym typeface="Arial"/>
                        </a:rPr>
                        <a:t>2001210793</a:t>
                      </a:r>
                      <a:endParaRPr lang="en-US" sz="20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endParaRPr>
                    </a:p>
                  </a:txBody>
                  <a:tcPr marL="91425" marR="91425" marT="91425" marB="91425">
                    <a:lnL w="9525" cap="flat" cmpd="sng">
                      <a:noFill/>
                      <a:prstDash val="dash"/>
                      <a:round/>
                      <a:headEnd type="none" w="sm" len="sm"/>
                      <a:tailEnd type="none" w="sm" len="sm"/>
                    </a:lnL>
                    <a:lnR w="9525" cap="flat" cmpd="sng">
                      <a:noFill/>
                      <a:prstDash val="dash"/>
                      <a:round/>
                      <a:headEnd type="none" w="sm" len="sm"/>
                      <a:tailEnd type="none" w="sm" len="sm"/>
                    </a:lnR>
                    <a:lnT w="9525" cap="flat" cmpd="sng">
                      <a:noFill/>
                      <a:prstDash val="dash"/>
                      <a:round/>
                      <a:headEnd type="none" w="sm" len="sm"/>
                      <a:tailEnd type="none" w="sm" len="sm"/>
                    </a:lnT>
                    <a:lnB w="9525" cap="flat" cmpd="sng">
                      <a:noFill/>
                      <a:prstDash val="dash"/>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0855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695739"/>
          </a:xfrm>
        </p:spPr>
        <p:txBody>
          <a:bodyPr/>
          <a:lstStyle/>
          <a:p>
            <a:pPr algn="ctr">
              <a:lnSpc>
                <a:spcPct val="200000"/>
              </a:lnSpc>
            </a:pPr>
            <a:r>
              <a:rPr lang="en-US" sz="3000" b="1" dirty="0" smtClean="0">
                <a:solidFill>
                  <a:schemeClr val="accent5"/>
                </a:solidFill>
                <a:latin typeface="Times New Roman" panose="02020603050405020304" pitchFamily="18" charset="0"/>
                <a:cs typeface="Times New Roman" panose="02020603050405020304" pitchFamily="18" charset="0"/>
              </a:rPr>
              <a:t>2. </a:t>
            </a:r>
            <a:r>
              <a:rPr lang="en-US" sz="3000" b="1" dirty="0" err="1" smtClean="0">
                <a:solidFill>
                  <a:schemeClr val="accent5"/>
                </a:solidFill>
                <a:latin typeface="Times New Roman" panose="02020603050405020304" pitchFamily="18" charset="0"/>
                <a:cs typeface="Times New Roman" panose="02020603050405020304" pitchFamily="18" charset="0"/>
              </a:rPr>
              <a:t>Khảo</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Sát</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Nghiệp</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Vụ</a:t>
            </a:r>
            <a:endParaRPr lang="en-US" sz="3000" b="1" dirty="0">
              <a:solidFill>
                <a:schemeClr val="accent5"/>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59026" y="695739"/>
            <a:ext cx="11887200" cy="668645"/>
          </a:xfrm>
          <a:prstGeom prst="rect">
            <a:avLst/>
          </a:prstGeom>
          <a:noFill/>
        </p:spPr>
        <p:txBody>
          <a:bodyPr wrap="square" rtlCol="0">
            <a:spAutoFit/>
          </a:bodyPr>
          <a:lstStyle/>
          <a:p>
            <a:pPr marL="285750" indent="-285750">
              <a:lnSpc>
                <a:spcPct val="130000"/>
              </a:lnSpc>
              <a:spcBef>
                <a:spcPts val="600"/>
              </a:spcBef>
              <a:spcAft>
                <a:spcPts val="600"/>
              </a:spcAft>
              <a:buFont typeface="Arial" panose="020B0604020202020204" pitchFamily="34" charset="0"/>
              <a:buChar char="•"/>
            </a:pPr>
            <a:r>
              <a:rPr lang="en-US" sz="3200" dirty="0" err="1" smtClean="0">
                <a:latin typeface="Times New Roman" panose="02020603050405020304" pitchFamily="18" charset="0"/>
                <a:cs typeface="Times New Roman" panose="02020603050405020304" pitchFamily="18" charset="0"/>
              </a:rPr>
              <a:t>Các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biểu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mẫu</a:t>
            </a:r>
            <a:r>
              <a:rPr lang="en-US" sz="3200" dirty="0" smtClean="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srcRect l="1853" t="4320" r="1967" b="-1"/>
          <a:stretch/>
        </p:blipFill>
        <p:spPr>
          <a:xfrm>
            <a:off x="3995275" y="4165646"/>
            <a:ext cx="3784759" cy="2521118"/>
          </a:xfrm>
          <a:prstGeom prst="rect">
            <a:avLst/>
          </a:prstGeom>
        </p:spPr>
      </p:pic>
      <p:pic>
        <p:nvPicPr>
          <p:cNvPr id="4" name="Picture 3"/>
          <p:cNvPicPr>
            <a:picLocks noChangeAspect="1"/>
          </p:cNvPicPr>
          <p:nvPr/>
        </p:nvPicPr>
        <p:blipFill>
          <a:blip r:embed="rId3"/>
          <a:stretch>
            <a:fillRect/>
          </a:stretch>
        </p:blipFill>
        <p:spPr>
          <a:xfrm>
            <a:off x="3347561" y="770647"/>
            <a:ext cx="3089036" cy="3541471"/>
          </a:xfrm>
          <a:prstGeom prst="rect">
            <a:avLst/>
          </a:prstGeom>
        </p:spPr>
      </p:pic>
      <p:pic>
        <p:nvPicPr>
          <p:cNvPr id="5" name="Picture 4"/>
          <p:cNvPicPr>
            <a:picLocks noChangeAspect="1"/>
          </p:cNvPicPr>
          <p:nvPr/>
        </p:nvPicPr>
        <p:blipFill>
          <a:blip r:embed="rId4"/>
          <a:stretch>
            <a:fillRect/>
          </a:stretch>
        </p:blipFill>
        <p:spPr>
          <a:xfrm>
            <a:off x="7969719" y="695739"/>
            <a:ext cx="3837099" cy="5006160"/>
          </a:xfrm>
          <a:prstGeom prst="rect">
            <a:avLst/>
          </a:prstGeom>
        </p:spPr>
      </p:pic>
      <p:pic>
        <p:nvPicPr>
          <p:cNvPr id="6" name="Picture 5"/>
          <p:cNvPicPr>
            <a:picLocks noChangeAspect="1"/>
          </p:cNvPicPr>
          <p:nvPr/>
        </p:nvPicPr>
        <p:blipFill>
          <a:blip r:embed="rId5"/>
          <a:stretch>
            <a:fillRect/>
          </a:stretch>
        </p:blipFill>
        <p:spPr>
          <a:xfrm>
            <a:off x="159025" y="1364384"/>
            <a:ext cx="3046527" cy="3727380"/>
          </a:xfrm>
          <a:prstGeom prst="rect">
            <a:avLst/>
          </a:prstGeom>
        </p:spPr>
      </p:pic>
    </p:spTree>
    <p:extLst>
      <p:ext uri="{BB962C8B-B14F-4D97-AF65-F5344CB8AC3E}">
        <p14:creationId xmlns:p14="http://schemas.microsoft.com/office/powerpoint/2010/main" val="3725375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CB754E-070B-3ED3-AA82-85B762C7BA3F}"/>
              </a:ext>
            </a:extLst>
          </p:cNvPr>
          <p:cNvSpPr>
            <a:spLocks noGrp="1"/>
          </p:cNvSpPr>
          <p:nvPr>
            <p:ph type="title"/>
          </p:nvPr>
        </p:nvSpPr>
        <p:spPr>
          <a:xfrm>
            <a:off x="891485" y="1968158"/>
            <a:ext cx="10515600" cy="2852737"/>
          </a:xfrm>
        </p:spPr>
        <p:txBody>
          <a:bodyPr/>
          <a:lstStyle/>
          <a:p>
            <a:r>
              <a:rPr lang="en-US" b="1" dirty="0" smtClean="0">
                <a:latin typeface="Times New Roman" panose="02020603050405020304" pitchFamily="18" charset="0"/>
                <a:cs typeface="Times New Roman" panose="02020603050405020304" pitchFamily="18" charset="0"/>
              </a:rPr>
              <a:t>3. </a:t>
            </a: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TÍCH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HỆ</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THỐNG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037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695740"/>
          </a:xfrm>
        </p:spPr>
        <p:txBody>
          <a:bodyPr/>
          <a:lstStyle/>
          <a:p>
            <a:pPr algn="ctr">
              <a:lnSpc>
                <a:spcPct val="200000"/>
              </a:lnSpc>
            </a:pPr>
            <a:r>
              <a:rPr lang="en-US" sz="3000" b="1" dirty="0" smtClean="0">
                <a:solidFill>
                  <a:schemeClr val="accent5"/>
                </a:solidFill>
                <a:latin typeface="Times New Roman" panose="02020603050405020304" pitchFamily="18" charset="0"/>
                <a:cs typeface="Times New Roman" panose="02020603050405020304" pitchFamily="18" charset="0"/>
              </a:rPr>
              <a:t>Use Case </a:t>
            </a:r>
            <a:r>
              <a:rPr lang="en-US" sz="3000" b="1" dirty="0" err="1" smtClean="0">
                <a:solidFill>
                  <a:schemeClr val="accent5"/>
                </a:solidFill>
                <a:latin typeface="Times New Roman" panose="02020603050405020304" pitchFamily="18" charset="0"/>
                <a:cs typeface="Times New Roman" panose="02020603050405020304" pitchFamily="18" charset="0"/>
              </a:rPr>
              <a:t>Nghiệp</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Vụ</a:t>
            </a:r>
            <a:endParaRPr lang="en-US" sz="3000" b="1" dirty="0">
              <a:solidFill>
                <a:schemeClr val="accent5"/>
              </a:solidFill>
              <a:latin typeface="Times New Roman" panose="02020603050405020304" pitchFamily="18" charset="0"/>
              <a:cs typeface="Times New Roman" panose="02020603050405020304" pitchFamily="18" charset="0"/>
            </a:endParaRPr>
          </a:p>
        </p:txBody>
      </p:sp>
      <p:pic>
        <p:nvPicPr>
          <p:cNvPr id="1026" name="Picture 1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437" y="695740"/>
            <a:ext cx="8711510" cy="5955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74319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695740"/>
          </a:xfrm>
        </p:spPr>
        <p:txBody>
          <a:bodyPr/>
          <a:lstStyle/>
          <a:p>
            <a:pPr algn="ctr">
              <a:lnSpc>
                <a:spcPct val="200000"/>
              </a:lnSpc>
            </a:pPr>
            <a:r>
              <a:rPr lang="en-US" sz="3000" b="1" dirty="0" smtClean="0">
                <a:solidFill>
                  <a:schemeClr val="accent5"/>
                </a:solidFill>
                <a:latin typeface="Times New Roman" panose="02020603050405020304" pitchFamily="18" charset="0"/>
                <a:cs typeface="Times New Roman" panose="02020603050405020304" pitchFamily="18" charset="0"/>
              </a:rPr>
              <a:t>Use Case </a:t>
            </a:r>
            <a:r>
              <a:rPr lang="en-US" sz="3000" b="1" dirty="0" err="1" smtClean="0">
                <a:solidFill>
                  <a:schemeClr val="accent5"/>
                </a:solidFill>
                <a:latin typeface="Times New Roman" panose="02020603050405020304" pitchFamily="18" charset="0"/>
                <a:cs typeface="Times New Roman" panose="02020603050405020304" pitchFamily="18" charset="0"/>
              </a:rPr>
              <a:t>Nghiệp</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Vụ</a:t>
            </a:r>
            <a:endParaRPr lang="en-US" sz="3000" b="1" dirty="0">
              <a:solidFill>
                <a:schemeClr val="accent5"/>
              </a:solidFill>
              <a:latin typeface="Times New Roman" panose="02020603050405020304" pitchFamily="18" charset="0"/>
              <a:cs typeface="Times New Roman" panose="02020603050405020304" pitchFamily="18" charset="0"/>
            </a:endParaRPr>
          </a:p>
        </p:txBody>
      </p:sp>
      <p:pic>
        <p:nvPicPr>
          <p:cNvPr id="3074" name="Picture 4" descr="AD_4nXdhCy6-Pn64c_2Vqul2Ir8AOihMVOMCg1tTk4NqPOyphnCOEKpTeyHZVOlnqstJRcZrHZH-9zauezmWJmfCpsKvg31Ilee7qYN4vgYbVMvx47VbFMv6SLhS5XRF17oFebaHuSYBBl3pS4kx7nOtjzg?key=eup8U4egK1Xorg93_kj22rm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631" y="958023"/>
            <a:ext cx="5024437" cy="556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794484" y="6002749"/>
            <a:ext cx="4488729" cy="524567"/>
          </a:xfrm>
          <a:prstGeom prst="rect">
            <a:avLst/>
          </a:prstGeom>
        </p:spPr>
        <p:txBody>
          <a:bodyPr wrap="none">
            <a:spAutoFit/>
          </a:bodyPr>
          <a:lstStyle/>
          <a:p>
            <a:pPr algn="ctr">
              <a:lnSpc>
                <a:spcPct val="130000"/>
              </a:lnSpc>
              <a:spcBef>
                <a:spcPts val="600"/>
              </a:spcBef>
              <a:spcAft>
                <a:spcPts val="600"/>
              </a:spcAft>
            </a:pPr>
            <a:r>
              <a:rPr lang="vi-VN" sz="2400" dirty="0">
                <a:latin typeface="Times New Roman" panose="02020603050405020304" pitchFamily="18" charset="0"/>
                <a:ea typeface="SimSun" panose="02010600030101010101" pitchFamily="2" charset="-122"/>
              </a:rPr>
              <a:t>Quy trình đặt hàng của khách hàng</a:t>
            </a:r>
            <a:endParaRPr lang="en-US" sz="24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248476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735496"/>
          </a:xfrm>
        </p:spPr>
        <p:txBody>
          <a:bodyPr/>
          <a:lstStyle/>
          <a:p>
            <a:pPr algn="ctr">
              <a:lnSpc>
                <a:spcPct val="200000"/>
              </a:lnSpc>
            </a:pPr>
            <a:r>
              <a:rPr lang="en-US" sz="3000" b="1" dirty="0" smtClean="0">
                <a:solidFill>
                  <a:schemeClr val="accent5"/>
                </a:solidFill>
                <a:latin typeface="Times New Roman" panose="02020603050405020304" pitchFamily="18" charset="0"/>
                <a:cs typeface="Times New Roman" panose="02020603050405020304" pitchFamily="18" charset="0"/>
              </a:rPr>
              <a:t>Use Case </a:t>
            </a:r>
            <a:r>
              <a:rPr lang="en-US" sz="3000" b="1" dirty="0" err="1" smtClean="0">
                <a:solidFill>
                  <a:schemeClr val="accent5"/>
                </a:solidFill>
                <a:latin typeface="Times New Roman" panose="02020603050405020304" pitchFamily="18" charset="0"/>
                <a:cs typeface="Times New Roman" panose="02020603050405020304" pitchFamily="18" charset="0"/>
              </a:rPr>
              <a:t>Hệ</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Thống</a:t>
            </a:r>
            <a:endParaRPr lang="en-US" sz="3000" b="1" dirty="0">
              <a:solidFill>
                <a:schemeClr val="accent5"/>
              </a:solidFill>
              <a:latin typeface="Times New Roman" panose="02020603050405020304" pitchFamily="18" charset="0"/>
              <a:cs typeface="Times New Roman" panose="02020603050405020304" pitchFamily="18" charset="0"/>
            </a:endParaRPr>
          </a:p>
        </p:txBody>
      </p:sp>
      <p:pic>
        <p:nvPicPr>
          <p:cNvPr id="1026" name="Picture 1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843" y="735496"/>
            <a:ext cx="11505852" cy="5973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73862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735496"/>
          </a:xfrm>
        </p:spPr>
        <p:txBody>
          <a:bodyPr/>
          <a:lstStyle/>
          <a:p>
            <a:pPr algn="ctr">
              <a:lnSpc>
                <a:spcPct val="200000"/>
              </a:lnSpc>
            </a:pPr>
            <a:r>
              <a:rPr lang="en-US" sz="3000" b="1" dirty="0" smtClean="0">
                <a:solidFill>
                  <a:schemeClr val="accent5"/>
                </a:solidFill>
                <a:latin typeface="Times New Roman" panose="02020603050405020304" pitchFamily="18" charset="0"/>
                <a:cs typeface="Times New Roman" panose="02020603050405020304" pitchFamily="18" charset="0"/>
              </a:rPr>
              <a:t>Use Case </a:t>
            </a:r>
            <a:r>
              <a:rPr lang="en-US" sz="3000" b="1" dirty="0" err="1" smtClean="0">
                <a:solidFill>
                  <a:schemeClr val="accent5"/>
                </a:solidFill>
                <a:latin typeface="Times New Roman" panose="02020603050405020304" pitchFamily="18" charset="0"/>
                <a:cs typeface="Times New Roman" panose="02020603050405020304" pitchFamily="18" charset="0"/>
              </a:rPr>
              <a:t>Hệ</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Thống</a:t>
            </a:r>
            <a:endParaRPr lang="en-US" sz="3000" b="1" dirty="0">
              <a:solidFill>
                <a:schemeClr val="accent5"/>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48208079"/>
              </p:ext>
            </p:extLst>
          </p:nvPr>
        </p:nvGraphicFramePr>
        <p:xfrm>
          <a:off x="217192" y="735496"/>
          <a:ext cx="9936458" cy="5350234"/>
        </p:xfrm>
        <a:graphic>
          <a:graphicData uri="http://schemas.openxmlformats.org/drawingml/2006/table">
            <a:tbl>
              <a:tblPr>
                <a:tableStyleId>{5C22544A-7EE6-4342-B048-85BDC9FD1C3A}</a:tableStyleId>
              </a:tblPr>
              <a:tblGrid>
                <a:gridCol w="3152693">
                  <a:extLst>
                    <a:ext uri="{9D8B030D-6E8A-4147-A177-3AD203B41FA5}">
                      <a16:colId xmlns:a16="http://schemas.microsoft.com/office/drawing/2014/main" val="3286592460"/>
                    </a:ext>
                  </a:extLst>
                </a:gridCol>
                <a:gridCol w="6783765">
                  <a:extLst>
                    <a:ext uri="{9D8B030D-6E8A-4147-A177-3AD203B41FA5}">
                      <a16:colId xmlns:a16="http://schemas.microsoft.com/office/drawing/2014/main" val="1604076526"/>
                    </a:ext>
                  </a:extLst>
                </a:gridCol>
              </a:tblGrid>
              <a:tr h="392031">
                <a:tc>
                  <a:txBody>
                    <a:bodyPr/>
                    <a:lstStyle/>
                    <a:p>
                      <a:pPr algn="ctr">
                        <a:lnSpc>
                          <a:spcPct val="130000"/>
                        </a:lnSpc>
                        <a:spcBef>
                          <a:spcPts val="600"/>
                        </a:spcBef>
                        <a:spcAft>
                          <a:spcPts val="600"/>
                        </a:spcAft>
                      </a:pPr>
                      <a:r>
                        <a:rPr lang="en-US" sz="2000">
                          <a:effectLst/>
                          <a:latin typeface="Times New Roman" panose="02020603050405020304" pitchFamily="18" charset="0"/>
                          <a:cs typeface="Times New Roman" panose="02020603050405020304" pitchFamily="18" charset="0"/>
                        </a:rPr>
                        <a:t>Tên use case</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9826" marR="59826" marT="0" marB="0"/>
                </a:tc>
                <a:tc>
                  <a:txBody>
                    <a:bodyPr/>
                    <a:lstStyle/>
                    <a:p>
                      <a:pPr>
                        <a:lnSpc>
                          <a:spcPct val="130000"/>
                        </a:lnSpc>
                        <a:spcBef>
                          <a:spcPts val="600"/>
                        </a:spcBef>
                        <a:spcAft>
                          <a:spcPts val="600"/>
                        </a:spcAft>
                      </a:pPr>
                      <a:r>
                        <a:rPr lang="en-US" sz="2000" dirty="0" err="1">
                          <a:effectLst/>
                          <a:latin typeface="Times New Roman" panose="02020603050405020304" pitchFamily="18" charset="0"/>
                          <a:cs typeface="Times New Roman" panose="02020603050405020304" pitchFamily="18" charset="0"/>
                        </a:rPr>
                        <a:t>Đổi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Mật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Khẩu</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826" marR="59826" marT="0" marB="0"/>
                </a:tc>
                <a:extLst>
                  <a:ext uri="{0D108BD9-81ED-4DB2-BD59-A6C34878D82A}">
                    <a16:rowId xmlns:a16="http://schemas.microsoft.com/office/drawing/2014/main" val="4145304025"/>
                  </a:ext>
                </a:extLst>
              </a:tr>
              <a:tr h="784062">
                <a:tc>
                  <a:txBody>
                    <a:bodyPr/>
                    <a:lstStyle/>
                    <a:p>
                      <a:pPr algn="ctr">
                        <a:lnSpc>
                          <a:spcPct val="130000"/>
                        </a:lnSpc>
                        <a:spcBef>
                          <a:spcPts val="600"/>
                        </a:spcBef>
                        <a:spcAft>
                          <a:spcPts val="600"/>
                        </a:spcAft>
                      </a:pPr>
                      <a:r>
                        <a:rPr lang="en-US" sz="2000" dirty="0" err="1">
                          <a:effectLst/>
                          <a:latin typeface="Times New Roman" panose="02020603050405020304" pitchFamily="18" charset="0"/>
                          <a:cs typeface="Times New Roman" panose="02020603050405020304" pitchFamily="18" charset="0"/>
                        </a:rPr>
                        <a:t>Tóm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tắt</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826" marR="59826" marT="0" marB="0"/>
                </a:tc>
                <a:tc>
                  <a:txBody>
                    <a:bodyPr/>
                    <a:lstStyle/>
                    <a:p>
                      <a:pPr>
                        <a:lnSpc>
                          <a:spcPct val="130000"/>
                        </a:lnSpc>
                        <a:spcBef>
                          <a:spcPts val="600"/>
                        </a:spcBef>
                        <a:spcAft>
                          <a:spcPts val="600"/>
                        </a:spcAft>
                      </a:pPr>
                      <a:r>
                        <a:rPr lang="en-US" sz="2000" dirty="0" err="1">
                          <a:effectLst/>
                          <a:latin typeface="Times New Roman" panose="02020603050405020304" pitchFamily="18" charset="0"/>
                          <a:cs typeface="Times New Roman" panose="02020603050405020304" pitchFamily="18" charset="0"/>
                        </a:rPr>
                        <a:t>Người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dùng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trong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quá</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trình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dùng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trang</a:t>
                      </a:r>
                      <a:r>
                        <a:rPr lang="en-US" sz="2000" dirty="0">
                          <a:effectLst/>
                          <a:latin typeface="Times New Roman" panose="02020603050405020304" pitchFamily="18" charset="0"/>
                          <a:cs typeface="Times New Roman" panose="02020603050405020304" pitchFamily="18" charset="0"/>
                        </a:rPr>
                        <a:t> web </a:t>
                      </a:r>
                      <a:r>
                        <a:rPr lang="en-US" sz="2000" dirty="0" err="1">
                          <a:effectLst/>
                          <a:latin typeface="Times New Roman" panose="02020603050405020304" pitchFamily="18" charset="0"/>
                          <a:cs typeface="Times New Roman" panose="02020603050405020304" pitchFamily="18" charset="0"/>
                        </a:rPr>
                        <a:t>sẽ</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có</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những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nguyên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nhân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khiến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mình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phải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đổi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mật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khẩu</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826" marR="59826" marT="0" marB="0"/>
                </a:tc>
                <a:extLst>
                  <a:ext uri="{0D108BD9-81ED-4DB2-BD59-A6C34878D82A}">
                    <a16:rowId xmlns:a16="http://schemas.microsoft.com/office/drawing/2014/main" val="1313841082"/>
                  </a:ext>
                </a:extLst>
              </a:tr>
              <a:tr h="392031">
                <a:tc>
                  <a:txBody>
                    <a:bodyPr/>
                    <a:lstStyle/>
                    <a:p>
                      <a:pPr algn="ctr">
                        <a:lnSpc>
                          <a:spcPct val="130000"/>
                        </a:lnSpc>
                        <a:spcBef>
                          <a:spcPts val="600"/>
                        </a:spcBef>
                        <a:spcAft>
                          <a:spcPts val="600"/>
                        </a:spcAft>
                      </a:pPr>
                      <a:r>
                        <a:rPr lang="en-US" sz="2000">
                          <a:effectLst/>
                          <a:latin typeface="Times New Roman" panose="02020603050405020304" pitchFamily="18" charset="0"/>
                          <a:cs typeface="Times New Roman" panose="02020603050405020304" pitchFamily="18" charset="0"/>
                        </a:rPr>
                        <a:t>Tác nhân</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9826" marR="59826" marT="0" marB="0"/>
                </a:tc>
                <a:tc>
                  <a:txBody>
                    <a:bodyPr/>
                    <a:lstStyle/>
                    <a:p>
                      <a:pPr>
                        <a:lnSpc>
                          <a:spcPct val="130000"/>
                        </a:lnSpc>
                        <a:spcBef>
                          <a:spcPts val="600"/>
                        </a:spcBef>
                        <a:spcAft>
                          <a:spcPts val="600"/>
                        </a:spcAft>
                      </a:pPr>
                      <a:r>
                        <a:rPr lang="en-US" sz="2000">
                          <a:effectLst/>
                          <a:latin typeface="Times New Roman" panose="02020603050405020304" pitchFamily="18" charset="0"/>
                          <a:cs typeface="Times New Roman" panose="02020603050405020304" pitchFamily="18" charset="0"/>
                        </a:rPr>
                        <a:t>Người Dùng</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9826" marR="59826" marT="0" marB="0"/>
                </a:tc>
                <a:extLst>
                  <a:ext uri="{0D108BD9-81ED-4DB2-BD59-A6C34878D82A}">
                    <a16:rowId xmlns:a16="http://schemas.microsoft.com/office/drawing/2014/main" val="2340964387"/>
                  </a:ext>
                </a:extLst>
              </a:tr>
              <a:tr h="392031">
                <a:tc>
                  <a:txBody>
                    <a:bodyPr/>
                    <a:lstStyle/>
                    <a:p>
                      <a:pPr algn="ctr">
                        <a:lnSpc>
                          <a:spcPct val="130000"/>
                        </a:lnSpc>
                        <a:spcBef>
                          <a:spcPts val="600"/>
                        </a:spcBef>
                        <a:spcAft>
                          <a:spcPts val="600"/>
                        </a:spcAft>
                      </a:pPr>
                      <a:r>
                        <a:rPr lang="en-US" sz="2000">
                          <a:effectLst/>
                          <a:latin typeface="Times New Roman" panose="02020603050405020304" pitchFamily="18" charset="0"/>
                          <a:cs typeface="Times New Roman" panose="02020603050405020304" pitchFamily="18" charset="0"/>
                        </a:rPr>
                        <a:t>Use case liên quan</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9826" marR="59826" marT="0" marB="0"/>
                </a:tc>
                <a:tc>
                  <a:txBody>
                    <a:bodyPr/>
                    <a:lstStyle/>
                    <a:p>
                      <a:pPr algn="ctr">
                        <a:lnSpc>
                          <a:spcPct val="130000"/>
                        </a:lnSpc>
                        <a:spcBef>
                          <a:spcPts val="600"/>
                        </a:spcBef>
                        <a:spcAft>
                          <a:spcPts val="60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9826" marR="59826" marT="0" marB="0"/>
                </a:tc>
                <a:extLst>
                  <a:ext uri="{0D108BD9-81ED-4DB2-BD59-A6C34878D82A}">
                    <a16:rowId xmlns:a16="http://schemas.microsoft.com/office/drawing/2014/main" val="1950560946"/>
                  </a:ext>
                </a:extLst>
              </a:tr>
              <a:tr h="2020467">
                <a:tc>
                  <a:txBody>
                    <a:bodyPr/>
                    <a:lstStyle/>
                    <a:p>
                      <a:pPr algn="ctr">
                        <a:lnSpc>
                          <a:spcPct val="130000"/>
                        </a:lnSpc>
                        <a:spcBef>
                          <a:spcPts val="600"/>
                        </a:spcBef>
                        <a:spcAft>
                          <a:spcPts val="600"/>
                        </a:spcAft>
                      </a:pPr>
                      <a:r>
                        <a:rPr lang="en-US" sz="2000">
                          <a:effectLst/>
                          <a:latin typeface="Times New Roman" panose="02020603050405020304" pitchFamily="18" charset="0"/>
                          <a:cs typeface="Times New Roman" panose="02020603050405020304" pitchFamily="18" charset="0"/>
                        </a:rPr>
                        <a:t>Dòng sự kiện chính</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9826" marR="59826" marT="0" marB="0"/>
                </a:tc>
                <a:tc>
                  <a:txBody>
                    <a:bodyPr/>
                    <a:lstStyle/>
                    <a:p>
                      <a:pPr marL="342900" lvl="0" indent="-342900" algn="just">
                        <a:lnSpc>
                          <a:spcPct val="130000"/>
                        </a:lnSpc>
                        <a:spcBef>
                          <a:spcPts val="600"/>
                        </a:spcBef>
                        <a:spcAft>
                          <a:spcPts val="600"/>
                        </a:spcAft>
                        <a:buFont typeface="+mj-lt"/>
                        <a:buAutoNum type="arabicPeriod"/>
                      </a:pPr>
                      <a:r>
                        <a:rPr lang="en-US" sz="2000" dirty="0" err="1">
                          <a:effectLst/>
                          <a:latin typeface="Times New Roman" panose="02020603050405020304" pitchFamily="18" charset="0"/>
                          <a:cs typeface="Times New Roman" panose="02020603050405020304" pitchFamily="18" charset="0"/>
                        </a:rPr>
                        <a:t>Người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dùng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muốn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đổi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mật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khẩu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khoản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của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mình</a:t>
                      </a:r>
                      <a:endParaRPr lang="en-US" sz="2000" dirty="0">
                        <a:effectLst/>
                        <a:latin typeface="Times New Roman" panose="02020603050405020304" pitchFamily="18" charset="0"/>
                        <a:cs typeface="Times New Roman" panose="02020603050405020304" pitchFamily="18" charset="0"/>
                      </a:endParaRPr>
                    </a:p>
                    <a:p>
                      <a:pPr marL="342900" lvl="0" indent="-342900" algn="just">
                        <a:lnSpc>
                          <a:spcPct val="130000"/>
                        </a:lnSpc>
                        <a:spcBef>
                          <a:spcPts val="600"/>
                        </a:spcBef>
                        <a:spcAft>
                          <a:spcPts val="600"/>
                        </a:spcAft>
                        <a:buFont typeface="+mj-lt"/>
                        <a:buAutoNum type="arabicPeriod"/>
                      </a:pPr>
                      <a:r>
                        <a:rPr lang="en-US" sz="2000" dirty="0" err="1">
                          <a:effectLst/>
                          <a:latin typeface="Times New Roman" panose="02020603050405020304" pitchFamily="18" charset="0"/>
                          <a:cs typeface="Times New Roman" panose="02020603050405020304" pitchFamily="18" charset="0"/>
                        </a:rPr>
                        <a:t>Nhập</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mật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khẩu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hiện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tại</a:t>
                      </a:r>
                      <a:endParaRPr lang="en-US" sz="2000" dirty="0">
                        <a:effectLst/>
                        <a:latin typeface="Times New Roman" panose="02020603050405020304" pitchFamily="18" charset="0"/>
                        <a:cs typeface="Times New Roman" panose="02020603050405020304" pitchFamily="18" charset="0"/>
                      </a:endParaRPr>
                    </a:p>
                    <a:p>
                      <a:pPr marL="342900" lvl="0" indent="-342900" algn="just">
                        <a:lnSpc>
                          <a:spcPct val="130000"/>
                        </a:lnSpc>
                        <a:spcBef>
                          <a:spcPts val="600"/>
                        </a:spcBef>
                        <a:spcAft>
                          <a:spcPts val="600"/>
                        </a:spcAft>
                        <a:buFont typeface="+mj-lt"/>
                        <a:buAutoNum type="arabicPeriod"/>
                      </a:pPr>
                      <a:r>
                        <a:rPr lang="en-US" sz="2000" dirty="0" err="1">
                          <a:effectLst/>
                          <a:latin typeface="Times New Roman" panose="02020603050405020304" pitchFamily="18" charset="0"/>
                          <a:cs typeface="Times New Roman" panose="02020603050405020304" pitchFamily="18" charset="0"/>
                        </a:rPr>
                        <a:t>Hệ</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thống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kiểm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mật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khẩu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hiện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tại</a:t>
                      </a:r>
                      <a:endParaRPr lang="en-US" sz="2000" dirty="0">
                        <a:effectLst/>
                        <a:latin typeface="Times New Roman" panose="02020603050405020304" pitchFamily="18" charset="0"/>
                        <a:cs typeface="Times New Roman" panose="02020603050405020304" pitchFamily="18" charset="0"/>
                      </a:endParaRPr>
                    </a:p>
                    <a:p>
                      <a:pPr marL="342900" lvl="0" indent="-342900" algn="just">
                        <a:lnSpc>
                          <a:spcPct val="130000"/>
                        </a:lnSpc>
                        <a:spcBef>
                          <a:spcPts val="600"/>
                        </a:spcBef>
                        <a:spcAft>
                          <a:spcPts val="600"/>
                        </a:spcAft>
                        <a:buFont typeface="+mj-lt"/>
                        <a:buAutoNum type="arabicPeriod"/>
                      </a:pPr>
                      <a:r>
                        <a:rPr lang="en-US" sz="2000" dirty="0" err="1">
                          <a:effectLst/>
                          <a:latin typeface="Times New Roman" panose="02020603050405020304" pitchFamily="18" charset="0"/>
                          <a:cs typeface="Times New Roman" panose="02020603050405020304" pitchFamily="18" charset="0"/>
                        </a:rPr>
                        <a:t>Thay</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đổi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mật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khẩu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thành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công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826" marR="59826" marT="0" marB="0"/>
                </a:tc>
                <a:extLst>
                  <a:ext uri="{0D108BD9-81ED-4DB2-BD59-A6C34878D82A}">
                    <a16:rowId xmlns:a16="http://schemas.microsoft.com/office/drawing/2014/main" val="2299147327"/>
                  </a:ext>
                </a:extLst>
              </a:tr>
              <a:tr h="1326874">
                <a:tc>
                  <a:txBody>
                    <a:bodyPr/>
                    <a:lstStyle/>
                    <a:p>
                      <a:pPr algn="ctr">
                        <a:lnSpc>
                          <a:spcPct val="130000"/>
                        </a:lnSpc>
                        <a:spcBef>
                          <a:spcPts val="600"/>
                        </a:spcBef>
                        <a:spcAft>
                          <a:spcPts val="600"/>
                        </a:spcAft>
                      </a:pPr>
                      <a:r>
                        <a:rPr lang="en-US" sz="2000">
                          <a:effectLst/>
                          <a:latin typeface="Times New Roman" panose="02020603050405020304" pitchFamily="18" charset="0"/>
                          <a:cs typeface="Times New Roman" panose="02020603050405020304" pitchFamily="18" charset="0"/>
                        </a:rPr>
                        <a:t>Dòng sự kiện phụ</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9826" marR="59826" marT="0" marB="0"/>
                </a:tc>
                <a:tc>
                  <a:txBody>
                    <a:bodyPr/>
                    <a:lstStyle/>
                    <a:p>
                      <a:pPr>
                        <a:lnSpc>
                          <a:spcPct val="130000"/>
                        </a:lnSpc>
                        <a:spcBef>
                          <a:spcPts val="600"/>
                        </a:spcBef>
                        <a:spcAft>
                          <a:spcPts val="600"/>
                        </a:spcAft>
                      </a:pPr>
                      <a:r>
                        <a:rPr lang="en-US" sz="2000" dirty="0" err="1">
                          <a:effectLst/>
                          <a:latin typeface="Times New Roman" panose="02020603050405020304" pitchFamily="18" charset="0"/>
                          <a:cs typeface="Times New Roman" panose="02020603050405020304" pitchFamily="18" charset="0"/>
                        </a:rPr>
                        <a:t>Các</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dòng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thay</a:t>
                      </a:r>
                      <a:r>
                        <a:rPr lang="en-US" sz="2000" dirty="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thế</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Tại</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bước</a:t>
                      </a:r>
                      <a:r>
                        <a:rPr lang="en-US" sz="2000" dirty="0" smtClean="0">
                          <a:effectLst/>
                          <a:latin typeface="Times New Roman" panose="02020603050405020304" pitchFamily="18" charset="0"/>
                          <a:cs typeface="Times New Roman" panose="02020603050405020304" pitchFamily="18" charset="0"/>
                        </a:rPr>
                        <a:t> 3: </a:t>
                      </a:r>
                      <a:r>
                        <a:rPr lang="en-US" sz="2000" dirty="0" err="1" smtClean="0">
                          <a:effectLst/>
                          <a:latin typeface="Times New Roman" panose="02020603050405020304" pitchFamily="18" charset="0"/>
                          <a:cs typeface="Times New Roman" panose="02020603050405020304" pitchFamily="18" charset="0"/>
                        </a:rPr>
                        <a:t>Nếu</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mật</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khẩu</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hiện</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tại</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không</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khớp</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sẽ</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xuất</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ra</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lỗi</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cho</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người</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dùng</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biết</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rằng</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đã</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thay</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đổi</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mật</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khẩu</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thất</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bại</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826" marR="59826" marT="0" marB="0"/>
                </a:tc>
                <a:extLst>
                  <a:ext uri="{0D108BD9-81ED-4DB2-BD59-A6C34878D82A}">
                    <a16:rowId xmlns:a16="http://schemas.microsoft.com/office/drawing/2014/main" val="427795186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165677694"/>
              </p:ext>
            </p:extLst>
          </p:nvPr>
        </p:nvGraphicFramePr>
        <p:xfrm>
          <a:off x="2051152" y="6018476"/>
          <a:ext cx="9912248" cy="792480"/>
        </p:xfrm>
        <a:graphic>
          <a:graphicData uri="http://schemas.openxmlformats.org/drawingml/2006/table">
            <a:tbl>
              <a:tblPr>
                <a:tableStyleId>{5C22544A-7EE6-4342-B048-85BDC9FD1C3A}</a:tableStyleId>
              </a:tblPr>
              <a:tblGrid>
                <a:gridCol w="3145012">
                  <a:extLst>
                    <a:ext uri="{9D8B030D-6E8A-4147-A177-3AD203B41FA5}">
                      <a16:colId xmlns:a16="http://schemas.microsoft.com/office/drawing/2014/main" val="828514913"/>
                    </a:ext>
                  </a:extLst>
                </a:gridCol>
                <a:gridCol w="6767236">
                  <a:extLst>
                    <a:ext uri="{9D8B030D-6E8A-4147-A177-3AD203B41FA5}">
                      <a16:colId xmlns:a16="http://schemas.microsoft.com/office/drawing/2014/main" val="3624485972"/>
                    </a:ext>
                  </a:extLst>
                </a:gridCol>
              </a:tblGrid>
              <a:tr h="355365">
                <a:tc>
                  <a:txBody>
                    <a:bodyPr/>
                    <a:lstStyle/>
                    <a:p>
                      <a:pPr algn="ctr">
                        <a:lnSpc>
                          <a:spcPct val="130000"/>
                        </a:lnSpc>
                        <a:spcBef>
                          <a:spcPts val="600"/>
                        </a:spcBef>
                        <a:spcAft>
                          <a:spcPts val="600"/>
                        </a:spcAft>
                      </a:pPr>
                      <a:r>
                        <a:rPr lang="en-US" sz="2000" dirty="0" err="1">
                          <a:effectLst/>
                          <a:latin typeface="Times New Roman" panose="02020603050405020304" pitchFamily="18" charset="0"/>
                          <a:cs typeface="Times New Roman" panose="02020603050405020304" pitchFamily="18" charset="0"/>
                        </a:rPr>
                        <a:t>Điều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kiện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tiên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quyết</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826" marR="59826" marT="0" marB="0"/>
                </a:tc>
                <a:tc>
                  <a:txBody>
                    <a:bodyPr/>
                    <a:lstStyle/>
                    <a:p>
                      <a:pPr>
                        <a:lnSpc>
                          <a:spcPct val="130000"/>
                        </a:lnSpc>
                        <a:spcBef>
                          <a:spcPts val="600"/>
                        </a:spcBef>
                        <a:spcAft>
                          <a:spcPts val="600"/>
                        </a:spcAft>
                      </a:pPr>
                      <a:r>
                        <a:rPr lang="en-US" sz="2000" dirty="0" err="1">
                          <a:effectLst/>
                          <a:latin typeface="Times New Roman" panose="02020603050405020304" pitchFamily="18" charset="0"/>
                          <a:cs typeface="Times New Roman" panose="02020603050405020304" pitchFamily="18" charset="0"/>
                        </a:rPr>
                        <a:t>Người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dùng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phải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đăng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nhập</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vào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hệ</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thống</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826" marR="59826" marT="0" marB="0"/>
                </a:tc>
                <a:extLst>
                  <a:ext uri="{0D108BD9-81ED-4DB2-BD59-A6C34878D82A}">
                    <a16:rowId xmlns:a16="http://schemas.microsoft.com/office/drawing/2014/main" val="3234234792"/>
                  </a:ext>
                </a:extLst>
              </a:tr>
              <a:tr h="355365">
                <a:tc>
                  <a:txBody>
                    <a:bodyPr/>
                    <a:lstStyle/>
                    <a:p>
                      <a:pPr algn="ctr">
                        <a:lnSpc>
                          <a:spcPct val="130000"/>
                        </a:lnSpc>
                        <a:spcBef>
                          <a:spcPts val="600"/>
                        </a:spcBef>
                        <a:spcAft>
                          <a:spcPts val="600"/>
                        </a:spcAft>
                      </a:pPr>
                      <a:r>
                        <a:rPr lang="en-US" sz="2000">
                          <a:effectLst/>
                          <a:latin typeface="Times New Roman" panose="02020603050405020304" pitchFamily="18" charset="0"/>
                          <a:cs typeface="Times New Roman" panose="02020603050405020304" pitchFamily="18" charset="0"/>
                        </a:rPr>
                        <a:t>Hậu điều kiện</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9826" marR="59826" marT="0" marB="0"/>
                </a:tc>
                <a:tc>
                  <a:txBody>
                    <a:bodyPr/>
                    <a:lstStyle/>
                    <a:p>
                      <a:pPr>
                        <a:lnSpc>
                          <a:spcPct val="130000"/>
                        </a:lnSpc>
                        <a:spcBef>
                          <a:spcPts val="600"/>
                        </a:spcBef>
                        <a:spcAft>
                          <a:spcPts val="600"/>
                        </a:spcAft>
                      </a:pPr>
                      <a:r>
                        <a:rPr lang="en-US" sz="2000" dirty="0" err="1">
                          <a:effectLst/>
                          <a:latin typeface="Times New Roman" panose="02020603050405020304" pitchFamily="18" charset="0"/>
                          <a:cs typeface="Times New Roman" panose="02020603050405020304" pitchFamily="18" charset="0"/>
                        </a:rPr>
                        <a:t>Tiến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hành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đổi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mật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khẩu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thành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công</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826" marR="59826" marT="0" marB="0"/>
                </a:tc>
                <a:extLst>
                  <a:ext uri="{0D108BD9-81ED-4DB2-BD59-A6C34878D82A}">
                    <a16:rowId xmlns:a16="http://schemas.microsoft.com/office/drawing/2014/main" val="3360812887"/>
                  </a:ext>
                </a:extLst>
              </a:tr>
            </a:tbl>
          </a:graphicData>
        </a:graphic>
      </p:graphicFrame>
    </p:spTree>
    <p:extLst>
      <p:ext uri="{BB962C8B-B14F-4D97-AF65-F5344CB8AC3E}">
        <p14:creationId xmlns:p14="http://schemas.microsoft.com/office/powerpoint/2010/main" val="3362325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695739"/>
          </a:xfrm>
        </p:spPr>
        <p:txBody>
          <a:bodyPr/>
          <a:lstStyle/>
          <a:p>
            <a:pPr algn="ctr">
              <a:lnSpc>
                <a:spcPct val="200000"/>
              </a:lnSpc>
            </a:pPr>
            <a:r>
              <a:rPr lang="en-US" sz="3000" b="1" dirty="0" err="1" smtClean="0">
                <a:solidFill>
                  <a:schemeClr val="accent5"/>
                </a:solidFill>
                <a:latin typeface="Times New Roman" panose="02020603050405020304" pitchFamily="18" charset="0"/>
                <a:cs typeface="Times New Roman" panose="02020603050405020304" pitchFamily="18" charset="0"/>
              </a:rPr>
              <a:t>Sơ</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Đồ</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Mức</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Phân</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Tích</a:t>
            </a:r>
            <a:endParaRPr lang="en-US" sz="3000" b="1" dirty="0">
              <a:solidFill>
                <a:schemeClr val="accent5"/>
              </a:solidFill>
              <a:latin typeface="Times New Roman" panose="02020603050405020304" pitchFamily="18" charset="0"/>
              <a:cs typeface="Times New Roman" panose="02020603050405020304" pitchFamily="18" charset="0"/>
            </a:endParaRPr>
          </a:p>
        </p:txBody>
      </p:sp>
      <p:pic>
        <p:nvPicPr>
          <p:cNvPr id="2050" name="Picture 12" descr="AD_4nXfSZJ_TuUGrp48JQHr5jn5r76bExqHECg6YLkk5eNTLOGN1GG0KpjKUK5sH79aSrYJfZMxcYhafYGZrDeuZ9uB0WEdIohqV090nzY-M5ACTEKRxw2BJ8oYsVwdEJFmen5b9Ps10bg?key=WNMeWffYn3xcPCe-HWu05Y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546" y="695739"/>
            <a:ext cx="10994086" cy="605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5157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CB754E-070B-3ED3-AA82-85B762C7BA3F}"/>
              </a:ext>
            </a:extLst>
          </p:cNvPr>
          <p:cNvSpPr>
            <a:spLocks noGrp="1"/>
          </p:cNvSpPr>
          <p:nvPr>
            <p:ph type="title"/>
          </p:nvPr>
        </p:nvSpPr>
        <p:spPr>
          <a:xfrm>
            <a:off x="891485" y="1968158"/>
            <a:ext cx="10515600" cy="2852737"/>
          </a:xfrm>
        </p:spPr>
        <p:txBody>
          <a:bodyPr/>
          <a:lstStyle/>
          <a:p>
            <a:r>
              <a:rPr lang="en-US" b="1" dirty="0" smtClean="0">
                <a:latin typeface="Times New Roman" panose="02020603050405020304" pitchFamily="18" charset="0"/>
                <a:cs typeface="Times New Roman" panose="02020603050405020304" pitchFamily="18" charset="0"/>
              </a:rPr>
              <a:t>4. </a:t>
            </a:r>
            <a:r>
              <a:rPr lang="en-US" b="1" dirty="0" err="1" smtClean="0">
                <a:latin typeface="Times New Roman" panose="02020603050405020304" pitchFamily="18" charset="0"/>
                <a:cs typeface="Times New Roman" panose="02020603050405020304" pitchFamily="18" charset="0"/>
              </a:rPr>
              <a:t>THIẾT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KẾ</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CÀI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ĐẶT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010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755374"/>
          </a:xfrm>
        </p:spPr>
        <p:txBody>
          <a:bodyPr/>
          <a:lstStyle/>
          <a:p>
            <a:pPr algn="ctr">
              <a:lnSpc>
                <a:spcPct val="200000"/>
              </a:lnSpc>
            </a:pPr>
            <a:r>
              <a:rPr lang="en-US" sz="3000" b="1" dirty="0" err="1" smtClean="0">
                <a:solidFill>
                  <a:schemeClr val="accent5"/>
                </a:solidFill>
                <a:latin typeface="Times New Roman" panose="02020603050405020304" pitchFamily="18" charset="0"/>
                <a:cs typeface="Times New Roman" panose="02020603050405020304" pitchFamily="18" charset="0"/>
              </a:rPr>
              <a:t>Sơ</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Đồ</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Mức</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Thiết</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Kế</a:t>
            </a:r>
            <a:endParaRPr lang="en-US" sz="3000" b="1" dirty="0">
              <a:solidFill>
                <a:schemeClr val="accent5"/>
              </a:solidFill>
              <a:latin typeface="Times New Roman" panose="02020603050405020304" pitchFamily="18" charset="0"/>
              <a:cs typeface="Times New Roman" panose="02020603050405020304" pitchFamily="18" charset="0"/>
            </a:endParaRPr>
          </a:p>
        </p:txBody>
      </p:sp>
      <p:pic>
        <p:nvPicPr>
          <p:cNvPr id="3074" name="Picture 18" descr="https://lh7-rt.googleusercontent.com/docsz/AD_4nXfzwJsvIRvW0fJl-sxRCF3R-42yiJFAzUrqOaJ-L8jo5FGqttZ8APX73ApGUdQChw-sBKivi0P2hWo9rUnHRWuzEZAPLiO7LhhdgKFX4d0hDXKQl3hLWgcq7-T_2GYhgi9PYFvndw?key=Wtgq73WaJyuvvsZ3ZPStM4q3"/>
          <p:cNvPicPr>
            <a:picLocks noChangeAspect="1" noChangeArrowheads="1"/>
          </p:cNvPicPr>
          <p:nvPr/>
        </p:nvPicPr>
        <p:blipFill rotWithShape="1">
          <a:blip r:embed="rId2" r:link="rId3">
            <a:extLst>
              <a:ext uri="{28A0092B-C50C-407E-A947-70E740481C1C}">
                <a14:useLocalDpi xmlns:a14="http://schemas.microsoft.com/office/drawing/2010/main" val="0"/>
              </a:ext>
            </a:extLst>
          </a:blip>
          <a:srcRect l="1381"/>
          <a:stretch/>
        </p:blipFill>
        <p:spPr bwMode="auto">
          <a:xfrm>
            <a:off x="1001026" y="755374"/>
            <a:ext cx="10809171" cy="59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37307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755374"/>
          </a:xfrm>
        </p:spPr>
        <p:txBody>
          <a:bodyPr/>
          <a:lstStyle/>
          <a:p>
            <a:pPr algn="ctr">
              <a:lnSpc>
                <a:spcPct val="200000"/>
              </a:lnSpc>
            </a:pPr>
            <a:r>
              <a:rPr lang="en-US" sz="3000" b="1" dirty="0" err="1" smtClean="0">
                <a:solidFill>
                  <a:schemeClr val="accent5"/>
                </a:solidFill>
                <a:latin typeface="Times New Roman" panose="02020603050405020304" pitchFamily="18" charset="0"/>
                <a:cs typeface="Times New Roman" panose="02020603050405020304" pitchFamily="18" charset="0"/>
              </a:rPr>
              <a:t>Mô</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Hình</a:t>
            </a:r>
            <a:r>
              <a:rPr lang="en-US" sz="3000" b="1" dirty="0" smtClean="0">
                <a:solidFill>
                  <a:schemeClr val="accent5"/>
                </a:solidFill>
                <a:latin typeface="Times New Roman" panose="02020603050405020304" pitchFamily="18" charset="0"/>
                <a:cs typeface="Times New Roman" panose="02020603050405020304" pitchFamily="18" charset="0"/>
              </a:rPr>
              <a:t> 3 </a:t>
            </a:r>
            <a:r>
              <a:rPr lang="en-US" sz="3000" b="1" dirty="0" err="1" smtClean="0">
                <a:solidFill>
                  <a:schemeClr val="accent5"/>
                </a:solidFill>
                <a:latin typeface="Times New Roman" panose="02020603050405020304" pitchFamily="18" charset="0"/>
                <a:cs typeface="Times New Roman" panose="02020603050405020304" pitchFamily="18" charset="0"/>
              </a:rPr>
              <a:t>Lớp</a:t>
            </a:r>
            <a:endParaRPr lang="en-US" sz="3000" b="1" dirty="0">
              <a:solidFill>
                <a:schemeClr val="accent5"/>
              </a:solidFill>
              <a:latin typeface="Times New Roman" panose="02020603050405020304" pitchFamily="18" charset="0"/>
              <a:cs typeface="Times New Roman" panose="02020603050405020304" pitchFamily="18" charset="0"/>
            </a:endParaRPr>
          </a:p>
        </p:txBody>
      </p:sp>
      <p:pic>
        <p:nvPicPr>
          <p:cNvPr id="2051" name="Picture 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135" y="755374"/>
            <a:ext cx="7159737" cy="4516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755373"/>
            <a:ext cx="4838007" cy="4327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72181" y="5083012"/>
            <a:ext cx="3693640" cy="524567"/>
          </a:xfrm>
          <a:prstGeom prst="rect">
            <a:avLst/>
          </a:prstGeom>
        </p:spPr>
        <p:txBody>
          <a:bodyPr wrap="none">
            <a:spAutoFit/>
          </a:bodyPr>
          <a:lstStyle/>
          <a:p>
            <a:pPr algn="ctr">
              <a:lnSpc>
                <a:spcPct val="130000"/>
              </a:lnSpc>
              <a:spcBef>
                <a:spcPts val="600"/>
              </a:spcBef>
              <a:spcAft>
                <a:spcPts val="600"/>
              </a:spcAft>
            </a:pPr>
            <a:r>
              <a:rPr lang="vi-VN" sz="2400" dirty="0">
                <a:latin typeface="Times New Roman" panose="02020603050405020304" pitchFamily="18" charset="0"/>
                <a:ea typeface="SimSun" panose="02010600030101010101" pitchFamily="2" charset="-122"/>
              </a:rPr>
              <a:t>Sơ đồ 3 lớp tra cứu giỏ hàng</a:t>
            </a:r>
            <a:endParaRPr lang="en-US" sz="2400" dirty="0">
              <a:latin typeface="Times New Roman" panose="02020603050405020304" pitchFamily="18" charset="0"/>
              <a:ea typeface="SimSun" panose="02010600030101010101" pitchFamily="2" charset="-122"/>
            </a:endParaRPr>
          </a:p>
        </p:txBody>
      </p:sp>
      <p:sp>
        <p:nvSpPr>
          <p:cNvPr id="3" name="Rectangle 2"/>
          <p:cNvSpPr/>
          <p:nvPr/>
        </p:nvSpPr>
        <p:spPr>
          <a:xfrm>
            <a:off x="6428534" y="5271796"/>
            <a:ext cx="4172937" cy="524567"/>
          </a:xfrm>
          <a:prstGeom prst="rect">
            <a:avLst/>
          </a:prstGeom>
        </p:spPr>
        <p:txBody>
          <a:bodyPr wrap="none">
            <a:spAutoFit/>
          </a:bodyPr>
          <a:lstStyle/>
          <a:p>
            <a:pPr algn="ctr">
              <a:lnSpc>
                <a:spcPct val="130000"/>
              </a:lnSpc>
              <a:spcBef>
                <a:spcPts val="600"/>
              </a:spcBef>
              <a:spcAft>
                <a:spcPts val="600"/>
              </a:spcAft>
            </a:pPr>
            <a:r>
              <a:rPr lang="vi-VN" sz="2400" dirty="0">
                <a:latin typeface="Times New Roman" panose="02020603050405020304" pitchFamily="18" charset="0"/>
                <a:ea typeface="SimSun" panose="02010600030101010101" pitchFamily="2" charset="-122"/>
              </a:rPr>
              <a:t>Sơ đồ 3 lớp chức năng nhập kho</a:t>
            </a:r>
            <a:endParaRPr lang="en-US" sz="24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474350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125128"/>
            <a:ext cx="6904384" cy="693019"/>
          </a:xfrm>
        </p:spPr>
        <p:txBody>
          <a:bodyPr>
            <a:noAutofit/>
          </a:bodyPr>
          <a:lstStyle/>
          <a:p>
            <a:pPr algn="ctr">
              <a:lnSpc>
                <a:spcPct val="200000"/>
              </a:lnSpc>
            </a:pPr>
            <a:r>
              <a:rPr lang="en-US" sz="3000" b="1" dirty="0" err="1" smtClean="0">
                <a:solidFill>
                  <a:schemeClr val="accent5"/>
                </a:solidFill>
                <a:latin typeface="Times New Roman" panose="02020603050405020304" pitchFamily="18" charset="0"/>
                <a:cs typeface="Times New Roman" panose="02020603050405020304" pitchFamily="18" charset="0"/>
              </a:rPr>
              <a:t>BẢNG</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PHÂN</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CÔNG</a:t>
            </a:r>
            <a:endParaRPr lang="en-US" sz="3000" b="1" dirty="0">
              <a:solidFill>
                <a:schemeClr val="accent5"/>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27513090"/>
              </p:ext>
            </p:extLst>
          </p:nvPr>
        </p:nvGraphicFramePr>
        <p:xfrm>
          <a:off x="67378" y="729113"/>
          <a:ext cx="12031578" cy="5970067"/>
        </p:xfrm>
        <a:graphic>
          <a:graphicData uri="http://schemas.openxmlformats.org/drawingml/2006/table">
            <a:tbl>
              <a:tblPr firstRow="1" bandRow="1">
                <a:tableStyleId>{5C22544A-7EE6-4342-B048-85BDC9FD1C3A}</a:tableStyleId>
              </a:tblPr>
              <a:tblGrid>
                <a:gridCol w="2267999">
                  <a:extLst>
                    <a:ext uri="{9D8B030D-6E8A-4147-A177-3AD203B41FA5}">
                      <a16:colId xmlns:a16="http://schemas.microsoft.com/office/drawing/2014/main" val="1676688870"/>
                    </a:ext>
                  </a:extLst>
                </a:gridCol>
                <a:gridCol w="6876000">
                  <a:extLst>
                    <a:ext uri="{9D8B030D-6E8A-4147-A177-3AD203B41FA5}">
                      <a16:colId xmlns:a16="http://schemas.microsoft.com/office/drawing/2014/main" val="4097433316"/>
                    </a:ext>
                  </a:extLst>
                </a:gridCol>
                <a:gridCol w="1694046">
                  <a:extLst>
                    <a:ext uri="{9D8B030D-6E8A-4147-A177-3AD203B41FA5}">
                      <a16:colId xmlns:a16="http://schemas.microsoft.com/office/drawing/2014/main" val="2557433702"/>
                    </a:ext>
                  </a:extLst>
                </a:gridCol>
                <a:gridCol w="1193533">
                  <a:extLst>
                    <a:ext uri="{9D8B030D-6E8A-4147-A177-3AD203B41FA5}">
                      <a16:colId xmlns:a16="http://schemas.microsoft.com/office/drawing/2014/main" val="4222277379"/>
                    </a:ext>
                  </a:extLst>
                </a:gridCol>
              </a:tblGrid>
              <a:tr h="405946">
                <a:tc>
                  <a:txBody>
                    <a:bodyPr/>
                    <a:lstStyle/>
                    <a:p>
                      <a:pPr algn="ctr"/>
                      <a:r>
                        <a:rPr lang="en-US" sz="1600" dirty="0" err="1" smtClean="0">
                          <a:latin typeface="Times New Roman" panose="02020603050405020304" pitchFamily="18" charset="0"/>
                          <a:cs typeface="Times New Roman" panose="02020603050405020304" pitchFamily="18" charset="0"/>
                        </a:rPr>
                        <a:t>Họ</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và</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tên</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smtClean="0">
                          <a:latin typeface="Times New Roman" panose="02020603050405020304" pitchFamily="18" charset="0"/>
                          <a:cs typeface="Times New Roman" panose="02020603050405020304" pitchFamily="18" charset="0"/>
                        </a:rPr>
                        <a:t>Công</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việc</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smtClean="0">
                          <a:latin typeface="Times New Roman" panose="02020603050405020304" pitchFamily="18" charset="0"/>
                          <a:cs typeface="Times New Roman" panose="02020603050405020304" pitchFamily="18" charset="0"/>
                        </a:rPr>
                        <a:t>Hoàn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thành</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smtClean="0">
                          <a:latin typeface="Times New Roman" panose="02020603050405020304" pitchFamily="18" charset="0"/>
                          <a:cs typeface="Times New Roman" panose="02020603050405020304" pitchFamily="18" charset="0"/>
                        </a:rPr>
                        <a:t>Ghi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chú</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86289683"/>
                  </a:ext>
                </a:extLst>
              </a:tr>
              <a:tr h="405946">
                <a:tc rowSpan="4">
                  <a:txBody>
                    <a:bodyPr/>
                    <a:lstStyle/>
                    <a:p>
                      <a:pPr algn="ctr"/>
                      <a:r>
                        <a:rPr lang="en-US" sz="1600" dirty="0" err="1" smtClean="0">
                          <a:latin typeface="Times New Roman" panose="02020603050405020304" pitchFamily="18" charset="0"/>
                          <a:cs typeface="Times New Roman" panose="02020603050405020304" pitchFamily="18" charset="0"/>
                        </a:rPr>
                        <a:t>Nguyễn</a:t>
                      </a:r>
                      <a:r>
                        <a:rPr lang="en-US" sz="1600" baseline="0" dirty="0" smtClean="0">
                          <a:latin typeface="Times New Roman" panose="02020603050405020304" pitchFamily="18" charset="0"/>
                          <a:cs typeface="Times New Roman" panose="02020603050405020304" pitchFamily="18" charset="0"/>
                        </a:rPr>
                        <a:t> Minh </a:t>
                      </a:r>
                      <a:r>
                        <a:rPr lang="en-US" sz="1600" baseline="0" dirty="0" err="1" smtClean="0">
                          <a:latin typeface="Times New Roman" panose="02020603050405020304" pitchFamily="18" charset="0"/>
                          <a:cs typeface="Times New Roman" panose="02020603050405020304" pitchFamily="18" charset="0"/>
                        </a:rPr>
                        <a:t>Hiếu</a:t>
                      </a:r>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en-US" sz="1600" dirty="0" err="1" smtClean="0">
                          <a:latin typeface="Times New Roman" panose="02020603050405020304" pitchFamily="18" charset="0"/>
                          <a:cs typeface="Times New Roman" panose="02020603050405020304" pitchFamily="18" charset="0"/>
                        </a:rPr>
                        <a:t>Đăng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xuất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đổi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mật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khẩu</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i="1" dirty="0" err="1" smtClean="0">
                          <a:latin typeface="Times New Roman" panose="02020603050405020304" pitchFamily="18" charset="0"/>
                          <a:cs typeface="Times New Roman" panose="02020603050405020304" pitchFamily="18" charset="0"/>
                        </a:rPr>
                        <a:t>Hoàn</a:t>
                      </a:r>
                      <a:r>
                        <a:rPr lang="en-US" sz="1600" i="1" baseline="0" dirty="0" smtClean="0">
                          <a:latin typeface="Times New Roman" panose="02020603050405020304" pitchFamily="18" charset="0"/>
                          <a:cs typeface="Times New Roman" panose="02020603050405020304" pitchFamily="18" charset="0"/>
                        </a:rPr>
                        <a:t> </a:t>
                      </a:r>
                      <a:r>
                        <a:rPr lang="en-US" sz="1600" i="1" baseline="0" dirty="0" err="1" smtClean="0">
                          <a:latin typeface="Times New Roman" panose="02020603050405020304" pitchFamily="18" charset="0"/>
                          <a:cs typeface="Times New Roman" panose="02020603050405020304" pitchFamily="18" charset="0"/>
                        </a:rPr>
                        <a:t>thành</a:t>
                      </a:r>
                      <a:endParaRPr lang="en-US" sz="1600" i="1"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600" i="1"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21525148"/>
                  </a:ext>
                </a:extLst>
              </a:tr>
              <a:tr h="405946">
                <a:tc vMerge="1">
                  <a:txBody>
                    <a:bodyPr/>
                    <a:lstStyle/>
                    <a:p>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en-US" sz="1600" dirty="0" err="1" smtClean="0">
                          <a:latin typeface="Times New Roman" panose="02020603050405020304" pitchFamily="18" charset="0"/>
                          <a:cs typeface="Times New Roman" panose="02020603050405020304" pitchFamily="18" charset="0"/>
                        </a:rPr>
                        <a:t>Khách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cứu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phẩm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Loại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phẩm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Đặt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hủy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1" dirty="0" err="1" smtClean="0">
                          <a:latin typeface="Times New Roman" panose="02020603050405020304" pitchFamily="18" charset="0"/>
                          <a:cs typeface="Times New Roman" panose="02020603050405020304" pitchFamily="18" charset="0"/>
                        </a:rPr>
                        <a:t>Hoàn</a:t>
                      </a:r>
                      <a:r>
                        <a:rPr lang="en-US" sz="1600" i="1" baseline="0" dirty="0" smtClean="0">
                          <a:latin typeface="Times New Roman" panose="02020603050405020304" pitchFamily="18" charset="0"/>
                          <a:cs typeface="Times New Roman" panose="02020603050405020304" pitchFamily="18" charset="0"/>
                        </a:rPr>
                        <a:t> </a:t>
                      </a:r>
                      <a:r>
                        <a:rPr lang="en-US" sz="1600" i="1" baseline="0" dirty="0" err="1" smtClean="0">
                          <a:latin typeface="Times New Roman" panose="02020603050405020304" pitchFamily="18" charset="0"/>
                          <a:cs typeface="Times New Roman" panose="02020603050405020304" pitchFamily="18" charset="0"/>
                        </a:rPr>
                        <a:t>thành</a:t>
                      </a:r>
                      <a:endParaRPr lang="en-US" sz="1600" i="1" dirty="0" smtClean="0">
                        <a:latin typeface="Times New Roman" panose="02020603050405020304" pitchFamily="18" charset="0"/>
                        <a:cs typeface="Times New Roman" panose="02020603050405020304" pitchFamily="18" charset="0"/>
                      </a:endParaRPr>
                    </a:p>
                  </a:txBody>
                  <a:tcPr anchor="ctr"/>
                </a:tc>
                <a:tc>
                  <a:txBody>
                    <a:bodyPr/>
                    <a:lstStyle/>
                    <a:p>
                      <a:pPr algn="ctr"/>
                      <a:endParaRPr lang="en-US" sz="1600" i="1"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88133424"/>
                  </a:ext>
                </a:extLst>
              </a:tr>
              <a:tr h="636869">
                <a:tc vMerge="1">
                  <a:txBody>
                    <a:bodyPr/>
                    <a:lstStyle/>
                    <a:p>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en-US" sz="1600" dirty="0" err="1" smtClean="0">
                          <a:latin typeface="Times New Roman" panose="02020603050405020304" pitchFamily="18" charset="0"/>
                          <a:cs typeface="Times New Roman" panose="02020603050405020304" pitchFamily="18" charset="0"/>
                        </a:rPr>
                        <a:t>Quản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lý</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danh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mục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Loại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Loại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Phụ</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Mặt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Khách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xuất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Nhân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viên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Phòng</a:t>
                      </a:r>
                      <a:r>
                        <a:rPr lang="en-US" sz="1600" baseline="0" dirty="0" smtClean="0">
                          <a:latin typeface="Times New Roman" panose="02020603050405020304" pitchFamily="18" charset="0"/>
                          <a:cs typeface="Times New Roman" panose="02020603050405020304" pitchFamily="18" charset="0"/>
                        </a:rPr>
                        <a:t> ban.</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1" dirty="0" err="1" smtClean="0">
                          <a:latin typeface="Times New Roman" panose="02020603050405020304" pitchFamily="18" charset="0"/>
                          <a:cs typeface="Times New Roman" panose="02020603050405020304" pitchFamily="18" charset="0"/>
                        </a:rPr>
                        <a:t>Hoàn</a:t>
                      </a:r>
                      <a:r>
                        <a:rPr lang="en-US" sz="1600" i="1" baseline="0" dirty="0" smtClean="0">
                          <a:latin typeface="Times New Roman" panose="02020603050405020304" pitchFamily="18" charset="0"/>
                          <a:cs typeface="Times New Roman" panose="02020603050405020304" pitchFamily="18" charset="0"/>
                        </a:rPr>
                        <a:t> </a:t>
                      </a:r>
                      <a:r>
                        <a:rPr lang="en-US" sz="1600" i="1" baseline="0" dirty="0" err="1" smtClean="0">
                          <a:latin typeface="Times New Roman" panose="02020603050405020304" pitchFamily="18" charset="0"/>
                          <a:cs typeface="Times New Roman" panose="02020603050405020304" pitchFamily="18" charset="0"/>
                        </a:rPr>
                        <a:t>thành</a:t>
                      </a:r>
                      <a:endParaRPr lang="en-US" sz="1600" i="1" dirty="0" smtClean="0">
                        <a:latin typeface="Times New Roman" panose="02020603050405020304" pitchFamily="18" charset="0"/>
                        <a:cs typeface="Times New Roman" panose="02020603050405020304" pitchFamily="18" charset="0"/>
                      </a:endParaRPr>
                    </a:p>
                  </a:txBody>
                  <a:tcPr anchor="ctr"/>
                </a:tc>
                <a:tc>
                  <a:txBody>
                    <a:bodyPr/>
                    <a:lstStyle/>
                    <a:p>
                      <a:pPr algn="ctr"/>
                      <a:endParaRPr lang="en-US" sz="1600" i="1"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91209623"/>
                  </a:ext>
                </a:extLst>
              </a:tr>
              <a:tr h="405946">
                <a:tc vMerge="1">
                  <a:txBody>
                    <a:bodyPr/>
                    <a:lstStyle/>
                    <a:p>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vi-VN" sz="1600" dirty="0" smtClean="0">
                          <a:latin typeface="Times New Roman" panose="02020603050405020304" pitchFamily="18" charset="0"/>
                          <a:cs typeface="Times New Roman" panose="02020603050405020304" pitchFamily="18" charset="0"/>
                        </a:rPr>
                        <a:t>Thiết kế, cài đặt cơ sở dữ liệu.</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1" dirty="0" err="1" smtClean="0">
                          <a:latin typeface="Times New Roman" panose="02020603050405020304" pitchFamily="18" charset="0"/>
                          <a:cs typeface="Times New Roman" panose="02020603050405020304" pitchFamily="18" charset="0"/>
                        </a:rPr>
                        <a:t>Hoàn</a:t>
                      </a:r>
                      <a:r>
                        <a:rPr lang="en-US" sz="1600" i="1" baseline="0" dirty="0" smtClean="0">
                          <a:latin typeface="Times New Roman" panose="02020603050405020304" pitchFamily="18" charset="0"/>
                          <a:cs typeface="Times New Roman" panose="02020603050405020304" pitchFamily="18" charset="0"/>
                        </a:rPr>
                        <a:t> </a:t>
                      </a:r>
                      <a:r>
                        <a:rPr lang="en-US" sz="1600" i="1" baseline="0" dirty="0" err="1" smtClean="0">
                          <a:latin typeface="Times New Roman" panose="02020603050405020304" pitchFamily="18" charset="0"/>
                          <a:cs typeface="Times New Roman" panose="02020603050405020304" pitchFamily="18" charset="0"/>
                        </a:rPr>
                        <a:t>thành</a:t>
                      </a:r>
                      <a:endParaRPr lang="en-US" sz="1600" i="1" dirty="0" smtClean="0">
                        <a:latin typeface="Times New Roman" panose="02020603050405020304" pitchFamily="18" charset="0"/>
                        <a:cs typeface="Times New Roman" panose="02020603050405020304" pitchFamily="18" charset="0"/>
                      </a:endParaRPr>
                    </a:p>
                  </a:txBody>
                  <a:tcPr anchor="ctr"/>
                </a:tc>
                <a:tc>
                  <a:txBody>
                    <a:bodyPr/>
                    <a:lstStyle/>
                    <a:p>
                      <a:pPr algn="ctr"/>
                      <a:endParaRPr lang="en-US" sz="1600" i="1"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56646063"/>
                  </a:ext>
                </a:extLst>
              </a:tr>
              <a:tr h="405946">
                <a:tc rowSpan="4">
                  <a:txBody>
                    <a:bodyPr/>
                    <a:lstStyle/>
                    <a:p>
                      <a:pPr algn="ctr"/>
                      <a:r>
                        <a:rPr lang="en-US" sz="1600" dirty="0" smtClean="0">
                          <a:latin typeface="Times New Roman" panose="02020603050405020304" pitchFamily="18" charset="0"/>
                          <a:cs typeface="Times New Roman" panose="02020603050405020304" pitchFamily="18" charset="0"/>
                        </a:rPr>
                        <a:t>Mai </a:t>
                      </a:r>
                      <a:r>
                        <a:rPr lang="en-US" sz="1600" dirty="0" err="1" smtClean="0">
                          <a:latin typeface="Times New Roman" panose="02020603050405020304" pitchFamily="18" charset="0"/>
                          <a:cs typeface="Times New Roman" panose="02020603050405020304" pitchFamily="18" charset="0"/>
                        </a:rPr>
                        <a:t>Thế</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Vinh</a:t>
                      </a:r>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vi-VN" sz="1600" dirty="0" smtClean="0">
                          <a:latin typeface="Times New Roman" panose="02020603050405020304" pitchFamily="18" charset="0"/>
                          <a:cs typeface="Times New Roman" panose="02020603050405020304" pitchFamily="18" charset="0"/>
                        </a:rPr>
                        <a:t>Nhân viên: Xử lý đơn hàng</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1" dirty="0" err="1" smtClean="0">
                          <a:latin typeface="Times New Roman" panose="02020603050405020304" pitchFamily="18" charset="0"/>
                          <a:cs typeface="Times New Roman" panose="02020603050405020304" pitchFamily="18" charset="0"/>
                        </a:rPr>
                        <a:t>Hoàn</a:t>
                      </a:r>
                      <a:r>
                        <a:rPr lang="en-US" sz="1600" i="1" baseline="0" dirty="0" smtClean="0">
                          <a:latin typeface="Times New Roman" panose="02020603050405020304" pitchFamily="18" charset="0"/>
                          <a:cs typeface="Times New Roman" panose="02020603050405020304" pitchFamily="18" charset="0"/>
                        </a:rPr>
                        <a:t> </a:t>
                      </a:r>
                      <a:r>
                        <a:rPr lang="en-US" sz="1600" i="1" baseline="0" dirty="0" err="1" smtClean="0">
                          <a:latin typeface="Times New Roman" panose="02020603050405020304" pitchFamily="18" charset="0"/>
                          <a:cs typeface="Times New Roman" panose="02020603050405020304" pitchFamily="18" charset="0"/>
                        </a:rPr>
                        <a:t>thành</a:t>
                      </a:r>
                      <a:endParaRPr lang="en-US" sz="1600" i="1" dirty="0" smtClean="0">
                        <a:latin typeface="Times New Roman" panose="02020603050405020304" pitchFamily="18" charset="0"/>
                        <a:cs typeface="Times New Roman" panose="02020603050405020304" pitchFamily="18" charset="0"/>
                      </a:endParaRPr>
                    </a:p>
                  </a:txBody>
                  <a:tcPr anchor="ctr"/>
                </a:tc>
                <a:tc>
                  <a:txBody>
                    <a:bodyPr/>
                    <a:lstStyle/>
                    <a:p>
                      <a:pPr algn="ctr"/>
                      <a:r>
                        <a:rPr lang="en-US" sz="1600" i="1" dirty="0" err="1" smtClean="0">
                          <a:effectLst/>
                          <a:latin typeface="Times New Roman" panose="02020603050405020304" pitchFamily="18" charset="0"/>
                          <a:cs typeface="Times New Roman" panose="02020603050405020304" pitchFamily="18" charset="0"/>
                        </a:rPr>
                        <a:t>Hiếu</a:t>
                      </a:r>
                      <a:r>
                        <a:rPr lang="en-US" sz="1600" i="1" baseline="0" dirty="0" smtClean="0">
                          <a:effectLst/>
                          <a:latin typeface="Times New Roman" panose="02020603050405020304" pitchFamily="18" charset="0"/>
                          <a:cs typeface="Times New Roman" panose="02020603050405020304" pitchFamily="18" charset="0"/>
                        </a:rPr>
                        <a:t> </a:t>
                      </a:r>
                      <a:r>
                        <a:rPr lang="en-US" sz="1600" i="1" baseline="0" dirty="0" err="1" smtClean="0">
                          <a:effectLst/>
                          <a:latin typeface="Times New Roman" panose="02020603050405020304" pitchFamily="18" charset="0"/>
                          <a:cs typeface="Times New Roman" panose="02020603050405020304" pitchFamily="18" charset="0"/>
                        </a:rPr>
                        <a:t>hỗ</a:t>
                      </a:r>
                      <a:r>
                        <a:rPr lang="en-US" sz="1600" i="1" baseline="0" dirty="0" smtClean="0">
                          <a:effectLst/>
                          <a:latin typeface="Times New Roman" panose="02020603050405020304" pitchFamily="18" charset="0"/>
                          <a:cs typeface="Times New Roman" panose="02020603050405020304" pitchFamily="18" charset="0"/>
                        </a:rPr>
                        <a:t> </a:t>
                      </a:r>
                      <a:r>
                        <a:rPr lang="en-US" sz="1600" i="1" baseline="0" dirty="0" err="1" smtClean="0">
                          <a:effectLst/>
                          <a:latin typeface="Times New Roman" panose="02020603050405020304" pitchFamily="18" charset="0"/>
                          <a:cs typeface="Times New Roman" panose="02020603050405020304" pitchFamily="18" charset="0"/>
                        </a:rPr>
                        <a:t>trợ</a:t>
                      </a:r>
                      <a:endParaRPr lang="en-US" sz="1600" i="1"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3173827"/>
                  </a:ext>
                </a:extLst>
              </a:tr>
              <a:tr h="405946">
                <a:tc vMerge="1">
                  <a:txBody>
                    <a:bodyPr/>
                    <a:lstStyle/>
                    <a:p>
                      <a:pPr algn="ctr"/>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chatbox</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giao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tiếp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với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khách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1" dirty="0" err="1" smtClean="0">
                          <a:latin typeface="Times New Roman" panose="02020603050405020304" pitchFamily="18" charset="0"/>
                          <a:cs typeface="Times New Roman" panose="02020603050405020304" pitchFamily="18" charset="0"/>
                        </a:rPr>
                        <a:t>Chưa</a:t>
                      </a:r>
                      <a:r>
                        <a:rPr lang="en-US" sz="1600" i="1" baseline="0" dirty="0" smtClean="0">
                          <a:latin typeface="Times New Roman" panose="02020603050405020304" pitchFamily="18" charset="0"/>
                          <a:cs typeface="Times New Roman" panose="02020603050405020304" pitchFamily="18" charset="0"/>
                        </a:rPr>
                        <a:t> </a:t>
                      </a:r>
                      <a:r>
                        <a:rPr lang="en-US" sz="1600" i="1" baseline="0" dirty="0" err="1" smtClean="0">
                          <a:latin typeface="Times New Roman" panose="02020603050405020304" pitchFamily="18" charset="0"/>
                          <a:cs typeface="Times New Roman" panose="02020603050405020304" pitchFamily="18" charset="0"/>
                        </a:rPr>
                        <a:t>hoàn</a:t>
                      </a:r>
                      <a:r>
                        <a:rPr lang="en-US" sz="1600" i="1" baseline="0" dirty="0" smtClean="0">
                          <a:latin typeface="Times New Roman" panose="02020603050405020304" pitchFamily="18" charset="0"/>
                          <a:cs typeface="Times New Roman" panose="02020603050405020304" pitchFamily="18" charset="0"/>
                        </a:rPr>
                        <a:t> </a:t>
                      </a:r>
                      <a:r>
                        <a:rPr lang="en-US" sz="1600" i="1" baseline="0" dirty="0" err="1" smtClean="0">
                          <a:latin typeface="Times New Roman" panose="02020603050405020304" pitchFamily="18" charset="0"/>
                          <a:cs typeface="Times New Roman" panose="02020603050405020304" pitchFamily="18" charset="0"/>
                        </a:rPr>
                        <a:t>thành</a:t>
                      </a:r>
                      <a:endParaRPr lang="en-US" sz="1600" i="1" dirty="0" smtClean="0">
                        <a:latin typeface="Times New Roman" panose="02020603050405020304" pitchFamily="18" charset="0"/>
                        <a:cs typeface="Times New Roman" panose="02020603050405020304" pitchFamily="18" charset="0"/>
                      </a:endParaRPr>
                    </a:p>
                  </a:txBody>
                  <a:tcPr anchor="ctr"/>
                </a:tc>
                <a:tc>
                  <a:txBody>
                    <a:bodyPr/>
                    <a:lstStyle/>
                    <a:p>
                      <a:pPr algn="ctr"/>
                      <a:r>
                        <a:rPr lang="en-US" sz="1600" i="1" dirty="0" err="1" smtClean="0">
                          <a:effectLst/>
                          <a:latin typeface="Times New Roman" panose="02020603050405020304" pitchFamily="18" charset="0"/>
                          <a:cs typeface="Times New Roman" panose="02020603050405020304" pitchFamily="18" charset="0"/>
                        </a:rPr>
                        <a:t>Hiếu</a:t>
                      </a:r>
                      <a:r>
                        <a:rPr lang="en-US" sz="1600" i="1" baseline="0" dirty="0" smtClean="0">
                          <a:effectLst/>
                          <a:latin typeface="Times New Roman" panose="02020603050405020304" pitchFamily="18" charset="0"/>
                          <a:cs typeface="Times New Roman" panose="02020603050405020304" pitchFamily="18" charset="0"/>
                        </a:rPr>
                        <a:t> </a:t>
                      </a:r>
                      <a:r>
                        <a:rPr lang="en-US" sz="1600" i="1" baseline="0" dirty="0" err="1" smtClean="0">
                          <a:effectLst/>
                          <a:latin typeface="Times New Roman" panose="02020603050405020304" pitchFamily="18" charset="0"/>
                          <a:cs typeface="Times New Roman" panose="02020603050405020304" pitchFamily="18" charset="0"/>
                        </a:rPr>
                        <a:t>hỗ</a:t>
                      </a:r>
                      <a:r>
                        <a:rPr lang="en-US" sz="1600" i="1" baseline="0" dirty="0" smtClean="0">
                          <a:effectLst/>
                          <a:latin typeface="Times New Roman" panose="02020603050405020304" pitchFamily="18" charset="0"/>
                          <a:cs typeface="Times New Roman" panose="02020603050405020304" pitchFamily="18" charset="0"/>
                        </a:rPr>
                        <a:t> </a:t>
                      </a:r>
                      <a:r>
                        <a:rPr lang="en-US" sz="1600" i="1" baseline="0" dirty="0" err="1" smtClean="0">
                          <a:effectLst/>
                          <a:latin typeface="Times New Roman" panose="02020603050405020304" pitchFamily="18" charset="0"/>
                          <a:cs typeface="Times New Roman" panose="02020603050405020304" pitchFamily="18" charset="0"/>
                        </a:rPr>
                        <a:t>trợ</a:t>
                      </a:r>
                      <a:endParaRPr lang="en-US" sz="1600" i="1"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12456867"/>
                  </a:ext>
                </a:extLst>
              </a:tr>
              <a:tr h="636869">
                <a:tc vMerge="1">
                  <a:txBody>
                    <a:bodyPr/>
                    <a:lstStyle/>
                    <a:p>
                      <a:endParaRPr lang="en-US"/>
                    </a:p>
                  </a:txBody>
                  <a:tcPr/>
                </a:tc>
                <a:tc>
                  <a:txBody>
                    <a:bodyPr/>
                    <a:lstStyle/>
                    <a:p>
                      <a:r>
                        <a:rPr lang="en-US" sz="1600" dirty="0" err="1" smtClean="0">
                          <a:latin typeface="Times New Roman" panose="02020603050405020304" pitchFamily="18" charset="0"/>
                          <a:cs typeface="Times New Roman" panose="02020603050405020304" pitchFamily="18" charset="0"/>
                        </a:rPr>
                        <a:t>Quản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lý</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kho</a:t>
                      </a:r>
                      <a:r>
                        <a:rPr lang="en-US" sz="1600" dirty="0" smtClean="0">
                          <a:latin typeface="Times New Roman" panose="02020603050405020304" pitchFamily="18" charset="0"/>
                          <a:cs typeface="Times New Roman" panose="02020603050405020304" pitchFamily="18" charset="0"/>
                        </a:rPr>
                        <a:t>: Q</a:t>
                      </a:r>
                      <a:r>
                        <a:rPr lang="vi-VN" sz="1600" dirty="0" smtClean="0">
                          <a:latin typeface="Times New Roman" panose="02020603050405020304" pitchFamily="18" charset="0"/>
                          <a:cs typeface="Times New Roman" panose="02020603050405020304" pitchFamily="18" charset="0"/>
                        </a:rPr>
                        <a:t>uản lý vị trí lưu trữ sản phẩm trên ngăn kệ</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Xuất</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kho</a:t>
                      </a:r>
                      <a:r>
                        <a:rPr lang="en-US" sz="1600" baseline="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Cảnh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báo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phẩm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sắp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sử</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dụng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1" dirty="0" err="1" smtClean="0">
                          <a:latin typeface="Times New Roman" panose="02020603050405020304" pitchFamily="18" charset="0"/>
                          <a:cs typeface="Times New Roman" panose="02020603050405020304" pitchFamily="18" charset="0"/>
                        </a:rPr>
                        <a:t>Chưa</a:t>
                      </a:r>
                      <a:r>
                        <a:rPr lang="en-US" sz="1600" i="1" baseline="0" dirty="0" smtClean="0">
                          <a:latin typeface="Times New Roman" panose="02020603050405020304" pitchFamily="18" charset="0"/>
                          <a:cs typeface="Times New Roman" panose="02020603050405020304" pitchFamily="18" charset="0"/>
                        </a:rPr>
                        <a:t> </a:t>
                      </a:r>
                      <a:r>
                        <a:rPr lang="en-US" sz="1600" i="1" baseline="0" dirty="0" err="1" smtClean="0">
                          <a:latin typeface="Times New Roman" panose="02020603050405020304" pitchFamily="18" charset="0"/>
                          <a:cs typeface="Times New Roman" panose="02020603050405020304" pitchFamily="18" charset="0"/>
                        </a:rPr>
                        <a:t>hoàn</a:t>
                      </a:r>
                      <a:r>
                        <a:rPr lang="en-US" sz="1600" i="1" baseline="0" dirty="0" smtClean="0">
                          <a:latin typeface="Times New Roman" panose="02020603050405020304" pitchFamily="18" charset="0"/>
                          <a:cs typeface="Times New Roman" panose="02020603050405020304" pitchFamily="18" charset="0"/>
                        </a:rPr>
                        <a:t> </a:t>
                      </a:r>
                      <a:r>
                        <a:rPr lang="en-US" sz="1600" i="1" baseline="0" dirty="0" err="1" smtClean="0">
                          <a:latin typeface="Times New Roman" panose="02020603050405020304" pitchFamily="18" charset="0"/>
                          <a:cs typeface="Times New Roman" panose="02020603050405020304" pitchFamily="18" charset="0"/>
                        </a:rPr>
                        <a:t>thành</a:t>
                      </a:r>
                      <a:endParaRPr lang="en-US" sz="1600" i="1" dirty="0" smtClean="0">
                        <a:latin typeface="Times New Roman" panose="02020603050405020304" pitchFamily="18" charset="0"/>
                        <a:cs typeface="Times New Roman" panose="02020603050405020304" pitchFamily="18" charset="0"/>
                      </a:endParaRPr>
                    </a:p>
                  </a:txBody>
                  <a:tcPr anchor="ctr"/>
                </a:tc>
                <a:tc>
                  <a:txBody>
                    <a:bodyPr/>
                    <a:lstStyle/>
                    <a:p>
                      <a:pPr algn="ctr"/>
                      <a:endParaRPr lang="en-US" sz="1600" i="1"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32319223"/>
                  </a:ext>
                </a:extLst>
              </a:tr>
              <a:tr h="405946">
                <a:tc vMerge="1">
                  <a:txBody>
                    <a:bodyPr/>
                    <a:lstStyle/>
                    <a:p>
                      <a:pPr algn="ctr"/>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en-US" sz="1600" dirty="0" err="1" smtClean="0">
                          <a:latin typeface="Times New Roman" panose="02020603050405020304" pitchFamily="18" charset="0"/>
                          <a:cs typeface="Times New Roman" panose="02020603050405020304" pitchFamily="18" charset="0"/>
                        </a:rPr>
                        <a:t>Khảo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sát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phân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tích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thiết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kế</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hệ</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thống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1" dirty="0" err="1" smtClean="0">
                          <a:latin typeface="Times New Roman" panose="02020603050405020304" pitchFamily="18" charset="0"/>
                          <a:cs typeface="Times New Roman" panose="02020603050405020304" pitchFamily="18" charset="0"/>
                        </a:rPr>
                        <a:t>Hoàn</a:t>
                      </a:r>
                      <a:r>
                        <a:rPr lang="en-US" sz="1600" i="1" baseline="0" dirty="0" smtClean="0">
                          <a:latin typeface="Times New Roman" panose="02020603050405020304" pitchFamily="18" charset="0"/>
                          <a:cs typeface="Times New Roman" panose="02020603050405020304" pitchFamily="18" charset="0"/>
                        </a:rPr>
                        <a:t> </a:t>
                      </a:r>
                      <a:r>
                        <a:rPr lang="en-US" sz="1600" i="1" baseline="0" dirty="0" err="1" smtClean="0">
                          <a:latin typeface="Times New Roman" panose="02020603050405020304" pitchFamily="18" charset="0"/>
                          <a:cs typeface="Times New Roman" panose="02020603050405020304" pitchFamily="18" charset="0"/>
                        </a:rPr>
                        <a:t>thành</a:t>
                      </a:r>
                      <a:endParaRPr lang="en-US" sz="1600" i="1" dirty="0" smtClean="0">
                        <a:latin typeface="Times New Roman" panose="02020603050405020304" pitchFamily="18" charset="0"/>
                        <a:cs typeface="Times New Roman" panose="02020603050405020304" pitchFamily="18" charset="0"/>
                      </a:endParaRPr>
                    </a:p>
                  </a:txBody>
                  <a:tcPr anchor="ctr"/>
                </a:tc>
                <a:tc>
                  <a:txBody>
                    <a:bodyPr/>
                    <a:lstStyle/>
                    <a:p>
                      <a:pPr algn="ctr"/>
                      <a:endParaRPr lang="en-US" sz="1600" i="1"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17844546"/>
                  </a:ext>
                </a:extLst>
              </a:tr>
              <a:tr h="405946">
                <a:tc rowSpan="4">
                  <a:txBody>
                    <a:bodyPr/>
                    <a:lstStyle/>
                    <a:p>
                      <a:pPr algn="ctr"/>
                      <a:r>
                        <a:rPr lang="en-US" sz="1600" dirty="0" err="1" smtClean="0">
                          <a:latin typeface="Times New Roman" panose="02020603050405020304" pitchFamily="18" charset="0"/>
                          <a:cs typeface="Times New Roman" panose="02020603050405020304" pitchFamily="18" charset="0"/>
                        </a:rPr>
                        <a:t>Nguyễn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Hồ</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Phúc</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Thịnh</a:t>
                      </a:r>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en-US" sz="1600" dirty="0" err="1" smtClean="0">
                          <a:latin typeface="Times New Roman" panose="02020603050405020304" pitchFamily="18" charset="0"/>
                          <a:cs typeface="Times New Roman" panose="02020603050405020304" pitchFamily="18" charset="0"/>
                        </a:rPr>
                        <a:t>Khảo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sát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phân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tích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thiết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kế</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hệ</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thống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1" dirty="0" err="1" smtClean="0">
                          <a:latin typeface="Times New Roman" panose="02020603050405020304" pitchFamily="18" charset="0"/>
                          <a:cs typeface="Times New Roman" panose="02020603050405020304" pitchFamily="18" charset="0"/>
                        </a:rPr>
                        <a:t>Hoàn</a:t>
                      </a:r>
                      <a:r>
                        <a:rPr lang="en-US" sz="1600" i="1" baseline="0" dirty="0" smtClean="0">
                          <a:latin typeface="Times New Roman" panose="02020603050405020304" pitchFamily="18" charset="0"/>
                          <a:cs typeface="Times New Roman" panose="02020603050405020304" pitchFamily="18" charset="0"/>
                        </a:rPr>
                        <a:t> </a:t>
                      </a:r>
                      <a:r>
                        <a:rPr lang="en-US" sz="1600" i="1" baseline="0" dirty="0" err="1" smtClean="0">
                          <a:latin typeface="Times New Roman" panose="02020603050405020304" pitchFamily="18" charset="0"/>
                          <a:cs typeface="Times New Roman" panose="02020603050405020304" pitchFamily="18" charset="0"/>
                        </a:rPr>
                        <a:t>thành</a:t>
                      </a:r>
                      <a:endParaRPr lang="en-US" sz="1600" i="1" dirty="0" smtClean="0">
                        <a:latin typeface="Times New Roman" panose="02020603050405020304" pitchFamily="18" charset="0"/>
                        <a:cs typeface="Times New Roman" panose="02020603050405020304" pitchFamily="18" charset="0"/>
                      </a:endParaRPr>
                    </a:p>
                  </a:txBody>
                  <a:tcPr anchor="ctr"/>
                </a:tc>
                <a:tc>
                  <a:txBody>
                    <a:bodyPr/>
                    <a:lstStyle/>
                    <a:p>
                      <a:pPr algn="ctr"/>
                      <a:endParaRPr lang="en-US" sz="1600" i="1"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33785228"/>
                  </a:ext>
                </a:extLst>
              </a:tr>
              <a:tr h="405946">
                <a:tc vMerge="1">
                  <a:txBody>
                    <a:bodyPr/>
                    <a:lstStyle/>
                    <a:p>
                      <a:pPr algn="ctr"/>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en-US" sz="1600" dirty="0" err="1" smtClean="0">
                          <a:latin typeface="Times New Roman" panose="02020603050405020304" pitchFamily="18" charset="0"/>
                          <a:cs typeface="Times New Roman" panose="02020603050405020304" pitchFamily="18" charset="0"/>
                        </a:rPr>
                        <a:t>Thanh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toán</a:t>
                      </a:r>
                      <a:r>
                        <a:rPr lang="en-US" sz="1600" dirty="0" smtClean="0">
                          <a:latin typeface="Times New Roman" panose="02020603050405020304" pitchFamily="18" charset="0"/>
                          <a:cs typeface="Times New Roman" panose="02020603050405020304" pitchFamily="18" charset="0"/>
                        </a:rPr>
                        <a:t> online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1" dirty="0" err="1" smtClean="0">
                          <a:latin typeface="Times New Roman" panose="02020603050405020304" pitchFamily="18" charset="0"/>
                          <a:cs typeface="Times New Roman" panose="02020603050405020304" pitchFamily="18" charset="0"/>
                        </a:rPr>
                        <a:t>Hoàn</a:t>
                      </a:r>
                      <a:r>
                        <a:rPr lang="en-US" sz="1600" i="1" baseline="0" dirty="0" smtClean="0">
                          <a:latin typeface="Times New Roman" panose="02020603050405020304" pitchFamily="18" charset="0"/>
                          <a:cs typeface="Times New Roman" panose="02020603050405020304" pitchFamily="18" charset="0"/>
                        </a:rPr>
                        <a:t> </a:t>
                      </a:r>
                      <a:r>
                        <a:rPr lang="en-US" sz="1600" i="1" baseline="0" dirty="0" err="1" smtClean="0">
                          <a:latin typeface="Times New Roman" panose="02020603050405020304" pitchFamily="18" charset="0"/>
                          <a:cs typeface="Times New Roman" panose="02020603050405020304" pitchFamily="18" charset="0"/>
                        </a:rPr>
                        <a:t>thành</a:t>
                      </a:r>
                      <a:endParaRPr lang="en-US" sz="1600" i="1" dirty="0" smtClean="0">
                        <a:latin typeface="Times New Roman" panose="02020603050405020304" pitchFamily="18" charset="0"/>
                        <a:cs typeface="Times New Roman" panose="02020603050405020304" pitchFamily="18" charset="0"/>
                      </a:endParaRPr>
                    </a:p>
                  </a:txBody>
                  <a:tcPr anchor="ctr"/>
                </a:tc>
                <a:tc>
                  <a:txBody>
                    <a:bodyPr/>
                    <a:lstStyle/>
                    <a:p>
                      <a:pPr algn="ctr"/>
                      <a:endParaRPr lang="en-US" sz="1600" i="1"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03565047"/>
                  </a:ext>
                </a:extLst>
              </a:tr>
              <a:tr h="405946">
                <a:tc vMerge="1">
                  <a:txBody>
                    <a:bodyPr/>
                    <a:lstStyle/>
                    <a:p>
                      <a:pPr algn="ctr"/>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en-US" sz="1600" dirty="0" smtClean="0">
                          <a:latin typeface="Times New Roman" panose="02020603050405020304" pitchFamily="18" charset="0"/>
                          <a:cs typeface="Times New Roman" panose="02020603050405020304" pitchFamily="18" charset="0"/>
                        </a:rPr>
                        <a:t>API </a:t>
                      </a:r>
                      <a:r>
                        <a:rPr lang="en-US" sz="1600" dirty="0" err="1" smtClean="0">
                          <a:latin typeface="Times New Roman" panose="02020603050405020304" pitchFamily="18" charset="0"/>
                          <a:cs typeface="Times New Roman" panose="02020603050405020304" pitchFamily="18" charset="0"/>
                        </a:rPr>
                        <a:t>Giao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1" dirty="0" err="1" smtClean="0">
                          <a:latin typeface="Times New Roman" panose="02020603050405020304" pitchFamily="18" charset="0"/>
                          <a:cs typeface="Times New Roman" panose="02020603050405020304" pitchFamily="18" charset="0"/>
                        </a:rPr>
                        <a:t>Chưa</a:t>
                      </a:r>
                      <a:r>
                        <a:rPr lang="en-US" sz="1600" i="1" baseline="0" dirty="0" smtClean="0">
                          <a:latin typeface="Times New Roman" panose="02020603050405020304" pitchFamily="18" charset="0"/>
                          <a:cs typeface="Times New Roman" panose="02020603050405020304" pitchFamily="18" charset="0"/>
                        </a:rPr>
                        <a:t> </a:t>
                      </a:r>
                      <a:r>
                        <a:rPr lang="en-US" sz="1600" i="1" baseline="0" dirty="0" err="1" smtClean="0">
                          <a:latin typeface="Times New Roman" panose="02020603050405020304" pitchFamily="18" charset="0"/>
                          <a:cs typeface="Times New Roman" panose="02020603050405020304" pitchFamily="18" charset="0"/>
                        </a:rPr>
                        <a:t>h</a:t>
                      </a:r>
                      <a:r>
                        <a:rPr lang="en-US" sz="1600" i="1" dirty="0" err="1" smtClean="0">
                          <a:latin typeface="Times New Roman" panose="02020603050405020304" pitchFamily="18" charset="0"/>
                          <a:cs typeface="Times New Roman" panose="02020603050405020304" pitchFamily="18" charset="0"/>
                        </a:rPr>
                        <a:t>oàn</a:t>
                      </a:r>
                      <a:r>
                        <a:rPr lang="en-US" sz="1600" i="1" baseline="0" dirty="0" smtClean="0">
                          <a:latin typeface="Times New Roman" panose="02020603050405020304" pitchFamily="18" charset="0"/>
                          <a:cs typeface="Times New Roman" panose="02020603050405020304" pitchFamily="18" charset="0"/>
                        </a:rPr>
                        <a:t> </a:t>
                      </a:r>
                      <a:r>
                        <a:rPr lang="en-US" sz="1600" i="1" baseline="0" dirty="0" err="1" smtClean="0">
                          <a:latin typeface="Times New Roman" panose="02020603050405020304" pitchFamily="18" charset="0"/>
                          <a:cs typeface="Times New Roman" panose="02020603050405020304" pitchFamily="18" charset="0"/>
                        </a:rPr>
                        <a:t>thành</a:t>
                      </a:r>
                      <a:endParaRPr lang="en-US" sz="1600" i="1" dirty="0" smtClean="0">
                        <a:latin typeface="Times New Roman" panose="02020603050405020304" pitchFamily="18" charset="0"/>
                        <a:cs typeface="Times New Roman" panose="02020603050405020304" pitchFamily="18" charset="0"/>
                      </a:endParaRPr>
                    </a:p>
                  </a:txBody>
                  <a:tcPr anchor="ctr"/>
                </a:tc>
                <a:tc>
                  <a:txBody>
                    <a:bodyPr/>
                    <a:lstStyle/>
                    <a:p>
                      <a:pPr algn="ctr"/>
                      <a:endParaRPr lang="en-US" sz="1600" i="1"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83902151"/>
                  </a:ext>
                </a:extLst>
              </a:tr>
              <a:tr h="636869">
                <a:tc vMerge="1">
                  <a:txBody>
                    <a:bodyPr/>
                    <a:lstStyle/>
                    <a:p>
                      <a:pPr algn="ctr"/>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vi-VN" sz="1600" dirty="0" smtClean="0">
                          <a:latin typeface="Times New Roman" panose="02020603050405020304" pitchFamily="18" charset="0"/>
                          <a:cs typeface="Times New Roman" panose="02020603050405020304" pitchFamily="18" charset="0"/>
                        </a:rPr>
                        <a:t>Thống kê số lượng bán theo ngày, tuần của từng loại</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mặt 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loại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khách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tiêu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thụ</a:t>
                      </a:r>
                      <a:r>
                        <a:rPr lang="en-US" sz="1600" dirty="0" smtClean="0">
                          <a:latin typeface="Times New Roman" panose="02020603050405020304" pitchFamily="18" charset="0"/>
                          <a:cs typeface="Times New Roman" panose="02020603050405020304" pitchFamily="18" charset="0"/>
                        </a:rPr>
                        <a:t>,</a:t>
                      </a:r>
                      <a:r>
                        <a:rPr lang="en-US" sz="1600" baseline="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số lượng khách hàng mới/cũ theo từng năm.</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1" dirty="0" err="1" smtClean="0">
                          <a:latin typeface="Times New Roman" panose="02020603050405020304" pitchFamily="18" charset="0"/>
                          <a:cs typeface="Times New Roman" panose="02020603050405020304" pitchFamily="18" charset="0"/>
                        </a:rPr>
                        <a:t>Chưa</a:t>
                      </a:r>
                      <a:r>
                        <a:rPr lang="en-US" sz="1600" i="1" baseline="0" dirty="0" smtClean="0">
                          <a:latin typeface="Times New Roman" panose="02020603050405020304" pitchFamily="18" charset="0"/>
                          <a:cs typeface="Times New Roman" panose="02020603050405020304" pitchFamily="18" charset="0"/>
                        </a:rPr>
                        <a:t> </a:t>
                      </a:r>
                      <a:r>
                        <a:rPr lang="en-US" sz="1600" i="1" baseline="0" dirty="0" err="1" smtClean="0">
                          <a:latin typeface="Times New Roman" panose="02020603050405020304" pitchFamily="18" charset="0"/>
                          <a:cs typeface="Times New Roman" panose="02020603050405020304" pitchFamily="18" charset="0"/>
                        </a:rPr>
                        <a:t>h</a:t>
                      </a:r>
                      <a:r>
                        <a:rPr lang="en-US" sz="1600" i="1" dirty="0" err="1" smtClean="0">
                          <a:latin typeface="Times New Roman" panose="02020603050405020304" pitchFamily="18" charset="0"/>
                          <a:cs typeface="Times New Roman" panose="02020603050405020304" pitchFamily="18" charset="0"/>
                        </a:rPr>
                        <a:t>oàn</a:t>
                      </a:r>
                      <a:r>
                        <a:rPr lang="en-US" sz="1600" i="1" baseline="0" dirty="0" smtClean="0">
                          <a:latin typeface="Times New Roman" panose="02020603050405020304" pitchFamily="18" charset="0"/>
                          <a:cs typeface="Times New Roman" panose="02020603050405020304" pitchFamily="18" charset="0"/>
                        </a:rPr>
                        <a:t> </a:t>
                      </a:r>
                      <a:r>
                        <a:rPr lang="en-US" sz="1600" i="1" baseline="0" dirty="0" err="1" smtClean="0">
                          <a:latin typeface="Times New Roman" panose="02020603050405020304" pitchFamily="18" charset="0"/>
                          <a:cs typeface="Times New Roman" panose="02020603050405020304" pitchFamily="18" charset="0"/>
                        </a:rPr>
                        <a:t>thành</a:t>
                      </a:r>
                      <a:endParaRPr lang="en-US" sz="1600" i="1" dirty="0" smtClean="0">
                        <a:latin typeface="Times New Roman" panose="02020603050405020304" pitchFamily="18" charset="0"/>
                        <a:cs typeface="Times New Roman" panose="02020603050405020304" pitchFamily="18" charset="0"/>
                      </a:endParaRPr>
                    </a:p>
                  </a:txBody>
                  <a:tcPr anchor="ctr"/>
                </a:tc>
                <a:tc>
                  <a:txBody>
                    <a:bodyPr/>
                    <a:lstStyle/>
                    <a:p>
                      <a:pPr algn="ctr"/>
                      <a:endParaRPr lang="en-US" sz="1600" i="1"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49521722"/>
                  </a:ext>
                </a:extLst>
              </a:tr>
            </a:tbl>
          </a:graphicData>
        </a:graphic>
      </p:graphicFrame>
    </p:spTree>
    <p:extLst>
      <p:ext uri="{BB962C8B-B14F-4D97-AF65-F5344CB8AC3E}">
        <p14:creationId xmlns:p14="http://schemas.microsoft.com/office/powerpoint/2010/main" val="2528995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755374"/>
          </a:xfrm>
        </p:spPr>
        <p:txBody>
          <a:bodyPr/>
          <a:lstStyle/>
          <a:p>
            <a:pPr algn="ctr">
              <a:lnSpc>
                <a:spcPct val="200000"/>
              </a:lnSpc>
            </a:pPr>
            <a:r>
              <a:rPr lang="en-US" sz="3000" b="1" dirty="0" err="1" smtClean="0">
                <a:solidFill>
                  <a:schemeClr val="accent5"/>
                </a:solidFill>
                <a:latin typeface="Times New Roman" panose="02020603050405020304" pitchFamily="18" charset="0"/>
                <a:cs typeface="Times New Roman" panose="02020603050405020304" pitchFamily="18" charset="0"/>
              </a:rPr>
              <a:t>Thiết</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Kế</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Cơ</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Sở</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Dữ</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Liệu</a:t>
            </a:r>
            <a:endParaRPr lang="en-US" sz="3000" b="1" dirty="0">
              <a:solidFill>
                <a:schemeClr val="accent5"/>
              </a:solidFill>
              <a:latin typeface="Times New Roman" panose="02020603050405020304" pitchFamily="18" charset="0"/>
              <a:cs typeface="Times New Roman" panose="02020603050405020304" pitchFamily="18" charset="0"/>
            </a:endParaRPr>
          </a:p>
        </p:txBody>
      </p:sp>
      <p:pic>
        <p:nvPicPr>
          <p:cNvPr id="1026"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l="957" t="4643" r="584" b="1372"/>
          <a:stretch/>
        </p:blipFill>
        <p:spPr bwMode="auto">
          <a:xfrm>
            <a:off x="699796" y="709127"/>
            <a:ext cx="10743757" cy="59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364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CB754E-070B-3ED3-AA82-85B762C7BA3F}"/>
              </a:ext>
            </a:extLst>
          </p:cNvPr>
          <p:cNvSpPr>
            <a:spLocks noGrp="1"/>
          </p:cNvSpPr>
          <p:nvPr>
            <p:ph type="title"/>
          </p:nvPr>
        </p:nvSpPr>
        <p:spPr>
          <a:xfrm>
            <a:off x="891485" y="1968158"/>
            <a:ext cx="10515600" cy="2852737"/>
          </a:xfrm>
        </p:spPr>
        <p:txBody>
          <a:bodyPr/>
          <a:lstStyle/>
          <a:p>
            <a:r>
              <a:rPr lang="en-US" b="1" dirty="0" smtClean="0">
                <a:latin typeface="Times New Roman" panose="02020603050405020304" pitchFamily="18" charset="0"/>
                <a:cs typeface="Times New Roman" panose="02020603050405020304" pitchFamily="18" charset="0"/>
              </a:rPr>
              <a:t>5. </a:t>
            </a:r>
            <a:r>
              <a:rPr lang="en-US" b="1" dirty="0" err="1" smtClean="0">
                <a:latin typeface="Times New Roman" panose="02020603050405020304" pitchFamily="18" charset="0"/>
                <a:cs typeface="Times New Roman" panose="02020603050405020304" pitchFamily="18" charset="0"/>
              </a:rPr>
              <a:t>KẾT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LUẬN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838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03957"/>
            <a:ext cx="12192000" cy="6001643"/>
          </a:xfrm>
          <a:prstGeom prst="rect">
            <a:avLst/>
          </a:prstGeom>
          <a:noFill/>
        </p:spPr>
        <p:txBody>
          <a:bodyPr wrap="square" rtlCol="0">
            <a:spAutoFit/>
          </a:bodyPr>
          <a:lstStyle/>
          <a:p>
            <a:r>
              <a:rPr lang="vi-VN" sz="3400" i="1" dirty="0" smtClean="0">
                <a:latin typeface="+mj-lt"/>
              </a:rPr>
              <a:t>Kết </a:t>
            </a:r>
            <a:r>
              <a:rPr lang="vi-VN" sz="3400" i="1" dirty="0">
                <a:latin typeface="+mj-lt"/>
              </a:rPr>
              <a:t>quả đạt được từ dự án</a:t>
            </a:r>
            <a:r>
              <a:rPr lang="vi-VN" sz="3400" i="1" dirty="0" smtClean="0">
                <a:latin typeface="+mj-lt"/>
              </a:rPr>
              <a:t>:</a:t>
            </a:r>
            <a:r>
              <a:rPr lang="en-US" sz="3400" i="1" dirty="0" smtClean="0">
                <a:latin typeface="+mj-lt"/>
              </a:rPr>
              <a:t/>
            </a:r>
            <a:br>
              <a:rPr lang="en-US" sz="3400" i="1" dirty="0" smtClean="0">
                <a:latin typeface="+mj-lt"/>
              </a:rPr>
            </a:br>
            <a:endParaRPr lang="vi-VN" sz="3400" i="1" dirty="0">
              <a:latin typeface="+mj-lt"/>
            </a:endParaRPr>
          </a:p>
          <a:p>
            <a:r>
              <a:rPr lang="en-US" sz="3200" i="1" dirty="0" smtClean="0">
                <a:latin typeface="Times New Roman" panose="02020603050405020304" pitchFamily="18" charset="0"/>
                <a:cs typeface="Times New Roman" panose="02020603050405020304" pitchFamily="18" charset="0"/>
              </a:rPr>
              <a:t>1. </a:t>
            </a:r>
            <a:r>
              <a:rPr lang="vi-VN" sz="3200" i="1" dirty="0" smtClean="0">
                <a:latin typeface="Times New Roman" panose="02020603050405020304" pitchFamily="18" charset="0"/>
                <a:cs typeface="Times New Roman" panose="02020603050405020304" pitchFamily="18" charset="0"/>
              </a:rPr>
              <a:t>Các chức năng chính:</a:t>
            </a:r>
            <a:r>
              <a:rPr lang="vi-VN" sz="2800" i="1" dirty="0">
                <a:latin typeface="+mj-lt"/>
              </a:rPr>
              <a:t/>
            </a:r>
            <a:br>
              <a:rPr lang="vi-VN" sz="2800" i="1" dirty="0">
                <a:latin typeface="+mj-lt"/>
              </a:rPr>
            </a:br>
            <a:r>
              <a:rPr lang="en-US" sz="2800" i="1" dirty="0" smtClean="0">
                <a:latin typeface="+mj-lt"/>
              </a:rPr>
              <a:t>	</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Đăng nhập, đăng xuất, đổi mật khẩu: Đảm bảo an toàn và bảo mật.</a:t>
            </a:r>
            <a:br>
              <a:rPr lang="vi-VN"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 </a:t>
            </a:r>
            <a:r>
              <a:rPr lang="vi-VN" sz="2800" dirty="0" smtClean="0">
                <a:latin typeface="Times New Roman" panose="02020603050405020304" pitchFamily="18" charset="0"/>
                <a:cs typeface="Times New Roman" panose="02020603050405020304" pitchFamily="18" charset="0"/>
              </a:rPr>
              <a:t>Quản trị người dùng: Quản lý tài khoản, vai trò, quyền hạn.</a:t>
            </a:r>
            <a:br>
              <a:rPr lang="vi-VN"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 </a:t>
            </a:r>
            <a:r>
              <a:rPr lang="vi-VN" sz="2800" dirty="0" smtClean="0">
                <a:latin typeface="Times New Roman" panose="02020603050405020304" pitchFamily="18" charset="0"/>
                <a:cs typeface="Times New Roman" panose="02020603050405020304" pitchFamily="18" charset="0"/>
              </a:rPr>
              <a:t>Quản lý danh mục: Loại hàng, mặt hàng, khách hàng, nhân viên, phòng ban.</a:t>
            </a:r>
            <a:br>
              <a:rPr lang="vi-VN"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Khách hàng tra cứu sản phẩm: Tìm kiếm linh hoạt theo tên, loại, loại phụ.</a:t>
            </a:r>
            <a:br>
              <a:rPr lang="vi-VN"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 </a:t>
            </a:r>
            <a:r>
              <a:rPr lang="vi-VN" sz="2800" dirty="0" smtClean="0">
                <a:latin typeface="Times New Roman" panose="02020603050405020304" pitchFamily="18" charset="0"/>
                <a:cs typeface="Times New Roman" panose="02020603050405020304" pitchFamily="18" charset="0"/>
              </a:rPr>
              <a:t>Đặt hàng, thanh toán, hủy hàng: Quy trình thuận tiện.</a:t>
            </a:r>
            <a:br>
              <a:rPr lang="vi-VN"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Nhân viên xuất hóa đơn: Nhanh chóng, chuyên nghiệp.</a:t>
            </a:r>
            <a:br>
              <a:rPr lang="vi-VN"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 </a:t>
            </a:r>
            <a:r>
              <a:rPr lang="vi-VN" sz="2800" dirty="0" smtClean="0">
                <a:latin typeface="Times New Roman" panose="02020603050405020304" pitchFamily="18" charset="0"/>
                <a:cs typeface="Times New Roman" panose="02020603050405020304" pitchFamily="18" charset="0"/>
              </a:rPr>
              <a:t>Quản lý kho: Theo dõi tình trạng kho hiệu quả.</a:t>
            </a:r>
            <a:endParaRPr lang="vi-VN" sz="2800" dirty="0">
              <a:latin typeface="Times New Roman" panose="02020603050405020304" pitchFamily="18" charset="0"/>
              <a:cs typeface="Times New Roman" panose="02020603050405020304" pitchFamily="18" charset="0"/>
            </a:endParaRPr>
          </a:p>
          <a:p>
            <a:r>
              <a:rPr lang="en-US" sz="3200" i="1" dirty="0" smtClean="0">
                <a:latin typeface="Times New Roman" panose="02020603050405020304" pitchFamily="18" charset="0"/>
                <a:cs typeface="Times New Roman" panose="02020603050405020304" pitchFamily="18" charset="0"/>
              </a:rPr>
              <a:t>2. </a:t>
            </a:r>
            <a:r>
              <a:rPr lang="vi-VN" sz="3200" i="1" dirty="0" smtClean="0">
                <a:latin typeface="Times New Roman" panose="02020603050405020304" pitchFamily="18" charset="0"/>
                <a:cs typeface="Times New Roman" panose="02020603050405020304" pitchFamily="18" charset="0"/>
              </a:rPr>
              <a:t>Kết </a:t>
            </a:r>
            <a:r>
              <a:rPr lang="vi-VN" sz="3200" i="1" dirty="0">
                <a:latin typeface="Times New Roman" panose="02020603050405020304" pitchFamily="18" charset="0"/>
                <a:cs typeface="Times New Roman" panose="02020603050405020304" pitchFamily="18" charset="0"/>
              </a:rPr>
              <a:t>quả đạt được:</a:t>
            </a:r>
          </a:p>
          <a:p>
            <a:r>
              <a:rPr lang="en-US" sz="2800" i="1" dirty="0">
                <a:latin typeface="+mj-lt"/>
              </a:rPr>
              <a:t>	</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Thể </a:t>
            </a:r>
            <a:r>
              <a:rPr lang="vi-VN" sz="2800" dirty="0">
                <a:latin typeface="Times New Roman" panose="02020603050405020304" pitchFamily="18" charset="0"/>
                <a:cs typeface="Times New Roman" panose="02020603050405020304" pitchFamily="18" charset="0"/>
              </a:rPr>
              <a:t>hiện sự hợp tác hiệu quả của nhóm.</a:t>
            </a:r>
          </a:p>
          <a:p>
            <a:r>
              <a:rPr lang="en-US" sz="2800" dirty="0" smtClean="0">
                <a:latin typeface="Times New Roman" panose="02020603050405020304" pitchFamily="18" charset="0"/>
                <a:cs typeface="Times New Roman" panose="02020603050405020304" pitchFamily="18" charset="0"/>
              </a:rPr>
              <a:t>	- </a:t>
            </a:r>
            <a:r>
              <a:rPr lang="vi-VN" sz="2800" dirty="0" smtClean="0">
                <a:latin typeface="Times New Roman" panose="02020603050405020304" pitchFamily="18" charset="0"/>
                <a:cs typeface="Times New Roman" panose="02020603050405020304" pitchFamily="18" charset="0"/>
              </a:rPr>
              <a:t>Đặt </a:t>
            </a:r>
            <a:r>
              <a:rPr lang="vi-VN" sz="2800" dirty="0">
                <a:latin typeface="Times New Roman" panose="02020603050405020304" pitchFamily="18" charset="0"/>
                <a:cs typeface="Times New Roman" panose="02020603050405020304" pitchFamily="18" charset="0"/>
              </a:rPr>
              <a:t>nền tảng cho cải tiến và phát triển trong tương lai.</a:t>
            </a:r>
          </a:p>
        </p:txBody>
      </p:sp>
    </p:spTree>
    <p:extLst>
      <p:ext uri="{BB962C8B-B14F-4D97-AF65-F5344CB8AC3E}">
        <p14:creationId xmlns:p14="http://schemas.microsoft.com/office/powerpoint/2010/main" val="4039235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CB754E-070B-3ED3-AA82-85B762C7BA3F}"/>
              </a:ext>
            </a:extLst>
          </p:cNvPr>
          <p:cNvSpPr>
            <a:spLocks noGrp="1"/>
          </p:cNvSpPr>
          <p:nvPr>
            <p:ph type="title"/>
          </p:nvPr>
        </p:nvSpPr>
        <p:spPr>
          <a:xfrm>
            <a:off x="891485" y="1968158"/>
            <a:ext cx="10515600" cy="2852737"/>
          </a:xfrm>
        </p:spPr>
        <p:txBody>
          <a:bodyPr/>
          <a:lstStyle/>
          <a:p>
            <a:r>
              <a:rPr lang="en-US" b="1" dirty="0">
                <a:latin typeface="Times New Roman" panose="02020603050405020304" pitchFamily="18" charset="0"/>
                <a:cs typeface="Times New Roman" panose="02020603050405020304" pitchFamily="18" charset="0"/>
              </a:rPr>
              <a:t>6</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TÀI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LIỆU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THAM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KHẢO</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165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CB754E-070B-3ED3-AA82-85B762C7BA3F}"/>
              </a:ext>
            </a:extLst>
          </p:cNvPr>
          <p:cNvSpPr>
            <a:spLocks noGrp="1"/>
          </p:cNvSpPr>
          <p:nvPr>
            <p:ph type="title"/>
          </p:nvPr>
        </p:nvSpPr>
        <p:spPr>
          <a:xfrm>
            <a:off x="211495" y="821093"/>
            <a:ext cx="11980505" cy="5943599"/>
          </a:xfrm>
        </p:spPr>
        <p:txBody>
          <a:bodyPr/>
          <a:lstStyle/>
          <a:p>
            <a:r>
              <a:rPr lang="en-US" sz="2800" b="1" dirty="0" err="1" smtClean="0">
                <a:latin typeface="Times New Roman" panose="02020603050405020304" pitchFamily="18" charset="0"/>
                <a:cs typeface="Times New Roman" panose="02020603050405020304" pitchFamily="18" charset="0"/>
              </a:rPr>
              <a:t>Tiếng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Việt</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1050" dirty="0" smtClean="0">
                <a:latin typeface="Times New Roman" panose="02020603050405020304" pitchFamily="18" charset="0"/>
                <a:cs typeface="Times New Roman" panose="02020603050405020304" pitchFamily="18" charset="0"/>
              </a:rPr>
              <a:t/>
            </a:r>
            <a:br>
              <a:rPr lang="en-US" sz="1050" dirty="0" smtClean="0">
                <a:latin typeface="Times New Roman" panose="02020603050405020304" pitchFamily="18" charset="0"/>
                <a:cs typeface="Times New Roman" panose="02020603050405020304" pitchFamily="18" charset="0"/>
              </a:rPr>
            </a:br>
            <a:r>
              <a:rPr lang="en-US" sz="2600" dirty="0" smtClean="0">
                <a:latin typeface="Times New Roman" panose="02020603050405020304" pitchFamily="18" charset="0"/>
                <a:cs typeface="Times New Roman" panose="02020603050405020304" pitchFamily="18" charset="0"/>
              </a:rPr>
              <a:t>[1] </a:t>
            </a:r>
            <a:r>
              <a:rPr lang="en-US" sz="2600" dirty="0" err="1" smtClean="0">
                <a:latin typeface="Times New Roman" panose="02020603050405020304" pitchFamily="18" charset="0"/>
                <a:cs typeface="Times New Roman" panose="02020603050405020304" pitchFamily="18" charset="0"/>
              </a:rPr>
              <a:t>Hoàng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Thị</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Liên</a:t>
            </a:r>
            <a:r>
              <a:rPr lang="en-US" sz="2600" dirty="0" smtClean="0">
                <a:latin typeface="Times New Roman" panose="02020603050405020304" pitchFamily="18" charset="0"/>
                <a:cs typeface="Times New Roman" panose="02020603050405020304" pitchFamily="18" charset="0"/>
              </a:rPr>
              <a:t> Chi, </a:t>
            </a:r>
            <a:r>
              <a:rPr lang="en-US" sz="2600" dirty="0" err="1" smtClean="0">
                <a:latin typeface="Times New Roman" panose="02020603050405020304" pitchFamily="18" charset="0"/>
                <a:cs typeface="Times New Roman" panose="02020603050405020304" pitchFamily="18" charset="0"/>
              </a:rPr>
              <a:t>Nguyễn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Văn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Lễ</a:t>
            </a:r>
            <a:r>
              <a:rPr lang="en-US" sz="2600"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Giáo</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trình</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cơ</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sở</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dữ</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liệu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Khoa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CNTT</a:t>
            </a:r>
            <a:r>
              <a:rPr lang="en-US" sz="2600" dirty="0" smtClean="0">
                <a:latin typeface="Times New Roman" panose="02020603050405020304" pitchFamily="18" charset="0"/>
                <a:cs typeface="Times New Roman" panose="02020603050405020304" pitchFamily="18" charset="0"/>
              </a:rPr>
              <a:t>, 2021</a:t>
            </a:r>
            <a:br>
              <a:rPr lang="en-US" sz="2600" dirty="0" smtClean="0">
                <a:latin typeface="Times New Roman" panose="02020603050405020304" pitchFamily="18" charset="0"/>
                <a:cs typeface="Times New Roman" panose="02020603050405020304" pitchFamily="18" charset="0"/>
              </a:rPr>
            </a:br>
            <a:r>
              <a:rPr lang="en-US" sz="2600" dirty="0" smtClean="0">
                <a:latin typeface="Times New Roman" panose="02020603050405020304" pitchFamily="18" charset="0"/>
                <a:cs typeface="Times New Roman" panose="02020603050405020304" pitchFamily="18" charset="0"/>
              </a:rPr>
              <a:t>[2] </a:t>
            </a:r>
            <a:r>
              <a:rPr lang="en-US" sz="2600" dirty="0" err="1" smtClean="0">
                <a:latin typeface="Times New Roman" panose="02020603050405020304" pitchFamily="18" charset="0"/>
                <a:cs typeface="Times New Roman" panose="02020603050405020304" pitchFamily="18" charset="0"/>
              </a:rPr>
              <a:t>Phạm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Nguyễn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Cương</a:t>
            </a:r>
            <a:r>
              <a:rPr lang="en-US" sz="2600"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Nguyễn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Trần</a:t>
            </a:r>
            <a:r>
              <a:rPr lang="en-US" sz="2600" dirty="0" smtClean="0">
                <a:latin typeface="Times New Roman" panose="02020603050405020304" pitchFamily="18" charset="0"/>
                <a:cs typeface="Times New Roman" panose="02020603050405020304" pitchFamily="18" charset="0"/>
              </a:rPr>
              <a:t> Minh </a:t>
            </a:r>
            <a:r>
              <a:rPr lang="en-US" sz="2600" dirty="0" err="1" smtClean="0">
                <a:latin typeface="Times New Roman" panose="02020603050405020304" pitchFamily="18" charset="0"/>
                <a:cs typeface="Times New Roman" panose="02020603050405020304" pitchFamily="18" charset="0"/>
              </a:rPr>
              <a:t>Thư</a:t>
            </a:r>
            <a:r>
              <a:rPr lang="en-US" sz="2600"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Hồ</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Bảo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Quốc</a:t>
            </a:r>
            <a:r>
              <a:rPr lang="en-US" sz="2600"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Giáo</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trình</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Phân</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tích</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thiết</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kế</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hệ</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thống</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thông</a:t>
            </a:r>
            <a:r>
              <a:rPr lang="en-US" sz="2600" i="1" dirty="0" smtClean="0">
                <a:latin typeface="Times New Roman" panose="02020603050405020304" pitchFamily="18" charset="0"/>
                <a:cs typeface="Times New Roman" panose="02020603050405020304" pitchFamily="18" charset="0"/>
              </a:rPr>
              <a:t> tin </a:t>
            </a:r>
            <a:r>
              <a:rPr lang="en-US" sz="2600" i="1" dirty="0" err="1" smtClean="0">
                <a:latin typeface="Times New Roman" panose="02020603050405020304" pitchFamily="18" charset="0"/>
                <a:cs typeface="Times New Roman" panose="02020603050405020304" pitchFamily="18" charset="0"/>
              </a:rPr>
              <a:t>theo</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hướng</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đối</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tượng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xuất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bản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Khoa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học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kỹ</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thuật</a:t>
            </a:r>
            <a:r>
              <a:rPr lang="en-US" sz="2600" dirty="0" smtClean="0">
                <a:latin typeface="Times New Roman" panose="02020603050405020304" pitchFamily="18" charset="0"/>
                <a:cs typeface="Times New Roman" panose="02020603050405020304" pitchFamily="18" charset="0"/>
              </a:rPr>
              <a:t>, 2022.</a:t>
            </a:r>
            <a:br>
              <a:rPr lang="en-US" sz="2600" dirty="0" smtClean="0">
                <a:latin typeface="Times New Roman" panose="02020603050405020304" pitchFamily="18" charset="0"/>
                <a:cs typeface="Times New Roman" panose="02020603050405020304" pitchFamily="18" charset="0"/>
              </a:rPr>
            </a:br>
            <a:r>
              <a:rPr lang="en-US" sz="2600" dirty="0" smtClean="0">
                <a:latin typeface="Times New Roman" panose="02020603050405020304" pitchFamily="18" charset="0"/>
                <a:cs typeface="Times New Roman" panose="02020603050405020304" pitchFamily="18" charset="0"/>
              </a:rPr>
              <a:t>[3] </a:t>
            </a:r>
            <a:r>
              <a:rPr lang="en-US" sz="2600" dirty="0" err="1" smtClean="0">
                <a:latin typeface="Times New Roman" panose="02020603050405020304" pitchFamily="18" charset="0"/>
                <a:cs typeface="Times New Roman" panose="02020603050405020304" pitchFamily="18" charset="0"/>
              </a:rPr>
              <a:t>Khoa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CNTT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Bài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giảng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Thực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hành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Phân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tích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thiết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kế</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HTTT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Lưu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hành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nội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bộ</a:t>
            </a:r>
            <a:r>
              <a:rPr lang="en-US" sz="2600" dirty="0" smtClean="0">
                <a:latin typeface="Times New Roman" panose="02020603050405020304" pitchFamily="18" charset="0"/>
                <a:cs typeface="Times New Roman" panose="02020603050405020304" pitchFamily="18" charset="0"/>
              </a:rPr>
              <a:t>, 2023.</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050" dirty="0" smtClean="0">
                <a:latin typeface="Times New Roman" panose="02020603050405020304" pitchFamily="18" charset="0"/>
                <a:cs typeface="Times New Roman" panose="02020603050405020304" pitchFamily="18" charset="0"/>
              </a:rPr>
              <a:t/>
            </a:r>
            <a:br>
              <a:rPr lang="en-US" sz="105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1" dirty="0" err="1" smtClean="0">
                <a:latin typeface="Times New Roman" panose="02020603050405020304" pitchFamily="18" charset="0"/>
                <a:cs typeface="Times New Roman" panose="02020603050405020304" pitchFamily="18" charset="0"/>
              </a:rPr>
              <a:t>Tiếng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Anh</a:t>
            </a:r>
            <a:r>
              <a:rPr lang="en-US" sz="1000" b="1" dirty="0" smtClean="0">
                <a:latin typeface="Times New Roman" panose="02020603050405020304" pitchFamily="18" charset="0"/>
                <a:cs typeface="Times New Roman" panose="02020603050405020304" pitchFamily="18" charset="0"/>
              </a:rPr>
              <a:t/>
            </a:r>
            <a:br>
              <a:rPr lang="en-US" sz="1000" b="1"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600" dirty="0" smtClean="0">
                <a:latin typeface="Times New Roman" panose="02020603050405020304" pitchFamily="18" charset="0"/>
                <a:cs typeface="Times New Roman" panose="02020603050405020304" pitchFamily="18" charset="0"/>
              </a:rPr>
              <a:t>[4] Joseph D. Booth, Angular succinctly, 2019.</a:t>
            </a:r>
            <a:r>
              <a:rPr lang="en-US" sz="2500" dirty="0" smtClean="0">
                <a:latin typeface="Times New Roman" panose="02020603050405020304" pitchFamily="18" charset="0"/>
                <a:cs typeface="Times New Roman" panose="02020603050405020304" pitchFamily="18" charset="0"/>
              </a:rPr>
              <a:t/>
            </a:r>
            <a:br>
              <a:rPr lang="en-US" sz="25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Website</a:t>
            </a:r>
            <a:r>
              <a:rPr lang="en-US" sz="1000" b="1" dirty="0" smtClean="0">
                <a:latin typeface="Times New Roman" panose="02020603050405020304" pitchFamily="18" charset="0"/>
                <a:cs typeface="Times New Roman" panose="02020603050405020304" pitchFamily="18" charset="0"/>
              </a:rPr>
              <a:t/>
            </a:r>
            <a:br>
              <a:rPr lang="en-US" sz="1000" b="1"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600" dirty="0" smtClean="0">
                <a:latin typeface="Times New Roman" panose="02020603050405020304" pitchFamily="18" charset="0"/>
                <a:cs typeface="Times New Roman" panose="02020603050405020304" pitchFamily="18" charset="0"/>
              </a:rPr>
              <a:t>[5] </a:t>
            </a:r>
            <a:r>
              <a:rPr lang="en-US" sz="2600" u="sng" dirty="0" smtClean="0">
                <a:latin typeface="Times New Roman" panose="02020603050405020304" pitchFamily="18" charset="0"/>
                <a:cs typeface="Times New Roman" panose="02020603050405020304" pitchFamily="18" charset="0"/>
              </a:rPr>
              <a:t>https://</a:t>
            </a:r>
            <a:r>
              <a:rPr lang="en-US" sz="2600" u="sng" dirty="0" err="1" smtClean="0">
                <a:latin typeface="Times New Roman" panose="02020603050405020304" pitchFamily="18" charset="0"/>
                <a:cs typeface="Times New Roman" panose="02020603050405020304" pitchFamily="18" charset="0"/>
              </a:rPr>
              <a:t>sandbox.vnpayment.vn</a:t>
            </a:r>
            <a:r>
              <a:rPr lang="en-US" sz="2600" u="sng" dirty="0" smtClean="0">
                <a:latin typeface="Times New Roman" panose="02020603050405020304" pitchFamily="18" charset="0"/>
                <a:cs typeface="Times New Roman" panose="02020603050405020304" pitchFamily="18" charset="0"/>
              </a:rPr>
              <a:t>/</a:t>
            </a:r>
            <a:r>
              <a:rPr lang="en-US" sz="2600" u="sng" dirty="0" err="1" smtClean="0">
                <a:latin typeface="Times New Roman" panose="02020603050405020304" pitchFamily="18" charset="0"/>
                <a:cs typeface="Times New Roman" panose="02020603050405020304" pitchFamily="18" charset="0"/>
              </a:rPr>
              <a:t>apis</a:t>
            </a:r>
            <a:r>
              <a:rPr lang="en-US" sz="2600" u="sng" dirty="0" smtClean="0">
                <a:latin typeface="Times New Roman" panose="02020603050405020304" pitchFamily="18" charset="0"/>
                <a:cs typeface="Times New Roman" panose="02020603050405020304" pitchFamily="18" charset="0"/>
              </a:rPr>
              <a:t>/docs/</a:t>
            </a:r>
            <a:r>
              <a:rPr lang="en-US" sz="2600" u="sng" dirty="0" err="1" smtClean="0">
                <a:latin typeface="Times New Roman" panose="02020603050405020304" pitchFamily="18" charset="0"/>
                <a:cs typeface="Times New Roman" panose="02020603050405020304" pitchFamily="18" charset="0"/>
              </a:rPr>
              <a:t>thanh</a:t>
            </a:r>
            <a:r>
              <a:rPr lang="en-US" sz="2600" u="sng" dirty="0" smtClean="0">
                <a:latin typeface="Times New Roman" panose="02020603050405020304" pitchFamily="18" charset="0"/>
                <a:cs typeface="Times New Roman" panose="02020603050405020304" pitchFamily="18" charset="0"/>
              </a:rPr>
              <a:t>-</a:t>
            </a:r>
            <a:r>
              <a:rPr lang="en-US" sz="2600" u="sng" dirty="0" err="1" smtClean="0">
                <a:latin typeface="Times New Roman" panose="02020603050405020304" pitchFamily="18" charset="0"/>
                <a:cs typeface="Times New Roman" panose="02020603050405020304" pitchFamily="18" charset="0"/>
              </a:rPr>
              <a:t>toan</a:t>
            </a:r>
            <a:r>
              <a:rPr lang="en-US" sz="2600" u="sng" dirty="0" smtClean="0">
                <a:latin typeface="Times New Roman" panose="02020603050405020304" pitchFamily="18" charset="0"/>
                <a:cs typeface="Times New Roman" panose="02020603050405020304" pitchFamily="18" charset="0"/>
              </a:rPr>
              <a:t>-pay/</a:t>
            </a:r>
            <a:r>
              <a:rPr lang="en-US" sz="2600" u="sng" dirty="0" err="1" smtClean="0">
                <a:latin typeface="Times New Roman" panose="02020603050405020304" pitchFamily="18" charset="0"/>
                <a:cs typeface="Times New Roman" panose="02020603050405020304" pitchFamily="18" charset="0"/>
              </a:rPr>
              <a:t>pay.html</a:t>
            </a:r>
            <a:r>
              <a:rPr lang="en-US" sz="2600" dirty="0" smtClean="0">
                <a:latin typeface="Times New Roman" panose="02020603050405020304" pitchFamily="18" charset="0"/>
                <a:cs typeface="Times New Roman" panose="02020603050405020304" pitchFamily="18" charset="0"/>
              </a:rPr>
              <a:t/>
            </a:r>
            <a:br>
              <a:rPr lang="en-US" sz="2600" dirty="0" smtClean="0">
                <a:latin typeface="Times New Roman" panose="02020603050405020304" pitchFamily="18" charset="0"/>
                <a:cs typeface="Times New Roman" panose="02020603050405020304" pitchFamily="18" charset="0"/>
              </a:rPr>
            </a:br>
            <a:r>
              <a:rPr lang="en-US" sz="2600" dirty="0" smtClean="0">
                <a:latin typeface="Times New Roman" panose="02020603050405020304" pitchFamily="18" charset="0"/>
                <a:cs typeface="Times New Roman" panose="02020603050405020304" pitchFamily="18" charset="0"/>
              </a:rPr>
              <a:t>[6] </a:t>
            </a:r>
            <a:r>
              <a:rPr lang="en-US" sz="2600" u="sng" dirty="0" smtClean="0">
                <a:latin typeface="Times New Roman" panose="02020603050405020304" pitchFamily="18" charset="0"/>
                <a:cs typeface="Times New Roman" panose="02020603050405020304" pitchFamily="18" charset="0"/>
                <a:hlinkClick r:id="rId2"/>
              </a:rPr>
              <a:t>https://</a:t>
            </a:r>
            <a:r>
              <a:rPr lang="en-US" sz="2600" u="sng" dirty="0" err="1" smtClean="0">
                <a:latin typeface="Times New Roman" panose="02020603050405020304" pitchFamily="18" charset="0"/>
                <a:cs typeface="Times New Roman" panose="02020603050405020304" pitchFamily="18" charset="0"/>
                <a:hlinkClick r:id="rId2"/>
              </a:rPr>
              <a:t>www.w3schools.com</a:t>
            </a:r>
            <a:r>
              <a:rPr lang="en-US" sz="2600" u="sng" dirty="0" smtClean="0">
                <a:latin typeface="Times New Roman" panose="02020603050405020304" pitchFamily="18" charset="0"/>
                <a:cs typeface="Times New Roman" panose="02020603050405020304" pitchFamily="18" charset="0"/>
                <a:hlinkClick r:id="rId2"/>
              </a:rPr>
              <a:t>/</a:t>
            </a:r>
            <a:r>
              <a:rPr lang="en-US" sz="2600" dirty="0" smtClean="0">
                <a:latin typeface="Times New Roman" panose="02020603050405020304" pitchFamily="18" charset="0"/>
                <a:cs typeface="Times New Roman" panose="02020603050405020304" pitchFamily="18" charset="0"/>
              </a:rPr>
              <a:t/>
            </a:r>
            <a:br>
              <a:rPr lang="en-US" sz="2600" dirty="0" smtClean="0">
                <a:latin typeface="Times New Roman" panose="02020603050405020304" pitchFamily="18" charset="0"/>
                <a:cs typeface="Times New Roman" panose="02020603050405020304" pitchFamily="18" charset="0"/>
              </a:rPr>
            </a:br>
            <a:r>
              <a:rPr lang="en-US" sz="2600" dirty="0" smtClean="0">
                <a:latin typeface="Times New Roman" panose="02020603050405020304" pitchFamily="18" charset="0"/>
                <a:cs typeface="Times New Roman" panose="02020603050405020304" pitchFamily="18" charset="0"/>
              </a:rPr>
              <a:t>[7] https://</a:t>
            </a:r>
            <a:r>
              <a:rPr lang="en-US" sz="2600" dirty="0" err="1" smtClean="0">
                <a:latin typeface="Times New Roman" panose="02020603050405020304" pitchFamily="18" charset="0"/>
                <a:cs typeface="Times New Roman" panose="02020603050405020304" pitchFamily="18" charset="0"/>
              </a:rPr>
              <a:t>learn.microsoft.com</a:t>
            </a:r>
            <a:r>
              <a:rPr lang="en-US" sz="2600" dirty="0" smtClean="0">
                <a:latin typeface="Times New Roman" panose="02020603050405020304" pitchFamily="18" charset="0"/>
                <a:cs typeface="Times New Roman" panose="02020603050405020304" pitchFamily="18" charset="0"/>
              </a:rPr>
              <a:t>/</a:t>
            </a:r>
            <a:r>
              <a:rPr lang="en-US" sz="2600" dirty="0" err="1" smtClean="0">
                <a:latin typeface="Times New Roman" panose="02020603050405020304" pitchFamily="18" charset="0"/>
                <a:cs typeface="Times New Roman" panose="02020603050405020304" pitchFamily="18" charset="0"/>
              </a:rPr>
              <a:t>en</a:t>
            </a:r>
            <a:r>
              <a:rPr lang="en-US" sz="2600" dirty="0" smtClean="0">
                <a:latin typeface="Times New Roman" panose="02020603050405020304" pitchFamily="18" charset="0"/>
                <a:cs typeface="Times New Roman" panose="02020603050405020304" pitchFamily="18" charset="0"/>
              </a:rPr>
              <a:t>-us/</a:t>
            </a:r>
            <a:r>
              <a:rPr lang="en-US" sz="2600" dirty="0" err="1" smtClean="0">
                <a:latin typeface="Times New Roman" panose="02020603050405020304" pitchFamily="18" charset="0"/>
                <a:cs typeface="Times New Roman" panose="02020603050405020304" pitchFamily="18" charset="0"/>
              </a:rPr>
              <a:t>aspnet</a:t>
            </a:r>
            <a:r>
              <a:rPr lang="en-US" sz="2600" dirty="0" smtClean="0">
                <a:latin typeface="Times New Roman" panose="02020603050405020304" pitchFamily="18" charset="0"/>
                <a:cs typeface="Times New Roman" panose="02020603050405020304" pitchFamily="18" charset="0"/>
              </a:rPr>
              <a:t>/core/?view=</a:t>
            </a:r>
            <a:r>
              <a:rPr lang="en-US" sz="2600" dirty="0" err="1" smtClean="0">
                <a:latin typeface="Times New Roman" panose="02020603050405020304" pitchFamily="18" charset="0"/>
                <a:cs typeface="Times New Roman" panose="02020603050405020304" pitchFamily="18" charset="0"/>
              </a:rPr>
              <a:t>aspnetcore</a:t>
            </a:r>
            <a:r>
              <a:rPr lang="en-US" sz="2600" dirty="0" smtClean="0">
                <a:latin typeface="Times New Roman" panose="02020603050405020304" pitchFamily="18" charset="0"/>
                <a:cs typeface="Times New Roman" panose="02020603050405020304" pitchFamily="18" charset="0"/>
              </a:rPr>
              <a:t>-8.0</a:t>
            </a:r>
            <a:endParaRPr lang="en-US" sz="2600" b="1" dirty="0">
              <a:latin typeface="Times New Roman" panose="02020603050405020304" pitchFamily="18" charset="0"/>
              <a:cs typeface="Times New Roman" panose="02020603050405020304" pitchFamily="18" charset="0"/>
            </a:endParaRPr>
          </a:p>
        </p:txBody>
      </p:sp>
      <p:sp>
        <p:nvSpPr>
          <p:cNvPr id="3" name="Title 16">
            <a:extLst>
              <a:ext uri="{FF2B5EF4-FFF2-40B4-BE49-F238E27FC236}">
                <a16:creationId xmlns:a16="http://schemas.microsoft.com/office/drawing/2014/main" id="{51F73F70-20B4-5D5F-C7B7-686FC64AAF3D}"/>
              </a:ext>
            </a:extLst>
          </p:cNvPr>
          <p:cNvSpPr txBox="1">
            <a:spLocks/>
          </p:cNvSpPr>
          <p:nvPr/>
        </p:nvSpPr>
        <p:spPr>
          <a:xfrm>
            <a:off x="5287616" y="74646"/>
            <a:ext cx="6904384" cy="671804"/>
          </a:xfrm>
          <a:prstGeom prst="rect">
            <a:avLst/>
          </a:prstGeom>
        </p:spPr>
        <p:txBody>
          <a:bodyPr anchor="b"/>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200000"/>
              </a:lnSpc>
            </a:pPr>
            <a:r>
              <a:rPr lang="en-US" sz="3000" b="1" dirty="0" smtClean="0">
                <a:solidFill>
                  <a:schemeClr val="accent5"/>
                </a:solidFill>
                <a:latin typeface="Times New Roman" panose="02020603050405020304" pitchFamily="18" charset="0"/>
                <a:cs typeface="Times New Roman" panose="02020603050405020304" pitchFamily="18" charset="0"/>
              </a:rPr>
              <a:t>6. </a:t>
            </a:r>
            <a:r>
              <a:rPr lang="en-US" sz="3000" b="1" dirty="0" err="1" smtClean="0">
                <a:solidFill>
                  <a:schemeClr val="accent5"/>
                </a:solidFill>
                <a:latin typeface="Times New Roman" panose="02020603050405020304" pitchFamily="18" charset="0"/>
                <a:cs typeface="Times New Roman" panose="02020603050405020304" pitchFamily="18" charset="0"/>
              </a:rPr>
              <a:t>Tài</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Liệu</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Tham</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Khảo</a:t>
            </a:r>
            <a:endParaRPr lang="en-US" sz="3000" b="1"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525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CB754E-070B-3ED3-AA82-85B762C7BA3F}"/>
              </a:ext>
            </a:extLst>
          </p:cNvPr>
          <p:cNvSpPr>
            <a:spLocks noGrp="1"/>
          </p:cNvSpPr>
          <p:nvPr>
            <p:ph type="title"/>
          </p:nvPr>
        </p:nvSpPr>
        <p:spPr>
          <a:xfrm>
            <a:off x="891485" y="1968158"/>
            <a:ext cx="10515600" cy="2852737"/>
          </a:xfrm>
        </p:spPr>
        <p:txBody>
          <a:bodyPr/>
          <a:lstStyle/>
          <a:p>
            <a:r>
              <a:rPr lang="en-US" b="1" dirty="0" err="1" smtClean="0">
                <a:latin typeface="Times New Roman" panose="02020603050405020304" pitchFamily="18" charset="0"/>
                <a:cs typeface="Times New Roman" panose="02020603050405020304" pitchFamily="18" charset="0"/>
              </a:rPr>
              <a:t>CẢM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ƠN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THẦY</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CÔ</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BẠN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ĐÃ</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LẮNG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NGHE</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3904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0C85047-1550-B1F6-9A32-6F35D1693EE5}"/>
              </a:ext>
            </a:extLst>
          </p:cNvPr>
          <p:cNvGraphicFramePr>
            <a:graphicFrameLocks noGrp="1"/>
          </p:cNvGraphicFramePr>
          <p:nvPr>
            <p:extLst/>
          </p:nvPr>
        </p:nvGraphicFramePr>
        <p:xfrm>
          <a:off x="442706" y="1036237"/>
          <a:ext cx="8972550" cy="4777740"/>
        </p:xfrm>
        <a:graphic>
          <a:graphicData uri="http://schemas.openxmlformats.org/drawingml/2006/table">
            <a:tbl>
              <a:tblPr firstRow="1" bandRow="1">
                <a:tableStyleId>{2D5ABB26-0587-4C30-8999-92F81FD0307C}</a:tableStyleId>
              </a:tblPr>
              <a:tblGrid>
                <a:gridCol w="700904">
                  <a:extLst>
                    <a:ext uri="{9D8B030D-6E8A-4147-A177-3AD203B41FA5}">
                      <a16:colId xmlns:a16="http://schemas.microsoft.com/office/drawing/2014/main" val="905323403"/>
                    </a:ext>
                  </a:extLst>
                </a:gridCol>
                <a:gridCol w="8271646">
                  <a:extLst>
                    <a:ext uri="{9D8B030D-6E8A-4147-A177-3AD203B41FA5}">
                      <a16:colId xmlns:a16="http://schemas.microsoft.com/office/drawing/2014/main" val="2368393747"/>
                    </a:ext>
                  </a:extLst>
                </a:gridCol>
              </a:tblGrid>
              <a:tr h="796290">
                <a:tc>
                  <a:txBody>
                    <a:bodyPr/>
                    <a:lstStyle/>
                    <a:p>
                      <a:r>
                        <a:rPr lang="en-US" sz="3000" b="1">
                          <a:solidFill>
                            <a:schemeClr val="tx1"/>
                          </a:solidFill>
                          <a:latin typeface="Times New Roman" panose="02020603050405020304" pitchFamily="18" charset="0"/>
                          <a:cs typeface="Times New Roman" panose="02020603050405020304" pitchFamily="18" charset="0"/>
                        </a:rPr>
                        <a:t>01</a:t>
                      </a:r>
                    </a:p>
                  </a:txBody>
                  <a:tcPr anchor="ctr"/>
                </a:tc>
                <a:tc>
                  <a:txBody>
                    <a:bodyPr/>
                    <a:lstStyle/>
                    <a:p>
                      <a:r>
                        <a:rPr lang="en-US" sz="3000" b="1" err="1">
                          <a:solidFill>
                            <a:schemeClr val="tx1"/>
                          </a:solidFill>
                          <a:latin typeface="Times New Roman" panose="02020603050405020304" pitchFamily="18" charset="0"/>
                          <a:cs typeface="Times New Roman" panose="02020603050405020304" pitchFamily="18" charset="0"/>
                        </a:rPr>
                        <a:t>Giới</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thiệu</a:t>
                      </a:r>
                      <a:endParaRPr lang="en-US" sz="3000" b="1">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80318949"/>
                  </a:ext>
                </a:extLst>
              </a:tr>
              <a:tr h="796290">
                <a:tc>
                  <a:txBody>
                    <a:bodyPr/>
                    <a:lstStyle/>
                    <a:p>
                      <a:r>
                        <a:rPr lang="en-US" sz="3000" b="1">
                          <a:solidFill>
                            <a:schemeClr val="tx1"/>
                          </a:solidFill>
                          <a:latin typeface="Times New Roman" panose="02020603050405020304" pitchFamily="18" charset="0"/>
                          <a:cs typeface="Times New Roman" panose="02020603050405020304" pitchFamily="18" charset="0"/>
                        </a:rPr>
                        <a:t>02</a:t>
                      </a:r>
                    </a:p>
                  </a:txBody>
                  <a:tcPr anchor="ctr"/>
                </a:tc>
                <a:tc>
                  <a:txBody>
                    <a:bodyPr/>
                    <a:lstStyle/>
                    <a:p>
                      <a:r>
                        <a:rPr lang="en-US" sz="3000" b="1" err="1">
                          <a:solidFill>
                            <a:schemeClr val="tx1"/>
                          </a:solidFill>
                          <a:latin typeface="Times New Roman" panose="02020603050405020304" pitchFamily="18" charset="0"/>
                          <a:cs typeface="Times New Roman" panose="02020603050405020304" pitchFamily="18" charset="0"/>
                        </a:rPr>
                        <a:t>Khảo</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sát</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nghiệp</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vụ</a:t>
                      </a:r>
                      <a:endParaRPr lang="en-US" sz="3000" b="1">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53321248"/>
                  </a:ext>
                </a:extLst>
              </a:tr>
              <a:tr h="796290">
                <a:tc>
                  <a:txBody>
                    <a:bodyPr/>
                    <a:lstStyle/>
                    <a:p>
                      <a:r>
                        <a:rPr lang="en-US" sz="3000" b="1">
                          <a:solidFill>
                            <a:schemeClr val="tx1"/>
                          </a:solidFill>
                          <a:latin typeface="Times New Roman" panose="02020603050405020304" pitchFamily="18" charset="0"/>
                          <a:cs typeface="Times New Roman" panose="02020603050405020304" pitchFamily="18" charset="0"/>
                        </a:rPr>
                        <a:t>03</a:t>
                      </a:r>
                    </a:p>
                  </a:txBody>
                  <a:tcPr anchor="ctr"/>
                </a:tc>
                <a:tc>
                  <a:txBody>
                    <a:bodyPr/>
                    <a:lstStyle/>
                    <a:p>
                      <a:r>
                        <a:rPr lang="en-US" sz="3000" b="1" err="1">
                          <a:solidFill>
                            <a:schemeClr val="tx1"/>
                          </a:solidFill>
                          <a:latin typeface="Times New Roman" panose="02020603050405020304" pitchFamily="18" charset="0"/>
                          <a:cs typeface="Times New Roman" panose="02020603050405020304" pitchFamily="18" charset="0"/>
                        </a:rPr>
                        <a:t>Phân</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tích</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nghiệp</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vụ</a:t>
                      </a:r>
                      <a:endParaRPr lang="en-US" sz="3000" b="1">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71096154"/>
                  </a:ext>
                </a:extLst>
              </a:tr>
              <a:tr h="796290">
                <a:tc>
                  <a:txBody>
                    <a:bodyPr/>
                    <a:lstStyle/>
                    <a:p>
                      <a:r>
                        <a:rPr lang="en-US" sz="3000" b="1">
                          <a:solidFill>
                            <a:schemeClr val="tx1"/>
                          </a:solidFill>
                          <a:latin typeface="Times New Roman" panose="02020603050405020304" pitchFamily="18" charset="0"/>
                          <a:cs typeface="Times New Roman" panose="02020603050405020304" pitchFamily="18" charset="0"/>
                        </a:rPr>
                        <a:t>04</a:t>
                      </a:r>
                    </a:p>
                  </a:txBody>
                  <a:tcPr anchor="ctr"/>
                </a:tc>
                <a:tc>
                  <a:txBody>
                    <a:bodyPr/>
                    <a:lstStyle/>
                    <a:p>
                      <a:r>
                        <a:rPr lang="en-US" sz="3000" b="1" err="1">
                          <a:solidFill>
                            <a:schemeClr val="tx1"/>
                          </a:solidFill>
                          <a:latin typeface="Times New Roman" panose="02020603050405020304" pitchFamily="18" charset="0"/>
                          <a:cs typeface="Times New Roman" panose="02020603050405020304" pitchFamily="18" charset="0"/>
                        </a:rPr>
                        <a:t>Thiết</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kế</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cài</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đặt</a:t>
                      </a:r>
                      <a:endParaRPr lang="en-US" sz="3000" b="1">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91356798"/>
                  </a:ext>
                </a:extLst>
              </a:tr>
              <a:tr h="796290">
                <a:tc>
                  <a:txBody>
                    <a:bodyPr/>
                    <a:lstStyle/>
                    <a:p>
                      <a:r>
                        <a:rPr lang="en-US" sz="3000" b="1">
                          <a:solidFill>
                            <a:schemeClr val="tx1"/>
                          </a:solidFill>
                          <a:latin typeface="Times New Roman" panose="02020603050405020304" pitchFamily="18" charset="0"/>
                          <a:cs typeface="Times New Roman" panose="02020603050405020304" pitchFamily="18" charset="0"/>
                        </a:rPr>
                        <a:t>05</a:t>
                      </a:r>
                    </a:p>
                  </a:txBody>
                  <a:tcPr anchor="ctr"/>
                </a:tc>
                <a:tc>
                  <a:txBody>
                    <a:bodyPr/>
                    <a:lstStyle/>
                    <a:p>
                      <a:r>
                        <a:rPr lang="en-US" sz="3000" b="1" err="1">
                          <a:solidFill>
                            <a:schemeClr val="tx1"/>
                          </a:solidFill>
                          <a:latin typeface="Times New Roman" panose="02020603050405020304" pitchFamily="18" charset="0"/>
                          <a:cs typeface="Times New Roman" panose="02020603050405020304" pitchFamily="18" charset="0"/>
                        </a:rPr>
                        <a:t>Kết</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luận</a:t>
                      </a:r>
                      <a:endParaRPr lang="en-US" sz="3000" b="1">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52430717"/>
                  </a:ext>
                </a:extLst>
              </a:tr>
              <a:tr h="796290">
                <a:tc>
                  <a:txBody>
                    <a:bodyPr/>
                    <a:lstStyle/>
                    <a:p>
                      <a:r>
                        <a:rPr lang="en-US" sz="3000" b="1">
                          <a:solidFill>
                            <a:schemeClr val="tx1"/>
                          </a:solidFill>
                          <a:latin typeface="Times New Roman" panose="02020603050405020304" pitchFamily="18" charset="0"/>
                          <a:cs typeface="Times New Roman" panose="02020603050405020304" pitchFamily="18" charset="0"/>
                        </a:rPr>
                        <a:t>06</a:t>
                      </a:r>
                    </a:p>
                  </a:txBody>
                  <a:tcPr anchor="ctr"/>
                </a:tc>
                <a:tc>
                  <a:txBody>
                    <a:bodyPr/>
                    <a:lstStyle/>
                    <a:p>
                      <a:r>
                        <a:rPr lang="en-US" sz="3000" b="1" dirty="0" err="1">
                          <a:solidFill>
                            <a:schemeClr val="tx1"/>
                          </a:solidFill>
                          <a:latin typeface="Times New Roman" panose="02020603050405020304" pitchFamily="18" charset="0"/>
                          <a:cs typeface="Times New Roman" panose="02020603050405020304" pitchFamily="18" charset="0"/>
                        </a:rPr>
                        <a:t>Tài</a:t>
                      </a:r>
                      <a:r>
                        <a:rPr lang="en-US" sz="3000" b="1" dirty="0">
                          <a:solidFill>
                            <a:schemeClr val="tx1"/>
                          </a:solidFill>
                          <a:latin typeface="Times New Roman" panose="02020603050405020304" pitchFamily="18" charset="0"/>
                          <a:cs typeface="Times New Roman" panose="02020603050405020304" pitchFamily="18" charset="0"/>
                        </a:rPr>
                        <a:t> </a:t>
                      </a:r>
                      <a:r>
                        <a:rPr lang="en-US" sz="3000" b="1" dirty="0" err="1">
                          <a:solidFill>
                            <a:schemeClr val="tx1"/>
                          </a:solidFill>
                          <a:latin typeface="Times New Roman" panose="02020603050405020304" pitchFamily="18" charset="0"/>
                          <a:cs typeface="Times New Roman" panose="02020603050405020304" pitchFamily="18" charset="0"/>
                        </a:rPr>
                        <a:t>liệu</a:t>
                      </a:r>
                      <a:r>
                        <a:rPr lang="en-US" sz="3000" b="1" dirty="0">
                          <a:solidFill>
                            <a:schemeClr val="tx1"/>
                          </a:solidFill>
                          <a:latin typeface="Times New Roman" panose="02020603050405020304" pitchFamily="18" charset="0"/>
                          <a:cs typeface="Times New Roman" panose="02020603050405020304" pitchFamily="18" charset="0"/>
                        </a:rPr>
                        <a:t> </a:t>
                      </a:r>
                      <a:r>
                        <a:rPr lang="en-US" sz="3000" b="1" dirty="0" err="1">
                          <a:solidFill>
                            <a:schemeClr val="tx1"/>
                          </a:solidFill>
                          <a:latin typeface="Times New Roman" panose="02020603050405020304" pitchFamily="18" charset="0"/>
                          <a:cs typeface="Times New Roman" panose="02020603050405020304" pitchFamily="18" charset="0"/>
                        </a:rPr>
                        <a:t>tham</a:t>
                      </a:r>
                      <a:r>
                        <a:rPr lang="en-US" sz="3000" b="1" dirty="0">
                          <a:solidFill>
                            <a:schemeClr val="tx1"/>
                          </a:solidFill>
                          <a:latin typeface="Times New Roman" panose="02020603050405020304" pitchFamily="18" charset="0"/>
                          <a:cs typeface="Times New Roman" panose="02020603050405020304" pitchFamily="18" charset="0"/>
                        </a:rPr>
                        <a:t> </a:t>
                      </a:r>
                      <a:r>
                        <a:rPr lang="en-US" sz="3000" b="1" dirty="0" err="1">
                          <a:solidFill>
                            <a:schemeClr val="tx1"/>
                          </a:solidFill>
                          <a:latin typeface="Times New Roman" panose="02020603050405020304" pitchFamily="18" charset="0"/>
                          <a:cs typeface="Times New Roman" panose="02020603050405020304" pitchFamily="18" charset="0"/>
                        </a:rPr>
                        <a:t>khảo</a:t>
                      </a:r>
                      <a:endParaRPr lang="en-US" sz="3000"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44506001"/>
                  </a:ext>
                </a:extLst>
              </a:tr>
            </a:tbl>
          </a:graphicData>
        </a:graphic>
      </p:graphicFrame>
      <p:sp>
        <p:nvSpPr>
          <p:cNvPr id="9"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139148"/>
            <a:ext cx="6904384" cy="556591"/>
          </a:xfrm>
        </p:spPr>
        <p:txBody>
          <a:bodyPr/>
          <a:lstStyle/>
          <a:p>
            <a:pPr algn="ctr">
              <a:lnSpc>
                <a:spcPct val="200000"/>
              </a:lnSpc>
            </a:pPr>
            <a:r>
              <a:rPr lang="en-US" sz="3000" b="1" dirty="0" err="1">
                <a:solidFill>
                  <a:schemeClr val="accent5"/>
                </a:solidFill>
                <a:latin typeface="Times New Roman" panose="02020603050405020304" pitchFamily="18" charset="0"/>
                <a:cs typeface="Times New Roman" panose="02020603050405020304" pitchFamily="18" charset="0"/>
              </a:rPr>
              <a:t>NỘI</a:t>
            </a:r>
            <a:r>
              <a:rPr lang="en-US" sz="3000" b="1" dirty="0">
                <a:solidFill>
                  <a:schemeClr val="accent5"/>
                </a:solidFill>
                <a:latin typeface="Times New Roman" panose="02020603050405020304" pitchFamily="18" charset="0"/>
                <a:cs typeface="Times New Roman" panose="02020603050405020304" pitchFamily="18" charset="0"/>
              </a:rPr>
              <a:t> DUNG</a:t>
            </a:r>
          </a:p>
        </p:txBody>
      </p:sp>
    </p:spTree>
    <p:extLst>
      <p:ext uri="{BB962C8B-B14F-4D97-AF65-F5344CB8AC3E}">
        <p14:creationId xmlns:p14="http://schemas.microsoft.com/office/powerpoint/2010/main" val="897658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CB754E-070B-3ED3-AA82-85B762C7BA3F}"/>
              </a:ext>
            </a:extLst>
          </p:cNvPr>
          <p:cNvSpPr>
            <a:spLocks noGrp="1"/>
          </p:cNvSpPr>
          <p:nvPr>
            <p:ph type="title"/>
          </p:nvPr>
        </p:nvSpPr>
        <p:spPr>
          <a:xfrm>
            <a:off x="871607" y="2027793"/>
            <a:ext cx="10515600" cy="2852737"/>
          </a:xfrm>
        </p:spPr>
        <p:txBody>
          <a:bodyPr/>
          <a:lstStyle/>
          <a:p>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272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695739"/>
          </a:xfrm>
        </p:spPr>
        <p:txBody>
          <a:bodyPr/>
          <a:lstStyle/>
          <a:p>
            <a:pPr algn="ctr">
              <a:lnSpc>
                <a:spcPct val="200000"/>
              </a:lnSpc>
            </a:pPr>
            <a:r>
              <a:rPr lang="en-US" sz="3000" b="1" dirty="0" smtClean="0">
                <a:solidFill>
                  <a:schemeClr val="accent5"/>
                </a:solidFill>
                <a:latin typeface="Times New Roman" panose="02020603050405020304" pitchFamily="18" charset="0"/>
                <a:cs typeface="Times New Roman" panose="02020603050405020304" pitchFamily="18" charset="0"/>
              </a:rPr>
              <a:t>1. </a:t>
            </a:r>
            <a:r>
              <a:rPr lang="en-US" sz="3000" b="1" dirty="0" err="1" smtClean="0">
                <a:solidFill>
                  <a:schemeClr val="accent5"/>
                </a:solidFill>
                <a:latin typeface="Times New Roman" panose="02020603050405020304" pitchFamily="18" charset="0"/>
                <a:cs typeface="Times New Roman" panose="02020603050405020304" pitchFamily="18" charset="0"/>
              </a:rPr>
              <a:t>Giới</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Thiệu</a:t>
            </a:r>
            <a:endParaRPr lang="en-US" sz="3000" b="1" dirty="0">
              <a:solidFill>
                <a:schemeClr val="accent5"/>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58418" y="695739"/>
            <a:ext cx="11728174" cy="5955476"/>
          </a:xfrm>
          <a:prstGeom prst="rect">
            <a:avLst/>
          </a:prstGeom>
          <a:noFill/>
        </p:spPr>
        <p:txBody>
          <a:bodyPr wrap="square" rtlCol="0">
            <a:spAutoFit/>
          </a:bodyPr>
          <a:lstStyle/>
          <a:p>
            <a:pPr>
              <a:lnSpc>
                <a:spcPct val="150000"/>
              </a:lnSpc>
            </a:pPr>
            <a:r>
              <a:rPr lang="en-US" sz="4400" dirty="0" smtClean="0">
                <a:latin typeface="Times New Roman" panose="02020603050405020304" pitchFamily="18" charset="0"/>
                <a:cs typeface="Times New Roman" panose="02020603050405020304" pitchFamily="18" charset="0"/>
              </a:rPr>
              <a:t>1. </a:t>
            </a:r>
            <a:r>
              <a:rPr lang="en-US" sz="4400" dirty="0" err="1" smtClean="0">
                <a:latin typeface="Times New Roman" panose="02020603050405020304" pitchFamily="18" charset="0"/>
                <a:cs typeface="Times New Roman" panose="02020603050405020304" pitchFamily="18" charset="0"/>
              </a:rPr>
              <a:t>Bối</a:t>
            </a:r>
            <a:r>
              <a:rPr lang="en-US" sz="4400" dirty="0" smtClean="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cảnh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và</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mục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tiêu</a:t>
            </a:r>
            <a:r>
              <a:rPr lang="en-US" sz="4400" dirty="0" smtClean="0">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Nền kinh tế toàn cầu phát triển mạnh mẽ, ngành công nghiệp cà phê tại Việt Nam tăng trưởng vượt bậc</a:t>
            </a:r>
            <a:r>
              <a:rPr lang="vi-VN"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doanh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phê</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mở</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rộng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mô</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hình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kinh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doanh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từ</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sản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xuất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đến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phân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phối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bán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lẻ</a:t>
            </a:r>
            <a:r>
              <a:rPr lang="en-US" sz="3000" dirty="0" smtClean="0">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Mục tiêu: Cung cấp giải pháp toàn diện cho doanh nghiệp trong việc quản lý các hoạt động như đặt hàng, quản lý kho, xử lý đơn hàng và chăm sóc khách hàng.</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859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695739"/>
          </a:xfrm>
        </p:spPr>
        <p:txBody>
          <a:bodyPr/>
          <a:lstStyle/>
          <a:p>
            <a:pPr algn="ctr">
              <a:lnSpc>
                <a:spcPct val="200000"/>
              </a:lnSpc>
            </a:pPr>
            <a:r>
              <a:rPr lang="en-US" sz="3000" b="1" dirty="0" smtClean="0">
                <a:solidFill>
                  <a:schemeClr val="accent5"/>
                </a:solidFill>
                <a:latin typeface="Times New Roman" panose="02020603050405020304" pitchFamily="18" charset="0"/>
                <a:cs typeface="Times New Roman" panose="02020603050405020304" pitchFamily="18" charset="0"/>
              </a:rPr>
              <a:t>1. </a:t>
            </a:r>
            <a:r>
              <a:rPr lang="en-US" sz="3000" b="1" dirty="0" err="1" smtClean="0">
                <a:solidFill>
                  <a:schemeClr val="accent5"/>
                </a:solidFill>
                <a:latin typeface="Times New Roman" panose="02020603050405020304" pitchFamily="18" charset="0"/>
                <a:cs typeface="Times New Roman" panose="02020603050405020304" pitchFamily="18" charset="0"/>
              </a:rPr>
              <a:t>Giới</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a:solidFill>
                  <a:schemeClr val="accent5"/>
                </a:solidFill>
                <a:latin typeface="Times New Roman" panose="02020603050405020304" pitchFamily="18" charset="0"/>
                <a:cs typeface="Times New Roman" panose="02020603050405020304" pitchFamily="18" charset="0"/>
              </a:rPr>
              <a:t>Thiệu</a:t>
            </a:r>
            <a:endParaRPr lang="en-US" sz="3000" b="1" dirty="0">
              <a:solidFill>
                <a:schemeClr val="accent5"/>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16835" y="934277"/>
            <a:ext cx="11131826" cy="5139869"/>
          </a:xfrm>
          <a:prstGeom prst="rect">
            <a:avLst/>
          </a:prstGeom>
          <a:noFill/>
        </p:spPr>
        <p:txBody>
          <a:bodyPr wrap="square" rtlCol="0">
            <a:spAutoFit/>
          </a:bodyPr>
          <a:lstStyle/>
          <a:p>
            <a:pPr>
              <a:lnSpc>
                <a:spcPct val="200000"/>
              </a:lnSpc>
            </a:pPr>
            <a:r>
              <a:rPr lang="en-US" sz="4400" dirty="0" smtClean="0">
                <a:latin typeface="Times New Roman" panose="02020603050405020304" pitchFamily="18" charset="0"/>
                <a:cs typeface="Times New Roman" panose="02020603050405020304" pitchFamily="18" charset="0"/>
              </a:rPr>
              <a:t>2. </a:t>
            </a:r>
            <a:r>
              <a:rPr lang="en-US" sz="4400" dirty="0" err="1" smtClean="0">
                <a:latin typeface="Times New Roman" panose="02020603050405020304" pitchFamily="18" charset="0"/>
                <a:cs typeface="Times New Roman" panose="02020603050405020304" pitchFamily="18" charset="0"/>
              </a:rPr>
              <a:t>Lợi</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ích</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của</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hệ</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thống</a:t>
            </a:r>
            <a:r>
              <a:rPr lang="en-US" sz="4400" dirty="0" smtClean="0">
                <a:latin typeface="Times New Roman" panose="02020603050405020304" pitchFamily="18" charset="0"/>
                <a:cs typeface="Times New Roman" panose="02020603050405020304" pitchFamily="18" charset="0"/>
              </a:rPr>
              <a:t>:</a:t>
            </a:r>
          </a:p>
          <a:p>
            <a:pPr marL="457200" indent="-457200">
              <a:lnSpc>
                <a:spcPct val="200000"/>
              </a:lnSpc>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Hỗ</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nghiệp</a:t>
            </a:r>
            <a:r>
              <a:rPr lang="en-US" sz="3000" dirty="0" smtClean="0">
                <a:latin typeface="Times New Roman" panose="02020603050405020304" pitchFamily="18" charset="0"/>
                <a:cs typeface="Times New Roman" panose="02020603050405020304" pitchFamily="18" charset="0"/>
              </a:rPr>
              <a:t>.</a:t>
            </a:r>
          </a:p>
          <a:p>
            <a:pPr marL="457200" indent="-457200">
              <a:lnSpc>
                <a:spcPct val="200000"/>
              </a:lnSpc>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Nâng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cao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suất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smtClean="0">
                <a:latin typeface="Times New Roman" panose="02020603050405020304" pitchFamily="18" charset="0"/>
                <a:cs typeface="Times New Roman" panose="02020603050405020304" pitchFamily="18" charset="0"/>
              </a:rPr>
              <a:t>.</a:t>
            </a:r>
          </a:p>
          <a:p>
            <a:pPr marL="457200" indent="-457200">
              <a:lnSpc>
                <a:spcPct val="200000"/>
              </a:lnSpc>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Cải thiện chất lượng dịch vụ</a:t>
            </a:r>
            <a:r>
              <a:rPr lang="vi-VN"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marL="457200" indent="-457200">
              <a:lnSpc>
                <a:spcPct val="200000"/>
              </a:lnSpc>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Tăng cường khả năng cạnh tranh trên thị trường.</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105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715617"/>
          </a:xfrm>
        </p:spPr>
        <p:txBody>
          <a:bodyPr/>
          <a:lstStyle/>
          <a:p>
            <a:pPr algn="ctr">
              <a:lnSpc>
                <a:spcPct val="200000"/>
              </a:lnSpc>
            </a:pPr>
            <a:r>
              <a:rPr lang="en-US" sz="3000" b="1" dirty="0" smtClean="0">
                <a:solidFill>
                  <a:schemeClr val="accent5"/>
                </a:solidFill>
                <a:latin typeface="Times New Roman" panose="02020603050405020304" pitchFamily="18" charset="0"/>
                <a:cs typeface="Times New Roman" panose="02020603050405020304" pitchFamily="18" charset="0"/>
              </a:rPr>
              <a:t>1. </a:t>
            </a:r>
            <a:r>
              <a:rPr lang="en-US" sz="3000" b="1" dirty="0" err="1" smtClean="0">
                <a:solidFill>
                  <a:schemeClr val="accent5"/>
                </a:solidFill>
                <a:latin typeface="Times New Roman" panose="02020603050405020304" pitchFamily="18" charset="0"/>
                <a:cs typeface="Times New Roman" panose="02020603050405020304" pitchFamily="18" charset="0"/>
              </a:rPr>
              <a:t>Giới</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a:solidFill>
                  <a:schemeClr val="accent5"/>
                </a:solidFill>
                <a:latin typeface="Times New Roman" panose="02020603050405020304" pitchFamily="18" charset="0"/>
                <a:cs typeface="Times New Roman" panose="02020603050405020304" pitchFamily="18" charset="0"/>
              </a:rPr>
              <a:t>Thiệu</a:t>
            </a:r>
            <a:endParaRPr lang="en-US" sz="3000" b="1" dirty="0">
              <a:solidFill>
                <a:schemeClr val="accent5"/>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77685" y="1093302"/>
            <a:ext cx="11596141" cy="4216539"/>
          </a:xfrm>
          <a:prstGeom prst="rect">
            <a:avLst/>
          </a:prstGeom>
          <a:noFill/>
        </p:spPr>
        <p:txBody>
          <a:bodyPr wrap="square" rtlCol="0">
            <a:spAutoFit/>
          </a:bodyPr>
          <a:lstStyle/>
          <a:p>
            <a:pPr>
              <a:lnSpc>
                <a:spcPct val="200000"/>
              </a:lnSpc>
            </a:pPr>
            <a:r>
              <a:rPr lang="en-US" sz="4400" dirty="0" smtClean="0">
                <a:latin typeface="Times New Roman" panose="02020603050405020304" pitchFamily="18" charset="0"/>
                <a:cs typeface="Times New Roman" panose="02020603050405020304" pitchFamily="18" charset="0"/>
              </a:rPr>
              <a:t>3. Ý </a:t>
            </a:r>
            <a:r>
              <a:rPr lang="en-US" sz="4400" dirty="0" err="1">
                <a:latin typeface="Times New Roman" panose="02020603050405020304" pitchFamily="18" charset="0"/>
                <a:cs typeface="Times New Roman" panose="02020603050405020304" pitchFamily="18" charset="0"/>
              </a:rPr>
              <a:t>nghĩa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thực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tiễn</a:t>
            </a:r>
            <a:r>
              <a:rPr lang="en-US" sz="4400" dirty="0" smtClean="0">
                <a:latin typeface="Times New Roman" panose="02020603050405020304" pitchFamily="18" charset="0"/>
                <a:cs typeface="Times New Roman" panose="02020603050405020304" pitchFamily="18" charset="0"/>
              </a:rPr>
              <a:t>:</a:t>
            </a:r>
          </a:p>
          <a:p>
            <a:pPr marL="571500" indent="-571500">
              <a:lnSpc>
                <a:spcPct val="200000"/>
              </a:lnSpc>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Mang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 </a:t>
            </a:r>
            <a:r>
              <a:rPr lang="en-US" sz="3000" dirty="0" err="1">
                <a:latin typeface="Times New Roman" panose="02020603050405020304" pitchFamily="18" charset="0"/>
                <a:cs typeface="Times New Roman" panose="02020603050405020304" pitchFamily="18" charset="0"/>
              </a:rPr>
              <a:t>Cà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phê</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VINA</a:t>
            </a:r>
            <a:r>
              <a:rPr lang="en-US" sz="3000" dirty="0" smtClean="0">
                <a:latin typeface="Times New Roman" panose="02020603050405020304" pitchFamily="18" charset="0"/>
                <a:cs typeface="Times New Roman" panose="02020603050405020304" pitchFamily="18" charset="0"/>
              </a:rPr>
              <a:t>.</a:t>
            </a:r>
          </a:p>
          <a:p>
            <a:pPr marL="571500" indent="-571500">
              <a:lnSpc>
                <a:spcPct val="200000"/>
              </a:lnSpc>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Cơ hội áp dụng kiến thức đã học vào thực tế</a:t>
            </a:r>
            <a:r>
              <a:rPr lang="vi-VN"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marL="571500" indent="-571500">
              <a:lnSpc>
                <a:spcPct val="200000"/>
              </a:lnSpc>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Phát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kỹ</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thống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mềm</a:t>
            </a:r>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38625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CB754E-070B-3ED3-AA82-85B762C7BA3F}"/>
              </a:ext>
            </a:extLst>
          </p:cNvPr>
          <p:cNvSpPr>
            <a:spLocks noGrp="1"/>
          </p:cNvSpPr>
          <p:nvPr>
            <p:ph type="title"/>
          </p:nvPr>
        </p:nvSpPr>
        <p:spPr>
          <a:xfrm>
            <a:off x="891485" y="1968158"/>
            <a:ext cx="10515600" cy="2852737"/>
          </a:xfrm>
        </p:spPr>
        <p:txBody>
          <a:bodyPr/>
          <a:lstStyle/>
          <a:p>
            <a:r>
              <a:rPr lang="en-US" b="1" dirty="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KHẢO</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SÁT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NGHIỆP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VỤ</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331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695739"/>
          </a:xfrm>
        </p:spPr>
        <p:txBody>
          <a:bodyPr/>
          <a:lstStyle/>
          <a:p>
            <a:pPr algn="ctr">
              <a:lnSpc>
                <a:spcPct val="200000"/>
              </a:lnSpc>
            </a:pPr>
            <a:r>
              <a:rPr lang="en-US" sz="3000" b="1" dirty="0" smtClean="0">
                <a:solidFill>
                  <a:schemeClr val="accent5"/>
                </a:solidFill>
                <a:latin typeface="Times New Roman" panose="02020603050405020304" pitchFamily="18" charset="0"/>
                <a:cs typeface="Times New Roman" panose="02020603050405020304" pitchFamily="18" charset="0"/>
              </a:rPr>
              <a:t>2. </a:t>
            </a:r>
            <a:r>
              <a:rPr lang="en-US" sz="3000" b="1" dirty="0" err="1" smtClean="0">
                <a:solidFill>
                  <a:schemeClr val="accent5"/>
                </a:solidFill>
                <a:latin typeface="Times New Roman" panose="02020603050405020304" pitchFamily="18" charset="0"/>
                <a:cs typeface="Times New Roman" panose="02020603050405020304" pitchFamily="18" charset="0"/>
              </a:rPr>
              <a:t>Khảo</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Sát</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Nghiệp</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Vụ</a:t>
            </a:r>
            <a:endParaRPr lang="en-US" sz="3000" b="1" dirty="0">
              <a:solidFill>
                <a:schemeClr val="accent5"/>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59026" y="695739"/>
            <a:ext cx="11887200" cy="5983176"/>
          </a:xfrm>
          <a:prstGeom prst="rect">
            <a:avLst/>
          </a:prstGeom>
          <a:noFill/>
        </p:spPr>
        <p:txBody>
          <a:bodyPr wrap="square" rtlCol="0">
            <a:spAutoFit/>
          </a:bodyPr>
          <a:lstStyle/>
          <a:p>
            <a:pPr marL="285750" indent="-285750">
              <a:lnSpc>
                <a:spcPct val="130000"/>
              </a:lnSpc>
              <a:spcBef>
                <a:spcPts val="600"/>
              </a:spcBef>
              <a:spcAft>
                <a:spcPts val="600"/>
              </a:spcAf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Theo </a:t>
            </a:r>
            <a:r>
              <a:rPr lang="en-US" sz="3200" dirty="0" err="1" smtClean="0">
                <a:latin typeface="Times New Roman" panose="02020603050405020304" pitchFamily="18" charset="0"/>
                <a:cs typeface="Times New Roman" panose="02020603050405020304" pitchFamily="18" charset="0"/>
              </a:rPr>
              <a:t>khảo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sát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nghiệp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vụ</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hiện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tại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công</a:t>
            </a:r>
            <a:r>
              <a:rPr lang="en-US" sz="3200" dirty="0" smtClean="0">
                <a:latin typeface="Times New Roman" panose="02020603050405020304" pitchFamily="18" charset="0"/>
                <a:cs typeface="Times New Roman" panose="02020603050405020304" pitchFamily="18" charset="0"/>
              </a:rPr>
              <a:t> ty </a:t>
            </a:r>
            <a:r>
              <a:rPr lang="en-US" sz="3200" dirty="0" err="1" smtClean="0">
                <a:latin typeface="Times New Roman" panose="02020603050405020304" pitchFamily="18" charset="0"/>
                <a:cs typeface="Times New Roman" panose="02020603050405020304" pitchFamily="18" charset="0"/>
              </a:rPr>
              <a:t>chủ</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yếu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quản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thủ</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công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hoặc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thông</a:t>
            </a:r>
            <a:r>
              <a:rPr lang="en-US" sz="3200" dirty="0" smtClean="0">
                <a:latin typeface="Times New Roman" panose="02020603050405020304" pitchFamily="18" charset="0"/>
                <a:cs typeface="Times New Roman" panose="02020603050405020304" pitchFamily="18" charset="0"/>
              </a:rPr>
              <a:t> qua </a:t>
            </a:r>
            <a:r>
              <a:rPr lang="en-US" sz="3200" dirty="0" err="1" smtClean="0">
                <a:latin typeface="Times New Roman" panose="02020603050405020304" pitchFamily="18" charset="0"/>
                <a:cs typeface="Times New Roman" panose="02020603050405020304" pitchFamily="18" charset="0"/>
              </a:rPr>
              <a:t>các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công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cụ</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như</a:t>
            </a:r>
            <a:r>
              <a:rPr lang="en-US" sz="3200" dirty="0" smtClean="0">
                <a:latin typeface="Times New Roman" panose="02020603050405020304" pitchFamily="18" charset="0"/>
                <a:cs typeface="Times New Roman" panose="02020603050405020304" pitchFamily="18" charset="0"/>
              </a:rPr>
              <a:t> Excel,…</a:t>
            </a:r>
          </a:p>
          <a:p>
            <a:pPr marL="285750" indent="-285750">
              <a:lnSpc>
                <a:spcPct val="130000"/>
              </a:lnSpc>
              <a:spcBef>
                <a:spcPts val="600"/>
              </a:spcBef>
              <a:spcAft>
                <a:spcPts val="600"/>
              </a:spcAft>
              <a:buFont typeface="Arial" panose="020B0604020202020204" pitchFamily="34" charset="0"/>
              <a:buChar char="•"/>
            </a:pPr>
            <a:r>
              <a:rPr lang="en-US" sz="3200" dirty="0" err="1" smtClean="0">
                <a:latin typeface="Times New Roman" panose="02020603050405020304" pitchFamily="18" charset="0"/>
                <a:cs typeface="Times New Roman" panose="02020603050405020304" pitchFamily="18" charset="0"/>
              </a:rPr>
              <a:t>Các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đối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hệ</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thống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người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mua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hàng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viên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quản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trị</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viên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duyện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đơn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viên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kho</a:t>
            </a:r>
            <a:r>
              <a:rPr lang="en-US" sz="3200" dirty="0" smtClean="0">
                <a:latin typeface="Times New Roman" panose="02020603050405020304" pitchFamily="18" charset="0"/>
                <a:cs typeface="Times New Roman" panose="02020603050405020304" pitchFamily="18" charset="0"/>
              </a:rPr>
              <a:t>.</a:t>
            </a:r>
          </a:p>
          <a:p>
            <a:pPr marL="285750" indent="-285750">
              <a:lnSpc>
                <a:spcPct val="130000"/>
              </a:lnSpc>
              <a:spcBef>
                <a:spcPts val="600"/>
              </a:spcBef>
              <a:spcAft>
                <a:spcPts val="600"/>
              </a:spcAft>
              <a:buFont typeface="Arial" panose="020B0604020202020204" pitchFamily="34" charset="0"/>
              <a:buChar char="•"/>
            </a:pPr>
            <a:r>
              <a:rPr lang="en-US" sz="3200" b="1" dirty="0" err="1" smtClean="0">
                <a:latin typeface="Times New Roman" panose="02020603050405020304" pitchFamily="18" charset="0"/>
                <a:cs typeface="Times New Roman" panose="02020603050405020304" pitchFamily="18" charset="0"/>
              </a:rPr>
              <a:t>Người</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mua</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hàng</a:t>
            </a:r>
            <a:r>
              <a:rPr lang="en-US" sz="3200" b="1"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xem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sản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phẩm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đặt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sản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phẩm</a:t>
            </a:r>
            <a:r>
              <a:rPr lang="en-US" sz="3200" dirty="0" smtClean="0">
                <a:latin typeface="Times New Roman" panose="02020603050405020304" pitchFamily="18" charset="0"/>
                <a:cs typeface="Times New Roman" panose="02020603050405020304" pitchFamily="18" charset="0"/>
              </a:rPr>
              <a:t>,…</a:t>
            </a:r>
          </a:p>
          <a:p>
            <a:pPr marL="285750" indent="-285750">
              <a:lnSpc>
                <a:spcPct val="130000"/>
              </a:lnSpc>
              <a:spcBef>
                <a:spcPts val="600"/>
              </a:spcBef>
              <a:spcAft>
                <a:spcPts val="600"/>
              </a:spcAft>
              <a:buFont typeface="Arial" panose="020B0604020202020204" pitchFamily="34" charset="0"/>
              <a:buChar char="•"/>
            </a:pPr>
            <a:r>
              <a:rPr lang="en-US" sz="3200" b="1" dirty="0" err="1" smtClean="0">
                <a:latin typeface="Times New Roman" panose="02020603050405020304" pitchFamily="18" charset="0"/>
                <a:cs typeface="Times New Roman" panose="02020603050405020304" pitchFamily="18" charset="0"/>
              </a:rPr>
              <a:t>Nhân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viên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quản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trị</a:t>
            </a:r>
            <a:r>
              <a:rPr lang="en-US" sz="3200" b="1"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quản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sản</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phẩm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viên</a:t>
            </a:r>
            <a:r>
              <a:rPr lang="en-US" sz="3200" dirty="0" smtClean="0">
                <a:latin typeface="Times New Roman" panose="02020603050405020304" pitchFamily="18" charset="0"/>
                <a:cs typeface="Times New Roman" panose="02020603050405020304" pitchFamily="18" charset="0"/>
              </a:rPr>
              <a:t>,…</a:t>
            </a:r>
          </a:p>
          <a:p>
            <a:pPr marL="285750" indent="-285750">
              <a:lnSpc>
                <a:spcPct val="130000"/>
              </a:lnSpc>
              <a:spcBef>
                <a:spcPts val="600"/>
              </a:spcBef>
              <a:spcAft>
                <a:spcPts val="600"/>
              </a:spcAft>
              <a:buFont typeface="Arial" panose="020B0604020202020204" pitchFamily="34" charset="0"/>
              <a:buChar char="•"/>
            </a:pPr>
            <a:r>
              <a:rPr lang="en-US" sz="3200" b="1" dirty="0" err="1" smtClean="0">
                <a:latin typeface="Times New Roman" panose="02020603050405020304" pitchFamily="18" charset="0"/>
                <a:cs typeface="Times New Roman" panose="02020603050405020304" pitchFamily="18" charset="0"/>
              </a:rPr>
              <a:t>Nhân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viên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duyệt</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đơn</a:t>
            </a:r>
            <a:r>
              <a:rPr lang="en-US" sz="3200" b="1"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duyệt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đơn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hàng</a:t>
            </a:r>
            <a:r>
              <a:rPr lang="en-US" sz="3200" dirty="0" smtClean="0">
                <a:latin typeface="Times New Roman" panose="02020603050405020304" pitchFamily="18" charset="0"/>
                <a:cs typeface="Times New Roman" panose="02020603050405020304" pitchFamily="18" charset="0"/>
              </a:rPr>
              <a:t>.</a:t>
            </a:r>
          </a:p>
          <a:p>
            <a:pPr marL="285750" indent="-285750">
              <a:lnSpc>
                <a:spcPct val="130000"/>
              </a:lnSpc>
              <a:spcBef>
                <a:spcPts val="600"/>
              </a:spcBef>
              <a:spcAft>
                <a:spcPts val="600"/>
              </a:spcAft>
              <a:buFont typeface="Arial" panose="020B0604020202020204" pitchFamily="34" charset="0"/>
              <a:buChar char="•"/>
            </a:pPr>
            <a:r>
              <a:rPr lang="en-US" sz="3200" b="1" dirty="0" err="1" smtClean="0">
                <a:latin typeface="Times New Roman" panose="02020603050405020304" pitchFamily="18" charset="0"/>
                <a:cs typeface="Times New Roman" panose="02020603050405020304" pitchFamily="18" charset="0"/>
              </a:rPr>
              <a:t>Nhân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viên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kho</a:t>
            </a:r>
            <a:r>
              <a:rPr lang="en-US" sz="3200" b="1"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xuất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kho</a:t>
            </a:r>
            <a:r>
              <a:rPr lang="en-US" sz="3200" dirty="0" smtClean="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824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HUIT">
      <a:dk1>
        <a:srgbClr val="000000"/>
      </a:dk1>
      <a:lt1>
        <a:srgbClr val="FFFFFF"/>
      </a:lt1>
      <a:dk2>
        <a:srgbClr val="354253"/>
      </a:dk2>
      <a:lt2>
        <a:srgbClr val="E7E6E6"/>
      </a:lt2>
      <a:accent1>
        <a:srgbClr val="044F9E"/>
      </a:accent1>
      <a:accent2>
        <a:srgbClr val="2072B7"/>
      </a:accent2>
      <a:accent3>
        <a:srgbClr val="4CC4EB"/>
      </a:accent3>
      <a:accent4>
        <a:srgbClr val="E81F26"/>
      </a:accent4>
      <a:accent5>
        <a:srgbClr val="FEC01D"/>
      </a:accent5>
      <a:accent6>
        <a:srgbClr val="DBD014"/>
      </a:accent6>
      <a:hlink>
        <a:srgbClr val="2072B7"/>
      </a:hlink>
      <a:folHlink>
        <a:srgbClr val="044F9E"/>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656</TotalTime>
  <Words>1178</Words>
  <Application>Microsoft Office PowerPoint</Application>
  <PresentationFormat>Widescreen</PresentationFormat>
  <Paragraphs>134</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SimSun</vt:lpstr>
      <vt:lpstr>Arial</vt:lpstr>
      <vt:lpstr>Calibri</vt:lpstr>
      <vt:lpstr>Calibri Light</vt:lpstr>
      <vt:lpstr>Lato</vt:lpstr>
      <vt:lpstr>Times New Roman</vt:lpstr>
      <vt:lpstr>1_Office Theme</vt:lpstr>
      <vt:lpstr>PowerPoint Presentation</vt:lpstr>
      <vt:lpstr>BẢNG PHÂN CÔNG</vt:lpstr>
      <vt:lpstr>NỘI DUNG</vt:lpstr>
      <vt:lpstr>1. GIỚI THIỆU</vt:lpstr>
      <vt:lpstr>1. Giới Thiệu</vt:lpstr>
      <vt:lpstr>1. Giới Thiệu</vt:lpstr>
      <vt:lpstr>1. Giới Thiệu</vt:lpstr>
      <vt:lpstr>2. KHẢO SÁT NGHIỆP VỤ</vt:lpstr>
      <vt:lpstr>2. Khảo Sát Nghiệp Vụ</vt:lpstr>
      <vt:lpstr>2. Khảo Sát Nghiệp Vụ</vt:lpstr>
      <vt:lpstr>3. PHÂN TÍCH HỆ THỐNG</vt:lpstr>
      <vt:lpstr>Use Case Nghiệp Vụ</vt:lpstr>
      <vt:lpstr>Use Case Nghiệp Vụ</vt:lpstr>
      <vt:lpstr>Use Case Hệ Thống</vt:lpstr>
      <vt:lpstr>Use Case Hệ Thống</vt:lpstr>
      <vt:lpstr>Sơ Đồ Mức Phân Tích</vt:lpstr>
      <vt:lpstr>4. THIẾT KẾ, CÀI ĐẶT</vt:lpstr>
      <vt:lpstr>Sơ Đồ Mức Thiết Kế</vt:lpstr>
      <vt:lpstr>Mô Hình 3 Lớp</vt:lpstr>
      <vt:lpstr>Thiết Kế Cơ Sở Dữ Liệu</vt:lpstr>
      <vt:lpstr>5. KẾT LUẬN</vt:lpstr>
      <vt:lpstr>PowerPoint Presentation</vt:lpstr>
      <vt:lpstr>6. TÀI LIỆU THAM KHẢO</vt:lpstr>
      <vt:lpstr>Tiếng Việt  [1] Hoàng Thị Liên Chi, Nguyễn Văn Lễ, Giáo trình cơ sở dữ liệu, Khoa CNTT, 2021 [2] Phạm Nguyễn Cương - Nguyễn Trần Minh Thư – Hồ Bảo Quốc, Giáo trình Phân tích thiết kế hệ thống thông tin theo hướng đối tượng, Nhà xuất bản Khoa học và kỹ thuật, 2022. [3] Khoa CNTT, Bài giảng Thực hành Phân tích thiết kế HTTT, Lưu hành nội bộ, 2023.   Tiếng Anh  [4] Joseph D. Booth, Angular succinctly, 2019.  Website  [5] https://sandbox.vnpayment.vn/apis/docs/thanh-toan-pay/pay.html [6] https://www.w3schools.com/ [7] https://learn.microsoft.com/en-us/aspnet/core/?view=aspnetcore-8.0</vt:lpstr>
      <vt:lpstr>CẢM ƠN THẦY CÔ VÀ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Võ Văn Vũ</dc:creator>
  <cp:lastModifiedBy>ADMIN</cp:lastModifiedBy>
  <cp:revision>62</cp:revision>
  <dcterms:created xsi:type="dcterms:W3CDTF">2023-11-06T07:10:59Z</dcterms:created>
  <dcterms:modified xsi:type="dcterms:W3CDTF">2024-12-13T15:30:54Z</dcterms:modified>
</cp:coreProperties>
</file>