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5" r:id="rId3"/>
    <p:sldId id="286" r:id="rId4"/>
    <p:sldId id="300" r:id="rId5"/>
    <p:sldId id="295" r:id="rId6"/>
    <p:sldId id="301" r:id="rId7"/>
    <p:sldId id="296" r:id="rId8"/>
    <p:sldId id="302" r:id="rId9"/>
    <p:sldId id="297" r:id="rId10"/>
    <p:sldId id="303" r:id="rId11"/>
    <p:sldId id="298" r:id="rId12"/>
    <p:sldId id="304" r:id="rId13"/>
    <p:sldId id="307" r:id="rId14"/>
    <p:sldId id="308" r:id="rId15"/>
    <p:sldId id="309" r:id="rId16"/>
    <p:sldId id="310" r:id="rId17"/>
    <p:sldId id="299" r:id="rId18"/>
    <p:sldId id="311" r:id="rId19"/>
    <p:sldId id="312" r:id="rId20"/>
    <p:sldId id="313" r:id="rId21"/>
    <p:sldId id="314" r:id="rId22"/>
    <p:sldId id="315" r:id="rId23"/>
    <p:sldId id="316" r:id="rId24"/>
    <p:sldId id="306" r:id="rId25"/>
    <p:sldId id="284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110"/>
    <p:restoredTop sz="86401"/>
  </p:normalViewPr>
  <p:slideViewPr>
    <p:cSldViewPr snapToGrid="0" showGuides="1">
      <p:cViewPr varScale="1">
        <p:scale>
          <a:sx n="129" d="100"/>
          <a:sy n="129" d="100"/>
        </p:scale>
        <p:origin x="7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52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E6CF-62CC-7343-A959-1224342C8D20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77D09-59E5-EF4B-8B6D-05A7311DF4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13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8D58-9FDD-4C58-9FC4-4667448151F3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A948-9DDE-4D71-BE98-DB3674A98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0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2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23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26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82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8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29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5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95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55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3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8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24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09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33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01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37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3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1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4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7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5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99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3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5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9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8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5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4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6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7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1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39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2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5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622948" y="4494225"/>
            <a:ext cx="5431809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贾晓刚</a:t>
            </a:r>
            <a:endParaRPr lang="zh-CN" altLang="en-U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788494" y="3810368"/>
            <a:ext cx="5052060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2018-06-28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26971" y="3520948"/>
            <a:ext cx="3167652" cy="172780"/>
            <a:chOff x="2726971" y="3520948"/>
            <a:chExt cx="3167652" cy="172780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45608" y="2400261"/>
            <a:ext cx="737315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spc="100" dirty="0" smtClean="0"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rPr>
              <a:t>人工智能</a:t>
            </a:r>
            <a:endParaRPr kumimoji="0" lang="zh-CN" altLang="en-US" sz="54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50800" dir="2700000" algn="tl" rotWithShape="0">
                  <a:prstClr val="black">
                    <a:alpha val="65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07262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64689" y="202978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chemeClr val="bg1"/>
                </a:solidFill>
                <a:latin typeface="arial" charset="0"/>
              </a:rPr>
              <a:t>GPS</a:t>
            </a: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通用问题解决器</a:t>
            </a: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专家系统</a:t>
            </a: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chemeClr val="bg1"/>
                </a:solidFill>
                <a:latin typeface="arial" charset="0"/>
              </a:rPr>
              <a:t>CYC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chemeClr val="bg1"/>
                </a:solidFill>
                <a:latin typeface="arial" charset="0"/>
              </a:rPr>
              <a:t>DeepLearning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chemeClr val="bg1"/>
                </a:solidFill>
                <a:latin typeface="arial" charset="0"/>
              </a:rPr>
              <a:t>AlphaGo</a:t>
            </a:r>
          </a:p>
        </p:txBody>
      </p:sp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4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8097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2087849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5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595" y="1633999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5.1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、信息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2595" y="2455424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5.2</a:t>
            </a:r>
            <a:r>
              <a:rPr kumimoji="1" lang="zh-CN" altLang="en-US" sz="1600" dirty="0" smtClean="0"/>
              <a:t>、网络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812595" y="3276849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812595" y="4098274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5.4</a:t>
            </a:r>
            <a:r>
              <a:rPr kumimoji="1" lang="zh-CN" altLang="en-US" sz="1600" dirty="0" smtClean="0"/>
              <a:t>、整体  </a:t>
            </a:r>
            <a:endParaRPr kumimoji="1" lang="en-US" altLang="zh-CN" sz="16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47" y="442080"/>
            <a:ext cx="5883049" cy="58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0142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5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595" y="1621440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5.1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、信息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2595" y="244286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5.2</a:t>
            </a:r>
            <a:r>
              <a:rPr kumimoji="1" lang="zh-CN" altLang="en-US" sz="1600" dirty="0" smtClean="0"/>
              <a:t>、网络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812595" y="326429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812595" y="408571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5.4</a:t>
            </a:r>
            <a:r>
              <a:rPr kumimoji="1" lang="zh-CN" altLang="en-US" sz="1600" dirty="0" smtClean="0"/>
              <a:t>、整体  </a:t>
            </a:r>
            <a:endParaRPr kumimoji="1" lang="en-US" altLang="zh-CN" sz="1600" dirty="0" smtClean="0"/>
          </a:p>
        </p:txBody>
      </p:sp>
      <p:sp>
        <p:nvSpPr>
          <p:cNvPr id="2" name="矩形 1"/>
          <p:cNvSpPr/>
          <p:nvPr/>
        </p:nvSpPr>
        <p:spPr>
          <a:xfrm>
            <a:off x="4656881" y="1348381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宏微（相对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定义</a:t>
            </a:r>
            <a:r>
              <a:rPr lang="zh-CN" altLang="en-US" dirty="0">
                <a:solidFill>
                  <a:schemeClr val="bg1"/>
                </a:solidFill>
              </a:rPr>
              <a:t>（一）（模糊到确切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联想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抽具象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用</a:t>
            </a:r>
            <a:r>
              <a:rPr lang="zh-CN" altLang="en-US" dirty="0">
                <a:solidFill>
                  <a:schemeClr val="bg1"/>
                </a:solidFill>
              </a:rPr>
              <a:t>进废</a:t>
            </a:r>
            <a:r>
              <a:rPr lang="zh-CN" altLang="en-US" dirty="0" smtClean="0">
                <a:solidFill>
                  <a:schemeClr val="bg1"/>
                </a:solidFill>
              </a:rPr>
              <a:t>退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结构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流程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规则</a:t>
            </a:r>
            <a:r>
              <a:rPr lang="zh-CN" altLang="en-US" dirty="0">
                <a:solidFill>
                  <a:schemeClr val="bg1"/>
                </a:solidFill>
              </a:rPr>
              <a:t>（MindValue</a:t>
            </a:r>
            <a:r>
              <a:rPr lang="zh-CN" altLang="en-US" dirty="0" smtClean="0">
                <a:solidFill>
                  <a:schemeClr val="bg1"/>
                </a:solidFill>
              </a:rPr>
              <a:t>)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动态</a:t>
            </a:r>
            <a:r>
              <a:rPr lang="zh-CN" altLang="en-US" dirty="0">
                <a:solidFill>
                  <a:schemeClr val="bg1"/>
                </a:solidFill>
              </a:rPr>
              <a:t>与灵活</a:t>
            </a:r>
          </a:p>
        </p:txBody>
      </p:sp>
    </p:spTree>
    <p:extLst>
      <p:ext uri="{BB962C8B-B14F-4D97-AF65-F5344CB8AC3E}">
        <p14:creationId xmlns:p14="http://schemas.microsoft.com/office/powerpoint/2010/main" val="212255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5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595" y="162144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5.1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、信息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2595" y="2442865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5.2</a:t>
            </a:r>
            <a:r>
              <a:rPr kumimoji="1" lang="zh-CN" altLang="en-US" sz="1600" dirty="0" smtClean="0"/>
              <a:t>、网络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812595" y="326429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812595" y="408571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5.4</a:t>
            </a:r>
            <a:r>
              <a:rPr kumimoji="1" lang="zh-CN" altLang="en-US" sz="1600" dirty="0" smtClean="0"/>
              <a:t>、整体  </a:t>
            </a:r>
            <a:endParaRPr kumimoji="1" lang="en-US" altLang="zh-CN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4772628" y="1671614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节点（</a:t>
            </a:r>
            <a:r>
              <a:rPr lang="en-US" altLang="zh-CN" dirty="0">
                <a:solidFill>
                  <a:schemeClr val="bg1"/>
                </a:solidFill>
              </a:rPr>
              <a:t>Node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关联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Port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结构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索引</a:t>
            </a:r>
            <a:r>
              <a:rPr lang="zh-CN" altLang="en-US" dirty="0">
                <a:solidFill>
                  <a:schemeClr val="bg1"/>
                </a:solidFill>
              </a:rPr>
              <a:t>序列（数据即索引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引用序列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cmv</a:t>
            </a:r>
            <a:r>
              <a:rPr lang="zh-CN" altLang="en-US" dirty="0">
                <a:solidFill>
                  <a:schemeClr val="bg1"/>
                </a:solidFill>
              </a:rPr>
              <a:t>基本模型（时序列与规律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GNOP</a:t>
            </a:r>
            <a:r>
              <a:rPr lang="zh-CN" altLang="en-US" dirty="0">
                <a:solidFill>
                  <a:schemeClr val="bg1"/>
                </a:solidFill>
              </a:rPr>
              <a:t>（面向动态网络编程）</a:t>
            </a:r>
          </a:p>
        </p:txBody>
      </p:sp>
    </p:spTree>
    <p:extLst>
      <p:ext uri="{BB962C8B-B14F-4D97-AF65-F5344CB8AC3E}">
        <p14:creationId xmlns:p14="http://schemas.microsoft.com/office/powerpoint/2010/main" val="132195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5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595" y="162144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5.1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、信息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2595" y="244286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5.2</a:t>
            </a:r>
            <a:r>
              <a:rPr kumimoji="1" lang="zh-CN" altLang="en-US" sz="1600" dirty="0" smtClean="0"/>
              <a:t>、网络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812595" y="3264290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812595" y="408571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5.4</a:t>
            </a:r>
            <a:r>
              <a:rPr kumimoji="1" lang="zh-CN" altLang="en-US" sz="1600" dirty="0" smtClean="0"/>
              <a:t>、整体  </a:t>
            </a:r>
            <a:endParaRPr kumimoji="1" lang="en-US" altLang="zh-CN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4633732" y="1529174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InputAlgs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mindValue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类比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规律归纳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</a:t>
            </a:r>
            <a:r>
              <a:rPr lang="zh-CN" altLang="en-US" dirty="0">
                <a:solidFill>
                  <a:schemeClr val="bg1"/>
                </a:solidFill>
              </a:rPr>
              <a:t>源于数据，数据源于</a:t>
            </a:r>
            <a:r>
              <a:rPr lang="zh-CN" altLang="en-US" dirty="0" smtClean="0">
                <a:solidFill>
                  <a:schemeClr val="bg1"/>
                </a:solidFill>
              </a:rPr>
              <a:t>思维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</a:t>
            </a:r>
            <a:r>
              <a:rPr lang="zh-CN" altLang="en-US" dirty="0">
                <a:solidFill>
                  <a:schemeClr val="bg1"/>
                </a:solidFill>
              </a:rPr>
              <a:t>方式（相对宏微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思维循环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5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595" y="162144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5.1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、信息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2595" y="244286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5.2</a:t>
            </a:r>
            <a:r>
              <a:rPr kumimoji="1" lang="zh-CN" altLang="en-US" sz="1600" dirty="0" smtClean="0"/>
              <a:t>、网络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812595" y="326429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812595" y="4085715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5.4</a:t>
            </a:r>
            <a:r>
              <a:rPr kumimoji="1" lang="zh-CN" altLang="en-US" sz="1600" dirty="0" smtClean="0"/>
              <a:t>、整体  </a:t>
            </a:r>
            <a:endParaRPr kumimoji="1" lang="en-US" altLang="zh-CN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4633732" y="114063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IO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input</a:t>
            </a:r>
            <a:r>
              <a:rPr lang="zh-CN" altLang="en-US" dirty="0">
                <a:solidFill>
                  <a:schemeClr val="bg1"/>
                </a:solidFill>
              </a:rPr>
              <a:t>（算法层分区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output</a:t>
            </a:r>
            <a:r>
              <a:rPr lang="zh-CN" altLang="en-US" dirty="0">
                <a:solidFill>
                  <a:schemeClr val="bg1"/>
                </a:solidFill>
              </a:rPr>
              <a:t>（反射与决策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三</a:t>
            </a:r>
            <a:r>
              <a:rPr lang="zh-CN" altLang="en-US" dirty="0">
                <a:solidFill>
                  <a:schemeClr val="bg1"/>
                </a:solidFill>
              </a:rPr>
              <a:t>层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mindValue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</a:t>
            </a:r>
            <a:r>
              <a:rPr lang="zh-CN" altLang="en-US" dirty="0">
                <a:solidFill>
                  <a:schemeClr val="bg1"/>
                </a:solidFill>
              </a:rPr>
              <a:t>与网络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独立</a:t>
            </a:r>
            <a:r>
              <a:rPr lang="zh-CN" altLang="en-US" dirty="0">
                <a:solidFill>
                  <a:schemeClr val="bg1"/>
                </a:solidFill>
              </a:rPr>
              <a:t>维与现实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r>
              <a:rPr lang="zh-CN" altLang="en-US" dirty="0">
                <a:solidFill>
                  <a:schemeClr val="bg1"/>
                </a:solidFill>
              </a:rPr>
              <a:t>脑</a:t>
            </a:r>
            <a:r>
              <a:rPr lang="zh-CN" altLang="en-US" dirty="0" smtClean="0">
                <a:solidFill>
                  <a:schemeClr val="bg1"/>
                </a:solidFill>
              </a:rPr>
              <a:t>架构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外围神经、丘脑、皮层、前额叶、海马、杏仁核、分区。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1056816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108" y="155970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>
                <a:solidFill>
                  <a:schemeClr val="bg1"/>
                </a:solidFill>
              </a:rPr>
              <a:t>6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、数据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108" y="2381133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.2</a:t>
            </a:r>
            <a:r>
              <a:rPr kumimoji="1" lang="zh-CN" altLang="en-US" sz="1600" dirty="0" smtClean="0"/>
              <a:t>、网络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15108" y="320255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5108" y="403298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6.4</a:t>
            </a:r>
            <a:r>
              <a:rPr kumimoji="1" lang="zh-CN" altLang="en-US" sz="1600" dirty="0" smtClean="0"/>
              <a:t>、演示  </a:t>
            </a:r>
            <a:endParaRPr kumimoji="1" lang="en-US" altLang="zh-CN" sz="16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70" y="1442278"/>
            <a:ext cx="6319079" cy="32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1745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108" y="1559708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>
                <a:solidFill>
                  <a:schemeClr val="bg1"/>
                </a:solidFill>
              </a:rPr>
              <a:t>6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、数据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108" y="2381133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.2</a:t>
            </a:r>
            <a:r>
              <a:rPr kumimoji="1" lang="zh-CN" altLang="en-US" sz="1600" dirty="0" smtClean="0"/>
              <a:t>、网络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15108" y="320255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5108" y="403298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6.4</a:t>
            </a:r>
            <a:r>
              <a:rPr kumimoji="1" lang="zh-CN" altLang="en-US" sz="1600" dirty="0" smtClean="0"/>
              <a:t>、演示  </a:t>
            </a:r>
            <a:endParaRPr kumimoji="1" lang="en-US" altLang="zh-CN" sz="1600" dirty="0" smtClean="0"/>
          </a:p>
        </p:txBody>
      </p:sp>
      <p:sp>
        <p:nvSpPr>
          <p:cNvPr id="10" name="矩形 9"/>
          <p:cNvSpPr/>
          <p:nvPr/>
        </p:nvSpPr>
        <p:spPr>
          <a:xfrm>
            <a:off x="4599008" y="871150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zh-CN" altLang="en-US" dirty="0" smtClean="0">
                <a:solidFill>
                  <a:schemeClr val="bg1"/>
                </a:solidFill>
              </a:rPr>
              <a:t>类型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指针类型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指针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引用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序列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GC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性能</a:t>
            </a:r>
            <a:r>
              <a:rPr lang="zh-CN" altLang="en-US" dirty="0">
                <a:solidFill>
                  <a:schemeClr val="bg1"/>
                </a:solidFill>
              </a:rPr>
              <a:t>优化（数据即索引</a:t>
            </a:r>
            <a:r>
              <a:rPr lang="zh-CN" altLang="en-US" dirty="0" smtClean="0">
                <a:solidFill>
                  <a:schemeClr val="bg1"/>
                </a:solidFill>
              </a:rPr>
              <a:t>，有序，关联，</a:t>
            </a:r>
            <a:r>
              <a:rPr lang="en-US" altLang="zh-CN" dirty="0" err="1">
                <a:solidFill>
                  <a:schemeClr val="bg1"/>
                </a:solidFill>
              </a:rPr>
              <a:t>XGRedis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流程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规则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动态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zh-CN" altLang="en-US" dirty="0" smtClean="0">
                <a:solidFill>
                  <a:schemeClr val="bg1"/>
                </a:solidFill>
              </a:rPr>
              <a:t>灵活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模糊</a:t>
            </a:r>
            <a:r>
              <a:rPr lang="zh-CN" altLang="en-US" dirty="0">
                <a:solidFill>
                  <a:schemeClr val="bg1"/>
                </a:solidFill>
              </a:rPr>
              <a:t>与确切</a:t>
            </a:r>
          </a:p>
        </p:txBody>
      </p:sp>
    </p:spTree>
    <p:extLst>
      <p:ext uri="{BB962C8B-B14F-4D97-AF65-F5344CB8AC3E}">
        <p14:creationId xmlns:p14="http://schemas.microsoft.com/office/powerpoint/2010/main" val="5834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77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108" y="155970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>
                <a:solidFill>
                  <a:schemeClr val="bg1"/>
                </a:solidFill>
              </a:rPr>
              <a:t>6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、数据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108" y="2381133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.2</a:t>
            </a:r>
            <a:r>
              <a:rPr kumimoji="1" lang="zh-CN" altLang="en-US" sz="1600" dirty="0" smtClean="0"/>
              <a:t>、网络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15108" y="320255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5108" y="403298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6.4</a:t>
            </a:r>
            <a:r>
              <a:rPr kumimoji="1" lang="zh-CN" altLang="en-US" sz="1600" dirty="0" smtClean="0"/>
              <a:t>、演示  </a:t>
            </a:r>
            <a:endParaRPr kumimoji="1" lang="en-US" altLang="zh-CN" sz="1600" dirty="0" smtClean="0"/>
          </a:p>
        </p:txBody>
      </p:sp>
      <p:sp>
        <p:nvSpPr>
          <p:cNvPr id="10" name="矩形 9"/>
          <p:cNvSpPr/>
          <p:nvPr/>
        </p:nvSpPr>
        <p:spPr>
          <a:xfrm>
            <a:off x="4599008" y="871150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Pointer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KVPointer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SQLPointer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AIAlgsPointer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pointerId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Identifier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Port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Strong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Node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</a:rPr>
              <a:t>FrontNode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AbstractNode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CmvNode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CMV</a:t>
            </a:r>
            <a:r>
              <a:rPr lang="zh-CN" altLang="en-US" dirty="0">
                <a:solidFill>
                  <a:schemeClr val="bg1"/>
                </a:solidFill>
              </a:rPr>
              <a:t>基本</a:t>
            </a:r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前</a:t>
            </a:r>
            <a:r>
              <a:rPr lang="zh-CN" altLang="en-US" dirty="0">
                <a:solidFill>
                  <a:schemeClr val="bg1"/>
                </a:solidFill>
              </a:rPr>
              <a:t>因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时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序列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cmvNode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Index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Reference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108" y="155970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>
                <a:solidFill>
                  <a:schemeClr val="bg1"/>
                </a:solidFill>
              </a:rPr>
              <a:t>6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、数据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108" y="2381133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.2</a:t>
            </a:r>
            <a:r>
              <a:rPr kumimoji="1" lang="zh-CN" altLang="en-US" sz="1600" dirty="0" smtClean="0"/>
              <a:t>、网络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15108" y="3202558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5108" y="403298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6.4</a:t>
            </a:r>
            <a:r>
              <a:rPr kumimoji="1" lang="zh-CN" altLang="en-US" sz="1600" dirty="0" smtClean="0"/>
              <a:t>、演示  </a:t>
            </a:r>
            <a:endParaRPr kumimoji="1" lang="en-US" altLang="zh-CN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4550882" y="1286649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inputAlgs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shortCache</a:t>
            </a:r>
            <a:r>
              <a:rPr lang="zh-CN" altLang="en-US" dirty="0">
                <a:solidFill>
                  <a:schemeClr val="bg1"/>
                </a:solidFill>
              </a:rPr>
              <a:t>（瞬时记忆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checkMV</a:t>
            </a:r>
            <a:r>
              <a:rPr lang="zh-CN" altLang="en-US" dirty="0">
                <a:solidFill>
                  <a:schemeClr val="bg1"/>
                </a:solidFill>
              </a:rPr>
              <a:t>（激活</a:t>
            </a:r>
            <a:r>
              <a:rPr lang="en-US" altLang="zh-CN" dirty="0">
                <a:solidFill>
                  <a:schemeClr val="bg1"/>
                </a:solidFill>
              </a:rPr>
              <a:t>thinking</a:t>
            </a:r>
            <a:r>
              <a:rPr lang="zh-CN" altLang="en-US" dirty="0">
                <a:solidFill>
                  <a:schemeClr val="bg1"/>
                </a:solidFill>
              </a:rPr>
              <a:t>）（</a:t>
            </a:r>
            <a:r>
              <a:rPr lang="en-US" altLang="zh-CN" dirty="0" err="1" smtClean="0">
                <a:solidFill>
                  <a:schemeClr val="bg1"/>
                </a:solidFill>
              </a:rPr>
              <a:t>mvRule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类比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Law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Abstract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thinkingLoop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outputDecision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Associative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Experience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6318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037152" y="711319"/>
            <a:ext cx="2391654" cy="555637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108" y="155970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>
                <a:solidFill>
                  <a:schemeClr val="bg1"/>
                </a:solidFill>
              </a:rPr>
              <a:t>6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、数据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108" y="2381133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.2</a:t>
            </a:r>
            <a:r>
              <a:rPr kumimoji="1" lang="zh-CN" altLang="en-US" sz="1600" dirty="0" smtClean="0"/>
              <a:t>、网络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15108" y="320255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5108" y="4032980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6.4</a:t>
            </a:r>
            <a:r>
              <a:rPr kumimoji="1" lang="zh-CN" altLang="en-US" sz="1600" dirty="0" smtClean="0"/>
              <a:t>、演示  </a:t>
            </a:r>
            <a:endParaRPr kumimoji="1" lang="en-US" altLang="zh-CN" sz="1600" dirty="0" smtClean="0"/>
          </a:p>
        </p:txBody>
      </p:sp>
      <p:grpSp>
        <p:nvGrpSpPr>
          <p:cNvPr id="21" name="组 20"/>
          <p:cNvGrpSpPr/>
          <p:nvPr/>
        </p:nvGrpSpPr>
        <p:grpSpPr>
          <a:xfrm>
            <a:off x="5509546" y="711842"/>
            <a:ext cx="6366079" cy="5555848"/>
            <a:chOff x="3275632" y="706056"/>
            <a:chExt cx="7731892" cy="5390536"/>
          </a:xfrm>
        </p:grpSpPr>
        <p:sp>
          <p:nvSpPr>
            <p:cNvPr id="16" name="矩形 15"/>
            <p:cNvSpPr/>
            <p:nvPr/>
          </p:nvSpPr>
          <p:spPr>
            <a:xfrm>
              <a:off x="3275635" y="706056"/>
              <a:ext cx="7731889" cy="125006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75634" y="2088188"/>
              <a:ext cx="7731889" cy="125006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75633" y="3467357"/>
              <a:ext cx="7731889" cy="125006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9" name="矩形 18"/>
            <p:cNvSpPr/>
            <p:nvPr/>
          </p:nvSpPr>
          <p:spPr>
            <a:xfrm>
              <a:off x="3275632" y="4846526"/>
              <a:ext cx="7731889" cy="125006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6567" y="921376"/>
              <a:ext cx="2980399" cy="769556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5008" y="1121970"/>
              <a:ext cx="2273300" cy="3048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6567" y="2236343"/>
              <a:ext cx="1016000" cy="8763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7254" y="2131293"/>
              <a:ext cx="2881934" cy="11579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55142" y="3529381"/>
              <a:ext cx="3786434" cy="111897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6249" y="3918015"/>
              <a:ext cx="3276600" cy="3810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5424" y="4988959"/>
              <a:ext cx="1016000" cy="9652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48359" y="4904698"/>
              <a:ext cx="5237064" cy="1133722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53" y="1013851"/>
            <a:ext cx="2188726" cy="49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66218" y="265814"/>
            <a:ext cx="11725154" cy="6366482"/>
            <a:chOff x="-196770" y="267508"/>
            <a:chExt cx="12388770" cy="5367489"/>
          </a:xfrm>
        </p:grpSpPr>
        <p:sp>
          <p:nvSpPr>
            <p:cNvPr id="11" name="矩形 10"/>
            <p:cNvSpPr/>
            <p:nvPr/>
          </p:nvSpPr>
          <p:spPr>
            <a:xfrm>
              <a:off x="-196770" y="267508"/>
              <a:ext cx="4020272" cy="261526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3987479" y="267508"/>
              <a:ext cx="4020272" cy="261526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1728" y="267508"/>
              <a:ext cx="4020272" cy="261526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6" name="矩形 15"/>
            <p:cNvSpPr/>
            <p:nvPr/>
          </p:nvSpPr>
          <p:spPr>
            <a:xfrm>
              <a:off x="-196770" y="3019732"/>
              <a:ext cx="4020272" cy="261526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87479" y="3019732"/>
              <a:ext cx="4020272" cy="261526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8" name="矩形 17"/>
            <p:cNvSpPr/>
            <p:nvPr/>
          </p:nvSpPr>
          <p:spPr>
            <a:xfrm>
              <a:off x="8171728" y="3019730"/>
              <a:ext cx="4020272" cy="261526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60" y="4143535"/>
            <a:ext cx="3584195" cy="191002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78" y="3960987"/>
            <a:ext cx="3603077" cy="240508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1" y="4686914"/>
            <a:ext cx="3623705" cy="99625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793" y="983647"/>
            <a:ext cx="3517406" cy="185063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02" y="359324"/>
            <a:ext cx="3274349" cy="291407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24" y="374271"/>
            <a:ext cx="2627625" cy="28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1218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2724" y="195699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charset="0"/>
              </a:rPr>
              <a:t>　</a:t>
            </a: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　近</a:t>
            </a:r>
            <a:r>
              <a:rPr lang="en-US" altLang="zh-CN" sz="1600" dirty="0" smtClean="0">
                <a:solidFill>
                  <a:schemeClr val="bg1"/>
                </a:solidFill>
                <a:latin typeface="arial" charset="0"/>
              </a:rPr>
              <a:t>70</a:t>
            </a: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年来，有数百万或直接间接参与到</a:t>
            </a:r>
            <a:r>
              <a:rPr lang="en-US" altLang="zh-CN" sz="1600" dirty="0" smtClean="0">
                <a:solidFill>
                  <a:schemeClr val="bg1"/>
                </a:solidFill>
                <a:latin typeface="arial" charset="0"/>
              </a:rPr>
              <a:t>AI</a:t>
            </a: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研究开发中。而我只是泛泛星辰中微不足道的一个。</a:t>
            </a: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　　可以预见的是，就算我穷尽一生，做到落地的可能也近乎零。</a:t>
            </a:r>
            <a:endParaRPr lang="en-US" altLang="zh-CN" sz="16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charset="0"/>
              </a:rPr>
              <a:t>　</a:t>
            </a: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　但作为技术人，我们追求技术，作为爱好与技术追求，我也知道，这是有意义的。</a:t>
            </a: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3466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4222" y="2007993"/>
            <a:ext cx="7373150" cy="1685735"/>
            <a:chOff x="624222" y="2007993"/>
            <a:chExt cx="7373150" cy="1685735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24222" y="2403143"/>
              <a:ext cx="7373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kumimoji="0" lang="zh-CN" altLang="en-US" sz="6000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uLnTx/>
                  <a:uFillTx/>
                  <a:cs typeface="+mn-ea"/>
                  <a:sym typeface="+mn-lt"/>
                </a:rPr>
                <a:t>谢谢</a:t>
              </a:r>
              <a:endParaRPr kumimoji="0" lang="zh-CN" altLang="en-US" sz="60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96761" y="2007993"/>
              <a:ext cx="302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32954" y="466839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贾晓刚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297763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16" name="矩形 15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、妥协落地</a:t>
            </a:r>
            <a:endParaRPr kumimoji="1" lang="en-US" altLang="zh-CN" sz="2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2358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0598" y="2631669"/>
            <a:ext cx="6096000" cy="12894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　　人工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智能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AI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），</a:t>
            </a:r>
            <a:r>
              <a:rPr lang="zh-CN" altLang="en-US" dirty="0" smtClean="0">
                <a:solidFill>
                  <a:schemeClr val="bg1"/>
                </a:solidFill>
              </a:rPr>
              <a:t>计算机</a:t>
            </a:r>
            <a:r>
              <a:rPr lang="zh-CN" altLang="en-US" dirty="0">
                <a:solidFill>
                  <a:schemeClr val="bg1"/>
                </a:solidFill>
              </a:rPr>
              <a:t>科学的一个</a:t>
            </a:r>
            <a:r>
              <a:rPr lang="zh-CN" altLang="en-US" dirty="0" smtClean="0">
                <a:solidFill>
                  <a:schemeClr val="bg1"/>
                </a:solidFill>
              </a:rPr>
              <a:t>分支。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它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是研究、开发用于模拟、延伸和扩展人的智能的理论、方法、技术及应用系统的一门新的技术科学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766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1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5143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1871716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2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416689" y="4490977"/>
            <a:ext cx="11377914" cy="0"/>
          </a:xfrm>
          <a:prstGeom prst="straightConnector1">
            <a:avLst/>
          </a:prstGeom>
          <a:ln w="127000" cap="sq">
            <a:solidFill>
              <a:schemeClr val="bg1">
                <a:alpha val="62000"/>
              </a:schemeClr>
            </a:solidFill>
            <a:round/>
            <a:headEnd type="none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852490" y="1927258"/>
            <a:ext cx="617462" cy="2926186"/>
            <a:chOff x="1871096" y="1923768"/>
            <a:chExt cx="617462" cy="2926186"/>
          </a:xfrm>
        </p:grpSpPr>
        <p:sp>
          <p:nvSpPr>
            <p:cNvPr id="17" name="矩形 16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1950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96868" y="1923768"/>
              <a:ext cx="400110" cy="2295484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r"/>
              <a:r>
                <a:rPr lang="zh-CN" altLang="en-US" sz="1400" spc="300" dirty="0" smtClean="0">
                  <a:solidFill>
                    <a:schemeClr val="bg1"/>
                  </a:solidFill>
                </a:rPr>
                <a:t>图灵</a:t>
              </a:r>
              <a:r>
                <a:rPr lang="en-US" altLang="zh-CN" sz="1400" spc="300" dirty="0" smtClean="0">
                  <a:solidFill>
                    <a:schemeClr val="bg1"/>
                  </a:solidFill>
                </a:rPr>
                <a:t>《</a:t>
              </a:r>
              <a:r>
                <a:rPr lang="zh-CN" altLang="en-US" sz="1400" spc="300" dirty="0" smtClean="0">
                  <a:solidFill>
                    <a:schemeClr val="bg1"/>
                  </a:solidFill>
                </a:rPr>
                <a:t>机器会思考吗</a:t>
              </a:r>
              <a:r>
                <a:rPr lang="en-US" altLang="zh-CN" sz="1400" spc="300" dirty="0" smtClean="0">
                  <a:solidFill>
                    <a:schemeClr val="bg1"/>
                  </a:solidFill>
                </a:rPr>
                <a:t>》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562307" y="1923947"/>
            <a:ext cx="617462" cy="2928391"/>
            <a:chOff x="1871096" y="1921563"/>
            <a:chExt cx="617462" cy="2928391"/>
          </a:xfrm>
        </p:grpSpPr>
        <p:sp>
          <p:nvSpPr>
            <p:cNvPr id="24" name="矩形 23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1956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r"/>
              <a:r>
                <a:rPr lang="zh-CN" altLang="en-US" sz="1400" spc="300" dirty="0">
                  <a:solidFill>
                    <a:schemeClr val="bg1"/>
                  </a:solidFill>
                </a:rPr>
                <a:t>达特茅</a:t>
              </a:r>
              <a:r>
                <a:rPr lang="zh-CN" altLang="en-US" sz="1400" spc="300" dirty="0" smtClean="0">
                  <a:solidFill>
                    <a:schemeClr val="bg1"/>
                  </a:solidFill>
                </a:rPr>
                <a:t>斯会议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2253901" y="620918"/>
            <a:ext cx="617462" cy="4215551"/>
            <a:chOff x="1871096" y="634403"/>
            <a:chExt cx="617462" cy="4215551"/>
          </a:xfrm>
        </p:grpSpPr>
        <p:sp>
          <p:nvSpPr>
            <p:cNvPr id="29" name="矩形 28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1957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79772" y="634403"/>
              <a:ext cx="430887" cy="341453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600" spc="300" dirty="0">
                  <a:solidFill>
                    <a:schemeClr val="bg1"/>
                  </a:solidFill>
                </a:rPr>
                <a:t>General Problem Solver</a:t>
              </a:r>
              <a:endParaRPr lang="zh-CN" altLang="en-US" sz="16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5012202" y="1908078"/>
            <a:ext cx="617462" cy="2928391"/>
            <a:chOff x="1871096" y="1921563"/>
            <a:chExt cx="617462" cy="2928391"/>
          </a:xfrm>
        </p:grpSpPr>
        <p:sp>
          <p:nvSpPr>
            <p:cNvPr id="33" name="矩形 32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1984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CYC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3627157" y="1908078"/>
            <a:ext cx="617462" cy="2928391"/>
            <a:chOff x="1871096" y="1921563"/>
            <a:chExt cx="617462" cy="2928391"/>
          </a:xfrm>
        </p:grpSpPr>
        <p:sp>
          <p:nvSpPr>
            <p:cNvPr id="37" name="矩形 36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1958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LISP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2961936" y="1908078"/>
            <a:ext cx="617462" cy="2928391"/>
            <a:chOff x="1871096" y="1921563"/>
            <a:chExt cx="617462" cy="2928391"/>
          </a:xfrm>
        </p:grpSpPr>
        <p:sp>
          <p:nvSpPr>
            <p:cNvPr id="45" name="矩形 44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1957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r"/>
              <a:r>
                <a:rPr lang="zh-CN" altLang="en-US" sz="1400" spc="300" dirty="0" smtClean="0">
                  <a:solidFill>
                    <a:schemeClr val="bg1"/>
                  </a:solidFill>
                </a:rPr>
                <a:t>感知器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4331004" y="1908078"/>
            <a:ext cx="617462" cy="2928391"/>
            <a:chOff x="1871096" y="1921563"/>
            <a:chExt cx="617462" cy="2928391"/>
          </a:xfrm>
        </p:grpSpPr>
        <p:sp>
          <p:nvSpPr>
            <p:cNvPr id="49" name="矩形 48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1965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r"/>
              <a:r>
                <a:rPr lang="zh-CN" altLang="en-US" sz="1400" spc="300" dirty="0" smtClean="0">
                  <a:solidFill>
                    <a:schemeClr val="bg1"/>
                  </a:solidFill>
                </a:rPr>
                <a:t>专家系统 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8522301" y="1913550"/>
            <a:ext cx="617462" cy="2928391"/>
            <a:chOff x="1871096" y="1921563"/>
            <a:chExt cx="617462" cy="2928391"/>
          </a:xfrm>
        </p:grpSpPr>
        <p:sp>
          <p:nvSpPr>
            <p:cNvPr id="53" name="矩形 52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2010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DeepMind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7077865" y="1901975"/>
            <a:ext cx="617462" cy="2928391"/>
            <a:chOff x="1871096" y="1921563"/>
            <a:chExt cx="617462" cy="2928391"/>
          </a:xfrm>
        </p:grpSpPr>
        <p:sp>
          <p:nvSpPr>
            <p:cNvPr id="57" name="矩形 56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2009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HTM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9171505" y="1909629"/>
            <a:ext cx="617462" cy="2928391"/>
            <a:chOff x="1871096" y="1921563"/>
            <a:chExt cx="617462" cy="2928391"/>
          </a:xfrm>
        </p:grpSpPr>
        <p:sp>
          <p:nvSpPr>
            <p:cNvPr id="61" name="矩形 60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2010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Vicarious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7837615" y="1909629"/>
            <a:ext cx="617462" cy="2928391"/>
            <a:chOff x="1871096" y="1921563"/>
            <a:chExt cx="617462" cy="2928391"/>
          </a:xfrm>
        </p:grpSpPr>
        <p:sp>
          <p:nvSpPr>
            <p:cNvPr id="65" name="矩形 64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2009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ImageNet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6364316" y="1908078"/>
            <a:ext cx="617462" cy="2928391"/>
            <a:chOff x="1871096" y="1921563"/>
            <a:chExt cx="617462" cy="2928391"/>
          </a:xfrm>
        </p:grpSpPr>
        <p:sp>
          <p:nvSpPr>
            <p:cNvPr id="69" name="矩形 68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2006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DeepLearning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5708799" y="1908078"/>
            <a:ext cx="617462" cy="2928391"/>
            <a:chOff x="1871096" y="1921563"/>
            <a:chExt cx="617462" cy="2928391"/>
          </a:xfrm>
        </p:grpSpPr>
        <p:sp>
          <p:nvSpPr>
            <p:cNvPr id="73" name="矩形 72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1986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r"/>
              <a:r>
                <a:rPr lang="zh-CN" altLang="en-US" sz="1400" spc="300" dirty="0" smtClean="0">
                  <a:solidFill>
                    <a:schemeClr val="bg1"/>
                  </a:solidFill>
                </a:rPr>
                <a:t>反向传播算法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10469907" y="1910810"/>
            <a:ext cx="617462" cy="2928391"/>
            <a:chOff x="1871096" y="1921563"/>
            <a:chExt cx="617462" cy="2928391"/>
          </a:xfrm>
        </p:grpSpPr>
        <p:sp>
          <p:nvSpPr>
            <p:cNvPr id="81" name="矩形 80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2016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AlphaGo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9807460" y="1901975"/>
            <a:ext cx="617462" cy="2928391"/>
            <a:chOff x="1871096" y="1921563"/>
            <a:chExt cx="617462" cy="2928391"/>
          </a:xfrm>
        </p:grpSpPr>
        <p:sp>
          <p:nvSpPr>
            <p:cNvPr id="85" name="矩形 84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2015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OpenAI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15663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1161888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3504" y="2689543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知识表示难题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神经网络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NLP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瓶颈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3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4467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98435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商务云科技大数据工作汇报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713</Words>
  <Application>Microsoft Macintosh PowerPoint</Application>
  <PresentationFormat>宽屏</PresentationFormat>
  <Paragraphs>235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DengXian</vt:lpstr>
      <vt:lpstr>等线</vt:lpstr>
      <vt:lpstr>微软雅黑</vt:lpstr>
      <vt:lpstr>Arial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用户</cp:lastModifiedBy>
  <cp:revision>265</cp:revision>
  <dcterms:created xsi:type="dcterms:W3CDTF">2017-07-11T08:34:15Z</dcterms:created>
  <dcterms:modified xsi:type="dcterms:W3CDTF">2018-06-28T00:36:06Z</dcterms:modified>
</cp:coreProperties>
</file>