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85" r:id="rId3"/>
    <p:sldId id="286" r:id="rId4"/>
    <p:sldId id="300" r:id="rId5"/>
    <p:sldId id="295" r:id="rId6"/>
    <p:sldId id="301" r:id="rId7"/>
    <p:sldId id="296" r:id="rId8"/>
    <p:sldId id="302" r:id="rId9"/>
    <p:sldId id="297" r:id="rId10"/>
    <p:sldId id="303" r:id="rId11"/>
    <p:sldId id="298" r:id="rId12"/>
    <p:sldId id="304" r:id="rId13"/>
    <p:sldId id="307" r:id="rId14"/>
    <p:sldId id="308" r:id="rId15"/>
    <p:sldId id="309" r:id="rId16"/>
    <p:sldId id="310" r:id="rId17"/>
    <p:sldId id="299" r:id="rId18"/>
    <p:sldId id="311" r:id="rId19"/>
    <p:sldId id="312" r:id="rId20"/>
    <p:sldId id="313" r:id="rId21"/>
    <p:sldId id="314" r:id="rId22"/>
    <p:sldId id="315" r:id="rId23"/>
    <p:sldId id="305" r:id="rId24"/>
    <p:sldId id="306" r:id="rId25"/>
    <p:sldId id="28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3"/>
    <p:restoredTop sz="94652"/>
  </p:normalViewPr>
  <p:slideViewPr>
    <p:cSldViewPr snapToGrid="0" showGuides="1">
      <p:cViewPr>
        <p:scale>
          <a:sx n="80" d="100"/>
          <a:sy n="80" d="100"/>
        </p:scale>
        <p:origin x="832" y="6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只讲理论不讲实践的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只讲实践不讲理论的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2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我在怎么做，为什么这么做？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23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2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2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我在怎么实现，为什么要这么实现？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95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5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3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24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9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33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我在怎么实现，为什么要这么实现？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1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3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1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4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7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9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3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622948" y="4494225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788494" y="3810368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2018-06-28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45608" y="2400261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人工智能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4689" y="202978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GPS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通用问题解决器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专家系统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CYC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arial" charset="0"/>
              </a:rPr>
              <a:t>DeepLearning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arial" charset="0"/>
              </a:rPr>
              <a:t>AlphaGo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4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20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4086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4086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034086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思维</a:t>
            </a:r>
            <a:r>
              <a:rPr kumimoji="1" lang="zh-CN" altLang="en-US" sz="1600" dirty="0" smtClean="0"/>
              <a:t>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034086" y="402398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30" y="984449"/>
            <a:ext cx="8860642" cy="46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0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思维</a:t>
            </a:r>
            <a:r>
              <a:rPr kumimoji="1" lang="zh-CN" altLang="en-US" sz="1600" dirty="0" smtClean="0"/>
              <a:t>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2" name="矩形 1"/>
          <p:cNvSpPr/>
          <p:nvPr/>
        </p:nvSpPr>
        <p:spPr>
          <a:xfrm>
            <a:off x="4656881" y="1348381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宏微（相对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定义</a:t>
            </a:r>
            <a:r>
              <a:rPr lang="zh-CN" altLang="en-US" dirty="0">
                <a:solidFill>
                  <a:schemeClr val="bg1"/>
                </a:solidFill>
              </a:rPr>
              <a:t>（一）（模糊到确切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联想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抽具象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zh-CN" altLang="en-US" dirty="0">
                <a:solidFill>
                  <a:schemeClr val="bg1"/>
                </a:solidFill>
              </a:rPr>
              <a:t>进废</a:t>
            </a:r>
            <a:r>
              <a:rPr lang="zh-CN" altLang="en-US" dirty="0" smtClean="0">
                <a:solidFill>
                  <a:schemeClr val="bg1"/>
                </a:solidFill>
              </a:rPr>
              <a:t>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r>
              <a:rPr lang="zh-CN" altLang="en-US" dirty="0">
                <a:solidFill>
                  <a:schemeClr val="bg1"/>
                </a:solidFill>
              </a:rPr>
              <a:t>（MindValue</a:t>
            </a:r>
            <a:r>
              <a:rPr lang="zh-CN" altLang="en-US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</a:t>
            </a:r>
            <a:r>
              <a:rPr lang="zh-CN" altLang="en-US" dirty="0">
                <a:solidFill>
                  <a:schemeClr val="bg1"/>
                </a:solidFill>
              </a:rPr>
              <a:t>与灵活</a:t>
            </a:r>
          </a:p>
        </p:txBody>
      </p:sp>
    </p:spTree>
    <p:extLst>
      <p:ext uri="{BB962C8B-B14F-4D97-AF65-F5344CB8AC3E}">
        <p14:creationId xmlns:p14="http://schemas.microsoft.com/office/powerpoint/2010/main" val="21225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思维</a:t>
            </a:r>
            <a:r>
              <a:rPr kumimoji="1" lang="zh-CN" altLang="en-US" sz="1600" dirty="0" smtClean="0"/>
              <a:t>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772628" y="167161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节点（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Port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索引</a:t>
            </a:r>
            <a:r>
              <a:rPr lang="zh-CN" altLang="en-US" dirty="0">
                <a:solidFill>
                  <a:schemeClr val="bg1"/>
                </a:solidFill>
              </a:rPr>
              <a:t>序列（数据即索引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引用序列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cmv</a:t>
            </a:r>
            <a:r>
              <a:rPr lang="zh-CN" altLang="en-US" dirty="0">
                <a:solidFill>
                  <a:schemeClr val="bg1"/>
                </a:solidFill>
              </a:rPr>
              <a:t>基本模型（时序列与规律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GNOP</a:t>
            </a:r>
            <a:r>
              <a:rPr lang="zh-CN" altLang="en-US" dirty="0">
                <a:solidFill>
                  <a:schemeClr val="bg1"/>
                </a:solidFill>
              </a:rPr>
              <a:t>（面向动态网络编程）</a:t>
            </a:r>
          </a:p>
        </p:txBody>
      </p:sp>
    </p:spTree>
    <p:extLst>
      <p:ext uri="{BB962C8B-B14F-4D97-AF65-F5344CB8AC3E}">
        <p14:creationId xmlns:p14="http://schemas.microsoft.com/office/powerpoint/2010/main" val="13219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思维</a:t>
            </a:r>
            <a:r>
              <a:rPr kumimoji="1" lang="zh-CN" altLang="en-US" sz="1600" dirty="0" smtClean="0"/>
              <a:t>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633732" y="152917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InputAlgs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规律归纳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源于数据，数据源于</a:t>
            </a: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方式（相对宏微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思维循环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5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595" y="162144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5.1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信息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2595" y="2442865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12595" y="326429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5.3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思维</a:t>
            </a:r>
            <a:r>
              <a:rPr kumimoji="1" lang="zh-CN" altLang="en-US" sz="1600" dirty="0" smtClean="0"/>
              <a:t>  </a:t>
            </a:r>
            <a:endParaRPr kumimoji="1"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812595" y="4085715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5.4</a:t>
            </a:r>
            <a:r>
              <a:rPr kumimoji="1" lang="zh-CN" altLang="en-US" sz="1600" dirty="0" smtClean="0"/>
              <a:t>、整体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633732" y="11406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IO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input</a:t>
            </a:r>
            <a:r>
              <a:rPr lang="zh-CN" altLang="en-US" dirty="0">
                <a:solidFill>
                  <a:schemeClr val="bg1"/>
                </a:solidFill>
              </a:rPr>
              <a:t>（算法层分区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（反射与决策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三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</a:t>
            </a:r>
            <a:r>
              <a:rPr lang="zh-CN" altLang="en-US" dirty="0">
                <a:solidFill>
                  <a:schemeClr val="bg1"/>
                </a:solidFill>
              </a:rPr>
              <a:t>与网络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独立</a:t>
            </a:r>
            <a:r>
              <a:rPr lang="zh-CN" altLang="en-US" dirty="0">
                <a:solidFill>
                  <a:schemeClr val="bg1"/>
                </a:solidFill>
              </a:rPr>
              <a:t>维与现实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脑</a:t>
            </a:r>
            <a:r>
              <a:rPr lang="zh-CN" altLang="en-US" dirty="0" smtClean="0">
                <a:solidFill>
                  <a:schemeClr val="bg1"/>
                </a:solidFill>
              </a:rPr>
              <a:t>架构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外围神经、丘脑、皮层、前额叶、海马、杏仁核、分区。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105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</a:t>
            </a:r>
            <a:r>
              <a:rPr kumimoji="1" lang="en-US" altLang="zh-CN" sz="1600" dirty="0" smtClean="0"/>
              <a:t>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93" y="648182"/>
            <a:ext cx="2763598" cy="59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</a:t>
            </a:r>
            <a:r>
              <a:rPr kumimoji="1" lang="en-US" altLang="zh-CN" sz="1600" dirty="0" smtClean="0"/>
              <a:t>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4599008" y="871150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zh-CN" altLang="en-US" dirty="0" smtClean="0">
                <a:solidFill>
                  <a:schemeClr val="bg1"/>
                </a:solidFill>
              </a:rPr>
              <a:t>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指针类型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指针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引用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GC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性能</a:t>
            </a:r>
            <a:r>
              <a:rPr lang="zh-CN" altLang="en-US" dirty="0">
                <a:solidFill>
                  <a:schemeClr val="bg1"/>
                </a:solidFill>
              </a:rPr>
              <a:t>优化（数据即索引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，有序，关联，</a:t>
            </a:r>
            <a:r>
              <a:rPr lang="en-US" altLang="zh-CN" dirty="0" err="1">
                <a:solidFill>
                  <a:schemeClr val="bg1"/>
                </a:solidFill>
              </a:rPr>
              <a:t>XGRedis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</a:rPr>
              <a:t>灵活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模糊</a:t>
            </a:r>
            <a:r>
              <a:rPr lang="zh-CN" altLang="en-US" dirty="0">
                <a:solidFill>
                  <a:schemeClr val="bg1"/>
                </a:solidFill>
              </a:rPr>
              <a:t>与确切</a:t>
            </a:r>
          </a:p>
        </p:txBody>
      </p:sp>
    </p:spTree>
    <p:extLst>
      <p:ext uri="{BB962C8B-B14F-4D97-AF65-F5344CB8AC3E}">
        <p14:creationId xmlns:p14="http://schemas.microsoft.com/office/powerpoint/2010/main" val="5834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</a:t>
            </a:r>
            <a:r>
              <a:rPr kumimoji="1" lang="en-US" altLang="zh-CN" sz="1600" dirty="0" smtClean="0"/>
              <a:t>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4599008" y="871150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Pointer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KVPointer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SQLPointer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AIAlgsPointer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pointerId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Identifier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Port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Strong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Node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</a:rPr>
              <a:t>FrontNode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AbstractNode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CmvNode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CMV</a:t>
            </a:r>
            <a:r>
              <a:rPr lang="zh-CN" altLang="en-US" dirty="0">
                <a:solidFill>
                  <a:schemeClr val="bg1"/>
                </a:solidFill>
              </a:rPr>
              <a:t>基本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zh-CN" altLang="en-US" dirty="0">
                <a:solidFill>
                  <a:schemeClr val="bg1"/>
                </a:solidFill>
              </a:rPr>
              <a:t>因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序列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cmvNode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Reference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</a:t>
            </a:r>
            <a:r>
              <a:rPr kumimoji="1" lang="en-US" altLang="zh-CN" sz="1600" dirty="0" smtClean="0"/>
              <a:t>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4550882" y="1286649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inputAlgs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shortCache</a:t>
            </a:r>
            <a:r>
              <a:rPr lang="zh-CN" altLang="en-US" dirty="0">
                <a:solidFill>
                  <a:schemeClr val="bg1"/>
                </a:solidFill>
              </a:rPr>
              <a:t>（瞬时记忆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checkMV</a:t>
            </a:r>
            <a:r>
              <a:rPr lang="zh-CN" altLang="en-US" dirty="0">
                <a:solidFill>
                  <a:schemeClr val="bg1"/>
                </a:solidFill>
              </a:rPr>
              <a:t>（激活</a:t>
            </a:r>
            <a:r>
              <a:rPr lang="en-US" altLang="zh-CN" dirty="0">
                <a:solidFill>
                  <a:schemeClr val="bg1"/>
                </a:solidFill>
              </a:rPr>
              <a:t>thinking</a:t>
            </a:r>
            <a:r>
              <a:rPr lang="zh-CN" altLang="en-US" dirty="0">
                <a:solidFill>
                  <a:schemeClr val="bg1"/>
                </a:solidFill>
              </a:rPr>
              <a:t>）（</a:t>
            </a:r>
            <a:r>
              <a:rPr lang="en-US" altLang="zh-CN" dirty="0" err="1" smtClean="0">
                <a:solidFill>
                  <a:schemeClr val="bg1"/>
                </a:solidFill>
              </a:rPr>
              <a:t>mvRule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类比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Law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Abstract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thinkingLoop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outputDecision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Associative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Experience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31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75635" y="706056"/>
            <a:ext cx="7731889" cy="12500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矩形 16"/>
          <p:cNvSpPr/>
          <p:nvPr/>
        </p:nvSpPr>
        <p:spPr>
          <a:xfrm>
            <a:off x="3275634" y="2088188"/>
            <a:ext cx="7731889" cy="12500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3275633" y="3467357"/>
            <a:ext cx="7731889" cy="12500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3275632" y="4846526"/>
            <a:ext cx="7731889" cy="12500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108" y="155970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1600" dirty="0">
                <a:solidFill>
                  <a:schemeClr val="bg1"/>
                </a:solidFill>
              </a:rPr>
              <a:t>6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.1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、数据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108" y="2381133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.2</a:t>
            </a:r>
            <a:r>
              <a:rPr kumimoji="1" lang="zh-CN" altLang="en-US" sz="1600" dirty="0" smtClean="0"/>
              <a:t>、</a:t>
            </a:r>
            <a:r>
              <a:rPr kumimoji="1" lang="zh-CN" altLang="en-US" sz="1600" dirty="0" smtClean="0"/>
              <a:t>网络</a:t>
            </a:r>
            <a:endParaRPr kumimoji="1"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15108" y="3202558"/>
            <a:ext cx="1856580" cy="58672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/>
              <a:t>6</a:t>
            </a:r>
            <a:r>
              <a:rPr kumimoji="1" lang="en-US" altLang="zh-CN" sz="1600" dirty="0" smtClean="0"/>
              <a:t>.3</a:t>
            </a:r>
            <a:r>
              <a:rPr kumimoji="1" lang="zh-CN" altLang="en-US" sz="1600" dirty="0" smtClean="0"/>
              <a:t>、思维  </a:t>
            </a:r>
            <a:endParaRPr kumimoji="1"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5108" y="4032980"/>
            <a:ext cx="1856580" cy="58672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/>
              <a:t>      </a:t>
            </a:r>
            <a:r>
              <a:rPr kumimoji="1" lang="en-US" altLang="zh-CN" sz="1600" dirty="0" smtClean="0"/>
              <a:t>6</a:t>
            </a:r>
            <a:r>
              <a:rPr kumimoji="1" lang="en-US" altLang="zh-CN" sz="1600" dirty="0" smtClean="0"/>
              <a:t>.4</a:t>
            </a:r>
            <a:r>
              <a:rPr kumimoji="1" lang="zh-CN" altLang="en-US" sz="1600" dirty="0" smtClean="0"/>
              <a:t>、演示  </a:t>
            </a:r>
            <a:endParaRPr kumimoji="1"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67" y="921376"/>
            <a:ext cx="2980399" cy="7695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008" y="1121970"/>
            <a:ext cx="2273300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567" y="2236343"/>
            <a:ext cx="101600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254" y="2131293"/>
            <a:ext cx="2881934" cy="1157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142" y="3529381"/>
            <a:ext cx="3786434" cy="11189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249" y="3918015"/>
            <a:ext cx="3276600" cy="38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5424" y="4988959"/>
            <a:ext cx="1016000" cy="965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8359" y="4904698"/>
            <a:ext cx="5237064" cy="11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12" y="235391"/>
            <a:ext cx="5291368" cy="28197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7" y="235391"/>
            <a:ext cx="4486993" cy="2995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13" y="4049282"/>
            <a:ext cx="6111380" cy="1680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2" y="3120370"/>
            <a:ext cx="3624613" cy="3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6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9023" y="178337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近</a:t>
            </a: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70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年来，有数百万或直接间接参与到</a:t>
            </a:r>
            <a:r>
              <a:rPr lang="en-US" altLang="zh-CN" sz="1600" dirty="0" smtClean="0">
                <a:solidFill>
                  <a:schemeClr val="bg1"/>
                </a:solidFill>
                <a:latin typeface="arial" charset="0"/>
              </a:rPr>
              <a:t>AI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研究开发中。而我只是泛泛星辰中微不足道的一个。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　可以预见的是，就算我尽一生努力，能够做出来的机率也近乎于零。</a:t>
            </a:r>
            <a:endParaRPr lang="en-US" altLang="zh-CN" sz="16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sz="1600" dirty="0" smtClean="0">
                <a:solidFill>
                  <a:schemeClr val="bg1"/>
                </a:solidFill>
                <a:latin typeface="arial" charset="0"/>
              </a:rPr>
              <a:t>　但作为技术人，我们追求技术，作为爱好与技术追求，我也知道，这是有意义的。</a:t>
            </a:r>
            <a:endParaRPr lang="en-US" altLang="zh-CN" sz="160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kumimoji="0" lang="zh-CN" altLang="en-US" sz="6000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谢谢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32954" y="46683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235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0598" y="2631669"/>
            <a:ext cx="6096000" cy="1289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　人工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智能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），</a:t>
            </a:r>
            <a:r>
              <a:rPr lang="zh-CN" altLang="en-US" dirty="0" smtClean="0">
                <a:solidFill>
                  <a:schemeClr val="bg1"/>
                </a:solidFill>
              </a:rPr>
              <a:t>计算机</a:t>
            </a:r>
            <a:r>
              <a:rPr lang="zh-CN" altLang="en-US" dirty="0">
                <a:solidFill>
                  <a:schemeClr val="bg1"/>
                </a:solidFill>
              </a:rPr>
              <a:t>科学的一个</a:t>
            </a:r>
            <a:r>
              <a:rPr lang="zh-CN" altLang="en-US" dirty="0" smtClean="0">
                <a:solidFill>
                  <a:schemeClr val="bg1"/>
                </a:solidFill>
              </a:rPr>
              <a:t>分支。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它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是研究、开发用于模拟、延伸和扩展人的智能的理论、方法、技术及应用系统的一门新的技术科学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766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1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7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chemeClr val="bg1">
                    <a:alpha val="29000"/>
                  </a:schemeClr>
                </a:solidFill>
              </a:rPr>
              <a:t>2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16689" y="4490977"/>
            <a:ext cx="11377914" cy="0"/>
          </a:xfrm>
          <a:prstGeom prst="straightConnector1">
            <a:avLst/>
          </a:prstGeom>
          <a:ln w="127000" cap="sq">
            <a:solidFill>
              <a:schemeClr val="bg1">
                <a:alpha val="62000"/>
              </a:schemeClr>
            </a:solidFill>
            <a:round/>
            <a:headEnd type="none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852490" y="1927258"/>
            <a:ext cx="617462" cy="2926186"/>
            <a:chOff x="1871096" y="1923768"/>
            <a:chExt cx="617462" cy="2926186"/>
          </a:xfrm>
        </p:grpSpPr>
        <p:sp>
          <p:nvSpPr>
            <p:cNvPr id="17" name="矩形 1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96868" y="1923768"/>
              <a:ext cx="400110" cy="229548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图灵</a:t>
              </a:r>
              <a:r>
                <a:rPr lang="en-US" altLang="zh-CN" sz="1400" spc="3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400" spc="300" dirty="0" smtClean="0">
                  <a:solidFill>
                    <a:schemeClr val="bg1"/>
                  </a:solidFill>
                </a:rPr>
                <a:t>机器会思考吗</a:t>
              </a:r>
              <a:r>
                <a:rPr lang="en-US" altLang="zh-CN" sz="1400" spc="300" dirty="0" smtClean="0">
                  <a:solidFill>
                    <a:schemeClr val="bg1"/>
                  </a:solidFill>
                </a:rPr>
                <a:t>》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62307" y="1923947"/>
            <a:ext cx="617462" cy="2928391"/>
            <a:chOff x="1871096" y="1921563"/>
            <a:chExt cx="617462" cy="2928391"/>
          </a:xfrm>
        </p:grpSpPr>
        <p:sp>
          <p:nvSpPr>
            <p:cNvPr id="24" name="矩形 23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>
                  <a:solidFill>
                    <a:schemeClr val="bg1"/>
                  </a:solidFill>
                </a:rPr>
                <a:t>达特茅</a:t>
              </a:r>
              <a:r>
                <a:rPr lang="zh-CN" altLang="en-US" sz="1400" spc="300" dirty="0" smtClean="0">
                  <a:solidFill>
                    <a:schemeClr val="bg1"/>
                  </a:solidFill>
                </a:rPr>
                <a:t>斯会议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253901" y="620918"/>
            <a:ext cx="617462" cy="4215551"/>
            <a:chOff x="1871096" y="634403"/>
            <a:chExt cx="617462" cy="4215551"/>
          </a:xfrm>
        </p:grpSpPr>
        <p:sp>
          <p:nvSpPr>
            <p:cNvPr id="29" name="矩形 2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9772" y="634403"/>
              <a:ext cx="430887" cy="341453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600" spc="300" dirty="0">
                  <a:solidFill>
                    <a:schemeClr val="bg1"/>
                  </a:solidFill>
                </a:rPr>
                <a:t>General Problem Solver</a:t>
              </a:r>
              <a:endParaRPr lang="zh-CN" altLang="en-US" sz="1600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012202" y="1908078"/>
            <a:ext cx="617462" cy="2928391"/>
            <a:chOff x="1871096" y="1921563"/>
            <a:chExt cx="617462" cy="2928391"/>
          </a:xfrm>
        </p:grpSpPr>
        <p:sp>
          <p:nvSpPr>
            <p:cNvPr id="33" name="矩形 3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1984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CYC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627157" y="1908078"/>
            <a:ext cx="617462" cy="2928391"/>
            <a:chOff x="1871096" y="1921563"/>
            <a:chExt cx="617462" cy="2928391"/>
          </a:xfrm>
        </p:grpSpPr>
        <p:sp>
          <p:nvSpPr>
            <p:cNvPr id="37" name="矩形 3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LISP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961936" y="1908078"/>
            <a:ext cx="617462" cy="2928391"/>
            <a:chOff x="1871096" y="1921563"/>
            <a:chExt cx="617462" cy="2928391"/>
          </a:xfrm>
        </p:grpSpPr>
        <p:sp>
          <p:nvSpPr>
            <p:cNvPr id="45" name="矩形 4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1957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感知器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4331004" y="1908078"/>
            <a:ext cx="617462" cy="2928391"/>
            <a:chOff x="1871096" y="1921563"/>
            <a:chExt cx="617462" cy="2928391"/>
          </a:xfrm>
        </p:grpSpPr>
        <p:sp>
          <p:nvSpPr>
            <p:cNvPr id="49" name="矩形 4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1965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专家系统 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522301" y="1913550"/>
            <a:ext cx="617462" cy="2928391"/>
            <a:chOff x="1871096" y="1921563"/>
            <a:chExt cx="617462" cy="2928391"/>
          </a:xfrm>
        </p:grpSpPr>
        <p:sp>
          <p:nvSpPr>
            <p:cNvPr id="53" name="矩形 5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DeepMind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7077865" y="1901975"/>
            <a:ext cx="617462" cy="2928391"/>
            <a:chOff x="1871096" y="1921563"/>
            <a:chExt cx="617462" cy="2928391"/>
          </a:xfrm>
        </p:grpSpPr>
        <p:sp>
          <p:nvSpPr>
            <p:cNvPr id="57" name="矩形 56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HTM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171505" y="1909629"/>
            <a:ext cx="617462" cy="2928391"/>
            <a:chOff x="1871096" y="1921563"/>
            <a:chExt cx="617462" cy="2928391"/>
          </a:xfrm>
        </p:grpSpPr>
        <p:sp>
          <p:nvSpPr>
            <p:cNvPr id="61" name="矩形 60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Vicarious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7837615" y="1909629"/>
            <a:ext cx="617462" cy="2928391"/>
            <a:chOff x="1871096" y="1921563"/>
            <a:chExt cx="617462" cy="2928391"/>
          </a:xfrm>
        </p:grpSpPr>
        <p:sp>
          <p:nvSpPr>
            <p:cNvPr id="65" name="矩形 6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</a:rPr>
                <a:t>ImageNet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6364316" y="1908078"/>
            <a:ext cx="617462" cy="2928391"/>
            <a:chOff x="1871096" y="1921563"/>
            <a:chExt cx="617462" cy="2928391"/>
          </a:xfrm>
        </p:grpSpPr>
        <p:sp>
          <p:nvSpPr>
            <p:cNvPr id="69" name="矩形 68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2006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err="1" smtClean="0">
                  <a:solidFill>
                    <a:schemeClr val="bg1"/>
                  </a:solidFill>
                </a:rPr>
                <a:t>DeepLearning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5708799" y="1908078"/>
            <a:ext cx="617462" cy="2928391"/>
            <a:chOff x="1871096" y="1921563"/>
            <a:chExt cx="617462" cy="2928391"/>
          </a:xfrm>
        </p:grpSpPr>
        <p:sp>
          <p:nvSpPr>
            <p:cNvPr id="73" name="矩形 72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1986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</a:rPr>
                <a:t>反向传播算法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10469907" y="1910810"/>
            <a:ext cx="617462" cy="2928391"/>
            <a:chOff x="1871096" y="1921563"/>
            <a:chExt cx="617462" cy="2928391"/>
          </a:xfrm>
        </p:grpSpPr>
        <p:sp>
          <p:nvSpPr>
            <p:cNvPr id="81" name="矩形 80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err="1" smtClean="0">
                  <a:solidFill>
                    <a:schemeClr val="bg1"/>
                  </a:solidFill>
                </a:rPr>
                <a:t>AlphaGo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9807460" y="1901975"/>
            <a:ext cx="617462" cy="2928391"/>
            <a:chOff x="1871096" y="1921563"/>
            <a:chExt cx="617462" cy="2928391"/>
          </a:xfrm>
        </p:grpSpPr>
        <p:sp>
          <p:nvSpPr>
            <p:cNvPr id="85" name="矩形 84"/>
            <p:cNvSpPr/>
            <p:nvPr/>
          </p:nvSpPr>
          <p:spPr>
            <a:xfrm>
              <a:off x="1871096" y="4542177"/>
              <a:ext cx="6174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2015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002419" y="4305783"/>
              <a:ext cx="318814" cy="1182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979772" y="1921563"/>
              <a:ext cx="400110" cy="2127371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altLang="zh-CN" sz="1400" spc="300" dirty="0" err="1" smtClean="0">
                  <a:solidFill>
                    <a:schemeClr val="bg1"/>
                  </a:solidFill>
                </a:rPr>
                <a:t>OpenAI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116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3504" y="268954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知识表示难题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神经网络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NLP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瓶颈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44010" y="503498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2" y="4830366"/>
            <a:ext cx="1132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3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0159" y="1648327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、什么</a:t>
            </a:r>
            <a:r>
              <a:rPr kumimoji="1" lang="zh-CN" altLang="en-US" sz="2000" dirty="0">
                <a:solidFill>
                  <a:schemeClr val="bg1"/>
                </a:solidFill>
              </a:rPr>
              <a:t>是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AI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015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AI</a:t>
            </a:r>
            <a:r>
              <a:rPr kumimoji="1" lang="zh-CN" altLang="en-US" sz="2000" dirty="0" smtClean="0"/>
              <a:t>发展史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8015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、几大难题  </a:t>
            </a:r>
            <a:endParaRPr kumimoji="1" lang="en-US" altLang="zh-CN" sz="20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35039" y="1648327"/>
            <a:ext cx="4533500" cy="673768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/>
              <a:t>妥协落地</a:t>
            </a:r>
            <a:endParaRPr kumimoji="1" lang="en-US" altLang="zh-CN" sz="20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035039" y="2608648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理论</a:t>
            </a:r>
            <a:endParaRPr kumimoji="1"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035039" y="3568969"/>
            <a:ext cx="4533500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6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MY</a:t>
            </a:r>
            <a:r>
              <a:rPr kumimoji="1" lang="zh-CN" altLang="en-US" sz="2000" dirty="0" smtClean="0"/>
              <a:t>实践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98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757</Words>
  <Application>Microsoft Macintosh PowerPoint</Application>
  <PresentationFormat>宽屏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</vt:lpstr>
      <vt:lpstr>Arial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232</cp:revision>
  <dcterms:created xsi:type="dcterms:W3CDTF">2017-07-11T08:34:15Z</dcterms:created>
  <dcterms:modified xsi:type="dcterms:W3CDTF">2018-06-27T06:14:23Z</dcterms:modified>
</cp:coreProperties>
</file>