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5" r:id="rId2"/>
    <p:sldId id="266" r:id="rId3"/>
    <p:sldId id="257" r:id="rId4"/>
    <p:sldId id="267" r:id="rId5"/>
    <p:sldId id="268" r:id="rId6"/>
    <p:sldId id="260" r:id="rId7"/>
    <p:sldId id="269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557" autoAdjust="0"/>
  </p:normalViewPr>
  <p:slideViewPr>
    <p:cSldViewPr snapToGrid="0" snapToObjects="1">
      <p:cViewPr>
        <p:scale>
          <a:sx n="50" d="100"/>
          <a:sy n="50" d="100"/>
        </p:scale>
        <p:origin x="1086" y="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402AA-D0B1-4D3F-B064-41DC7A088A9E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0C6BD-CDAE-4567-97BA-12A0A1D077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85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L'</a:t>
            </a:r>
            <a:r>
              <a:rPr lang="fr-FR" b="1" dirty="0"/>
              <a:t>algèbre</a:t>
            </a:r>
            <a:r>
              <a:rPr lang="fr-FR" dirty="0"/>
              <a:t>, c'est une branche des </a:t>
            </a:r>
            <a:r>
              <a:rPr lang="fr-FR" b="1" dirty="0"/>
              <a:t>mathématiques</a:t>
            </a:r>
            <a:r>
              <a:rPr lang="fr-FR" dirty="0"/>
              <a:t> qui s'occupe de </a:t>
            </a:r>
            <a:r>
              <a:rPr lang="fr-FR" b="1" dirty="0"/>
              <a:t>manipuler des symboles</a:t>
            </a:r>
            <a:r>
              <a:rPr lang="fr-FR" dirty="0"/>
              <a:t> (comme des lettres) </a:t>
            </a:r>
            <a:r>
              <a:rPr lang="fr-FR" b="1" dirty="0"/>
              <a:t>à la place de nombres</a:t>
            </a:r>
            <a:r>
              <a:rPr lang="fr-FR" dirty="0"/>
              <a:t>, pour </a:t>
            </a:r>
            <a:r>
              <a:rPr lang="fr-FR" b="1" dirty="0"/>
              <a:t>exprimer des relations et résoudre des équations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George Boole voulait </a:t>
            </a:r>
            <a:r>
              <a:rPr lang="fr-FR" b="1" dirty="0"/>
              <a:t>appliquer les méthodes des mathématiques à la logique</a:t>
            </a:r>
            <a:r>
              <a:rPr lang="fr-FR" dirty="0"/>
              <a:t>. Avant lui, la logique était surtout philosophique (Aristote et les syllogismes), mais pas formalisée de manière mathématique.</a:t>
            </a:r>
            <a:br>
              <a:rPr lang="fr-FR" dirty="0"/>
            </a:br>
            <a:r>
              <a:rPr lang="fr-FR" dirty="0"/>
              <a:t>Boole avait cette idée révolutionnaire :</a:t>
            </a:r>
            <a:br>
              <a:rPr lang="fr-FR" dirty="0"/>
            </a:br>
            <a:r>
              <a:rPr lang="fr-FR" dirty="0"/>
              <a:t>➡️ </a:t>
            </a:r>
            <a:r>
              <a:rPr lang="fr-FR" b="1" dirty="0"/>
              <a:t>"La pensée humaine peut être représentée par des équations."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0C6BD-CDAE-4567-97BA-12A0A1D077C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487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ormules mathématiques complexes sur un tableau noir">
            <a:extLst>
              <a:ext uri="{FF2B5EF4-FFF2-40B4-BE49-F238E27FC236}">
                <a16:creationId xmlns:a16="http://schemas.microsoft.com/office/drawing/2014/main" id="{5433C7DD-800A-AE7D-1762-49FA078D2E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67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9" name="Freeform 24">
            <a:extLst>
              <a:ext uri="{FF2B5EF4-FFF2-40B4-BE49-F238E27FC236}">
                <a16:creationId xmlns:a16="http://schemas.microsoft.com/office/drawing/2014/main" id="{A414F261-E931-45CB-8605-20FFD6826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75200"/>
            <a:ext cx="3629025" cy="1323975"/>
          </a:xfrm>
          <a:custGeom>
            <a:avLst/>
            <a:gdLst>
              <a:gd name="connsiteX0" fmla="*/ 0 w 4838700"/>
              <a:gd name="connsiteY0" fmla="*/ 0 h 1323975"/>
              <a:gd name="connsiteX1" fmla="*/ 4838700 w 4838700"/>
              <a:gd name="connsiteY1" fmla="*/ 0 h 1323975"/>
              <a:gd name="connsiteX2" fmla="*/ 4838700 w 4838700"/>
              <a:gd name="connsiteY2" fmla="*/ 78123 h 1323975"/>
              <a:gd name="connsiteX3" fmla="*/ 4822272 w 4838700"/>
              <a:gd name="connsiteY3" fmla="*/ 81440 h 1323975"/>
              <a:gd name="connsiteX4" fmla="*/ 4781550 w 4838700"/>
              <a:gd name="connsiteY4" fmla="*/ 142875 h 1323975"/>
              <a:gd name="connsiteX5" fmla="*/ 4822272 w 4838700"/>
              <a:gd name="connsiteY5" fmla="*/ 204311 h 1323975"/>
              <a:gd name="connsiteX6" fmla="*/ 4838700 w 4838700"/>
              <a:gd name="connsiteY6" fmla="*/ 207627 h 1323975"/>
              <a:gd name="connsiteX7" fmla="*/ 4838700 w 4838700"/>
              <a:gd name="connsiteY7" fmla="*/ 287197 h 1323975"/>
              <a:gd name="connsiteX8" fmla="*/ 4822272 w 4838700"/>
              <a:gd name="connsiteY8" fmla="*/ 290514 h 1323975"/>
              <a:gd name="connsiteX9" fmla="*/ 4781550 w 4838700"/>
              <a:gd name="connsiteY9" fmla="*/ 351949 h 1323975"/>
              <a:gd name="connsiteX10" fmla="*/ 4822272 w 4838700"/>
              <a:gd name="connsiteY10" fmla="*/ 413385 h 1323975"/>
              <a:gd name="connsiteX11" fmla="*/ 4838700 w 4838700"/>
              <a:gd name="connsiteY11" fmla="*/ 416701 h 1323975"/>
              <a:gd name="connsiteX12" fmla="*/ 4838700 w 4838700"/>
              <a:gd name="connsiteY12" fmla="*/ 496271 h 1323975"/>
              <a:gd name="connsiteX13" fmla="*/ 4822272 w 4838700"/>
              <a:gd name="connsiteY13" fmla="*/ 499588 h 1323975"/>
              <a:gd name="connsiteX14" fmla="*/ 4781550 w 4838700"/>
              <a:gd name="connsiteY14" fmla="*/ 561023 h 1323975"/>
              <a:gd name="connsiteX15" fmla="*/ 4822272 w 4838700"/>
              <a:gd name="connsiteY15" fmla="*/ 622459 h 1323975"/>
              <a:gd name="connsiteX16" fmla="*/ 4838700 w 4838700"/>
              <a:gd name="connsiteY16" fmla="*/ 625775 h 1323975"/>
              <a:gd name="connsiteX17" fmla="*/ 4838700 w 4838700"/>
              <a:gd name="connsiteY17" fmla="*/ 705345 h 1323975"/>
              <a:gd name="connsiteX18" fmla="*/ 4822272 w 4838700"/>
              <a:gd name="connsiteY18" fmla="*/ 708662 h 1323975"/>
              <a:gd name="connsiteX19" fmla="*/ 4781550 w 4838700"/>
              <a:gd name="connsiteY19" fmla="*/ 770097 h 1323975"/>
              <a:gd name="connsiteX20" fmla="*/ 4822272 w 4838700"/>
              <a:gd name="connsiteY20" fmla="*/ 831533 h 1323975"/>
              <a:gd name="connsiteX21" fmla="*/ 4838700 w 4838700"/>
              <a:gd name="connsiteY21" fmla="*/ 834849 h 1323975"/>
              <a:gd name="connsiteX22" fmla="*/ 4838700 w 4838700"/>
              <a:gd name="connsiteY22" fmla="*/ 914419 h 1323975"/>
              <a:gd name="connsiteX23" fmla="*/ 4822272 w 4838700"/>
              <a:gd name="connsiteY23" fmla="*/ 917736 h 1323975"/>
              <a:gd name="connsiteX24" fmla="*/ 4781550 w 4838700"/>
              <a:gd name="connsiteY24" fmla="*/ 979171 h 1323975"/>
              <a:gd name="connsiteX25" fmla="*/ 4822272 w 4838700"/>
              <a:gd name="connsiteY25" fmla="*/ 1040607 h 1323975"/>
              <a:gd name="connsiteX26" fmla="*/ 4838700 w 4838700"/>
              <a:gd name="connsiteY26" fmla="*/ 1043923 h 1323975"/>
              <a:gd name="connsiteX27" fmla="*/ 4838700 w 4838700"/>
              <a:gd name="connsiteY27" fmla="*/ 1123491 h 1323975"/>
              <a:gd name="connsiteX28" fmla="*/ 4822272 w 4838700"/>
              <a:gd name="connsiteY28" fmla="*/ 1126808 h 1323975"/>
              <a:gd name="connsiteX29" fmla="*/ 4781550 w 4838700"/>
              <a:gd name="connsiteY29" fmla="*/ 1188243 h 1323975"/>
              <a:gd name="connsiteX30" fmla="*/ 4822272 w 4838700"/>
              <a:gd name="connsiteY30" fmla="*/ 1249679 h 1323975"/>
              <a:gd name="connsiteX31" fmla="*/ 4838700 w 4838700"/>
              <a:gd name="connsiteY31" fmla="*/ 1252995 h 1323975"/>
              <a:gd name="connsiteX32" fmla="*/ 4838700 w 4838700"/>
              <a:gd name="connsiteY32" fmla="*/ 1323975 h 1323975"/>
              <a:gd name="connsiteX33" fmla="*/ 0 w 4838700"/>
              <a:gd name="connsiteY33" fmla="*/ 132397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838700" h="1323975">
                <a:moveTo>
                  <a:pt x="0" y="0"/>
                </a:moveTo>
                <a:lnTo>
                  <a:pt x="4838700" y="0"/>
                </a:lnTo>
                <a:lnTo>
                  <a:pt x="4838700" y="78123"/>
                </a:lnTo>
                <a:lnTo>
                  <a:pt x="4822272" y="81440"/>
                </a:lnTo>
                <a:cubicBezTo>
                  <a:pt x="4798341" y="91561"/>
                  <a:pt x="4781550" y="115257"/>
                  <a:pt x="4781550" y="142875"/>
                </a:cubicBezTo>
                <a:cubicBezTo>
                  <a:pt x="4781550" y="170493"/>
                  <a:pt x="4798341" y="194189"/>
                  <a:pt x="4822272" y="204311"/>
                </a:cubicBezTo>
                <a:lnTo>
                  <a:pt x="4838700" y="207627"/>
                </a:lnTo>
                <a:lnTo>
                  <a:pt x="4838700" y="287197"/>
                </a:lnTo>
                <a:lnTo>
                  <a:pt x="4822272" y="290514"/>
                </a:lnTo>
                <a:cubicBezTo>
                  <a:pt x="4798341" y="300635"/>
                  <a:pt x="4781550" y="324331"/>
                  <a:pt x="4781550" y="351949"/>
                </a:cubicBezTo>
                <a:cubicBezTo>
                  <a:pt x="4781550" y="379567"/>
                  <a:pt x="4798341" y="403263"/>
                  <a:pt x="4822272" y="413385"/>
                </a:cubicBezTo>
                <a:lnTo>
                  <a:pt x="4838700" y="416701"/>
                </a:lnTo>
                <a:lnTo>
                  <a:pt x="4838700" y="496271"/>
                </a:lnTo>
                <a:lnTo>
                  <a:pt x="4822272" y="499588"/>
                </a:lnTo>
                <a:cubicBezTo>
                  <a:pt x="4798341" y="509709"/>
                  <a:pt x="4781550" y="533405"/>
                  <a:pt x="4781550" y="561023"/>
                </a:cubicBezTo>
                <a:cubicBezTo>
                  <a:pt x="4781550" y="588641"/>
                  <a:pt x="4798341" y="612337"/>
                  <a:pt x="4822272" y="622459"/>
                </a:cubicBezTo>
                <a:lnTo>
                  <a:pt x="4838700" y="625775"/>
                </a:lnTo>
                <a:lnTo>
                  <a:pt x="4838700" y="705345"/>
                </a:lnTo>
                <a:lnTo>
                  <a:pt x="4822272" y="708662"/>
                </a:lnTo>
                <a:cubicBezTo>
                  <a:pt x="4798341" y="718783"/>
                  <a:pt x="4781550" y="742479"/>
                  <a:pt x="4781550" y="770097"/>
                </a:cubicBezTo>
                <a:cubicBezTo>
                  <a:pt x="4781550" y="797715"/>
                  <a:pt x="4798341" y="821411"/>
                  <a:pt x="4822272" y="831533"/>
                </a:cubicBezTo>
                <a:lnTo>
                  <a:pt x="4838700" y="834849"/>
                </a:lnTo>
                <a:lnTo>
                  <a:pt x="4838700" y="914419"/>
                </a:lnTo>
                <a:lnTo>
                  <a:pt x="4822272" y="917736"/>
                </a:lnTo>
                <a:cubicBezTo>
                  <a:pt x="4798341" y="927857"/>
                  <a:pt x="4781550" y="951553"/>
                  <a:pt x="4781550" y="979171"/>
                </a:cubicBezTo>
                <a:cubicBezTo>
                  <a:pt x="4781550" y="1006789"/>
                  <a:pt x="4798341" y="1030485"/>
                  <a:pt x="4822272" y="1040607"/>
                </a:cubicBezTo>
                <a:lnTo>
                  <a:pt x="4838700" y="1043923"/>
                </a:lnTo>
                <a:lnTo>
                  <a:pt x="4838700" y="1123491"/>
                </a:lnTo>
                <a:lnTo>
                  <a:pt x="4822272" y="1126808"/>
                </a:lnTo>
                <a:cubicBezTo>
                  <a:pt x="4798341" y="1136929"/>
                  <a:pt x="4781550" y="1160625"/>
                  <a:pt x="4781550" y="1188243"/>
                </a:cubicBezTo>
                <a:cubicBezTo>
                  <a:pt x="4781550" y="1215861"/>
                  <a:pt x="4798341" y="1239557"/>
                  <a:pt x="4822272" y="1249679"/>
                </a:cubicBezTo>
                <a:lnTo>
                  <a:pt x="4838700" y="1252995"/>
                </a:lnTo>
                <a:lnTo>
                  <a:pt x="4838700" y="1323975"/>
                </a:lnTo>
                <a:lnTo>
                  <a:pt x="0" y="1323975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CDC224-C384-6ECB-5595-EF6B66A7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79" y="4981575"/>
            <a:ext cx="3091915" cy="860426"/>
          </a:xfrm>
          <a:prstGeom prst="rect">
            <a:avLst/>
          </a:prstGeom>
          <a:noFill/>
          <a:ln w="174625" cap="sq" cmpd="thinThick">
            <a:noFill/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2800" b="1" dirty="0" err="1">
                <a:solidFill>
                  <a:srgbClr val="FFFFFF"/>
                </a:solidFill>
                <a:latin typeface="Britannic Bold" panose="020B0903060703020204" pitchFamily="34" charset="0"/>
              </a:rPr>
              <a:t>Algèbre</a:t>
            </a:r>
            <a:r>
              <a:rPr lang="en-US" sz="2800" b="1" dirty="0">
                <a:solidFill>
                  <a:srgbClr val="FFFFFF"/>
                </a:solidFill>
                <a:latin typeface="Britannic Bold" panose="020B0903060703020204" pitchFamily="34" charset="0"/>
              </a:rPr>
              <a:t> de Boole</a:t>
            </a:r>
            <a:br>
              <a:rPr lang="en-US" sz="2800" b="1" dirty="0">
                <a:solidFill>
                  <a:srgbClr val="FFFFFF"/>
                </a:solidFill>
                <a:latin typeface="Britannic Bold" panose="020B0903060703020204" pitchFamily="34" charset="0"/>
              </a:rPr>
            </a:br>
            <a:r>
              <a:rPr lang="en-US" sz="2800" b="1" dirty="0">
                <a:solidFill>
                  <a:srgbClr val="FFFFFF"/>
                </a:solidFill>
                <a:latin typeface="Britannic Bold" panose="020B0903060703020204" pitchFamily="34" charset="0"/>
              </a:rPr>
              <a:t>1re </a:t>
            </a:r>
            <a:r>
              <a:rPr lang="en-US" sz="2800" b="1" dirty="0" err="1">
                <a:solidFill>
                  <a:srgbClr val="FFFFFF"/>
                </a:solidFill>
                <a:latin typeface="Britannic Bold" panose="020B0903060703020204" pitchFamily="34" charset="0"/>
              </a:rPr>
              <a:t>Partie</a:t>
            </a:r>
            <a:endParaRPr lang="en-US" sz="2800" b="1" dirty="0">
              <a:solidFill>
                <a:srgbClr val="FFFFFF"/>
              </a:solidFill>
              <a:latin typeface="Britannic Bold" panose="020B0903060703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3CF8AD-BB19-4F90-BDE5-B3B3F56F4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4876800"/>
            <a:ext cx="3593591" cy="3175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4E62CA-FAA3-4628-AEF3-5033C7714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5969000"/>
            <a:ext cx="3593591" cy="3175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99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0C33DB-8E84-FE48-CE44-251336E50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DE5B-C24C-1EE3-6FE4-1264F1A0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19" y="741391"/>
            <a:ext cx="3266449" cy="1616203"/>
          </a:xfrm>
        </p:spPr>
        <p:txBody>
          <a:bodyPr anchor="b">
            <a:normAutofit/>
          </a:bodyPr>
          <a:lstStyle/>
          <a:p>
            <a:r>
              <a:rPr lang="fr-FR" sz="2800" dirty="0">
                <a:latin typeface="Britannic Bold" panose="020B0903060703020204" pitchFamily="34" charset="0"/>
              </a:rPr>
              <a:t>Sommaire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19676-41C0-F54C-0980-D72610ECE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19" y="2533476"/>
            <a:ext cx="3266448" cy="3447832"/>
          </a:xfrm>
        </p:spPr>
        <p:txBody>
          <a:bodyPr anchor="t">
            <a:normAutofit/>
          </a:bodyPr>
          <a:lstStyle/>
          <a:p>
            <a:endParaRPr lang="fr-FR" sz="1700" dirty="0"/>
          </a:p>
          <a:p>
            <a:endParaRPr lang="fr-FR" sz="1700" dirty="0"/>
          </a:p>
          <a:p>
            <a:r>
              <a:rPr lang="fr-FR" sz="1700" dirty="0"/>
              <a:t> Définition</a:t>
            </a:r>
          </a:p>
          <a:p>
            <a:r>
              <a:rPr lang="fr-FR" sz="1700" dirty="0"/>
              <a:t> Binaire : VRAI ou FAUX</a:t>
            </a:r>
          </a:p>
          <a:p>
            <a:r>
              <a:rPr lang="fr-FR" sz="1700" dirty="0"/>
              <a:t>Opérateurs logiques</a:t>
            </a:r>
          </a:p>
          <a:p>
            <a:r>
              <a:rPr lang="fr-FR" sz="1700" dirty="0"/>
              <a:t>Table de vérité</a:t>
            </a:r>
          </a:p>
        </p:txBody>
      </p:sp>
      <p:pic>
        <p:nvPicPr>
          <p:cNvPr id="5" name="Picture 4" descr="Formules écrites sur un unicolore">
            <a:extLst>
              <a:ext uri="{FF2B5EF4-FFF2-40B4-BE49-F238E27FC236}">
                <a16:creationId xmlns:a16="http://schemas.microsoft.com/office/drawing/2014/main" id="{3F6F0142-0028-ACC3-2A56-6D55E81A7C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237" r="32262" b="-1"/>
          <a:stretch/>
        </p:blipFill>
        <p:spPr>
          <a:xfrm>
            <a:off x="4572000" y="10"/>
            <a:ext cx="4571999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9F904DD-3C2B-D6F7-B8FC-7261C62FD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82135" y="3792161"/>
            <a:ext cx="1559464" cy="4579735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12F3AB-AD97-F460-B322-C05F69569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1580" y="-3760"/>
            <a:ext cx="1632418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8F2134-99FC-15B7-4E79-4F37F3775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572000" y="5502302"/>
            <a:ext cx="4579735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C9D50A-29D3-EE45-4F4B-C80A67A03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70169" y="2939627"/>
            <a:ext cx="2372181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2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3266449" cy="1616203"/>
          </a:xfrm>
        </p:spPr>
        <p:txBody>
          <a:bodyPr anchor="b">
            <a:normAutofit/>
          </a:bodyPr>
          <a:lstStyle/>
          <a:p>
            <a:r>
              <a:rPr lang="fr-FR" sz="2800" dirty="0">
                <a:latin typeface="Britannic Bold" panose="020B0903060703020204" pitchFamily="34" charset="0"/>
              </a:rPr>
              <a:t>Définition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3266448" cy="3447832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fr-FR" sz="1700" dirty="0"/>
          </a:p>
          <a:p>
            <a:pPr>
              <a:lnSpc>
                <a:spcPct val="90000"/>
              </a:lnSpc>
            </a:pPr>
            <a:r>
              <a:rPr lang="fr-FR" sz="1700" dirty="0"/>
              <a:t>L'algèbre de Boole est une branche des mathématiques</a:t>
            </a:r>
          </a:p>
          <a:p>
            <a:pPr marL="0" indent="0">
              <a:lnSpc>
                <a:spcPct val="90000"/>
              </a:lnSpc>
              <a:buNone/>
            </a:pPr>
            <a:endParaRPr lang="fr-FR" sz="1700" dirty="0"/>
          </a:p>
          <a:p>
            <a:pPr>
              <a:lnSpc>
                <a:spcPct val="90000"/>
              </a:lnSpc>
            </a:pPr>
            <a:r>
              <a:rPr lang="fr-FR" sz="1700" dirty="0"/>
              <a:t>Elle traite des opérations logiques sur des valeurs binaires (0 et 1)</a:t>
            </a:r>
          </a:p>
          <a:p>
            <a:pPr marL="0" indent="0">
              <a:lnSpc>
                <a:spcPct val="90000"/>
              </a:lnSpc>
              <a:buNone/>
            </a:pPr>
            <a:endParaRPr lang="fr-FR" sz="1700" dirty="0"/>
          </a:p>
          <a:p>
            <a:pPr>
              <a:lnSpc>
                <a:spcPct val="90000"/>
              </a:lnSpc>
            </a:pPr>
            <a:r>
              <a:rPr lang="fr-FR" sz="1700" dirty="0"/>
              <a:t>Inventée par George Boole en 1854</a:t>
            </a:r>
          </a:p>
          <a:p>
            <a:pPr>
              <a:lnSpc>
                <a:spcPct val="90000"/>
              </a:lnSpc>
            </a:pPr>
            <a:r>
              <a:rPr lang="fr-FR" sz="1700" dirty="0"/>
              <a:t>Formalisation de la pensée humaine </a:t>
            </a:r>
          </a:p>
          <a:p>
            <a:pPr marL="0" indent="0">
              <a:lnSpc>
                <a:spcPct val="90000"/>
              </a:lnSpc>
              <a:buNone/>
            </a:pPr>
            <a:endParaRPr lang="fr-FR" sz="1700" dirty="0"/>
          </a:p>
          <a:p>
            <a:pPr>
              <a:lnSpc>
                <a:spcPct val="90000"/>
              </a:lnSpc>
            </a:pPr>
            <a:r>
              <a:rPr lang="fr-FR" sz="1700" dirty="0"/>
              <a:t>Fondement de l'informatique et des circuits logiques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F48762-6529-2EDA-E863-D61871D53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" r="6222"/>
          <a:stretch/>
        </p:blipFill>
        <p:spPr bwMode="auto">
          <a:xfrm>
            <a:off x="4572000" y="10"/>
            <a:ext cx="457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82135" y="3792161"/>
            <a:ext cx="1559464" cy="4579735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1580" y="-3760"/>
            <a:ext cx="1632418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572000" y="5502302"/>
            <a:ext cx="4579735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70169" y="2939627"/>
            <a:ext cx="2372181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D036F5-AECD-FACC-3255-FEFF746DB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495F5-7254-12B0-90F1-3DFA1AC7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68" y="741391"/>
            <a:ext cx="3886199" cy="1616203"/>
          </a:xfrm>
        </p:spPr>
        <p:txBody>
          <a:bodyPr anchor="b">
            <a:normAutofit/>
          </a:bodyPr>
          <a:lstStyle/>
          <a:p>
            <a:r>
              <a:rPr lang="fr-FR" sz="2800" dirty="0">
                <a:latin typeface="Britannic Bold" panose="020B0903060703020204" pitchFamily="34" charset="0"/>
              </a:rPr>
              <a:t>Binaire : VRAI ou FAUX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61D3F-C09E-5A1F-E2F1-C632448EA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19" y="2533476"/>
            <a:ext cx="3266448" cy="3447832"/>
          </a:xfrm>
        </p:spPr>
        <p:txBody>
          <a:bodyPr anchor="t">
            <a:normAutofit lnSpcReduction="10000"/>
          </a:bodyPr>
          <a:lstStyle/>
          <a:p>
            <a:endParaRPr lang="fr-FR" sz="1700" dirty="0"/>
          </a:p>
          <a:p>
            <a:endParaRPr lang="fr-FR" sz="1800" dirty="0"/>
          </a:p>
          <a:p>
            <a:pPr algn="l"/>
            <a:r>
              <a:rPr lang="fr-FR" sz="1800" b="1" dirty="0"/>
              <a:t>Vrai : </a:t>
            </a:r>
            <a:r>
              <a:rPr lang="fr-FR" sz="1800" dirty="0"/>
              <a:t>affirmation est correcte, qui reflète la réalité</a:t>
            </a:r>
          </a:p>
          <a:p>
            <a:pPr algn="l"/>
            <a:r>
              <a:rPr lang="fr-FR" sz="1800" b="1" dirty="0"/>
              <a:t>Faux : </a:t>
            </a:r>
            <a:r>
              <a:rPr lang="fr-FR" sz="1800" dirty="0"/>
              <a:t>affirmation  incorrecte, qui ne reflète pas la réalité</a:t>
            </a:r>
          </a:p>
          <a:p>
            <a:pPr algn="l"/>
            <a:r>
              <a:rPr lang="fr-FR" sz="1800" b="1" dirty="0"/>
              <a:t>Système binaire : </a:t>
            </a:r>
            <a:r>
              <a:rPr lang="fr-FR" sz="1800" dirty="0"/>
              <a:t>deux valeurs possibles</a:t>
            </a:r>
          </a:p>
          <a:p>
            <a:pPr algn="l"/>
            <a:r>
              <a:rPr lang="fr-FR" sz="1800" dirty="0"/>
              <a:t>1 = VRAI (VRAI, actif, allumé)</a:t>
            </a:r>
          </a:p>
          <a:p>
            <a:pPr algn="l"/>
            <a:r>
              <a:rPr lang="fr-FR" sz="1800" dirty="0"/>
              <a:t>0 = FAUX (FAUX, inactif, éteint)</a:t>
            </a:r>
          </a:p>
        </p:txBody>
      </p:sp>
      <p:pic>
        <p:nvPicPr>
          <p:cNvPr id="5" name="Picture 4" descr="Formules écrites sur un unicolore">
            <a:extLst>
              <a:ext uri="{FF2B5EF4-FFF2-40B4-BE49-F238E27FC236}">
                <a16:creationId xmlns:a16="http://schemas.microsoft.com/office/drawing/2014/main" id="{22DCA5A7-96EA-B00A-E57B-9FF646C082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237" r="32262" b="-1"/>
          <a:stretch/>
        </p:blipFill>
        <p:spPr>
          <a:xfrm>
            <a:off x="4572000" y="10"/>
            <a:ext cx="4571999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D246E5D-E17C-2360-B8CC-198E60D10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82135" y="3792161"/>
            <a:ext cx="1559464" cy="4579735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5EF339-9CFF-9A9B-D0C5-9364A5E61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1580" y="-3760"/>
            <a:ext cx="1632418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9F9727-F565-DA86-E9BA-8D0C41100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572000" y="5502302"/>
            <a:ext cx="4579735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BBDDF9-8610-2801-6C69-DDEDD46A0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70169" y="2939627"/>
            <a:ext cx="2372181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6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6E4883-CF92-EA30-2BC0-FA37AED0D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AC80-B37A-82E2-4A6C-45AE4BB9A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68" y="741391"/>
            <a:ext cx="3886199" cy="1616203"/>
          </a:xfrm>
        </p:spPr>
        <p:txBody>
          <a:bodyPr anchor="b">
            <a:normAutofit/>
          </a:bodyPr>
          <a:lstStyle/>
          <a:p>
            <a:r>
              <a:rPr lang="fr-FR" sz="2800" dirty="0">
                <a:latin typeface="Britannic Bold" panose="020B0903060703020204" pitchFamily="34" charset="0"/>
              </a:rPr>
              <a:t>Opérateurs logiques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8C8D4-6A8A-B0A5-049B-5E1A15933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13" y="2333582"/>
            <a:ext cx="3445248" cy="3841924"/>
          </a:xfrm>
        </p:spPr>
        <p:txBody>
          <a:bodyPr anchor="t">
            <a:normAutofit fontScale="92500" lnSpcReduction="10000"/>
          </a:bodyPr>
          <a:lstStyle/>
          <a:p>
            <a:endParaRPr lang="fr-FR" sz="1700" dirty="0"/>
          </a:p>
          <a:p>
            <a:endParaRPr lang="fr-FR" sz="1800" dirty="0"/>
          </a:p>
          <a:p>
            <a:r>
              <a:rPr lang="fr-FR" sz="1800" b="1" dirty="0"/>
              <a:t>NON (NOT) : </a:t>
            </a:r>
            <a:r>
              <a:rPr lang="fr-FR" sz="1800" dirty="0"/>
              <a:t>inverse la valeur (¬A ou A’) </a:t>
            </a:r>
            <a:r>
              <a:rPr lang="fr-FR" sz="1800" b="1" dirty="0">
                <a:solidFill>
                  <a:srgbClr val="FF0000"/>
                </a:solidFill>
              </a:rPr>
              <a:t>priorité 1</a:t>
            </a:r>
            <a:endParaRPr lang="fr-FR" sz="1800" dirty="0"/>
          </a:p>
          <a:p>
            <a:pPr marL="0" indent="0" algn="l">
              <a:buNone/>
            </a:pPr>
            <a:endParaRPr lang="fr-FR" sz="1800" dirty="0"/>
          </a:p>
          <a:p>
            <a:pPr algn="l"/>
            <a:r>
              <a:rPr lang="fr-FR" sz="1800" b="1" dirty="0"/>
              <a:t>ET (AND) : </a:t>
            </a:r>
            <a:r>
              <a:rPr lang="fr-FR" sz="1800" dirty="0"/>
              <a:t>vrai si A ET B sont vrais (A ∧ B) </a:t>
            </a:r>
            <a:r>
              <a:rPr lang="fr-FR" sz="1800" b="1" dirty="0">
                <a:solidFill>
                  <a:srgbClr val="FF0000"/>
                </a:solidFill>
              </a:rPr>
              <a:t>priorité 2</a:t>
            </a:r>
            <a:endParaRPr lang="fr-FR" sz="1800" dirty="0"/>
          </a:p>
          <a:p>
            <a:pPr marL="0" indent="0" algn="l">
              <a:buNone/>
            </a:pPr>
            <a:endParaRPr lang="fr-FR" sz="1800" dirty="0"/>
          </a:p>
          <a:p>
            <a:pPr algn="l"/>
            <a:r>
              <a:rPr lang="fr-FR" sz="1800" b="1" dirty="0"/>
              <a:t>OU EXCLUSIF (XOR) : </a:t>
            </a:r>
            <a:r>
              <a:rPr lang="fr-FR" sz="1800" dirty="0"/>
              <a:t>vrai si une seule valeur est vraie (A ⊕ B)</a:t>
            </a:r>
            <a:r>
              <a:rPr lang="fr-FR" sz="1800" b="1" dirty="0">
                <a:solidFill>
                  <a:srgbClr val="FF0000"/>
                </a:solidFill>
              </a:rPr>
              <a:t> priorité 3</a:t>
            </a:r>
            <a:endParaRPr lang="fr-FR" sz="1800" dirty="0"/>
          </a:p>
          <a:p>
            <a:endParaRPr lang="fr-FR" sz="1800" b="1" dirty="0">
              <a:solidFill>
                <a:srgbClr val="FF0000"/>
              </a:solidFill>
            </a:endParaRPr>
          </a:p>
          <a:p>
            <a:r>
              <a:rPr lang="fr-FR" sz="1800" b="1" dirty="0"/>
              <a:t>OU (OR) : </a:t>
            </a:r>
            <a:r>
              <a:rPr lang="fr-FR" sz="1800" dirty="0"/>
              <a:t>vrai si A OU B est vrai (A ∨ B) </a:t>
            </a:r>
            <a:r>
              <a:rPr lang="fr-FR" sz="1800" b="1" dirty="0">
                <a:solidFill>
                  <a:srgbClr val="FF0000"/>
                </a:solidFill>
              </a:rPr>
              <a:t>priorité 4</a:t>
            </a:r>
            <a:endParaRPr lang="fr-FR" sz="1800" dirty="0"/>
          </a:p>
          <a:p>
            <a:endParaRPr lang="fr-FR" sz="1800" dirty="0"/>
          </a:p>
          <a:p>
            <a:endParaRPr lang="fr-FR" sz="1800" b="1" dirty="0">
              <a:solidFill>
                <a:srgbClr val="FF0000"/>
              </a:solidFill>
            </a:endParaRPr>
          </a:p>
          <a:p>
            <a:pPr algn="l"/>
            <a:endParaRPr lang="fr-FR" sz="1800" dirty="0"/>
          </a:p>
        </p:txBody>
      </p:sp>
      <p:pic>
        <p:nvPicPr>
          <p:cNvPr id="5" name="Picture 4" descr="Formules écrites sur un unicolore">
            <a:extLst>
              <a:ext uri="{FF2B5EF4-FFF2-40B4-BE49-F238E27FC236}">
                <a16:creationId xmlns:a16="http://schemas.microsoft.com/office/drawing/2014/main" id="{5FA4E6AE-EC1B-0F31-F947-D3F6F9DFBA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237" r="32262" b="-1"/>
          <a:stretch/>
        </p:blipFill>
        <p:spPr>
          <a:xfrm>
            <a:off x="4572000" y="10"/>
            <a:ext cx="4571999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0345FD2-5438-8822-3604-7CFA3F07E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82135" y="3792161"/>
            <a:ext cx="1559464" cy="4579735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7AF6B8-B657-C593-4292-653C608F1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1580" y="-3760"/>
            <a:ext cx="1632418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CD7D3-CC8B-6B8F-8C69-5D86259D1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572000" y="5502302"/>
            <a:ext cx="4579735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B12C0A-4078-BF7F-7D3C-4A469D6BDA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70169" y="2939627"/>
            <a:ext cx="2372181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3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Background">
            <a:extLst>
              <a:ext uri="{FF2B5EF4-FFF2-40B4-BE49-F238E27FC236}">
                <a16:creationId xmlns:a16="http://schemas.microsoft.com/office/drawing/2014/main" id="{90D0877E-6CD0-4206-8A18-56CEE73E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18AC0D4-F32D-4067-9F63-E553F4AFF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2806021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1" y="342306"/>
            <a:ext cx="3527862" cy="21214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chemeClr val="tx1"/>
                </a:solidFill>
                <a:latin typeface="Britannic Bold" panose="020B0903060703020204" pitchFamily="34" charset="0"/>
              </a:rPr>
              <a:t>Table de </a:t>
            </a:r>
            <a:r>
              <a:rPr lang="en-US" sz="3500" kern="1200" dirty="0" err="1">
                <a:solidFill>
                  <a:schemeClr val="tx1"/>
                </a:solidFill>
                <a:latin typeface="Britannic Bold" panose="020B0903060703020204" pitchFamily="34" charset="0"/>
              </a:rPr>
              <a:t>vérité</a:t>
            </a:r>
            <a:endParaRPr lang="en-US" sz="3500" kern="1200" dirty="0">
              <a:solidFill>
                <a:schemeClr val="tx1"/>
              </a:solidFill>
              <a:latin typeface="Britannic Bold" panose="020B0903060703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66079EE-FF9F-1A00-063F-0D0B3099ECFB}"/>
              </a:ext>
            </a:extLst>
          </p:cNvPr>
          <p:cNvSpPr txBox="1"/>
          <p:nvPr/>
        </p:nvSpPr>
        <p:spPr>
          <a:xfrm>
            <a:off x="4572000" y="342307"/>
            <a:ext cx="3938154" cy="2121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Objectif est de définir tous les cas de figures possibles et les résultats logiques obtenus à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Chaque cas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6FA9EB-39FB-4B16-CBCC-8CDD20964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14" y="3027899"/>
            <a:ext cx="8564170" cy="20481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5CD902-F0D0-8D3C-61D2-79B84FCF0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253F-528C-BEC4-3FDB-F3BCEBBB8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86257"/>
            <a:ext cx="5195027" cy="804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dirty="0">
                <a:latin typeface="Britannic Bold" panose="020B0903060703020204" pitchFamily="34" charset="0"/>
              </a:rPr>
              <a:t>Un peu de pratique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3641DA3-0FB4-5872-3C8E-C0F72BB4B2E4}"/>
              </a:ext>
            </a:extLst>
          </p:cNvPr>
          <p:cNvSpPr txBox="1"/>
          <p:nvPr/>
        </p:nvSpPr>
        <p:spPr>
          <a:xfrm>
            <a:off x="5823678" y="5586258"/>
            <a:ext cx="2691671" cy="804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600" b="1" dirty="0" err="1"/>
              <a:t>Veuillez</a:t>
            </a:r>
            <a:r>
              <a:rPr lang="en-US" sz="1600" b="1" dirty="0"/>
              <a:t> me faire </a:t>
            </a:r>
            <a:r>
              <a:rPr lang="en-US" sz="1600" b="1" dirty="0" err="1"/>
              <a:t>une</a:t>
            </a:r>
            <a:r>
              <a:rPr lang="en-US" sz="1600" b="1" dirty="0"/>
              <a:t> table de verité de </a:t>
            </a:r>
            <a:r>
              <a:rPr lang="en-US" sz="1600" b="1" dirty="0" err="1"/>
              <a:t>ces</a:t>
            </a:r>
            <a:r>
              <a:rPr lang="en-US" sz="1600" b="1" dirty="0"/>
              <a:t> </a:t>
            </a:r>
            <a:r>
              <a:rPr lang="en-US" sz="1600" b="1" dirty="0" err="1"/>
              <a:t>algèbres</a:t>
            </a:r>
            <a:r>
              <a:rPr lang="en-US" sz="1600" b="1" dirty="0"/>
              <a:t> de Boole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E76F6F3-F5F0-B26D-1B63-73AD0299B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5193518"/>
            <a:ext cx="9155399" cy="123363"/>
            <a:chOff x="-5025" y="6737718"/>
            <a:chExt cx="12207200" cy="12336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BC84BA2-BCC1-89D4-5592-8B2364E6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9C4FA24-7C12-A16B-31C2-89175017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FC0ABFE3-04B2-882C-61AB-463B7F163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" y="0"/>
            <a:ext cx="9144000" cy="527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1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26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Britannic Bold" panose="020B0903060703020204" pitchFamily="34" charset="0"/>
              </a:rPr>
              <a:t>Fin de la première partie</a:t>
            </a:r>
            <a:br>
              <a:rPr lang="fr-FR" dirty="0">
                <a:latin typeface="Britannic Bold" panose="020B0903060703020204" pitchFamily="34" charset="0"/>
              </a:rPr>
            </a:br>
            <a:r>
              <a:rPr lang="fr-FR" dirty="0">
                <a:latin typeface="Britannic Bold" panose="020B0903060703020204" pitchFamily="34" charset="0"/>
              </a:rPr>
              <a:t>à suivre pour la 2</a:t>
            </a:r>
            <a:r>
              <a:rPr lang="fr-FR" baseline="30000" dirty="0">
                <a:latin typeface="Britannic Bold" panose="020B0903060703020204" pitchFamily="34" charset="0"/>
              </a:rPr>
              <a:t>e</a:t>
            </a:r>
            <a:r>
              <a:rPr lang="fr-FR" dirty="0">
                <a:latin typeface="Britannic Bold" panose="020B0903060703020204" pitchFamily="34" charset="0"/>
              </a:rPr>
              <a:t> partie</a:t>
            </a:r>
            <a:endParaRPr dirty="0">
              <a:latin typeface="Britannic Bold" panose="020B0903060703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325</Words>
  <Application>Microsoft Office PowerPoint</Application>
  <PresentationFormat>Affichage à l'écran (4:3)</PresentationFormat>
  <Paragraphs>48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Aptos</vt:lpstr>
      <vt:lpstr>Arial</vt:lpstr>
      <vt:lpstr>Britannic Bold</vt:lpstr>
      <vt:lpstr>Calibri</vt:lpstr>
      <vt:lpstr>Office Theme</vt:lpstr>
      <vt:lpstr>Algèbre de Boole 1re Partie</vt:lpstr>
      <vt:lpstr>Sommaire</vt:lpstr>
      <vt:lpstr>Définition</vt:lpstr>
      <vt:lpstr>Binaire : VRAI ou FAUX</vt:lpstr>
      <vt:lpstr>Opérateurs logiques</vt:lpstr>
      <vt:lpstr>Table de vérité</vt:lpstr>
      <vt:lpstr>Un peu de pratique</vt:lpstr>
      <vt:lpstr>Fin de la première partie à suivre pour la 2e partie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KONDA Eudes</cp:lastModifiedBy>
  <cp:revision>3</cp:revision>
  <dcterms:created xsi:type="dcterms:W3CDTF">2013-01-27T09:14:16Z</dcterms:created>
  <dcterms:modified xsi:type="dcterms:W3CDTF">2025-03-20T11:26:09Z</dcterms:modified>
  <cp:category/>
</cp:coreProperties>
</file>