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46" r:id="rId1"/>
  </p:sldMasterIdLst>
  <p:notesMasterIdLst>
    <p:notesMasterId r:id="rId19"/>
  </p:notesMasterIdLst>
  <p:sldIdLst>
    <p:sldId id="256" r:id="rId2"/>
    <p:sldId id="258" r:id="rId3"/>
    <p:sldId id="259" r:id="rId4"/>
    <p:sldId id="260" r:id="rId5"/>
    <p:sldId id="262" r:id="rId6"/>
    <p:sldId id="263" r:id="rId7"/>
    <p:sldId id="264" r:id="rId8"/>
    <p:sldId id="268" r:id="rId9"/>
    <p:sldId id="266" r:id="rId10"/>
    <p:sldId id="270" r:id="rId11"/>
    <p:sldId id="269" r:id="rId12"/>
    <p:sldId id="271" r:id="rId13"/>
    <p:sldId id="272" r:id="rId14"/>
    <p:sldId id="273" r:id="rId15"/>
    <p:sldId id="275"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CC6DE-4B90-4FBE-9F10-86815F83E9A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406A-335B-40BE-BD43-FDCB52ADD9B0}" type="slidenum">
              <a:rPr lang="en-US" smtClean="0"/>
              <a:t>‹#›</a:t>
            </a:fld>
            <a:endParaRPr lang="en-US"/>
          </a:p>
        </p:txBody>
      </p:sp>
    </p:spTree>
    <p:extLst>
      <p:ext uri="{BB962C8B-B14F-4D97-AF65-F5344CB8AC3E}">
        <p14:creationId xmlns:p14="http://schemas.microsoft.com/office/powerpoint/2010/main" val="94842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406A-335B-40BE-BD43-FDCB52ADD9B0}" type="slidenum">
              <a:rPr lang="en-US" smtClean="0"/>
              <a:t>4</a:t>
            </a:fld>
            <a:endParaRPr lang="en-US"/>
          </a:p>
        </p:txBody>
      </p:sp>
    </p:spTree>
    <p:extLst>
      <p:ext uri="{BB962C8B-B14F-4D97-AF65-F5344CB8AC3E}">
        <p14:creationId xmlns:p14="http://schemas.microsoft.com/office/powerpoint/2010/main" val="311182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330628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2EA72-69F8-40FD-ACED-784C0C9B2C2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417119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1841846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168177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97523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72819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3518917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3302184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1601459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53517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3011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2EA72-69F8-40FD-ACED-784C0C9B2C29}"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51321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2EA72-69F8-40FD-ACED-784C0C9B2C2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58784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2EA72-69F8-40FD-ACED-784C0C9B2C29}"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58188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2EA72-69F8-40FD-ACED-784C0C9B2C29}"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35303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2EA72-69F8-40FD-ACED-784C0C9B2C29}"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362705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2EA72-69F8-40FD-ACED-784C0C9B2C2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154951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2EA72-69F8-40FD-ACED-784C0C9B2C29}"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D521-F243-4227-97B4-DDA10C3FC06B}" type="slidenum">
              <a:rPr lang="en-US" smtClean="0"/>
              <a:t>‹#›</a:t>
            </a:fld>
            <a:endParaRPr lang="en-US"/>
          </a:p>
        </p:txBody>
      </p:sp>
    </p:spTree>
    <p:extLst>
      <p:ext uri="{BB962C8B-B14F-4D97-AF65-F5344CB8AC3E}">
        <p14:creationId xmlns:p14="http://schemas.microsoft.com/office/powerpoint/2010/main" val="235228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72EA72-69F8-40FD-ACED-784C0C9B2C29}" type="datetimeFigureOut">
              <a:rPr lang="en-US" smtClean="0"/>
              <a:t>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52D521-F243-4227-97B4-DDA10C3FC06B}" type="slidenum">
              <a:rPr lang="en-US" smtClean="0"/>
              <a:t>‹#›</a:t>
            </a:fld>
            <a:endParaRPr lang="en-US"/>
          </a:p>
        </p:txBody>
      </p:sp>
    </p:spTree>
    <p:extLst>
      <p:ext uri="{BB962C8B-B14F-4D97-AF65-F5344CB8AC3E}">
        <p14:creationId xmlns:p14="http://schemas.microsoft.com/office/powerpoint/2010/main" val="834201071"/>
      </p:ext>
    </p:extLst>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 id="214748496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005A-35CF-4F24-B9CD-B1AC1D4D26EE}"/>
              </a:ext>
            </a:extLst>
          </p:cNvPr>
          <p:cNvSpPr>
            <a:spLocks noGrp="1"/>
          </p:cNvSpPr>
          <p:nvPr>
            <p:ph type="ctrTitle"/>
          </p:nvPr>
        </p:nvSpPr>
        <p:spPr>
          <a:xfrm>
            <a:off x="3932129" y="1951566"/>
            <a:ext cx="6558273" cy="956623"/>
          </a:xfrm>
        </p:spPr>
        <p:txBody>
          <a:bodyPr>
            <a:normAutofit fontScale="90000"/>
          </a:bodyPr>
          <a:lstStyle/>
          <a:p>
            <a:pPr algn="ctr"/>
            <a:r>
              <a:rPr lang="en-US" dirty="0"/>
              <a:t>LO VAN HIEN</a:t>
            </a:r>
          </a:p>
        </p:txBody>
      </p:sp>
      <p:sp>
        <p:nvSpPr>
          <p:cNvPr id="3" name="Subtitle 2">
            <a:extLst>
              <a:ext uri="{FF2B5EF4-FFF2-40B4-BE49-F238E27FC236}">
                <a16:creationId xmlns:a16="http://schemas.microsoft.com/office/drawing/2014/main" id="{2569D8A0-AC56-47C6-8FD6-D6BD62A08C65}"/>
              </a:ext>
            </a:extLst>
          </p:cNvPr>
          <p:cNvSpPr>
            <a:spLocks noGrp="1"/>
          </p:cNvSpPr>
          <p:nvPr>
            <p:ph type="subTitle" idx="1"/>
          </p:nvPr>
        </p:nvSpPr>
        <p:spPr>
          <a:xfrm>
            <a:off x="3932129" y="3351882"/>
            <a:ext cx="5994400" cy="1991277"/>
          </a:xfrm>
        </p:spPr>
        <p:txBody>
          <a:bodyPr/>
          <a:lstStyle/>
          <a:p>
            <a:pPr algn="l"/>
            <a:r>
              <a:rPr lang="en-US" sz="2800" dirty="0">
                <a:solidFill>
                  <a:schemeClr val="tx1"/>
                </a:solidFill>
                <a:latin typeface="C"/>
                <a:cs typeface="Times New Roman" panose="02020603050405020304" pitchFamily="18" charset="0"/>
              </a:rPr>
              <a:t>MY SUDENT ID : BKC12444</a:t>
            </a:r>
          </a:p>
          <a:p>
            <a:pPr algn="l"/>
            <a:r>
              <a:rPr lang="en-GB" sz="2800" dirty="0">
                <a:solidFill>
                  <a:schemeClr val="tx1"/>
                </a:solidFill>
                <a:effectLst/>
                <a:latin typeface="C"/>
                <a:ea typeface="Calibri" panose="020F0502020204030204" pitchFamily="34" charset="0"/>
                <a:cs typeface="Times New Roman" panose="02020603050405020304" pitchFamily="18" charset="0"/>
              </a:rPr>
              <a:t>MOBILE </a:t>
            </a:r>
            <a:r>
              <a:rPr lang="en-GB" sz="2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NUMBER</a:t>
            </a:r>
            <a:r>
              <a:rPr lang="en-GB" sz="2800" dirty="0">
                <a:solidFill>
                  <a:schemeClr val="tx1"/>
                </a:solidFill>
                <a:effectLst/>
                <a:latin typeface="C"/>
                <a:ea typeface="Calibri" panose="020F0502020204030204" pitchFamily="34" charset="0"/>
                <a:cs typeface="Times New Roman" panose="02020603050405020304" pitchFamily="18" charset="0"/>
              </a:rPr>
              <a:t>:  0326660728</a:t>
            </a:r>
          </a:p>
          <a:p>
            <a:pPr algn="l"/>
            <a:r>
              <a:rPr lang="en-GB" sz="2800" dirty="0">
                <a:solidFill>
                  <a:schemeClr val="tx1"/>
                </a:solidFill>
                <a:latin typeface="C"/>
                <a:cs typeface="Times New Roman" panose="02020603050405020304" pitchFamily="18" charset="0"/>
              </a:rPr>
              <a:t>CLASS : BTEC D02K12</a:t>
            </a:r>
            <a:endParaRPr lang="en-US" sz="2800" dirty="0">
              <a:solidFill>
                <a:schemeClr val="tx1"/>
              </a:solidFill>
              <a:latin typeface="C"/>
              <a:cs typeface="Times New Roman" panose="02020603050405020304" pitchFamily="18" charset="0"/>
            </a:endParaRPr>
          </a:p>
        </p:txBody>
      </p:sp>
      <p:pic>
        <p:nvPicPr>
          <p:cNvPr id="5" name="Picture 4">
            <a:extLst>
              <a:ext uri="{FF2B5EF4-FFF2-40B4-BE49-F238E27FC236}">
                <a16:creationId xmlns:a16="http://schemas.microsoft.com/office/drawing/2014/main" id="{2ADF0307-F6E8-4F39-825A-21291B3A6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42" y="594091"/>
            <a:ext cx="2667000" cy="920750"/>
          </a:xfrm>
          <a:prstGeom prst="rect">
            <a:avLst/>
          </a:prstGeom>
        </p:spPr>
      </p:pic>
      <p:pic>
        <p:nvPicPr>
          <p:cNvPr id="7" name="Picture 6">
            <a:extLst>
              <a:ext uri="{FF2B5EF4-FFF2-40B4-BE49-F238E27FC236}">
                <a16:creationId xmlns:a16="http://schemas.microsoft.com/office/drawing/2014/main" id="{5AB8FA3D-DD8A-4F6F-9834-1DA1EF54E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9954" y="587124"/>
            <a:ext cx="1640733" cy="920749"/>
          </a:xfrm>
          <a:prstGeom prst="rect">
            <a:avLst/>
          </a:prstGeom>
        </p:spPr>
      </p:pic>
    </p:spTree>
    <p:extLst>
      <p:ext uri="{BB962C8B-B14F-4D97-AF65-F5344CB8AC3E}">
        <p14:creationId xmlns:p14="http://schemas.microsoft.com/office/powerpoint/2010/main" val="2960024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8F46-A8AD-470C-89C1-9BFF040EF7B4}"/>
              </a:ext>
            </a:extLst>
          </p:cNvPr>
          <p:cNvSpPr>
            <a:spLocks noGrp="1"/>
          </p:cNvSpPr>
          <p:nvPr>
            <p:ph type="title"/>
          </p:nvPr>
        </p:nvSpPr>
        <p:spPr>
          <a:xfrm>
            <a:off x="1484310" y="344735"/>
            <a:ext cx="10018713" cy="1752599"/>
          </a:xfrm>
        </p:spPr>
        <p:txBody>
          <a:bodyPr/>
          <a:lstStyle/>
          <a:p>
            <a:r>
              <a:rPr lang="en-US" b="1" dirty="0"/>
              <a:t>Application Of Quick Sort Algorithm</a:t>
            </a:r>
          </a:p>
        </p:txBody>
      </p:sp>
      <p:sp>
        <p:nvSpPr>
          <p:cNvPr id="3" name="Content Placeholder 2">
            <a:extLst>
              <a:ext uri="{FF2B5EF4-FFF2-40B4-BE49-F238E27FC236}">
                <a16:creationId xmlns:a16="http://schemas.microsoft.com/office/drawing/2014/main" id="{9A2AF01B-C525-45BB-8EE0-180B6202A284}"/>
              </a:ext>
            </a:extLst>
          </p:cNvPr>
          <p:cNvSpPr>
            <a:spLocks noGrp="1"/>
          </p:cNvSpPr>
          <p:nvPr>
            <p:ph idx="1"/>
          </p:nvPr>
        </p:nvSpPr>
        <p:spPr>
          <a:xfrm>
            <a:off x="1484310" y="1828801"/>
            <a:ext cx="10018713" cy="3962400"/>
          </a:xfrm>
        </p:spPr>
        <p:txBody>
          <a:bodyPr>
            <a:normAutofit/>
          </a:bodyPr>
          <a:lstStyle/>
          <a:p>
            <a:r>
              <a:rPr lang="en-US" b="1" dirty="0"/>
              <a:t>Commercial computers</a:t>
            </a:r>
            <a:r>
              <a:rPr lang="en-US" dirty="0"/>
              <a:t>: Used in government and private organizations for different data classification purposes such as account/file arrangements by name or by ID.</a:t>
            </a:r>
          </a:p>
          <a:p>
            <a:r>
              <a:rPr lang="en-US" b="1" dirty="0"/>
              <a:t>Information Search: </a:t>
            </a:r>
            <a:r>
              <a:rPr lang="en-US" dirty="0"/>
              <a:t>Quick Sort algorithm that support faster and more efficient search for information</a:t>
            </a:r>
          </a:p>
        </p:txBody>
      </p:sp>
    </p:spTree>
    <p:extLst>
      <p:ext uri="{BB962C8B-B14F-4D97-AF65-F5344CB8AC3E}">
        <p14:creationId xmlns:p14="http://schemas.microsoft.com/office/powerpoint/2010/main" val="3245549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EE14-BECB-4DF0-9C9B-599B7E9E34C9}"/>
              </a:ext>
            </a:extLst>
          </p:cNvPr>
          <p:cNvSpPr>
            <a:spLocks noGrp="1"/>
          </p:cNvSpPr>
          <p:nvPr>
            <p:ph type="title"/>
          </p:nvPr>
        </p:nvSpPr>
        <p:spPr>
          <a:xfrm>
            <a:off x="1374143" y="302963"/>
            <a:ext cx="10018713" cy="1752599"/>
          </a:xfrm>
        </p:spPr>
        <p:txBody>
          <a:bodyPr/>
          <a:lstStyle/>
          <a:p>
            <a:r>
              <a:rPr lang="en-US" b="1" dirty="0"/>
              <a:t>Quick Sort Algorithm Review</a:t>
            </a:r>
          </a:p>
        </p:txBody>
      </p:sp>
      <p:sp>
        <p:nvSpPr>
          <p:cNvPr id="3" name="Content Placeholder 2">
            <a:extLst>
              <a:ext uri="{FF2B5EF4-FFF2-40B4-BE49-F238E27FC236}">
                <a16:creationId xmlns:a16="http://schemas.microsoft.com/office/drawing/2014/main" id="{B4A9BD6F-C344-4748-AF2F-ACE638BE3D32}"/>
              </a:ext>
            </a:extLst>
          </p:cNvPr>
          <p:cNvSpPr>
            <a:spLocks noGrp="1"/>
          </p:cNvSpPr>
          <p:nvPr>
            <p:ph idx="1"/>
          </p:nvPr>
        </p:nvSpPr>
        <p:spPr>
          <a:xfrm>
            <a:off x="1484310" y="1806767"/>
            <a:ext cx="10018713" cy="4748270"/>
          </a:xfrm>
        </p:spPr>
        <p:txBody>
          <a:bodyPr>
            <a:normAutofit/>
          </a:bodyPr>
          <a:lstStyle/>
          <a:p>
            <a:r>
              <a:rPr lang="en-US" dirty="0">
                <a:solidFill>
                  <a:srgbClr val="222222"/>
                </a:solidFill>
                <a:effectLst/>
                <a:latin typeface="Corbel (Body)"/>
                <a:ea typeface="Calibri" panose="020F0502020204030204" pitchFamily="34" charset="0"/>
                <a:cs typeface="Times New Roman" panose="02020603050405020304" pitchFamily="18" charset="0"/>
              </a:rPr>
              <a:t>As the name implies, the quick sorting algorithm is an algorithm for fast, compact, light end. This algorithm is based on dividing an array into smaller arrays</a:t>
            </a:r>
          </a:p>
          <a:p>
            <a:r>
              <a:rPr lang="en-US" dirty="0">
                <a:solidFill>
                  <a:srgbClr val="222222"/>
                </a:solidFill>
                <a:effectLst/>
                <a:latin typeface="Corbel (Body)"/>
                <a:ea typeface="Calibri" panose="020F0502020204030204" pitchFamily="34" charset="0"/>
                <a:cs typeface="Times New Roman" panose="02020603050405020304" pitchFamily="18" charset="0"/>
              </a:rPr>
              <a:t>If you compare the Quick Sort algorithm with other sorting algorithms such as Insertion Sort or Bubble Sort, the Quick Sort algorithm gives significantly faster speeds.</a:t>
            </a:r>
          </a:p>
          <a:p>
            <a:r>
              <a:rPr lang="en-US" dirty="0">
                <a:solidFill>
                  <a:srgbClr val="222222"/>
                </a:solidFill>
                <a:effectLst/>
                <a:latin typeface="Corbel (Body)"/>
                <a:ea typeface="Calibri" panose="020F0502020204030204" pitchFamily="34" charset="0"/>
                <a:cs typeface="Times New Roman" panose="02020603050405020304" pitchFamily="18" charset="0"/>
              </a:rPr>
              <a:t>The complexity of Quick Short:</a:t>
            </a:r>
          </a:p>
          <a:p>
            <a:pPr lvl="1">
              <a:buFont typeface="Wingdings" panose="05000000000000000000" pitchFamily="2" charset="2"/>
              <a:buChar char="ü"/>
            </a:pPr>
            <a:r>
              <a:rPr lang="en-US" dirty="0">
                <a:solidFill>
                  <a:srgbClr val="222222"/>
                </a:solidFill>
                <a:effectLst/>
                <a:latin typeface="Corbel (Body)"/>
                <a:ea typeface="Calibri" panose="020F0502020204030204" pitchFamily="34" charset="0"/>
                <a:cs typeface="Times New Roman" panose="02020603050405020304" pitchFamily="18" charset="0"/>
              </a:rPr>
              <a:t>Quick Short's time complexity is O(n) , O(n log n) , O(n ^2)</a:t>
            </a:r>
          </a:p>
          <a:p>
            <a:pPr lvl="1">
              <a:buFont typeface="Wingdings" panose="05000000000000000000" pitchFamily="2" charset="2"/>
              <a:buChar char="ü"/>
            </a:pPr>
            <a:r>
              <a:rPr lang="en-US" dirty="0">
                <a:solidFill>
                  <a:srgbClr val="222222"/>
                </a:solidFill>
                <a:effectLst/>
                <a:latin typeface="Corbel (Body)"/>
                <a:ea typeface="Calibri" panose="020F0502020204030204" pitchFamily="34" charset="0"/>
                <a:cs typeface="Times New Roman" panose="02020603050405020304" pitchFamily="18" charset="0"/>
              </a:rPr>
              <a:t>Quick Short's spatial complexity</a:t>
            </a:r>
            <a:r>
              <a:rPr lang="en-US" dirty="0">
                <a:solidFill>
                  <a:srgbClr val="011627"/>
                </a:solidFill>
                <a:effectLst/>
                <a:latin typeface="Corbel (Body)"/>
                <a:ea typeface="Calibri" panose="020F0502020204030204" pitchFamily="34" charset="0"/>
                <a:cs typeface="Times New Roman" panose="02020603050405020304" pitchFamily="18" charset="0"/>
              </a:rPr>
              <a:t> </a:t>
            </a:r>
            <a:r>
              <a:rPr lang="en-US" dirty="0">
                <a:solidFill>
                  <a:srgbClr val="011627"/>
                </a:solidFill>
                <a:latin typeface="Corbel (Body)"/>
                <a:ea typeface="Calibri" panose="020F0502020204030204" pitchFamily="34" charset="0"/>
                <a:cs typeface="Times New Roman" panose="02020603050405020304" pitchFamily="18" charset="0"/>
              </a:rPr>
              <a:t>is</a:t>
            </a:r>
            <a:r>
              <a:rPr lang="en-US" dirty="0">
                <a:solidFill>
                  <a:srgbClr val="011627"/>
                </a:solidFill>
                <a:effectLst/>
                <a:latin typeface="Corbel (Body)"/>
                <a:ea typeface="Calibri" panose="020F0502020204030204" pitchFamily="34" charset="0"/>
                <a:cs typeface="Times New Roman" panose="02020603050405020304" pitchFamily="18" charset="0"/>
              </a:rPr>
              <a:t> : </a:t>
            </a:r>
            <a:r>
              <a:rPr lang="en-US" dirty="0">
                <a:solidFill>
                  <a:srgbClr val="011627"/>
                </a:solidFill>
                <a:latin typeface="Corbel (Body)"/>
                <a:ea typeface="Calibri" panose="020F0502020204030204" pitchFamily="34" charset="0"/>
                <a:cs typeface="Times New Roman" panose="02020603050405020304" pitchFamily="18" charset="0"/>
              </a:rPr>
              <a:t>O(n)</a:t>
            </a:r>
            <a:endParaRPr lang="en-US" dirty="0">
              <a:solidFill>
                <a:srgbClr val="222222"/>
              </a:solidFill>
              <a:effectLst/>
              <a:latin typeface="Corbel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979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D1D0-B84E-4F09-B33E-404647DF0A53}"/>
              </a:ext>
            </a:extLst>
          </p:cNvPr>
          <p:cNvSpPr>
            <a:spLocks noGrp="1"/>
          </p:cNvSpPr>
          <p:nvPr>
            <p:ph type="title"/>
          </p:nvPr>
        </p:nvSpPr>
        <p:spPr/>
        <p:txBody>
          <a:bodyPr/>
          <a:lstStyle/>
          <a:p>
            <a:r>
              <a:rPr lang="en-US" b="1" dirty="0"/>
              <a:t>Binary Search </a:t>
            </a:r>
            <a:r>
              <a:rPr lang="en-GB" sz="4000" b="1" dirty="0">
                <a:effectLst/>
              </a:rPr>
              <a:t>Algorithms</a:t>
            </a:r>
            <a:endParaRPr lang="en-US" b="1" dirty="0"/>
          </a:p>
        </p:txBody>
      </p:sp>
      <p:sp>
        <p:nvSpPr>
          <p:cNvPr id="3" name="Content Placeholder 2">
            <a:extLst>
              <a:ext uri="{FF2B5EF4-FFF2-40B4-BE49-F238E27FC236}">
                <a16:creationId xmlns:a16="http://schemas.microsoft.com/office/drawing/2014/main" id="{51D706BD-B010-4E83-BC72-8065F52D4FD3}"/>
              </a:ext>
            </a:extLst>
          </p:cNvPr>
          <p:cNvSpPr>
            <a:spLocks noGrp="1"/>
          </p:cNvSpPr>
          <p:nvPr>
            <p:ph idx="1"/>
          </p:nvPr>
        </p:nvSpPr>
        <p:spPr>
          <a:xfrm>
            <a:off x="1982909" y="2677171"/>
            <a:ext cx="3293338" cy="3018918"/>
          </a:xfrm>
        </p:spPr>
        <p:txBody>
          <a:bodyPr>
            <a:normAutofit fontScale="92500" lnSpcReduction="10000"/>
          </a:bodyPr>
          <a:lstStyle/>
          <a:p>
            <a:pPr marL="0" indent="0">
              <a:buNone/>
            </a:pPr>
            <a:r>
              <a:rPr lang="en-US" sz="2600" b="1" dirty="0"/>
              <a:t>What is Binary Search </a:t>
            </a:r>
            <a:r>
              <a:rPr lang="en-GB" sz="2600" b="1" dirty="0">
                <a:effectLst/>
              </a:rPr>
              <a:t>Algorithms? </a:t>
            </a:r>
            <a:endParaRPr lang="en-GB" sz="2600" b="1" dirty="0"/>
          </a:p>
          <a:p>
            <a:pPr>
              <a:buFont typeface="Arial" panose="020B0604020202020204" pitchFamily="34" charset="0"/>
              <a:buChar char="•"/>
            </a:pPr>
            <a:r>
              <a:rPr lang="en-US" sz="2200" dirty="0"/>
              <a:t>Binary search algorithm, also known as half-interval search, is an algorithm that allows to find the position of an element in a sorted array.</a:t>
            </a:r>
            <a:br>
              <a:rPr lang="vi-VN" dirty="0"/>
            </a:br>
            <a:endParaRPr lang="en-US" b="1" dirty="0"/>
          </a:p>
        </p:txBody>
      </p:sp>
      <p:pic>
        <p:nvPicPr>
          <p:cNvPr id="5" name="Picture 4">
            <a:extLst>
              <a:ext uri="{FF2B5EF4-FFF2-40B4-BE49-F238E27FC236}">
                <a16:creationId xmlns:a16="http://schemas.microsoft.com/office/drawing/2014/main" id="{64A34AA8-F587-4FC1-B4C9-7AAC78120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863" y="2788869"/>
            <a:ext cx="5020018" cy="2795522"/>
          </a:xfrm>
          <a:prstGeom prst="rect">
            <a:avLst/>
          </a:prstGeom>
        </p:spPr>
      </p:pic>
    </p:spTree>
    <p:extLst>
      <p:ext uri="{BB962C8B-B14F-4D97-AF65-F5344CB8AC3E}">
        <p14:creationId xmlns:p14="http://schemas.microsoft.com/office/powerpoint/2010/main" val="186986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C159-5E90-45EC-9CE7-A901DB191531}"/>
              </a:ext>
            </a:extLst>
          </p:cNvPr>
          <p:cNvSpPr>
            <a:spLocks noGrp="1"/>
          </p:cNvSpPr>
          <p:nvPr>
            <p:ph type="title"/>
          </p:nvPr>
        </p:nvSpPr>
        <p:spPr>
          <a:xfrm>
            <a:off x="1484310" y="795969"/>
            <a:ext cx="10018713" cy="1752599"/>
          </a:xfrm>
        </p:spPr>
        <p:txBody>
          <a:bodyPr/>
          <a:lstStyle/>
          <a:p>
            <a:r>
              <a:rPr lang="en-US" b="1" dirty="0"/>
              <a:t>The Process Of Binary Search </a:t>
            </a:r>
            <a:r>
              <a:rPr lang="en-GB" sz="4000" b="1" dirty="0">
                <a:effectLst/>
              </a:rPr>
              <a:t>Algorithms</a:t>
            </a:r>
            <a:endParaRPr lang="en-US" dirty="0"/>
          </a:p>
        </p:txBody>
      </p:sp>
      <p:sp>
        <p:nvSpPr>
          <p:cNvPr id="3" name="Content Placeholder 2">
            <a:extLst>
              <a:ext uri="{FF2B5EF4-FFF2-40B4-BE49-F238E27FC236}">
                <a16:creationId xmlns:a16="http://schemas.microsoft.com/office/drawing/2014/main" id="{27D19F8B-BDF9-4A2A-9983-8421DFD74ADF}"/>
              </a:ext>
            </a:extLst>
          </p:cNvPr>
          <p:cNvSpPr>
            <a:spLocks noGrp="1"/>
          </p:cNvSpPr>
          <p:nvPr>
            <p:ph idx="1"/>
          </p:nvPr>
        </p:nvSpPr>
        <p:spPr>
          <a:xfrm>
            <a:off x="1484310" y="2548568"/>
            <a:ext cx="10018713" cy="3124201"/>
          </a:xfrm>
        </p:spPr>
        <p:txBody>
          <a:bodyPr/>
          <a:lstStyle/>
          <a:p>
            <a:r>
              <a:rPr lang="en-US" b="1" dirty="0"/>
              <a:t>Step 1: </a:t>
            </a:r>
            <a:r>
              <a:rPr lang="en-US" dirty="0"/>
              <a:t>split the original pieces in half</a:t>
            </a:r>
          </a:p>
          <a:p>
            <a:r>
              <a:rPr lang="en-US" b="1" dirty="0"/>
              <a:t>Step 2:  </a:t>
            </a:r>
            <a:r>
              <a:rPr lang="en-US" dirty="0"/>
              <a:t>Start with a range, from the beginning of the array to the end of the array. If the value of the element to look for is less than the value of the word in the middle, then narrow the search range from the beginning of the array to the middle of the array and vice versa.</a:t>
            </a:r>
          </a:p>
          <a:p>
            <a:r>
              <a:rPr lang="en-US" b="1" dirty="0"/>
              <a:t>Step 3: </a:t>
            </a:r>
            <a:r>
              <a:rPr lang="en-US" dirty="0"/>
              <a:t> Continue to do so until the array runs out or figure out where the element to look</a:t>
            </a:r>
          </a:p>
        </p:txBody>
      </p:sp>
    </p:spTree>
    <p:extLst>
      <p:ext uri="{BB962C8B-B14F-4D97-AF65-F5344CB8AC3E}">
        <p14:creationId xmlns:p14="http://schemas.microsoft.com/office/powerpoint/2010/main" val="19967320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0714-3308-414E-B206-41D259D66636}"/>
              </a:ext>
            </a:extLst>
          </p:cNvPr>
          <p:cNvSpPr>
            <a:spLocks noGrp="1"/>
          </p:cNvSpPr>
          <p:nvPr>
            <p:ph type="title"/>
          </p:nvPr>
        </p:nvSpPr>
        <p:spPr>
          <a:xfrm>
            <a:off x="1484311" y="377328"/>
            <a:ext cx="10018713" cy="1752599"/>
          </a:xfrm>
        </p:spPr>
        <p:txBody>
          <a:bodyPr/>
          <a:lstStyle/>
          <a:p>
            <a:r>
              <a:rPr lang="en-US" b="1" dirty="0"/>
              <a:t>Example of Binary Search </a:t>
            </a:r>
            <a:r>
              <a:rPr lang="en-GB" sz="4000" b="1" dirty="0">
                <a:effectLst/>
              </a:rPr>
              <a:t>Algorithms</a:t>
            </a:r>
            <a:endParaRPr lang="en-US" dirty="0"/>
          </a:p>
        </p:txBody>
      </p:sp>
      <p:pic>
        <p:nvPicPr>
          <p:cNvPr id="7" name="Content Placeholder 6">
            <a:extLst>
              <a:ext uri="{FF2B5EF4-FFF2-40B4-BE49-F238E27FC236}">
                <a16:creationId xmlns:a16="http://schemas.microsoft.com/office/drawing/2014/main" id="{3C4CB30D-C849-4D25-9362-B8770463D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071" y="2434726"/>
            <a:ext cx="4833188" cy="3448281"/>
          </a:xfrm>
        </p:spPr>
      </p:pic>
      <p:pic>
        <p:nvPicPr>
          <p:cNvPr id="9" name="Picture 8">
            <a:extLst>
              <a:ext uri="{FF2B5EF4-FFF2-40B4-BE49-F238E27FC236}">
                <a16:creationId xmlns:a16="http://schemas.microsoft.com/office/drawing/2014/main" id="{4D23075E-1889-4D66-BEDC-0326A7E29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293" y="5404395"/>
            <a:ext cx="4833189" cy="478612"/>
          </a:xfrm>
          <a:prstGeom prst="rect">
            <a:avLst/>
          </a:prstGeom>
        </p:spPr>
      </p:pic>
      <p:pic>
        <p:nvPicPr>
          <p:cNvPr id="4" name="Picture 3">
            <a:extLst>
              <a:ext uri="{FF2B5EF4-FFF2-40B4-BE49-F238E27FC236}">
                <a16:creationId xmlns:a16="http://schemas.microsoft.com/office/drawing/2014/main" id="{9E1E422F-C769-4150-9517-0EA80E1EA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688" y="2434726"/>
            <a:ext cx="4978400" cy="2590800"/>
          </a:xfrm>
          <a:prstGeom prst="rect">
            <a:avLst/>
          </a:prstGeom>
        </p:spPr>
      </p:pic>
    </p:spTree>
    <p:extLst>
      <p:ext uri="{BB962C8B-B14F-4D97-AF65-F5344CB8AC3E}">
        <p14:creationId xmlns:p14="http://schemas.microsoft.com/office/powerpoint/2010/main" val="420353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FA21-C991-4C70-B5A9-99D4F89BC6E6}"/>
              </a:ext>
            </a:extLst>
          </p:cNvPr>
          <p:cNvSpPr>
            <a:spLocks noGrp="1"/>
          </p:cNvSpPr>
          <p:nvPr>
            <p:ph type="title"/>
          </p:nvPr>
        </p:nvSpPr>
        <p:spPr>
          <a:xfrm>
            <a:off x="1484310" y="914400"/>
            <a:ext cx="10018713" cy="1752599"/>
          </a:xfrm>
        </p:spPr>
        <p:txBody>
          <a:bodyPr/>
          <a:lstStyle/>
          <a:p>
            <a:r>
              <a:rPr lang="en-US" b="1" dirty="0"/>
              <a:t>Application Of Binary Search </a:t>
            </a:r>
            <a:r>
              <a:rPr lang="en-GB" sz="4000" b="1" dirty="0">
                <a:effectLst/>
              </a:rPr>
              <a:t>Algorithms</a:t>
            </a:r>
            <a:endParaRPr lang="en-US" dirty="0"/>
          </a:p>
        </p:txBody>
      </p:sp>
      <p:sp>
        <p:nvSpPr>
          <p:cNvPr id="3" name="Content Placeholder 2">
            <a:extLst>
              <a:ext uri="{FF2B5EF4-FFF2-40B4-BE49-F238E27FC236}">
                <a16:creationId xmlns:a16="http://schemas.microsoft.com/office/drawing/2014/main" id="{9E51CE9F-5D96-459D-9115-D7863BB4289F}"/>
              </a:ext>
            </a:extLst>
          </p:cNvPr>
          <p:cNvSpPr>
            <a:spLocks noGrp="1"/>
          </p:cNvSpPr>
          <p:nvPr>
            <p:ph idx="1"/>
          </p:nvPr>
        </p:nvSpPr>
        <p:spPr>
          <a:xfrm>
            <a:off x="2189390" y="2666999"/>
            <a:ext cx="4773270" cy="3124201"/>
          </a:xfrm>
        </p:spPr>
        <p:txBody>
          <a:bodyPr/>
          <a:lstStyle/>
          <a:p>
            <a:pPr algn="just"/>
            <a:r>
              <a:rPr lang="en-US" dirty="0"/>
              <a:t>Binary search algorithms are often used to search for elements in an arranged list, for example in a phone book sorted by name, which can search for a person's phone number by that person's name.</a:t>
            </a:r>
          </a:p>
        </p:txBody>
      </p:sp>
      <p:pic>
        <p:nvPicPr>
          <p:cNvPr id="5" name="Picture 4">
            <a:extLst>
              <a:ext uri="{FF2B5EF4-FFF2-40B4-BE49-F238E27FC236}">
                <a16:creationId xmlns:a16="http://schemas.microsoft.com/office/drawing/2014/main" id="{02E5C9BE-C09C-40E7-B4D0-88DB075D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090" y="2952522"/>
            <a:ext cx="2158600" cy="2991078"/>
          </a:xfrm>
          <a:prstGeom prst="rect">
            <a:avLst/>
          </a:prstGeom>
        </p:spPr>
      </p:pic>
    </p:spTree>
    <p:extLst>
      <p:ext uri="{BB962C8B-B14F-4D97-AF65-F5344CB8AC3E}">
        <p14:creationId xmlns:p14="http://schemas.microsoft.com/office/powerpoint/2010/main" val="200271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48F8-0227-45A7-8375-2427FC4B70B2}"/>
              </a:ext>
            </a:extLst>
          </p:cNvPr>
          <p:cNvSpPr>
            <a:spLocks noGrp="1"/>
          </p:cNvSpPr>
          <p:nvPr>
            <p:ph type="title"/>
          </p:nvPr>
        </p:nvSpPr>
        <p:spPr/>
        <p:txBody>
          <a:bodyPr/>
          <a:lstStyle/>
          <a:p>
            <a:r>
              <a:rPr lang="en-US" b="1" dirty="0"/>
              <a:t>Binary Search </a:t>
            </a:r>
            <a:r>
              <a:rPr lang="en-GB" sz="4000" b="1" dirty="0">
                <a:effectLst/>
              </a:rPr>
              <a:t>Algorithms </a:t>
            </a:r>
            <a:r>
              <a:rPr lang="en-US" b="1" dirty="0"/>
              <a:t>Review</a:t>
            </a:r>
            <a:endParaRPr lang="en-US" dirty="0"/>
          </a:p>
        </p:txBody>
      </p:sp>
      <p:sp>
        <p:nvSpPr>
          <p:cNvPr id="3" name="Content Placeholder 2">
            <a:extLst>
              <a:ext uri="{FF2B5EF4-FFF2-40B4-BE49-F238E27FC236}">
                <a16:creationId xmlns:a16="http://schemas.microsoft.com/office/drawing/2014/main" id="{69BDF769-799B-4769-947D-F3C00DC9B23C}"/>
              </a:ext>
            </a:extLst>
          </p:cNvPr>
          <p:cNvSpPr>
            <a:spLocks noGrp="1"/>
          </p:cNvSpPr>
          <p:nvPr>
            <p:ph idx="1"/>
          </p:nvPr>
        </p:nvSpPr>
        <p:spPr/>
        <p:txBody>
          <a:bodyPr>
            <a:normAutofit/>
          </a:bodyPr>
          <a:lstStyle/>
          <a:p>
            <a:r>
              <a:rPr lang="en-US" dirty="0"/>
              <a:t>Binary search only works on sorted arrays and suitable for arrays of length</a:t>
            </a:r>
          </a:p>
          <a:p>
            <a:r>
              <a:rPr lang="en-US" dirty="0"/>
              <a:t>If compared Binary Search  with Linear Search Algorithm, Binary Search Algorithm has better performance</a:t>
            </a:r>
          </a:p>
          <a:p>
            <a:r>
              <a:rPr lang="en-US" dirty="0">
                <a:solidFill>
                  <a:srgbClr val="222222"/>
                </a:solidFill>
                <a:effectLst/>
                <a:latin typeface="Corbel (Body)"/>
                <a:ea typeface="Calibri" panose="020F0502020204030204" pitchFamily="34" charset="0"/>
                <a:cs typeface="Times New Roman" panose="02020603050405020304" pitchFamily="18" charset="0"/>
              </a:rPr>
              <a:t>The complexity of </a:t>
            </a:r>
            <a:r>
              <a:rPr lang="en-US" dirty="0"/>
              <a:t>Binary Search </a:t>
            </a:r>
            <a:r>
              <a:rPr lang="en-GB" sz="2400" dirty="0">
                <a:effectLst/>
              </a:rPr>
              <a:t>Algorithms </a:t>
            </a:r>
          </a:p>
          <a:p>
            <a:pPr lvl="1"/>
            <a:r>
              <a:rPr lang="en-US" dirty="0"/>
              <a:t>The average complexity of the binary search algorithm  : O(log n)</a:t>
            </a:r>
          </a:p>
          <a:p>
            <a:pPr lvl="1"/>
            <a:r>
              <a:rPr lang="en-US" dirty="0"/>
              <a:t>Spatial Complexity :  O(1)</a:t>
            </a:r>
          </a:p>
        </p:txBody>
      </p:sp>
    </p:spTree>
    <p:extLst>
      <p:ext uri="{BB962C8B-B14F-4D97-AF65-F5344CB8AC3E}">
        <p14:creationId xmlns:p14="http://schemas.microsoft.com/office/powerpoint/2010/main" val="28501041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997-381C-4996-BD38-BCEC7738A45E}"/>
              </a:ext>
            </a:extLst>
          </p:cNvPr>
          <p:cNvSpPr>
            <a:spLocks noGrp="1"/>
          </p:cNvSpPr>
          <p:nvPr>
            <p:ph type="title"/>
          </p:nvPr>
        </p:nvSpPr>
        <p:spPr>
          <a:xfrm>
            <a:off x="1086643" y="2305280"/>
            <a:ext cx="10018713" cy="1752599"/>
          </a:xfrm>
        </p:spPr>
        <p:txBody>
          <a:bodyPr/>
          <a:lstStyle/>
          <a:p>
            <a:r>
              <a:rPr lang="en-US" b="1" dirty="0">
                <a:solidFill>
                  <a:srgbClr val="C00000"/>
                </a:solidFill>
              </a:rPr>
              <a:t>THANK YOU  FOF WATCHING</a:t>
            </a:r>
          </a:p>
        </p:txBody>
      </p:sp>
    </p:spTree>
    <p:extLst>
      <p:ext uri="{BB962C8B-B14F-4D97-AF65-F5344CB8AC3E}">
        <p14:creationId xmlns:p14="http://schemas.microsoft.com/office/powerpoint/2010/main" val="134753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D25A-4E85-4E43-A03A-BB87E01345F2}"/>
              </a:ext>
            </a:extLst>
          </p:cNvPr>
          <p:cNvSpPr>
            <a:spLocks noGrp="1"/>
          </p:cNvSpPr>
          <p:nvPr>
            <p:ph type="title"/>
          </p:nvPr>
        </p:nvSpPr>
        <p:spPr>
          <a:xfrm>
            <a:off x="2334704" y="598895"/>
            <a:ext cx="8465270" cy="678896"/>
          </a:xfrm>
        </p:spPr>
        <p:txBody>
          <a:bodyPr>
            <a:noAutofit/>
          </a:bodyPr>
          <a:lstStyle/>
          <a:p>
            <a:r>
              <a:rPr lang="en-US" b="1" kern="0" dirty="0">
                <a:latin typeface="Calibri" panose="020F0502020204030204" pitchFamily="34" charset="0"/>
              </a:rPr>
              <a:t>ALGO</a:t>
            </a:r>
            <a:r>
              <a:rPr lang="en-US" sz="4000" b="1" kern="0" dirty="0">
                <a:effectLst/>
                <a:latin typeface="Calibri" panose="020F0502020204030204" pitchFamily="34" charset="0"/>
              </a:rPr>
              <a:t>RITHMS IN PROGRAMMING</a:t>
            </a:r>
            <a:endParaRPr lang="en-US" b="1" dirty="0"/>
          </a:p>
        </p:txBody>
      </p:sp>
      <p:sp>
        <p:nvSpPr>
          <p:cNvPr id="3" name="Content Placeholder 2">
            <a:extLst>
              <a:ext uri="{FF2B5EF4-FFF2-40B4-BE49-F238E27FC236}">
                <a16:creationId xmlns:a16="http://schemas.microsoft.com/office/drawing/2014/main" id="{070C73E8-BC78-4310-9A5D-8E00BBFA2074}"/>
              </a:ext>
            </a:extLst>
          </p:cNvPr>
          <p:cNvSpPr>
            <a:spLocks noGrp="1"/>
          </p:cNvSpPr>
          <p:nvPr>
            <p:ph sz="quarter" idx="13"/>
          </p:nvPr>
        </p:nvSpPr>
        <p:spPr>
          <a:xfrm>
            <a:off x="1140208" y="2113553"/>
            <a:ext cx="9911583" cy="3311189"/>
          </a:xfrm>
        </p:spPr>
        <p:txBody>
          <a:bodyPr>
            <a:normAutofit fontScale="92500" lnSpcReduction="20000"/>
          </a:bodyPr>
          <a:lstStyle/>
          <a:p>
            <a:pPr marL="0" indent="0">
              <a:buNone/>
            </a:pPr>
            <a:r>
              <a:rPr lang="en-US" b="1" dirty="0"/>
              <a:t>CONTENT</a:t>
            </a:r>
          </a:p>
          <a:p>
            <a:pPr marL="342900" indent="-342900">
              <a:buFont typeface="+mj-lt"/>
              <a:buAutoNum type="arabicPeriod"/>
            </a:pPr>
            <a:r>
              <a:rPr lang="en-GB" b="1" kern="0" dirty="0">
                <a:effectLst/>
                <a:latin typeface="Corbel (Body)"/>
              </a:rPr>
              <a:t>General definition of algorithm</a:t>
            </a:r>
          </a:p>
          <a:p>
            <a:pPr lvl="1">
              <a:buFont typeface="Wingdings" panose="05000000000000000000" pitchFamily="2" charset="2"/>
              <a:buChar char="v"/>
            </a:pPr>
            <a:r>
              <a:rPr lang="en-GB" b="1" kern="0" dirty="0">
                <a:effectLst/>
                <a:latin typeface="Corbel (Body)"/>
              </a:rPr>
              <a:t>What is algorithm ?</a:t>
            </a:r>
          </a:p>
          <a:p>
            <a:pPr lvl="1">
              <a:buFont typeface="Wingdings" panose="05000000000000000000" pitchFamily="2" charset="2"/>
              <a:buChar char="v"/>
            </a:pPr>
            <a:r>
              <a:rPr lang="en-US" b="1" kern="0" dirty="0">
                <a:effectLst/>
                <a:latin typeface="Corbel (Body)"/>
              </a:rPr>
              <a:t>The importance of algorithms in programming.       </a:t>
            </a:r>
          </a:p>
          <a:p>
            <a:pPr lvl="1">
              <a:buFont typeface="Wingdings" panose="05000000000000000000" pitchFamily="2" charset="2"/>
              <a:buChar char="v"/>
            </a:pPr>
            <a:r>
              <a:rPr lang="en-US" b="1" kern="0" dirty="0">
                <a:effectLst/>
                <a:latin typeface="Corbel (Body)"/>
              </a:rPr>
              <a:t>Exampl</a:t>
            </a:r>
            <a:r>
              <a:rPr lang="en-US" b="1" kern="0" dirty="0">
                <a:latin typeface="Corbel (Body)"/>
              </a:rPr>
              <a:t>e algorithm</a:t>
            </a:r>
            <a:endParaRPr lang="en-US" b="1" kern="0" dirty="0">
              <a:effectLst/>
              <a:latin typeface="Corbel (Body)"/>
            </a:endParaRPr>
          </a:p>
          <a:p>
            <a:pPr marL="342900" indent="-342900">
              <a:buFont typeface="+mj-lt"/>
              <a:buAutoNum type="arabicPeriod"/>
            </a:pPr>
            <a:r>
              <a:rPr lang="en-GB" b="1" kern="0" dirty="0">
                <a:latin typeface="Corbel (Body)"/>
              </a:rPr>
              <a:t>S</a:t>
            </a:r>
            <a:r>
              <a:rPr lang="en-GB" b="1" kern="0" dirty="0">
                <a:effectLst/>
                <a:latin typeface="Corbel (Body)"/>
              </a:rPr>
              <a:t>ome commonly used algorithms in programming</a:t>
            </a:r>
            <a:endParaRPr lang="en-US" b="1" kern="0" dirty="0">
              <a:effectLst/>
              <a:latin typeface="Corbel (Body)"/>
            </a:endParaRPr>
          </a:p>
          <a:p>
            <a:pPr lvl="1">
              <a:buFont typeface="Wingdings" panose="05000000000000000000" pitchFamily="2" charset="2"/>
              <a:buChar char="v"/>
            </a:pPr>
            <a:r>
              <a:rPr lang="en-GB" b="1" dirty="0">
                <a:effectLst/>
                <a:latin typeface="Corbel (Body)"/>
              </a:rPr>
              <a:t>Quick Sort Algorithms</a:t>
            </a:r>
          </a:p>
          <a:p>
            <a:pPr lvl="1">
              <a:buFont typeface="Wingdings" panose="05000000000000000000" pitchFamily="2" charset="2"/>
              <a:buChar char="v"/>
            </a:pPr>
            <a:r>
              <a:rPr lang="en-US" b="1" dirty="0">
                <a:latin typeface="Corbel (Body)"/>
              </a:rPr>
              <a:t>Binary Search </a:t>
            </a:r>
            <a:r>
              <a:rPr lang="en-GB" sz="2000" b="1" dirty="0">
                <a:effectLst/>
                <a:latin typeface="Corbel (Body)"/>
              </a:rPr>
              <a:t>Algorithms</a:t>
            </a:r>
            <a:endParaRPr lang="en-US" b="1" dirty="0">
              <a:effectLst/>
              <a:latin typeface="Corbel (Body)"/>
            </a:endParaRPr>
          </a:p>
          <a:p>
            <a:endParaRPr lang="en-US" sz="1800" b="1" dirty="0">
              <a:effectLst/>
              <a:latin typeface="Calibri" panose="020F0502020204030204" pitchFamily="34" charset="0"/>
            </a:endParaRPr>
          </a:p>
        </p:txBody>
      </p:sp>
      <p:pic>
        <p:nvPicPr>
          <p:cNvPr id="4" name="Picture 3">
            <a:extLst>
              <a:ext uri="{FF2B5EF4-FFF2-40B4-BE49-F238E27FC236}">
                <a16:creationId xmlns:a16="http://schemas.microsoft.com/office/drawing/2014/main" id="{F1349EDF-A636-4A52-B464-95AA37C77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933" y="2113553"/>
            <a:ext cx="3971827" cy="3311189"/>
          </a:xfrm>
          <a:prstGeom prst="rect">
            <a:avLst/>
          </a:prstGeom>
        </p:spPr>
      </p:pic>
    </p:spTree>
    <p:extLst>
      <p:ext uri="{BB962C8B-B14F-4D97-AF65-F5344CB8AC3E}">
        <p14:creationId xmlns:p14="http://schemas.microsoft.com/office/powerpoint/2010/main" val="262588521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F6874-6D0E-4A9B-876C-10230E35EDDF}"/>
              </a:ext>
            </a:extLst>
          </p:cNvPr>
          <p:cNvSpPr>
            <a:spLocks noGrp="1"/>
          </p:cNvSpPr>
          <p:nvPr>
            <p:ph sz="quarter" idx="13"/>
          </p:nvPr>
        </p:nvSpPr>
        <p:spPr>
          <a:xfrm>
            <a:off x="1784618" y="1952922"/>
            <a:ext cx="4311381" cy="3613167"/>
          </a:xfrm>
        </p:spPr>
        <p:txBody>
          <a:bodyPr>
            <a:noAutofit/>
          </a:bodyPr>
          <a:lstStyle/>
          <a:p>
            <a:pPr marL="0" indent="0">
              <a:lnSpc>
                <a:spcPct val="107000"/>
              </a:lnSpc>
              <a:spcBef>
                <a:spcPts val="0"/>
              </a:spcBef>
              <a:spcAft>
                <a:spcPts val="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What is an </a:t>
            </a:r>
            <a:r>
              <a:rPr lang="en-GB" sz="2400" b="1" kern="0" dirty="0">
                <a:latin typeface="Calibri" panose="020F0502020204030204" pitchFamily="34" charset="0"/>
                <a:cs typeface="Calibri" panose="020F0502020204030204" pitchFamily="34" charset="0"/>
              </a:rPr>
              <a:t>A</a:t>
            </a:r>
            <a:r>
              <a:rPr lang="en-GB" sz="2400" b="1" kern="0" dirty="0">
                <a:effectLst/>
                <a:latin typeface="Calibri" panose="020F0502020204030204" pitchFamily="34" charset="0"/>
                <a:cs typeface="Calibri" panose="020F0502020204030204" pitchFamily="34" charset="0"/>
              </a:rPr>
              <a:t>lgorithm ?</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Arial" panose="020B0604020202020204" pitchFamily="34" charset="0"/>
              <a:buChar char="•"/>
            </a:pPr>
            <a:r>
              <a:rPr lang="en-US" sz="2000" dirty="0">
                <a:effectLst/>
                <a:latin typeface="Corbel (Body)"/>
                <a:ea typeface="Calibri" panose="020F0502020204030204" pitchFamily="34" charset="0"/>
                <a:cs typeface="Times New Roman" panose="02020603050405020304" pitchFamily="18" charset="0"/>
              </a:rPr>
              <a:t>An algorithm is a step procedure to solve logical and mathematical problems.</a:t>
            </a:r>
          </a:p>
          <a:p>
            <a:pPr marR="0" lvl="0">
              <a:lnSpc>
                <a:spcPct val="107000"/>
              </a:lnSpc>
              <a:spcBef>
                <a:spcPts val="0"/>
              </a:spcBef>
              <a:spcAft>
                <a:spcPts val="0"/>
              </a:spcAft>
              <a:buFont typeface="Arial" panose="020B0604020202020204" pitchFamily="34" charset="0"/>
              <a:buChar char="•"/>
            </a:pPr>
            <a:endParaRPr lang="en-US" sz="2000" dirty="0">
              <a:effectLst/>
              <a:latin typeface="Corbel (Body)"/>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Arial" panose="020B0604020202020204" pitchFamily="34" charset="0"/>
              <a:buChar char="•"/>
            </a:pPr>
            <a:r>
              <a:rPr lang="en-US" sz="2000" dirty="0">
                <a:effectLst/>
                <a:latin typeface="Corbel (Body)"/>
                <a:ea typeface="Calibri" panose="020F0502020204030204" pitchFamily="34" charset="0"/>
                <a:cs typeface="Times New Roman" panose="02020603050405020304" pitchFamily="18" charset="0"/>
              </a:rPr>
              <a:t> A recipe is a good example of an algorithm because it says what must be done, step by step</a:t>
            </a:r>
          </a:p>
        </p:txBody>
      </p:sp>
      <p:pic>
        <p:nvPicPr>
          <p:cNvPr id="5" name="Picture 4">
            <a:extLst>
              <a:ext uri="{FF2B5EF4-FFF2-40B4-BE49-F238E27FC236}">
                <a16:creationId xmlns:a16="http://schemas.microsoft.com/office/drawing/2014/main" id="{F04757C3-0303-4372-BDD9-7F4F58383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52922"/>
            <a:ext cx="4942787" cy="3613168"/>
          </a:xfrm>
          <a:prstGeom prst="rect">
            <a:avLst/>
          </a:prstGeom>
        </p:spPr>
      </p:pic>
      <p:sp>
        <p:nvSpPr>
          <p:cNvPr id="2" name="TextBox 1">
            <a:extLst>
              <a:ext uri="{FF2B5EF4-FFF2-40B4-BE49-F238E27FC236}">
                <a16:creationId xmlns:a16="http://schemas.microsoft.com/office/drawing/2014/main" id="{2938F051-C8A4-4D9D-897C-AC3F28BCF458}"/>
              </a:ext>
            </a:extLst>
          </p:cNvPr>
          <p:cNvSpPr txBox="1"/>
          <p:nvPr/>
        </p:nvSpPr>
        <p:spPr>
          <a:xfrm>
            <a:off x="3018623" y="629483"/>
            <a:ext cx="7293166" cy="1323439"/>
          </a:xfrm>
          <a:prstGeom prst="rect">
            <a:avLst/>
          </a:prstGeom>
          <a:noFill/>
        </p:spPr>
        <p:txBody>
          <a:bodyPr wrap="square" rtlCol="0">
            <a:spAutoFit/>
          </a:bodyPr>
          <a:lstStyle/>
          <a:p>
            <a:r>
              <a:rPr lang="en-GB" sz="4000" b="1" kern="0" dirty="0">
                <a:effectLst/>
                <a:latin typeface="Calibri" panose="020F0502020204030204" pitchFamily="34" charset="0"/>
                <a:cs typeface="Calibri" panose="020F0502020204030204" pitchFamily="34" charset="0"/>
              </a:rPr>
              <a:t>General Definition Of </a:t>
            </a:r>
            <a:r>
              <a:rPr lang="en-GB" sz="4000" b="1" kern="0" dirty="0">
                <a:latin typeface="Calibri" panose="020F0502020204030204" pitchFamily="34" charset="0"/>
                <a:cs typeface="Calibri" panose="020F0502020204030204" pitchFamily="34" charset="0"/>
              </a:rPr>
              <a:t>A</a:t>
            </a:r>
            <a:r>
              <a:rPr lang="en-GB" sz="4000" b="1" kern="0" dirty="0">
                <a:effectLst/>
                <a:latin typeface="Calibri" panose="020F0502020204030204" pitchFamily="34" charset="0"/>
                <a:cs typeface="Calibri" panose="020F0502020204030204" pitchFamily="34" charset="0"/>
              </a:rPr>
              <a:t>lgorithm</a:t>
            </a:r>
          </a:p>
          <a:p>
            <a:endParaRPr lang="en-US" sz="4000" dirty="0"/>
          </a:p>
        </p:txBody>
      </p:sp>
    </p:spTree>
    <p:extLst>
      <p:ext uri="{BB962C8B-B14F-4D97-AF65-F5344CB8AC3E}">
        <p14:creationId xmlns:p14="http://schemas.microsoft.com/office/powerpoint/2010/main" val="245526502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50F7-44BA-4175-B4B6-0430EC874E63}"/>
              </a:ext>
            </a:extLst>
          </p:cNvPr>
          <p:cNvSpPr>
            <a:spLocks noGrp="1"/>
          </p:cNvSpPr>
          <p:nvPr>
            <p:ph type="title"/>
          </p:nvPr>
        </p:nvSpPr>
        <p:spPr>
          <a:xfrm>
            <a:off x="1477230" y="1370293"/>
            <a:ext cx="9603275" cy="678896"/>
          </a:xfrm>
        </p:spPr>
        <p:txBody>
          <a:bodyPr>
            <a:noAutofit/>
          </a:bodyPr>
          <a:lstStyle/>
          <a:p>
            <a:r>
              <a:rPr lang="en-US" b="1" dirty="0"/>
              <a:t>The Role Of </a:t>
            </a:r>
            <a:r>
              <a:rPr lang="en-GB" b="1" dirty="0">
                <a:effectLst/>
                <a:latin typeface="Times New Roman" panose="02020603050405020304" pitchFamily="18" charset="0"/>
              </a:rPr>
              <a:t>Algorithms</a:t>
            </a:r>
            <a:r>
              <a:rPr lang="en-US" b="1" kern="0" dirty="0">
                <a:effectLst/>
                <a:latin typeface="Calibri" panose="020F0502020204030204" pitchFamily="34" charset="0"/>
              </a:rPr>
              <a:t> </a:t>
            </a:r>
            <a:r>
              <a:rPr lang="en-US" b="1" kern="0" dirty="0">
                <a:latin typeface="Calibri" panose="020F0502020204030204" pitchFamily="34" charset="0"/>
              </a:rPr>
              <a:t>In</a:t>
            </a:r>
            <a:r>
              <a:rPr lang="en-US" b="1" kern="0" dirty="0">
                <a:effectLst/>
                <a:latin typeface="Calibri" panose="020F0502020204030204" pitchFamily="34" charset="0"/>
              </a:rPr>
              <a:t> </a:t>
            </a:r>
            <a:r>
              <a:rPr lang="en-US" b="1" kern="0" dirty="0">
                <a:latin typeface="Calibri" panose="020F0502020204030204" pitchFamily="34" charset="0"/>
              </a:rPr>
              <a:t>Programming</a:t>
            </a:r>
            <a:endParaRPr lang="en-US" b="1" dirty="0"/>
          </a:p>
        </p:txBody>
      </p:sp>
      <p:sp>
        <p:nvSpPr>
          <p:cNvPr id="3" name="Content Placeholder 2">
            <a:extLst>
              <a:ext uri="{FF2B5EF4-FFF2-40B4-BE49-F238E27FC236}">
                <a16:creationId xmlns:a16="http://schemas.microsoft.com/office/drawing/2014/main" id="{27375F7F-0C80-42D5-8870-29E530B1E6A5}"/>
              </a:ext>
            </a:extLst>
          </p:cNvPr>
          <p:cNvSpPr>
            <a:spLocks noGrp="1"/>
          </p:cNvSpPr>
          <p:nvPr>
            <p:ph sz="quarter" idx="13"/>
          </p:nvPr>
        </p:nvSpPr>
        <p:spPr>
          <a:xfrm>
            <a:off x="1477231" y="2402761"/>
            <a:ext cx="9603275" cy="3311189"/>
          </a:xfrm>
        </p:spPr>
        <p:txBody>
          <a:bodyPr>
            <a:normAutofit/>
          </a:bodyPr>
          <a:lstStyle/>
          <a:p>
            <a:r>
              <a:rPr lang="en-US" dirty="0">
                <a:latin typeface="Corbel (Body)"/>
                <a:cs typeface="Times New Roman" panose="02020603050405020304" pitchFamily="18" charset="0"/>
              </a:rPr>
              <a:t>Algorithms are an important indispensable part of approaching programming-related issues.</a:t>
            </a:r>
          </a:p>
          <a:p>
            <a:r>
              <a:rPr lang="en-US" dirty="0">
                <a:latin typeface="Corbel (Body)"/>
                <a:cs typeface="Times New Roman" panose="02020603050405020304" pitchFamily="18" charset="0"/>
              </a:rPr>
              <a:t>Good algorithms bring high efficiency, helping programs operate efficiently with fast processing speed, saving resources.</a:t>
            </a:r>
          </a:p>
          <a:p>
            <a:r>
              <a:rPr lang="en-US" dirty="0">
                <a:latin typeface="Corbel (Body)"/>
                <a:cs typeface="Times New Roman" panose="02020603050405020304" pitchFamily="18" charset="0"/>
              </a:rPr>
              <a:t>The algorithm helps programmers better and deeper understand applications and program.</a:t>
            </a:r>
          </a:p>
        </p:txBody>
      </p:sp>
    </p:spTree>
    <p:extLst>
      <p:ext uri="{BB962C8B-B14F-4D97-AF65-F5344CB8AC3E}">
        <p14:creationId xmlns:p14="http://schemas.microsoft.com/office/powerpoint/2010/main" val="224266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5A2A-76E6-4FE8-A0E6-EBBFC6328B14}"/>
              </a:ext>
            </a:extLst>
          </p:cNvPr>
          <p:cNvSpPr>
            <a:spLocks noGrp="1"/>
          </p:cNvSpPr>
          <p:nvPr>
            <p:ph type="title"/>
          </p:nvPr>
        </p:nvSpPr>
        <p:spPr/>
        <p:txBody>
          <a:bodyPr/>
          <a:lstStyle/>
          <a:p>
            <a:r>
              <a:rPr lang="en-US" sz="4000" b="1" kern="0" dirty="0">
                <a:effectLst/>
                <a:latin typeface="Calibri" panose="020F0502020204030204" pitchFamily="34" charset="0"/>
              </a:rPr>
              <a:t>Example Algorithm</a:t>
            </a:r>
            <a:endParaRPr lang="en-US" dirty="0"/>
          </a:p>
        </p:txBody>
      </p:sp>
      <p:pic>
        <p:nvPicPr>
          <p:cNvPr id="5" name="Content Placeholder 4">
            <a:extLst>
              <a:ext uri="{FF2B5EF4-FFF2-40B4-BE49-F238E27FC236}">
                <a16:creationId xmlns:a16="http://schemas.microsoft.com/office/drawing/2014/main" id="{2777F2E2-50A9-4474-8E7D-3748D3BBF06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70109" y="4285058"/>
            <a:ext cx="7493000" cy="711200"/>
          </a:xfrm>
        </p:spPr>
      </p:pic>
      <p:sp>
        <p:nvSpPr>
          <p:cNvPr id="6" name="TextBox 5">
            <a:extLst>
              <a:ext uri="{FF2B5EF4-FFF2-40B4-BE49-F238E27FC236}">
                <a16:creationId xmlns:a16="http://schemas.microsoft.com/office/drawing/2014/main" id="{BDD8F5F3-44FA-41E6-88F3-AC44C1BB61C4}"/>
              </a:ext>
            </a:extLst>
          </p:cNvPr>
          <p:cNvSpPr txBox="1"/>
          <p:nvPr/>
        </p:nvSpPr>
        <p:spPr>
          <a:xfrm>
            <a:off x="2000151" y="2438399"/>
            <a:ext cx="8832915" cy="1661993"/>
          </a:xfrm>
          <a:prstGeom prst="rect">
            <a:avLst/>
          </a:prstGeom>
          <a:noFill/>
        </p:spPr>
        <p:txBody>
          <a:bodyPr wrap="square" rtlCol="0">
            <a:spAutoFit/>
          </a:bodyPr>
          <a:lstStyle/>
          <a:p>
            <a:r>
              <a:rPr lang="en-US" sz="2400" b="1" dirty="0"/>
              <a:t>This is a program that calculates the total number a and b:</a:t>
            </a:r>
          </a:p>
          <a:p>
            <a:pPr marL="342900" indent="-342900">
              <a:buFont typeface="+mj-lt"/>
              <a:buAutoNum type="arabicPeriod"/>
            </a:pPr>
            <a:r>
              <a:rPr lang="en-US" sz="2000" dirty="0"/>
              <a:t> Enter variables a and b</a:t>
            </a:r>
          </a:p>
          <a:p>
            <a:pPr marL="342900" indent="-342900">
              <a:buFont typeface="+mj-lt"/>
              <a:buAutoNum type="arabicPeriod"/>
            </a:pPr>
            <a:r>
              <a:rPr lang="en-US" sz="2000" dirty="0"/>
              <a:t>Sum them and save the result in the variable sum.</a:t>
            </a:r>
          </a:p>
          <a:p>
            <a:pPr marL="342900" indent="-342900">
              <a:buFont typeface="+mj-lt"/>
              <a:buAutoNum type="arabicPeriod"/>
            </a:pPr>
            <a:r>
              <a:rPr lang="en-US" sz="2000" dirty="0"/>
              <a:t>Display sum </a:t>
            </a:r>
          </a:p>
          <a:p>
            <a:endParaRPr lang="en-US" dirty="0"/>
          </a:p>
        </p:txBody>
      </p:sp>
    </p:spTree>
    <p:extLst>
      <p:ext uri="{BB962C8B-B14F-4D97-AF65-F5344CB8AC3E}">
        <p14:creationId xmlns:p14="http://schemas.microsoft.com/office/powerpoint/2010/main" val="26611902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4F012D-02A2-4ED2-98AA-DAD87C73EBEF}"/>
              </a:ext>
            </a:extLst>
          </p:cNvPr>
          <p:cNvSpPr>
            <a:spLocks noGrp="1"/>
          </p:cNvSpPr>
          <p:nvPr>
            <p:ph type="body" idx="1"/>
          </p:nvPr>
        </p:nvSpPr>
        <p:spPr>
          <a:xfrm>
            <a:off x="1878805" y="2150268"/>
            <a:ext cx="5017754" cy="548865"/>
          </a:xfrm>
        </p:spPr>
        <p:txBody>
          <a:bodyPr/>
          <a:lstStyle/>
          <a:p>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What is </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Quick Sort Algorithms ?</a:t>
            </a:r>
            <a:endParaRPr lang="en-US" sz="24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BF2F04A-7CF4-43B8-804E-01DF75FC03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2807" y="2841885"/>
            <a:ext cx="4361129" cy="2833051"/>
          </a:xfrm>
        </p:spPr>
      </p:pic>
      <p:sp>
        <p:nvSpPr>
          <p:cNvPr id="6" name="Content Placeholder 5">
            <a:extLst>
              <a:ext uri="{FF2B5EF4-FFF2-40B4-BE49-F238E27FC236}">
                <a16:creationId xmlns:a16="http://schemas.microsoft.com/office/drawing/2014/main" id="{852C2D21-502D-4922-987D-80179EF52341}"/>
              </a:ext>
            </a:extLst>
          </p:cNvPr>
          <p:cNvSpPr>
            <a:spLocks noGrp="1"/>
          </p:cNvSpPr>
          <p:nvPr>
            <p:ph sz="quarter" idx="4"/>
          </p:nvPr>
        </p:nvSpPr>
        <p:spPr>
          <a:xfrm>
            <a:off x="1734871" y="2841885"/>
            <a:ext cx="4361129" cy="3330315"/>
          </a:xfrm>
        </p:spPr>
        <p:txBody>
          <a:bodyPr>
            <a:noAutofit/>
          </a:bodyPr>
          <a:lstStyle/>
          <a:p>
            <a:pPr algn="just"/>
            <a:r>
              <a:rPr lang="en-US" sz="2000" dirty="0"/>
              <a:t>The Quick Sort algorithm is a split-to-rule algorithm. It selects an element in the array as a pivo. After selecting the pivo point, the next step will divide the array into multiple sub-segments based on the selected pivot. And repeat it again and again until the end.</a:t>
            </a:r>
          </a:p>
        </p:txBody>
      </p:sp>
      <p:sp>
        <p:nvSpPr>
          <p:cNvPr id="5" name="Title 4">
            <a:extLst>
              <a:ext uri="{FF2B5EF4-FFF2-40B4-BE49-F238E27FC236}">
                <a16:creationId xmlns:a16="http://schemas.microsoft.com/office/drawing/2014/main" id="{3482F055-E907-4322-BDAB-44895A011CE8}"/>
              </a:ext>
            </a:extLst>
          </p:cNvPr>
          <p:cNvSpPr>
            <a:spLocks noGrp="1"/>
          </p:cNvSpPr>
          <p:nvPr>
            <p:ph type="title"/>
          </p:nvPr>
        </p:nvSpPr>
        <p:spPr>
          <a:xfrm>
            <a:off x="1484311" y="317343"/>
            <a:ext cx="10707689" cy="1752599"/>
          </a:xfrm>
        </p:spPr>
        <p:txBody>
          <a:bodyPr>
            <a:normAutofit/>
          </a:bodyPr>
          <a:lstStyle/>
          <a:p>
            <a:r>
              <a:rPr lang="en-GB" b="1" kern="0" dirty="0">
                <a:latin typeface="Times New Roman" panose="02020603050405020304" pitchFamily="18" charset="0"/>
              </a:rPr>
              <a:t>S</a:t>
            </a:r>
            <a:r>
              <a:rPr lang="en-GB" b="1" kern="0" dirty="0">
                <a:effectLst/>
                <a:latin typeface="Times New Roman" panose="02020603050405020304" pitchFamily="18" charset="0"/>
              </a:rPr>
              <a:t>ome Commonly </a:t>
            </a:r>
            <a:r>
              <a:rPr lang="en-GB" b="1" kern="0" dirty="0">
                <a:latin typeface="Times New Roman" panose="02020603050405020304" pitchFamily="18" charset="0"/>
              </a:rPr>
              <a:t>U</a:t>
            </a:r>
            <a:r>
              <a:rPr lang="en-GB" b="1" kern="0" dirty="0">
                <a:effectLst/>
                <a:latin typeface="Times New Roman" panose="02020603050405020304" pitchFamily="18" charset="0"/>
              </a:rPr>
              <a:t>sed </a:t>
            </a:r>
            <a:r>
              <a:rPr lang="en-GB" b="1" kern="0" dirty="0">
                <a:latin typeface="Times New Roman" panose="02020603050405020304" pitchFamily="18" charset="0"/>
              </a:rPr>
              <a:t>A</a:t>
            </a:r>
            <a:r>
              <a:rPr lang="en-GB" b="1" kern="0" dirty="0">
                <a:effectLst/>
                <a:latin typeface="Times New Roman" panose="02020603050405020304" pitchFamily="18" charset="0"/>
              </a:rPr>
              <a:t>lgorithms</a:t>
            </a:r>
            <a:endParaRPr lang="en-US" dirty="0"/>
          </a:p>
        </p:txBody>
      </p:sp>
    </p:spTree>
    <p:extLst>
      <p:ext uri="{BB962C8B-B14F-4D97-AF65-F5344CB8AC3E}">
        <p14:creationId xmlns:p14="http://schemas.microsoft.com/office/powerpoint/2010/main" val="79919562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0D45-97C0-4574-9D7C-303991AE8859}"/>
              </a:ext>
            </a:extLst>
          </p:cNvPr>
          <p:cNvSpPr>
            <a:spLocks noGrp="1"/>
          </p:cNvSpPr>
          <p:nvPr>
            <p:ph type="title"/>
          </p:nvPr>
        </p:nvSpPr>
        <p:spPr>
          <a:xfrm>
            <a:off x="1484312" y="685800"/>
            <a:ext cx="10018711" cy="1447800"/>
          </a:xfrm>
        </p:spPr>
        <p:txBody>
          <a:bodyPr>
            <a:normAutofit/>
          </a:bodyPr>
          <a:lstStyle/>
          <a:p>
            <a:r>
              <a:rPr lang="en-US" sz="4000" b="1" dirty="0">
                <a:effectLst/>
                <a:latin typeface="Times New Roman" panose="02020603050405020304" pitchFamily="18" charset="0"/>
                <a:ea typeface="Calibri" panose="020F0502020204030204" pitchFamily="34" charset="0"/>
              </a:rPr>
              <a:t>The Speed of </a:t>
            </a:r>
            <a:r>
              <a:rPr lang="en-GB" sz="4000" b="1" dirty="0">
                <a:effectLst/>
                <a:latin typeface="Times New Roman" panose="02020603050405020304" pitchFamily="18" charset="0"/>
              </a:rPr>
              <a:t>Quick Sort Algorithms</a:t>
            </a:r>
            <a:r>
              <a:rPr lang="en-US" sz="4000" b="1" dirty="0">
                <a:effectLst/>
                <a:latin typeface="Times New Roman" panose="02020603050405020304" pitchFamily="18" charset="0"/>
                <a:ea typeface="Calibri" panose="020F0502020204030204" pitchFamily="34" charset="0"/>
              </a:rPr>
              <a:t> </a:t>
            </a:r>
            <a:endParaRPr lang="en-US" sz="4000" b="1" dirty="0"/>
          </a:p>
        </p:txBody>
      </p:sp>
      <p:sp>
        <p:nvSpPr>
          <p:cNvPr id="3" name="Text Placeholder 2">
            <a:extLst>
              <a:ext uri="{FF2B5EF4-FFF2-40B4-BE49-F238E27FC236}">
                <a16:creationId xmlns:a16="http://schemas.microsoft.com/office/drawing/2014/main" id="{9C5DD0FE-BEE4-4652-80C7-A2E7C415E41B}"/>
              </a:ext>
            </a:extLst>
          </p:cNvPr>
          <p:cNvSpPr>
            <a:spLocks noGrp="1"/>
          </p:cNvSpPr>
          <p:nvPr>
            <p:ph type="body" idx="1"/>
          </p:nvPr>
        </p:nvSpPr>
        <p:spPr>
          <a:xfrm>
            <a:off x="1484312" y="2291509"/>
            <a:ext cx="10018713" cy="3484586"/>
          </a:xfrm>
        </p:spPr>
        <p:txBody>
          <a:bodyPr>
            <a:noAutofit/>
          </a:bodyPr>
          <a:lstStyle/>
          <a:p>
            <a:pPr marL="342900" indent="-342900" algn="l">
              <a:buFont typeface="Arial" panose="020B0604020202020204" pitchFamily="34" charset="0"/>
              <a:buChar char="•"/>
            </a:pPr>
            <a:r>
              <a:rPr lang="en-US" sz="2400" dirty="0"/>
              <a:t>The speed of the Quick Sort algorithm is affected by the selection of the pivot</a:t>
            </a:r>
          </a:p>
          <a:p>
            <a:pPr marL="342900" indent="-342900" algn="l">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There are many ways to choose a pivot, here are some ways :</a:t>
            </a:r>
          </a:p>
          <a:p>
            <a:pPr marL="800100" lvl="1" indent="-342900">
              <a:buFont typeface="Wingdings" panose="05000000000000000000" pitchFamily="2" charset="2"/>
              <a:buChar char="ü"/>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the first element of the array as a pivot.</a:t>
            </a:r>
          </a:p>
          <a:p>
            <a:pPr marL="800100" lvl="1" indent="-342900">
              <a:buFont typeface="Wingdings" panose="05000000000000000000" pitchFamily="2" charset="2"/>
              <a:buChar char="ü"/>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 the last element of the array</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as a pivot.</a:t>
            </a:r>
          </a:p>
          <a:p>
            <a:pPr marL="800100" lvl="1" indent="-342900">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Select a valuable element in the middle of the array.</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ü"/>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Randomly select an element in the array.</a:t>
            </a:r>
          </a:p>
        </p:txBody>
      </p:sp>
    </p:spTree>
    <p:extLst>
      <p:ext uri="{BB962C8B-B14F-4D97-AF65-F5344CB8AC3E}">
        <p14:creationId xmlns:p14="http://schemas.microsoft.com/office/powerpoint/2010/main" val="13331182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D349-BF82-4AE7-904F-770D70167F35}"/>
              </a:ext>
            </a:extLst>
          </p:cNvPr>
          <p:cNvSpPr>
            <a:spLocks noGrp="1"/>
          </p:cNvSpPr>
          <p:nvPr>
            <p:ph type="title"/>
          </p:nvPr>
        </p:nvSpPr>
        <p:spPr>
          <a:xfrm>
            <a:off x="1484310" y="914400"/>
            <a:ext cx="10018713" cy="1752599"/>
          </a:xfrm>
        </p:spPr>
        <p:txBody>
          <a:bodyPr/>
          <a:lstStyle/>
          <a:p>
            <a:r>
              <a:rPr lang="en-US" b="1" dirty="0"/>
              <a:t>The Process Of The Quick Sort Algorithm</a:t>
            </a:r>
          </a:p>
        </p:txBody>
      </p:sp>
      <p:sp>
        <p:nvSpPr>
          <p:cNvPr id="3" name="Content Placeholder 2">
            <a:extLst>
              <a:ext uri="{FF2B5EF4-FFF2-40B4-BE49-F238E27FC236}">
                <a16:creationId xmlns:a16="http://schemas.microsoft.com/office/drawing/2014/main" id="{B66C87E4-D256-4296-A225-C77CB5DED06C}"/>
              </a:ext>
            </a:extLst>
          </p:cNvPr>
          <p:cNvSpPr>
            <a:spLocks noGrp="1"/>
          </p:cNvSpPr>
          <p:nvPr>
            <p:ph idx="1"/>
          </p:nvPr>
        </p:nvSpPr>
        <p:spPr>
          <a:xfrm>
            <a:off x="1484310" y="2553878"/>
            <a:ext cx="10018713" cy="3124201"/>
          </a:xfrm>
        </p:spPr>
        <p:txBody>
          <a:bodyPr/>
          <a:lstStyle/>
          <a:p>
            <a:r>
              <a:rPr lang="en-US" b="1" dirty="0"/>
              <a:t>Step 1: </a:t>
            </a:r>
            <a:r>
              <a:rPr lang="en-US" dirty="0"/>
              <a:t>Take an element in the array as a pivot</a:t>
            </a:r>
          </a:p>
          <a:p>
            <a:r>
              <a:rPr lang="en-US" b="1" dirty="0"/>
              <a:t>Step 2: </a:t>
            </a:r>
            <a:r>
              <a:rPr lang="en-US" dirty="0"/>
              <a:t>Divide arrays by pivot element.</a:t>
            </a:r>
          </a:p>
          <a:p>
            <a:r>
              <a:rPr lang="en-US" b="1" dirty="0"/>
              <a:t>Step 3: </a:t>
            </a:r>
            <a:r>
              <a:rPr lang="en-US" dirty="0"/>
              <a:t>Call </a:t>
            </a:r>
            <a:r>
              <a:rPr lang="en-US" dirty="0" err="1"/>
              <a:t>recursives</a:t>
            </a:r>
            <a:r>
              <a:rPr lang="en-US" dirty="0"/>
              <a:t> to sort the sub-array on the left </a:t>
            </a:r>
          </a:p>
          <a:p>
            <a:r>
              <a:rPr lang="en-US" b="1" dirty="0"/>
              <a:t>Step 4: </a:t>
            </a:r>
            <a:r>
              <a:rPr lang="en-US" dirty="0"/>
              <a:t>Call </a:t>
            </a:r>
            <a:r>
              <a:rPr lang="en-US" dirty="0" err="1"/>
              <a:t>recursives</a:t>
            </a:r>
            <a:r>
              <a:rPr lang="en-US" dirty="0"/>
              <a:t> to sort the sub-array on the right</a:t>
            </a:r>
          </a:p>
        </p:txBody>
      </p:sp>
    </p:spTree>
    <p:extLst>
      <p:ext uri="{BB962C8B-B14F-4D97-AF65-F5344CB8AC3E}">
        <p14:creationId xmlns:p14="http://schemas.microsoft.com/office/powerpoint/2010/main" val="2770311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717B-8ABD-4FC1-A26B-28EC140FA614}"/>
              </a:ext>
            </a:extLst>
          </p:cNvPr>
          <p:cNvSpPr>
            <a:spLocks noGrp="1"/>
          </p:cNvSpPr>
          <p:nvPr>
            <p:ph type="title"/>
          </p:nvPr>
        </p:nvSpPr>
        <p:spPr>
          <a:xfrm>
            <a:off x="1693632" y="405465"/>
            <a:ext cx="10018713" cy="1032831"/>
          </a:xfrm>
        </p:spPr>
        <p:txBody>
          <a:bodyPr/>
          <a:lstStyle/>
          <a:p>
            <a:r>
              <a:rPr lang="en-US" b="1" dirty="0"/>
              <a:t>Example of Quick Sort Algorithm</a:t>
            </a:r>
          </a:p>
        </p:txBody>
      </p:sp>
      <p:pic>
        <p:nvPicPr>
          <p:cNvPr id="6" name="Picture 5">
            <a:extLst>
              <a:ext uri="{FF2B5EF4-FFF2-40B4-BE49-F238E27FC236}">
                <a16:creationId xmlns:a16="http://schemas.microsoft.com/office/drawing/2014/main" id="{05FC860E-EF0F-42DC-BE2B-6A42436CE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64" y="1487276"/>
            <a:ext cx="4318132" cy="4610207"/>
          </a:xfrm>
          <a:prstGeom prst="rect">
            <a:avLst/>
          </a:prstGeom>
        </p:spPr>
      </p:pic>
      <p:pic>
        <p:nvPicPr>
          <p:cNvPr id="10" name="Picture 9">
            <a:extLst>
              <a:ext uri="{FF2B5EF4-FFF2-40B4-BE49-F238E27FC236}">
                <a16:creationId xmlns:a16="http://schemas.microsoft.com/office/drawing/2014/main" id="{10C65A47-1F5D-42DE-B32B-ACE05407D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604" y="5591513"/>
            <a:ext cx="3428311" cy="505971"/>
          </a:xfrm>
          <a:prstGeom prst="rect">
            <a:avLst/>
          </a:prstGeom>
        </p:spPr>
      </p:pic>
      <p:pic>
        <p:nvPicPr>
          <p:cNvPr id="12" name="Picture 11">
            <a:extLst>
              <a:ext uri="{FF2B5EF4-FFF2-40B4-BE49-F238E27FC236}">
                <a16:creationId xmlns:a16="http://schemas.microsoft.com/office/drawing/2014/main" id="{075C5DEC-728A-40B8-B2D3-AD772A8D2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604" y="1465817"/>
            <a:ext cx="3428311" cy="3947923"/>
          </a:xfrm>
          <a:prstGeom prst="rect">
            <a:avLst/>
          </a:prstGeom>
        </p:spPr>
      </p:pic>
    </p:spTree>
    <p:extLst>
      <p:ext uri="{BB962C8B-B14F-4D97-AF65-F5344CB8AC3E}">
        <p14:creationId xmlns:p14="http://schemas.microsoft.com/office/powerpoint/2010/main" val="205583580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882</TotalTime>
  <Words>764</Words>
  <Application>Microsoft Office PowerPoint</Application>
  <PresentationFormat>Widescreen</PresentationFormat>
  <Paragraphs>70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vt:lpstr>
      <vt:lpstr>Calibri</vt:lpstr>
      <vt:lpstr>Calibri Light</vt:lpstr>
      <vt:lpstr>Corbel</vt:lpstr>
      <vt:lpstr>Corbel (Body)</vt:lpstr>
      <vt:lpstr>Times New Roman</vt:lpstr>
      <vt:lpstr>Wingdings</vt:lpstr>
      <vt:lpstr>Parallax</vt:lpstr>
      <vt:lpstr>LO VAN HIEN</vt:lpstr>
      <vt:lpstr>ALGORITHMS IN PROGRAMMING</vt:lpstr>
      <vt:lpstr>PowerPoint Presentation</vt:lpstr>
      <vt:lpstr>The Role Of Algorithms In Programming</vt:lpstr>
      <vt:lpstr>Example Algorithm</vt:lpstr>
      <vt:lpstr>Some Commonly Used Algorithms</vt:lpstr>
      <vt:lpstr>The Speed of Quick Sort Algorithms </vt:lpstr>
      <vt:lpstr>The Process Of The Quick Sort Algorithm</vt:lpstr>
      <vt:lpstr>Example of Quick Sort Algorithm</vt:lpstr>
      <vt:lpstr>Application Of Quick Sort Algorithm</vt:lpstr>
      <vt:lpstr>Quick Sort Algorithm Review</vt:lpstr>
      <vt:lpstr>Binary Search Algorithms</vt:lpstr>
      <vt:lpstr>The Process Of Binary Search Algorithms</vt:lpstr>
      <vt:lpstr>Example of Binary Search Algorithms</vt:lpstr>
      <vt:lpstr>Application Of Binary Search Algorithms</vt:lpstr>
      <vt:lpstr>Binary Search Algorithms Review</vt:lpstr>
      <vt:lpstr>THANK YOU  FOF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Lò Văn Hiền</dc:creator>
  <cp:lastModifiedBy>Lò Văn Hiền</cp:lastModifiedBy>
  <cp:revision>165</cp:revision>
  <dcterms:created xsi:type="dcterms:W3CDTF">2021-12-02T01:31:23Z</dcterms:created>
  <dcterms:modified xsi:type="dcterms:W3CDTF">2021-12-06T12:18:47Z</dcterms:modified>
</cp:coreProperties>
</file>