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embeddedFontLst>
    <p:embeddedFont>
      <p:font typeface="Roboto" panose="02000000000000000000"/>
      <p:regular r:id="rId17"/>
      <p:bold r:id="rId18"/>
      <p:italic r:id="rId19"/>
      <p:boldItalic r:id="rId20"/>
    </p:embeddedFont>
    <p:embeddedFont>
      <p:font typeface="Montserrat" panose="0000050000000000000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21"/>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7" name="Google Shape;47;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2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6" name="Google Shape;16;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1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1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2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hyperlink" Target="http://excelgraphs.blogspot.com/2013/04/plotting-dendogram-of-cluster-analysis.html" TargetMode="External"/><Relationship Id="rId2" Type="http://schemas.openxmlformats.org/officeDocument/2006/relationships/hyperlink" Target="https://plot.ly/python/dendrogram/" TargetMode="External"/><Relationship Id="rId1" Type="http://schemas.openxmlformats.org/officeDocument/2006/relationships/hyperlink" Target="http://www.sthda.com/english/wiki/beautiful-dendrogram-visualizations-in-r-5-must-known-methods-unsupervised-machine-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241425" y="-205850"/>
            <a:ext cx="8520600" cy="103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a:t>Dendogram</a:t>
            </a:r>
            <a:endParaRPr lang="en-GB"/>
          </a:p>
        </p:txBody>
      </p:sp>
      <p:pic>
        <p:nvPicPr>
          <p:cNvPr id="56" name="Google Shape;56;p1"/>
          <p:cNvPicPr preferRelativeResize="0"/>
          <p:nvPr/>
        </p:nvPicPr>
        <p:blipFill rotWithShape="1">
          <a:blip r:embed="rId1"/>
          <a:srcRect/>
          <a:stretch>
            <a:fillRect/>
          </a:stretch>
        </p:blipFill>
        <p:spPr>
          <a:xfrm>
            <a:off x="241425" y="929390"/>
            <a:ext cx="5874275" cy="413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119" name="Google Shape;119;p10"/>
          <p:cNvPicPr preferRelativeResize="0"/>
          <p:nvPr/>
        </p:nvPicPr>
        <p:blipFill rotWithShape="1">
          <a:blip r:embed="rId1"/>
          <a:srcRect/>
          <a:stretch>
            <a:fillRect/>
          </a:stretch>
        </p:blipFill>
        <p:spPr>
          <a:xfrm>
            <a:off x="140525" y="445025"/>
            <a:ext cx="5874275" cy="4515775"/>
          </a:xfrm>
          <a:prstGeom prst="rect">
            <a:avLst/>
          </a:prstGeom>
          <a:noFill/>
          <a:ln>
            <a:noFill/>
          </a:ln>
        </p:spPr>
      </p:pic>
      <p:pic>
        <p:nvPicPr>
          <p:cNvPr id="120" name="Google Shape;120;p10"/>
          <p:cNvPicPr preferRelativeResize="0"/>
          <p:nvPr/>
        </p:nvPicPr>
        <p:blipFill rotWithShape="1">
          <a:blip r:embed="rId2"/>
          <a:srcRect/>
          <a:stretch>
            <a:fillRect/>
          </a:stretch>
        </p:blipFill>
        <p:spPr>
          <a:xfrm>
            <a:off x="6143800" y="1525613"/>
            <a:ext cx="2824700" cy="250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2"/>
          <p:cNvSpPr txBox="1"/>
          <p:nvPr>
            <p:ph type="title"/>
          </p:nvPr>
        </p:nvSpPr>
        <p:spPr>
          <a:xfrm>
            <a:off x="143075"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What is Dendogram  :</a:t>
            </a:r>
            <a:endParaRPr lang="en-GB"/>
          </a:p>
        </p:txBody>
      </p:sp>
      <p:sp>
        <p:nvSpPr>
          <p:cNvPr id="62" name="Google Shape;62;p2"/>
          <p:cNvSpPr txBox="1"/>
          <p:nvPr>
            <p:ph type="body" idx="1"/>
          </p:nvPr>
        </p:nvSpPr>
        <p:spPr>
          <a:xfrm>
            <a:off x="143075" y="572700"/>
            <a:ext cx="8520600" cy="43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t>Treat each observation as  a individual cluster.</a:t>
            </a:r>
            <a:endParaRPr sz="1400"/>
          </a:p>
          <a:p>
            <a:pPr marL="0" lvl="0" indent="0" algn="l" rtl="0">
              <a:lnSpc>
                <a:spcPct val="115000"/>
              </a:lnSpc>
              <a:spcBef>
                <a:spcPts val="1600"/>
              </a:spcBef>
              <a:spcAft>
                <a:spcPts val="0"/>
              </a:spcAft>
              <a:buClr>
                <a:schemeClr val="dk1"/>
              </a:buClr>
              <a:buSzPts val="1100"/>
              <a:buFont typeface="Arial" panose="020B0604020202020204"/>
              <a:buNone/>
            </a:pPr>
            <a:r>
              <a:rPr lang="en-GB" sz="1400">
                <a:solidFill>
                  <a:srgbClr val="4C525B"/>
                </a:solidFill>
                <a:highlight>
                  <a:srgbClr val="FFFFFF"/>
                </a:highlight>
              </a:rPr>
              <a:t> </a:t>
            </a:r>
            <a:r>
              <a:rPr lang="en-GB" sz="1400" b="1">
                <a:solidFill>
                  <a:srgbClr val="4C525B"/>
                </a:solidFill>
                <a:highlight>
                  <a:srgbClr val="FFFFFF"/>
                </a:highlight>
              </a:rPr>
              <a:t>(1) Identify the two clusters that are closest together.</a:t>
            </a:r>
            <a:endParaRPr sz="1400" b="1">
              <a:solidFill>
                <a:srgbClr val="4C525B"/>
              </a:solidFill>
              <a:highlight>
                <a:srgbClr val="FFFFFF"/>
              </a:highlight>
            </a:endParaRPr>
          </a:p>
          <a:p>
            <a:pPr marL="0" lvl="0" indent="0" algn="l" rtl="0">
              <a:lnSpc>
                <a:spcPct val="115000"/>
              </a:lnSpc>
              <a:spcBef>
                <a:spcPts val="1600"/>
              </a:spcBef>
              <a:spcAft>
                <a:spcPts val="0"/>
              </a:spcAft>
              <a:buClr>
                <a:schemeClr val="dk1"/>
              </a:buClr>
              <a:buSzPts val="1100"/>
              <a:buFont typeface="Arial" panose="020B0604020202020204"/>
              <a:buNone/>
            </a:pPr>
            <a:r>
              <a:rPr lang="en-GB" sz="1400" b="1">
                <a:solidFill>
                  <a:srgbClr val="4C525B"/>
                </a:solidFill>
                <a:highlight>
                  <a:srgbClr val="FFFFFF"/>
                </a:highlight>
              </a:rPr>
              <a:t> (2) Merge the two most similar clusters.</a:t>
            </a:r>
            <a:endParaRPr sz="1400" b="1"/>
          </a:p>
          <a:p>
            <a:pPr marL="0" lvl="0" indent="0" algn="l" rtl="0">
              <a:lnSpc>
                <a:spcPct val="115000"/>
              </a:lnSpc>
              <a:spcBef>
                <a:spcPts val="1600"/>
              </a:spcBef>
              <a:spcAft>
                <a:spcPts val="1600"/>
              </a:spcAft>
              <a:buSzPts val="1800"/>
              <a:buNone/>
            </a:pPr>
          </a:p>
        </p:txBody>
      </p:sp>
      <p:pic>
        <p:nvPicPr>
          <p:cNvPr id="63" name="Google Shape;63;p2"/>
          <p:cNvPicPr preferRelativeResize="0"/>
          <p:nvPr/>
        </p:nvPicPr>
        <p:blipFill rotWithShape="1">
          <a:blip r:embed="rId1"/>
          <a:srcRect l="-1569" t="-12654" r="1568" b="4217"/>
          <a:stretch>
            <a:fillRect/>
          </a:stretch>
        </p:blipFill>
        <p:spPr>
          <a:xfrm>
            <a:off x="757825" y="1686400"/>
            <a:ext cx="7140125" cy="325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796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Specifying the cutting point :</a:t>
            </a:r>
            <a:endParaRPr lang="en-GB"/>
          </a:p>
        </p:txBody>
      </p:sp>
      <p:sp>
        <p:nvSpPr>
          <p:cNvPr id="69" name="Google Shape;69;p3"/>
          <p:cNvSpPr txBox="1"/>
          <p:nvPr>
            <p:ph type="body" idx="1"/>
          </p:nvPr>
        </p:nvSpPr>
        <p:spPr>
          <a:xfrm>
            <a:off x="311700" y="857250"/>
            <a:ext cx="8520600" cy="37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sz="1400" b="1"/>
          </a:p>
        </p:txBody>
      </p:sp>
      <p:pic>
        <p:nvPicPr>
          <p:cNvPr id="70" name="Google Shape;70;p3"/>
          <p:cNvPicPr preferRelativeResize="0"/>
          <p:nvPr/>
        </p:nvPicPr>
        <p:blipFill rotWithShape="1">
          <a:blip r:embed="rId1"/>
          <a:srcRect/>
          <a:stretch>
            <a:fillRect/>
          </a:stretch>
        </p:blipFill>
        <p:spPr>
          <a:xfrm>
            <a:off x="1658275" y="1377225"/>
            <a:ext cx="5733750" cy="2979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Example</a:t>
            </a:r>
            <a:endParaRPr lang="en-GB"/>
          </a:p>
        </p:txBody>
      </p:sp>
      <p:sp>
        <p:nvSpPr>
          <p:cNvPr id="76" name="Google Shape;76;p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a:solidFill>
                  <a:srgbClr val="595858"/>
                </a:solidFill>
                <a:highlight>
                  <a:srgbClr val="FFFFFF"/>
                </a:highlight>
                <a:latin typeface="Roboto" panose="02000000000000000000"/>
                <a:ea typeface="Roboto" panose="02000000000000000000"/>
                <a:cs typeface="Roboto" panose="02000000000000000000"/>
                <a:sym typeface="Roboto" panose="02000000000000000000"/>
              </a:rPr>
              <a:t>Suppose a teacher wants to divide her students into different groups. She has the marks scored by each student in an assignment and based on these marks, she wants to segment them into groups. There’s no fixed target here as to how many groups to have.</a:t>
            </a:r>
            <a:endParaRPr lang="en-GB">
              <a:solidFill>
                <a:srgbClr val="595858"/>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77" name="Google Shape;77;p4"/>
          <p:cNvPicPr preferRelativeResize="0"/>
          <p:nvPr/>
        </p:nvPicPr>
        <p:blipFill rotWithShape="1">
          <a:blip r:embed="rId1"/>
          <a:srcRect/>
          <a:stretch>
            <a:fillRect/>
          </a:stretch>
        </p:blipFill>
        <p:spPr>
          <a:xfrm>
            <a:off x="3558925" y="2218375"/>
            <a:ext cx="2229050" cy="270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Dendrogram for the example :</a:t>
            </a:r>
            <a:endParaRPr lang="en-GB"/>
          </a:p>
        </p:txBody>
      </p:sp>
      <p:sp>
        <p:nvSpPr>
          <p:cNvPr id="83" name="Google Shape;83;p5"/>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p>
        </p:txBody>
      </p:sp>
      <p:pic>
        <p:nvPicPr>
          <p:cNvPr id="84" name="Google Shape;84;p5"/>
          <p:cNvPicPr preferRelativeResize="0"/>
          <p:nvPr/>
        </p:nvPicPr>
        <p:blipFill rotWithShape="1">
          <a:blip r:embed="rId1"/>
          <a:srcRect/>
          <a:stretch>
            <a:fillRect/>
          </a:stretch>
        </p:blipFill>
        <p:spPr>
          <a:xfrm>
            <a:off x="1859100" y="1298575"/>
            <a:ext cx="5205475" cy="384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6"/>
          <p:cNvSpPr txBox="1"/>
          <p:nvPr>
            <p:ph type="title"/>
          </p:nvPr>
        </p:nvSpPr>
        <p:spPr>
          <a:xfrm>
            <a:off x="24145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Variations :</a:t>
            </a:r>
            <a:endParaRPr lang="en-GB"/>
          </a:p>
        </p:txBody>
      </p:sp>
      <p:sp>
        <p:nvSpPr>
          <p:cNvPr id="90" name="Google Shape;90;p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p>
        </p:txBody>
      </p:sp>
      <p:pic>
        <p:nvPicPr>
          <p:cNvPr id="91" name="Google Shape;91;p6"/>
          <p:cNvPicPr preferRelativeResize="0"/>
          <p:nvPr/>
        </p:nvPicPr>
        <p:blipFill rotWithShape="1">
          <a:blip r:embed="rId1"/>
          <a:srcRect/>
          <a:stretch>
            <a:fillRect/>
          </a:stretch>
        </p:blipFill>
        <p:spPr>
          <a:xfrm>
            <a:off x="311700" y="1152475"/>
            <a:ext cx="4050976" cy="3668774"/>
          </a:xfrm>
          <a:prstGeom prst="rect">
            <a:avLst/>
          </a:prstGeom>
          <a:noFill/>
          <a:ln>
            <a:noFill/>
          </a:ln>
        </p:spPr>
      </p:pic>
      <p:pic>
        <p:nvPicPr>
          <p:cNvPr id="92" name="Google Shape;92;p6"/>
          <p:cNvPicPr preferRelativeResize="0"/>
          <p:nvPr/>
        </p:nvPicPr>
        <p:blipFill rotWithShape="1">
          <a:blip r:embed="rId2"/>
          <a:srcRect/>
          <a:stretch>
            <a:fillRect/>
          </a:stretch>
        </p:blipFill>
        <p:spPr>
          <a:xfrm>
            <a:off x="4572000" y="925388"/>
            <a:ext cx="4219348" cy="3870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Cont..</a:t>
            </a:r>
            <a:endParaRPr lang="en-GB"/>
          </a:p>
        </p:txBody>
      </p:sp>
      <p:sp>
        <p:nvSpPr>
          <p:cNvPr id="98" name="Google Shape;98;p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p>
        </p:txBody>
      </p:sp>
      <p:pic>
        <p:nvPicPr>
          <p:cNvPr id="99" name="Google Shape;99;p7"/>
          <p:cNvPicPr preferRelativeResize="0"/>
          <p:nvPr/>
        </p:nvPicPr>
        <p:blipFill rotWithShape="1">
          <a:blip r:embed="rId1"/>
          <a:srcRect/>
          <a:stretch>
            <a:fillRect/>
          </a:stretch>
        </p:blipFill>
        <p:spPr>
          <a:xfrm>
            <a:off x="0" y="743650"/>
            <a:ext cx="4660125" cy="4399851"/>
          </a:xfrm>
          <a:prstGeom prst="rect">
            <a:avLst/>
          </a:prstGeom>
          <a:noFill/>
          <a:ln>
            <a:noFill/>
          </a:ln>
        </p:spPr>
      </p:pic>
      <p:pic>
        <p:nvPicPr>
          <p:cNvPr id="100" name="Google Shape;100;p7"/>
          <p:cNvPicPr preferRelativeResize="0"/>
          <p:nvPr/>
        </p:nvPicPr>
        <p:blipFill rotWithShape="1">
          <a:blip r:embed="rId2"/>
          <a:srcRect/>
          <a:stretch>
            <a:fillRect/>
          </a:stretch>
        </p:blipFill>
        <p:spPr>
          <a:xfrm>
            <a:off x="4722100" y="572700"/>
            <a:ext cx="4421900" cy="45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Common mistakes :</a:t>
            </a:r>
            <a:endParaRPr lang="en-GB"/>
          </a:p>
        </p:txBody>
      </p:sp>
      <p:sp>
        <p:nvSpPr>
          <p:cNvPr id="106" name="Google Shape;106;p8"/>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endParaRPr>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457200" lvl="0" indent="-342900" algn="l" rtl="0">
              <a:lnSpc>
                <a:spcPct val="115000"/>
              </a:lnSpc>
              <a:spcBef>
                <a:spcPts val="800"/>
              </a:spcBef>
              <a:spcAft>
                <a:spcPts val="0"/>
              </a:spcAft>
              <a:buClr>
                <a:srgbClr val="555555"/>
              </a:buClr>
              <a:buSzPts val="1800"/>
              <a:buFont typeface="Montserrat" panose="00000500000000000000"/>
              <a:buChar char="●"/>
            </a:pPr>
            <a:r>
              <a:rPr lang="en-GB">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rPr>
              <a:t>If using a clustering algorithm, be sure you understood which metrics have been used for the </a:t>
            </a:r>
            <a:r>
              <a:rPr lang="en-GB" b="1">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rPr>
              <a:t>distance calculation and for the clustering algorithm.</a:t>
            </a:r>
            <a:endParaRPr b="1">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457200" lvl="0" indent="-342900" algn="l" rtl="0">
              <a:lnSpc>
                <a:spcPct val="115000"/>
              </a:lnSpc>
              <a:spcBef>
                <a:spcPts val="0"/>
              </a:spcBef>
              <a:spcAft>
                <a:spcPts val="0"/>
              </a:spcAft>
              <a:buClr>
                <a:srgbClr val="555555"/>
              </a:buClr>
              <a:buSzPts val="1800"/>
              <a:buFont typeface="Montserrat" panose="00000500000000000000"/>
              <a:buChar char="●"/>
            </a:pPr>
            <a:r>
              <a:rPr lang="en-GB" b="1">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rPr>
              <a:t>Horizontal version</a:t>
            </a:r>
            <a:r>
              <a:rPr lang="en-GB">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rPr>
              <a:t> are appreciated with long labels</a:t>
            </a:r>
            <a:endParaRPr>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457200" lvl="0" indent="-342900" algn="l" rtl="0">
              <a:lnSpc>
                <a:spcPct val="115000"/>
              </a:lnSpc>
              <a:spcBef>
                <a:spcPts val="0"/>
              </a:spcBef>
              <a:spcAft>
                <a:spcPts val="0"/>
              </a:spcAft>
              <a:buClr>
                <a:srgbClr val="555555"/>
              </a:buClr>
              <a:buSzPts val="1800"/>
              <a:buFont typeface="Montserrat" panose="00000500000000000000"/>
              <a:buChar char="●"/>
            </a:pPr>
            <a:r>
              <a:rPr lang="en-GB">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rPr>
              <a:t>Showing the </a:t>
            </a:r>
            <a:r>
              <a:rPr lang="en-GB" b="1">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rPr>
              <a:t>heatmap</a:t>
            </a:r>
            <a:r>
              <a:rPr lang="en-GB">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rPr>
              <a:t> is a good practice if you’re working with clustering.</a:t>
            </a:r>
            <a:endParaRPr>
              <a:solidFill>
                <a:srgbClr val="555555"/>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lnSpc>
                <a:spcPct val="115000"/>
              </a:lnSpc>
              <a:spcBef>
                <a:spcPts val="800"/>
              </a:spcBef>
              <a:spcAft>
                <a:spcPts val="1600"/>
              </a:spcAft>
              <a:buSzPts val="18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Dendogram visualization :</a:t>
            </a:r>
            <a:endParaRPr lang="en-GB"/>
          </a:p>
        </p:txBody>
      </p:sp>
      <p:sp>
        <p:nvSpPr>
          <p:cNvPr id="112" name="Google Shape;112;p9"/>
          <p:cNvSpPr txBox="1"/>
          <p:nvPr>
            <p:ph type="body" idx="1"/>
          </p:nvPr>
        </p:nvSpPr>
        <p:spPr>
          <a:xfrm>
            <a:off x="311700" y="107810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p>
          <a:p>
            <a:pPr marL="0" lvl="0" indent="0" algn="l" rtl="0">
              <a:lnSpc>
                <a:spcPct val="115000"/>
              </a:lnSpc>
              <a:spcBef>
                <a:spcPts val="1600"/>
              </a:spcBef>
              <a:spcAft>
                <a:spcPts val="0"/>
              </a:spcAft>
              <a:buSzPts val="1800"/>
              <a:buNone/>
            </a:pPr>
            <a:r>
              <a:rPr lang="en-GB"/>
              <a:t>Dendogram with R : </a:t>
            </a:r>
            <a:r>
              <a:rPr lang="en-GB" sz="1400" u="sng">
                <a:solidFill>
                  <a:schemeClr val="hlink"/>
                </a:solidFill>
                <a:hlinkClick r:id="rId1"/>
              </a:rPr>
              <a:t>http://www.sthda.com/english/wiki/beautiful-dendrogram-visualizations-in-r-5-must-known-methods-unsupervised-machine-learning</a:t>
            </a:r>
            <a:endParaRPr sz="1400"/>
          </a:p>
          <a:p>
            <a:pPr marL="0" lvl="0" indent="0" algn="l" rtl="0">
              <a:lnSpc>
                <a:spcPct val="115000"/>
              </a:lnSpc>
              <a:spcBef>
                <a:spcPts val="1600"/>
              </a:spcBef>
              <a:spcAft>
                <a:spcPts val="0"/>
              </a:spcAft>
              <a:buSzPts val="1800"/>
              <a:buNone/>
            </a:pPr>
            <a:r>
              <a:rPr lang="en-GB"/>
              <a:t>Dendogram with python :</a:t>
            </a:r>
            <a:r>
              <a:rPr lang="en-GB" sz="1400" u="sng">
                <a:solidFill>
                  <a:schemeClr val="accent5"/>
                </a:solidFill>
                <a:hlinkClick r:id="rId2"/>
              </a:rPr>
              <a:t>https://plot.ly/python/dendrogram/</a:t>
            </a:r>
            <a:endParaRPr sz="1400"/>
          </a:p>
          <a:p>
            <a:pPr marL="0" lvl="0" indent="0" algn="l" rtl="0">
              <a:lnSpc>
                <a:spcPct val="115000"/>
              </a:lnSpc>
              <a:spcBef>
                <a:spcPts val="1600"/>
              </a:spcBef>
              <a:spcAft>
                <a:spcPts val="0"/>
              </a:spcAft>
              <a:buSzPts val="1800"/>
              <a:buNone/>
            </a:pPr>
            <a:r>
              <a:rPr lang="en-GB"/>
              <a:t>Excel</a:t>
            </a:r>
            <a:r>
              <a:rPr lang="en-GB" b="1"/>
              <a:t> </a:t>
            </a:r>
            <a:r>
              <a:rPr lang="en-GB"/>
              <a:t>:</a:t>
            </a:r>
            <a:r>
              <a:rPr lang="en-GB" sz="1400"/>
              <a:t> </a:t>
            </a:r>
            <a:r>
              <a:rPr lang="en-GB" sz="1400" u="sng">
                <a:solidFill>
                  <a:schemeClr val="hlink"/>
                </a:solidFill>
                <a:hlinkClick r:id="rId3"/>
              </a:rPr>
              <a:t>http://excelgraphs.blogspot.com/2013/04/plotting-dendogram-of-cluster-analysis.html</a:t>
            </a:r>
            <a:endParaRPr sz="1400"/>
          </a:p>
          <a:p>
            <a:pPr marL="0" lvl="0" indent="0" algn="l" rtl="0">
              <a:lnSpc>
                <a:spcPct val="115000"/>
              </a:lnSpc>
              <a:spcBef>
                <a:spcPts val="1600"/>
              </a:spcBef>
              <a:spcAft>
                <a:spcPts val="0"/>
              </a:spcAft>
              <a:buSzPts val="1800"/>
              <a:buNone/>
            </a:pPr>
            <a:endParaRPr sz="1400"/>
          </a:p>
          <a:p>
            <a:pPr marL="0" lvl="0" indent="0" algn="l" rtl="0">
              <a:lnSpc>
                <a:spcPct val="115000"/>
              </a:lnSpc>
              <a:spcBef>
                <a:spcPts val="1600"/>
              </a:spcBef>
              <a:spcAft>
                <a:spcPts val="0"/>
              </a:spcAft>
              <a:buSzPts val="1800"/>
              <a:buNone/>
            </a:pPr>
            <a:endParaRPr sz="1400"/>
          </a:p>
          <a:p>
            <a:pPr marL="0" lvl="0" indent="0" algn="l" rtl="0">
              <a:lnSpc>
                <a:spcPct val="115000"/>
              </a:lnSpc>
              <a:spcBef>
                <a:spcPts val="1600"/>
              </a:spcBef>
              <a:spcAft>
                <a:spcPts val="0"/>
              </a:spcAft>
              <a:buSzPts val="1800"/>
              <a:buNone/>
            </a:pPr>
          </a:p>
          <a:p>
            <a:pPr marL="0" lvl="0" indent="0" algn="l" rtl="0">
              <a:lnSpc>
                <a:spcPct val="115000"/>
              </a:lnSpc>
              <a:spcBef>
                <a:spcPts val="1600"/>
              </a:spcBef>
              <a:spcAft>
                <a:spcPts val="0"/>
              </a:spcAft>
              <a:buSzPts val="1800"/>
              <a:buNone/>
            </a:pPr>
          </a:p>
          <a:p>
            <a:pPr marL="0" lvl="0" indent="0" algn="l" rtl="0">
              <a:lnSpc>
                <a:spcPct val="115000"/>
              </a:lnSpc>
              <a:spcBef>
                <a:spcPts val="1600"/>
              </a:spcBef>
              <a:spcAft>
                <a:spcPts val="1600"/>
              </a:spcAft>
              <a:buSzPts val="1800"/>
              <a:buNone/>
            </a:p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1117</Words>
  <Application>WPS Presentation</Application>
  <PresentationFormat/>
  <Paragraphs>39</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Roboto</vt:lpstr>
      <vt:lpstr>Montserrat</vt:lpstr>
      <vt:lpstr>Microsoft YaHei</vt:lpstr>
      <vt:lpstr>Arial Unicode MS</vt:lpstr>
      <vt:lpstr>Simple Light</vt:lpstr>
      <vt:lpstr>Dendogram</vt:lpstr>
      <vt:lpstr>What is Dendogram  :</vt:lpstr>
      <vt:lpstr>Specifying the cutting point :</vt:lpstr>
      <vt:lpstr>Example</vt:lpstr>
      <vt:lpstr>Dendrogram for the example :</vt:lpstr>
      <vt:lpstr>Variations :</vt:lpstr>
      <vt:lpstr>Cont..</vt:lpstr>
      <vt:lpstr>Common mistakes :</vt:lpstr>
      <vt:lpstr>Dendogram visualization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Dendogram</dc:title>
  <dc:creator/>
  <cp:lastModifiedBy>kaushiksureshinternk</cp:lastModifiedBy>
  <cp:revision>1</cp:revision>
  <dcterms:created xsi:type="dcterms:W3CDTF">2020-09-26T09:30:38Z</dcterms:created>
  <dcterms:modified xsi:type="dcterms:W3CDTF">2020-09-26T09:30:39Z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