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3" name="Google Shape;103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10" name="Google Shape;110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17" name="Google Shape;117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24" name="Google Shape;124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47373a7c7_0_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647373a7c7_0_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32" name="Google Shape;132;g647373a7c7_0_0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40" name="Google Shape;140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47" name="Google Shape;147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p1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 panose="020F050202020403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showMasterSp="0" matchingName="Vertical Title and Text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Title Slid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" name="Google Shape;27;p9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 panose="020F0502020204030204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" name="Google Shape;29;p9"/>
          <p:cNvSpPr txBox="1"/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cxnSp>
        <p:nvCxnSpPr>
          <p:cNvPr id="32" name="Google Shape;32;p9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0" matchingName="Section Header">
  <p:cSld name="SECTION_HEADER">
    <p:bg>
      <p:bgPr>
        <a:solidFill>
          <a:schemeClr val="lt1"/>
        </a:solidFill>
        <a:effectLst/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" name="Google Shape;35;p1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" name="Google Shape;36;p10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 panose="020F0502020204030204"/>
              <a:buNone/>
              <a:defRPr sz="8000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0"/>
          <p:cNvSpPr txBox="1"/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cxnSp>
        <p:nvCxnSpPr>
          <p:cNvPr id="41" name="Google Shape;41;p1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52" name="Google Shape;52;p12"/>
          <p:cNvSpPr txBox="1"/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54" name="Google Shape;54;p12"/>
          <p:cNvSpPr txBox="1"/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 matchingNam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6" name="Google Shape;66;p14"/>
          <p:cNvSpPr txBox="1"/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showMasterSp="0" matchingName="Content with Caption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 panose="020F0502020204030204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15"/>
          <p:cNvSpPr txBox="1"/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showMasterSp="0" matchingName="Picture with Caption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 panose="020F0502020204030204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/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 panose="020F0502020204030204"/>
              <a:buNone/>
              <a:defRPr sz="28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 panose="020F0502020204030204"/>
              <a:buNone/>
              <a:defRPr sz="24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anose="020F0502020204030204"/>
              <a:buNone/>
              <a:defRPr sz="20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anose="020F0502020204030204"/>
              <a:buNone/>
              <a:defRPr sz="20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anose="020F0502020204030204"/>
              <a:buNone/>
              <a:defRPr sz="20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anose="020F0502020204030204"/>
              <a:buNone/>
              <a:defRPr sz="20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anose="020F0502020204030204"/>
              <a:buNone/>
              <a:defRPr sz="20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 panose="020F0502020204030204"/>
              <a:buNone/>
              <a:defRPr sz="20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6"/>
          <p:cNvSpPr txBox="1"/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11;p7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" name="Google Shape;12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 panose="020F0502020204030204"/>
              <a:buNone/>
              <a:defRPr sz="48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anose="020F0502020204030204"/>
              <a:buChar char=" "/>
              <a:defRPr sz="20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 panose="020F0502020204030204"/>
              <a:buChar char="◦"/>
              <a:defRPr sz="18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5" name="Google Shape;15;p7"/>
          <p:cNvSpPr txBox="1"/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cxnSp>
        <p:nvCxnSpPr>
          <p:cNvPr id="17" name="Google Shape;17;p7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excelcharts.com/the-consultants-chart-a-dilemma/" TargetMode="External"/><Relationship Id="rId2" Type="http://schemas.openxmlformats.org/officeDocument/2006/relationships/hyperlink" Target="https://www.anychart.com/chartopedia/chart-type/nightingale-rose-chart/" TargetMode="External"/><Relationship Id="rId1" Type="http://schemas.openxmlformats.org/officeDocument/2006/relationships/hyperlink" Target="https://datavizcatalogue.com/methods/nightingale_rose_chart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 panose="020F0502020204030204"/>
              <a:buNone/>
            </a:pPr>
            <a:r>
              <a:rPr lang="en-IN" sz="4000" b="1"/>
              <a:t>Nightingale Rose Chart</a:t>
            </a:r>
            <a:endParaRPr lang="en-IN" sz="4000" b="1"/>
          </a:p>
        </p:txBody>
      </p:sp>
      <p:sp>
        <p:nvSpPr>
          <p:cNvPr id="106" name="Google Shape;106;p1"/>
          <p:cNvSpPr txBox="1"/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</a:p>
        </p:txBody>
      </p:sp>
      <p:sp>
        <p:nvSpPr>
          <p:cNvPr id="107" name="Google Shape;107;p1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520"/>
              <a:buFont typeface="Calibri" panose="020F0502020204030204"/>
              <a:buNone/>
            </a:pPr>
            <a:br>
              <a:rPr lang="en-IN" sz="2270"/>
            </a:br>
            <a:br>
              <a:rPr lang="en-IN" sz="2270"/>
            </a:br>
            <a:br>
              <a:rPr lang="en-IN" sz="2270"/>
            </a:br>
            <a:br>
              <a:rPr lang="en-IN" sz="2270"/>
            </a:br>
            <a:br>
              <a:rPr lang="en-IN" sz="2270"/>
            </a:br>
            <a:br>
              <a:rPr lang="en-IN" sz="2270"/>
            </a:br>
            <a:br>
              <a:rPr lang="en-IN" sz="2270"/>
            </a:br>
            <a:br>
              <a:rPr lang="en-IN" sz="2270"/>
            </a:br>
            <a:r>
              <a:rPr lang="en-IN" sz="2270"/>
              <a:t>What is the Nightingale Rose chart?</a:t>
            </a:r>
            <a:br>
              <a:rPr lang="en-IN" sz="3890"/>
            </a:br>
            <a:endParaRPr sz="3890"/>
          </a:p>
        </p:txBody>
      </p:sp>
      <p:sp>
        <p:nvSpPr>
          <p:cNvPr id="113" name="Google Shape;113;p2"/>
          <p:cNvSpPr txBox="1"/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01295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</a:p>
          <a:p>
            <a:pPr marL="384175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 panose="020B0604020202020204"/>
              <a:buChar char="•"/>
            </a:pPr>
            <a:r>
              <a:rPr lang="en-IN"/>
              <a:t>The Nightingale Rose chart is a circular graph that combines elements of a radar chart and a bar graph.</a:t>
            </a:r>
            <a:endParaRPr lang="en-IN"/>
          </a:p>
          <a:p>
            <a:pPr marL="384175" lvl="1" indent="-685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 panose="020B0604020202020204"/>
              <a:buNone/>
            </a:pPr>
          </a:p>
          <a:p>
            <a:pPr marL="384175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 panose="020B0604020202020204"/>
              <a:buChar char="•"/>
            </a:pPr>
            <a:r>
              <a:rPr lang="en-IN" b="1"/>
              <a:t>Nightingale Rose Charts</a:t>
            </a:r>
            <a:r>
              <a:rPr lang="en-IN"/>
              <a:t> became popular after English statistician Florence Nightingale famously used such a visualization to display data on how many soldiers died in hospitals during the Crimean War.</a:t>
            </a:r>
            <a:endParaRPr lang="en-IN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IN"/>
              <a:t>	</a:t>
            </a:r>
            <a:r>
              <a:rPr lang="en-IN" sz="1800"/>
              <a:t>Also referred to as “polar area chart” or “coxcomb chart” </a:t>
            </a:r>
            <a:endParaRPr lang="en-IN" sz="1800"/>
          </a:p>
        </p:txBody>
      </p:sp>
      <p:sp>
        <p:nvSpPr>
          <p:cNvPr id="114" name="Google Shape;114;p2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 panose="020F0502020204030204"/>
              <a:buNone/>
            </a:pPr>
            <a:r>
              <a:rPr lang="en-IN"/>
              <a:t>Cntd..</a:t>
            </a:r>
            <a:endParaRPr lang="en-IN"/>
          </a:p>
        </p:txBody>
      </p:sp>
      <p:pic>
        <p:nvPicPr>
          <p:cNvPr id="120" name="Google Shape;120;p3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2550407" y="1846263"/>
            <a:ext cx="7151511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 panose="020F0502020204030204"/>
              <a:buNone/>
            </a:pPr>
            <a:r>
              <a:rPr lang="en-IN"/>
              <a:t>Pro &amp; Cons</a:t>
            </a:r>
            <a:endParaRPr lang="en-IN"/>
          </a:p>
        </p:txBody>
      </p:sp>
      <p:sp>
        <p:nvSpPr>
          <p:cNvPr id="127" name="Google Shape;127;p4"/>
          <p:cNvSpPr txBox="1"/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IN" b="1"/>
              <a:t>Nightingale Rose Charts</a:t>
            </a:r>
            <a:r>
              <a:rPr lang="en-IN"/>
              <a:t> work well for exploring statistical data and seasonl data.</a:t>
            </a:r>
            <a:endParaRPr lang="en-IN"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IN"/>
              <a:t>The major flaw with Nightingale Rose Charts is that the outer segments are given more emphasis because of their larger area size.</a:t>
            </a:r>
            <a:endParaRPr lang="en-IN"/>
          </a:p>
        </p:txBody>
      </p:sp>
      <p:sp>
        <p:nvSpPr>
          <p:cNvPr id="128" name="Google Shape;128;p4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47373a7c7_0_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/>
              <a:t>Circumplex Chart</a:t>
            </a:r>
            <a:endParaRPr lang="en-IN"/>
          </a:p>
        </p:txBody>
      </p:sp>
      <p:sp>
        <p:nvSpPr>
          <p:cNvPr id="135" name="Google Shape;135;g647373a7c7_0_0"/>
          <p:cNvSpPr txBox="1"/>
          <p:nvPr>
            <p:ph type="body" idx="1"/>
          </p:nvPr>
        </p:nvSpPr>
        <p:spPr>
          <a:xfrm>
            <a:off x="1171585" y="1920612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IN"/>
              <a:t>Modified multiple bar chart</a:t>
            </a:r>
            <a:endParaRPr lang="en-IN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IN"/>
              <a:t>Easy to compare values</a:t>
            </a:r>
            <a:endParaRPr lang="en-IN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ts val="1800"/>
              <a:buNone/>
            </a:pPr>
          </a:p>
        </p:txBody>
      </p:sp>
      <p:sp>
        <p:nvSpPr>
          <p:cNvPr id="136" name="Google Shape;136;g647373a7c7_0_0"/>
          <p:cNvSpPr txBox="1"/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137" name="Google Shape;137;g647373a7c7_0_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351700" y="1920612"/>
            <a:ext cx="3860660" cy="38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 panose="020F0502020204030204"/>
              <a:buNone/>
            </a:pPr>
            <a:r>
              <a:rPr lang="en-IN" b="1"/>
              <a:t>Tools </a:t>
            </a:r>
            <a:endParaRPr lang="en-IN" b="1"/>
          </a:p>
        </p:txBody>
      </p:sp>
      <p:sp>
        <p:nvSpPr>
          <p:cNvPr id="143" name="Google Shape;143;p5"/>
          <p:cNvSpPr txBox="1"/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IN"/>
              <a:t>AmChart</a:t>
            </a:r>
            <a:endParaRPr lang="en-IN"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IN"/>
              <a:t>Infogram</a:t>
            </a:r>
            <a:endParaRPr lang="en-IN"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IN"/>
              <a:t>R</a:t>
            </a:r>
            <a:endParaRPr lang="en-IN"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IN"/>
              <a:t>Excel</a:t>
            </a:r>
            <a:endParaRPr lang="en-IN"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IN"/>
              <a:t>Tableau</a:t>
            </a:r>
            <a:endParaRPr lang="en-IN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</a:p>
        </p:txBody>
      </p:sp>
      <p:sp>
        <p:nvSpPr>
          <p:cNvPr id="144" name="Google Shape;144;p5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 panose="020F0502020204030204"/>
              <a:buNone/>
            </a:pPr>
            <a:r>
              <a:rPr lang="en-IN"/>
              <a:t>References</a:t>
            </a:r>
            <a:endParaRPr lang="en-IN"/>
          </a:p>
        </p:txBody>
      </p:sp>
      <p:sp>
        <p:nvSpPr>
          <p:cNvPr id="150" name="Google Shape;150;p6"/>
          <p:cNvSpPr txBox="1"/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IN" u="sng">
                <a:solidFill>
                  <a:schemeClr val="hlink"/>
                </a:solidFill>
                <a:hlinkClick r:id="rId1"/>
              </a:rPr>
              <a:t>https://datavizcatalogue.com/methods/nightingale_rose_chart.html</a:t>
            </a:r>
            <a:endParaRPr lang="en-IN" u="sng">
              <a:solidFill>
                <a:schemeClr val="hlink"/>
              </a:solidFill>
            </a:endParaRP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IN" u="sng">
                <a:solidFill>
                  <a:schemeClr val="hlink"/>
                </a:solidFill>
                <a:hlinkClick r:id="rId2"/>
              </a:rPr>
              <a:t>https://www.anychart.com/chartopedia/chart-type/nightingale-rose-chart/</a:t>
            </a:r>
            <a:endParaRPr u="sng">
              <a:solidFill>
                <a:schemeClr val="hlink"/>
              </a:solidFill>
            </a:endParaRP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IN" u="sng">
                <a:solidFill>
                  <a:schemeClr val="hlink"/>
                </a:solidFill>
                <a:hlinkClick r:id="rId3"/>
              </a:rPr>
              <a:t>https://excelcharts.com/the-consultants-chart-a-dilemma/</a:t>
            </a:r>
            <a:endParaRPr lang="en-IN" u="sng">
              <a:solidFill>
                <a:schemeClr val="hlink"/>
              </a:solidFill>
            </a:endParaRPr>
          </a:p>
          <a:p>
            <a:pPr marL="91440" lvl="0" indent="355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</a:p>
        </p:txBody>
      </p:sp>
      <p:sp>
        <p:nvSpPr>
          <p:cNvPr id="151" name="Google Shape;151;p6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-IN"/>
              <a:t>Thank You!</a:t>
            </a:r>
            <a:endParaRPr lang="en-IN"/>
          </a:p>
        </p:txBody>
      </p:sp>
      <p:sp>
        <p:nvSpPr>
          <p:cNvPr id="157" name="Google Shape;157;p19"/>
          <p:cNvSpPr txBox="1"/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</a:p>
        </p:txBody>
      </p:sp>
      <p:sp>
        <p:nvSpPr>
          <p:cNvPr id="158" name="Google Shape;158;p19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975</Words>
  <Application>WPS Presentation</Application>
  <PresentationFormat/>
  <Paragraphs>65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Retrospect</vt:lpstr>
      <vt:lpstr>Nightingale Rose Chart</vt:lpstr>
      <vt:lpstr>        What is the Nightingale Rose chart? </vt:lpstr>
      <vt:lpstr>Cntd..</vt:lpstr>
      <vt:lpstr>Pro &amp; Cons</vt:lpstr>
      <vt:lpstr>Circumplex Chart</vt:lpstr>
      <vt:lpstr>Tools </vt:lpstr>
      <vt:lpstr>References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Nightingale Rose Chart</dc:title>
  <dc:creator>kirankumarvelu</dc:creator>
  <cp:lastModifiedBy>kaushiksureshinternk</cp:lastModifiedBy>
  <cp:revision>1</cp:revision>
  <dcterms:created xsi:type="dcterms:W3CDTF">2020-09-26T09:34:12Z</dcterms:created>
  <dcterms:modified xsi:type="dcterms:W3CDTF">2020-09-26T09:34:12Z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