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  <p:embeddedFontLst>
    <p:embeddedFont>
      <p:font typeface="Century Schoolbook" panose="02040604050505020304"/>
      <p:regular r:id="rId22"/>
    </p:embeddedFont>
    <p:embeddedFont>
      <p:font typeface="Calibri" panose="020F050202020403020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solidFill>
          <a:schemeClr val="l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42" name="Google Shape;42;p2"/>
          <p:cNvSpPr txBox="1"/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" name="Google Shape;48;p3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 panose="02040604050505020304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58" name="Google Shape;58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69" name="Google Shape;69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4"/>
          <p:cNvSpPr txBox="1"/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" name="Google Shape;76;p5"/>
          <p:cNvSpPr txBox="1"/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3" name="Google Shape;83;p6"/>
          <p:cNvSpPr txBox="1"/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"/>
          <p:cNvSpPr/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 panose="02040604050505020304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 panose="02040604050505020304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1" name="Google Shape;91;p7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 panose="02040604050505020304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106" name="Google Shape;106;p9"/>
          <p:cNvSpPr txBox="1"/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9" name="Google Shape;109;p9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 panose="020406040505050203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 panose="02040604050505020304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 panose="02040604050505020304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 panose="02040604050505020304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 panose="02040604050505020304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"/>
              <a:defRPr sz="1000"/>
            </a:lvl3pPr>
            <a:lvl4pPr marL="1828800" lvl="3" indent="-262890" algn="l">
              <a:spcBef>
                <a:spcPts val="180"/>
              </a:spcBef>
              <a:spcAft>
                <a:spcPts val="0"/>
              </a:spcAft>
              <a:buSzPts val="540"/>
              <a:buChar char=""/>
              <a:defRPr sz="900"/>
            </a:lvl4pPr>
            <a:lvl5pPr marL="2286000" lvl="4" indent="-267335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0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3" name="Google Shape;123;p10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  <a:defRPr sz="3000" b="0" i="0" u="none" strike="noStrike" cap="small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 panose="02040604050505020304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 panose="02040604050505020304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 panose="02040604050505020304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0" name="Google Shape;20;p1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infogram.com/create/pictorial-chart" TargetMode="External"/><Relationship Id="rId2" Type="http://schemas.openxmlformats.org/officeDocument/2006/relationships/hyperlink" Target="http://chartmaker.visualisingdata.com/" TargetMode="External"/><Relationship Id="rId1" Type="http://schemas.openxmlformats.org/officeDocument/2006/relationships/hyperlink" Target="https://datavizcatalogue.com/methods/pictogram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PICTOGRAM CHART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Stretched Pictogram</a:t>
            </a:r>
            <a:endParaRPr lang="en-US"/>
          </a:p>
        </p:txBody>
      </p:sp>
      <p:pic>
        <p:nvPicPr>
          <p:cNvPr id="205" name="Google Shape;205;p22"/>
          <p:cNvPicPr preferRelativeResize="0"/>
          <p:nvPr>
            <p:ph type="body" idx="1"/>
          </p:nvPr>
        </p:nvPicPr>
        <p:blipFill rotWithShape="1">
          <a:blip r:embed="rId1"/>
          <a:srcRect l="18181" t="17204" r="18367" b="13168"/>
          <a:stretch>
            <a:fillRect/>
          </a:stretch>
        </p:blipFill>
        <p:spPr>
          <a:xfrm>
            <a:off x="899592" y="1811136"/>
            <a:ext cx="6480720" cy="39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When to use?</a:t>
            </a:r>
            <a:endParaRPr lang="en-US"/>
          </a:p>
        </p:txBody>
      </p:sp>
      <p:sp>
        <p:nvSpPr>
          <p:cNvPr id="212" name="Google Shape;212;p23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Pictorial charts use icons or pictures in relative sizes to highlight some data pattern and trends, usually to compare the number of units, size or progress. 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They are good when comparing few categories with clear differences.</a:t>
            </a:r>
            <a:endParaRPr lang="en-US"/>
          </a:p>
        </p:txBody>
      </p:sp>
      <p:sp>
        <p:nvSpPr>
          <p:cNvPr id="213" name="Google Shape;213;p23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When to avoid?</a:t>
            </a:r>
            <a:endParaRPr lang="en-US"/>
          </a:p>
        </p:txBody>
      </p:sp>
      <p:sp>
        <p:nvSpPr>
          <p:cNvPr id="219" name="Google Shape;219;p24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Displaying partial icons, as this can add confusion to what they represent.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Using them for large data sets, which makes values on the chart hard to count.</a:t>
            </a:r>
            <a:endParaRPr lang="en-US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</p:txBody>
      </p:sp>
      <p:sp>
        <p:nvSpPr>
          <p:cNvPr id="220" name="Google Shape;220;p24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Tools</a:t>
            </a:r>
            <a:endParaRPr lang="en-US"/>
          </a:p>
        </p:txBody>
      </p:sp>
      <p:sp>
        <p:nvSpPr>
          <p:cNvPr id="226" name="Google Shape;226;p25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Excel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D3.js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Power point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Power BI</a:t>
            </a:r>
            <a:endParaRPr lang="en-US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</p:txBody>
      </p:sp>
      <p:sp>
        <p:nvSpPr>
          <p:cNvPr id="227" name="Google Shape;227;p25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233" name="Google Shape;233;p26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 u="sng">
                <a:solidFill>
                  <a:schemeClr val="hlink"/>
                </a:solidFill>
                <a:hlinkClick r:id="rId1"/>
              </a:rPr>
              <a:t>https://datavizcatalogue.com/methods/pictogram.html</a:t>
            </a:r>
            <a:endParaRPr lang="en-US" u="sng">
              <a:solidFill>
                <a:schemeClr val="hlink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http://chartmaker.visualisingdata.com/</a:t>
            </a:r>
            <a:endParaRPr lang="en-US" u="sng">
              <a:solidFill>
                <a:schemeClr val="hlink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https://infogram.com/create/pictorial-chart</a:t>
            </a:r>
            <a:endParaRPr lang="en-US" u="sng">
              <a:solidFill>
                <a:schemeClr val="hlink"/>
              </a:solidFill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</p:txBody>
      </p:sp>
      <p:sp>
        <p:nvSpPr>
          <p:cNvPr id="234" name="Google Shape;234;p26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1268760"/>
            <a:ext cx="7276275" cy="447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PICTOGRAM</a:t>
            </a:r>
            <a:endParaRPr lang="en-US"/>
          </a:p>
        </p:txBody>
      </p:sp>
      <p:sp>
        <p:nvSpPr>
          <p:cNvPr id="147" name="Google Shape;147;p14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Also known as pictograph chart, pictorial chart, pictorial unit charts and icon charts.</a:t>
            </a:r>
            <a:endParaRPr lang="en-US"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Uses a series of repeated icons to visualize simple data.</a:t>
            </a:r>
            <a:endParaRPr lang="en-US"/>
          </a:p>
          <a:p>
            <a:pPr marL="27432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Uses icons to give a more engaging overall view of small sets of discrete data.</a:t>
            </a:r>
            <a:endParaRPr lang="en-US"/>
          </a:p>
        </p:txBody>
      </p:sp>
      <p:sp>
        <p:nvSpPr>
          <p:cNvPr id="148" name="Google Shape;148;p14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PICTOGRAM</a:t>
            </a:r>
            <a:endParaRPr lang="en-US"/>
          </a:p>
        </p:txBody>
      </p:sp>
      <p:sp>
        <p:nvSpPr>
          <p:cNvPr id="154" name="Google Shape;154;p15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Typically, the icons represent the data’s subject or category.</a:t>
            </a:r>
            <a:endParaRPr lang="en-US"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It uses icons or pictures in relative sizes to highlight some data pattern and trends. </a:t>
            </a:r>
            <a:endParaRPr lang="en-US"/>
          </a:p>
          <a:p>
            <a:pPr marL="27432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"/>
            </a:pPr>
            <a:r>
              <a:rPr lang="en-US"/>
              <a:t>They are commonly viewed in business communications or news articles to visually compare data.</a:t>
            </a:r>
            <a:endParaRPr lang="en-US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</a:p>
        </p:txBody>
      </p:sp>
      <p:sp>
        <p:nvSpPr>
          <p:cNvPr id="155" name="Google Shape;155;p15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USES OF PICTOGRAM</a:t>
            </a:r>
            <a:endParaRPr lang="en-US"/>
          </a:p>
        </p:txBody>
      </p:sp>
      <p:sp>
        <p:nvSpPr>
          <p:cNvPr id="161" name="Google Shape;161;p16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5536" y="1599812"/>
            <a:ext cx="7632848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EXAMPLE</a:t>
            </a:r>
            <a:endParaRPr lang="en-US"/>
          </a:p>
        </p:txBody>
      </p:sp>
      <p:pic>
        <p:nvPicPr>
          <p:cNvPr id="169" name="Google Shape;169;p17"/>
          <p:cNvPicPr preferRelativeResize="0"/>
          <p:nvPr>
            <p:ph type="body" idx="1"/>
          </p:nvPr>
        </p:nvPicPr>
        <p:blipFill rotWithShape="1">
          <a:blip r:embed="rId1"/>
          <a:srcRect l="40445" t="19305" r="25632" b="9267"/>
          <a:stretch>
            <a:fillRect/>
          </a:stretch>
        </p:blipFill>
        <p:spPr>
          <a:xfrm>
            <a:off x="1547664" y="1676400"/>
            <a:ext cx="4824536" cy="4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EXAMPLE</a:t>
            </a:r>
            <a:endParaRPr lang="en-US"/>
          </a:p>
        </p:txBody>
      </p:sp>
      <p:pic>
        <p:nvPicPr>
          <p:cNvPr id="176" name="Google Shape;176;p18"/>
          <p:cNvPicPr preferRelativeResize="0"/>
          <p:nvPr>
            <p:ph type="body" idx="1"/>
          </p:nvPr>
        </p:nvPicPr>
        <p:blipFill rotWithShape="1">
          <a:blip r:embed="rId1"/>
          <a:srcRect l="4817" t="36049" r="26479" b="9904"/>
          <a:stretch>
            <a:fillRect/>
          </a:stretch>
        </p:blipFill>
        <p:spPr>
          <a:xfrm>
            <a:off x="683568" y="1772816"/>
            <a:ext cx="7712287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EXAMPLE</a:t>
            </a:r>
            <a:endParaRPr lang="en-US"/>
          </a:p>
        </p:txBody>
      </p:sp>
      <p:pic>
        <p:nvPicPr>
          <p:cNvPr id="183" name="Google Shape;183;p19"/>
          <p:cNvPicPr preferRelativeResize="0"/>
          <p:nvPr>
            <p:ph type="body" idx="1"/>
          </p:nvPr>
        </p:nvPicPr>
        <p:blipFill rotWithShape="1">
          <a:blip r:embed="rId1"/>
          <a:srcRect l="21431" t="35356" r="35198" b="11074"/>
          <a:stretch>
            <a:fillRect/>
          </a:stretch>
        </p:blipFill>
        <p:spPr>
          <a:xfrm>
            <a:off x="467544" y="1484784"/>
            <a:ext cx="7560840" cy="448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Stacked Pictogram</a:t>
            </a:r>
            <a:endParaRPr lang="en-US"/>
          </a:p>
        </p:txBody>
      </p:sp>
      <p:sp>
        <p:nvSpPr>
          <p:cNvPr id="190" name="Google Shape;190;p20"/>
          <p:cNvSpPr txBox="1"/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1"/>
          <a:srcRect l="17624" t="18453" r="19460" b="12301"/>
          <a:stretch>
            <a:fillRect/>
          </a:stretch>
        </p:blipFill>
        <p:spPr>
          <a:xfrm>
            <a:off x="467544" y="1412776"/>
            <a:ext cx="7632848" cy="4588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 panose="02040604050505020304"/>
              <a:buNone/>
            </a:pPr>
            <a:r>
              <a:rPr lang="en-US"/>
              <a:t>EXAMPLE</a:t>
            </a:r>
            <a:endParaRPr lang="en-US"/>
          </a:p>
        </p:txBody>
      </p:sp>
      <p:pic>
        <p:nvPicPr>
          <p:cNvPr id="198" name="Google Shape;198;p21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17178" y="1600200"/>
            <a:ext cx="5147644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WPS Presentation</Application>
  <PresentationFormat/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Century Schoolbook</vt:lpstr>
      <vt:lpstr>Noto Sans Symbols</vt:lpstr>
      <vt:lpstr>Segoe Print</vt:lpstr>
      <vt:lpstr>Calibri</vt:lpstr>
      <vt:lpstr>Microsoft YaHei</vt:lpstr>
      <vt:lpstr>Arial Unicode MS</vt:lpstr>
      <vt:lpstr>Oriel</vt:lpstr>
      <vt:lpstr>PICTOGRAM CHART</vt:lpstr>
      <vt:lpstr>PICTOGRAM</vt:lpstr>
      <vt:lpstr>PICTOGRAM</vt:lpstr>
      <vt:lpstr>USES OF PICTOGRAM</vt:lpstr>
      <vt:lpstr>EXAMPLE</vt:lpstr>
      <vt:lpstr>EXAMPLE</vt:lpstr>
      <vt:lpstr>EXAMPLE</vt:lpstr>
      <vt:lpstr>Stacked Pictogram</vt:lpstr>
      <vt:lpstr>EXAMPLE</vt:lpstr>
      <vt:lpstr>Stretched Pictogram</vt:lpstr>
      <vt:lpstr>When to use?</vt:lpstr>
      <vt:lpstr>When to avoid?</vt:lpstr>
      <vt:lpstr>Tools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PICTOGRAM CHART</dc:title>
  <dc:creator/>
  <cp:lastModifiedBy>kaushiksureshinternk</cp:lastModifiedBy>
  <cp:revision>1</cp:revision>
  <dcterms:created xsi:type="dcterms:W3CDTF">2020-09-26T09:35:15Z</dcterms:created>
  <dcterms:modified xsi:type="dcterms:W3CDTF">2020-09-26T09:35:18Z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