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58" r:id="rId6"/>
    <p:sldId id="261" r:id="rId7"/>
    <p:sldId id="260" r:id="rId8"/>
    <p:sldId id="267" r:id="rId9"/>
    <p:sldId id="262" r:id="rId10"/>
    <p:sldId id="265" r:id="rId11"/>
    <p:sldId id="266" r:id="rId12"/>
    <p:sldId id="269" r:id="rId13"/>
    <p:sldId id="274" r:id="rId14"/>
    <p:sldId id="268" r:id="rId15"/>
    <p:sldId id="270" r:id="rId16"/>
    <p:sldId id="271" r:id="rId17"/>
    <p:sldId id="277" r:id="rId18"/>
    <p:sldId id="279" r:id="rId19"/>
    <p:sldId id="278" r:id="rId20"/>
    <p:sldId id="273"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A178BF1-7CCB-4DC3-B530-F62BCAB3D95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662279-D036-4049-A252-15EA10907D29}"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FA178BF1-7CCB-4DC3-B530-F62BCAB3D95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662279-D036-4049-A252-15EA10907D29}"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FA178BF1-7CCB-4DC3-B530-F62BCAB3D95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662279-D036-4049-A252-15EA10907D29}"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FA178BF1-7CCB-4DC3-B530-F62BCAB3D95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662279-D036-4049-A252-15EA10907D29}"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A178BF1-7CCB-4DC3-B530-F62BCAB3D95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662279-D036-4049-A252-15EA10907D29}"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FA178BF1-7CCB-4DC3-B530-F62BCAB3D95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662279-D036-4049-A252-15EA10907D29}"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FA178BF1-7CCB-4DC3-B530-F62BCAB3D95E}"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662279-D036-4049-A252-15EA10907D29}"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A178BF1-7CCB-4DC3-B530-F62BCAB3D95E}"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662279-D036-4049-A252-15EA10907D29}"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178BF1-7CCB-4DC3-B530-F62BCAB3D95E}"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662279-D036-4049-A252-15EA10907D29}"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A178BF1-7CCB-4DC3-B530-F62BCAB3D95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662279-D036-4049-A252-15EA10907D29}"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A178BF1-7CCB-4DC3-B530-F62BCAB3D95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662279-D036-4049-A252-15EA10907D29}"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178BF1-7CCB-4DC3-B530-F62BCAB3D95E}"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662279-D036-4049-A252-15EA10907D29}"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leebyron.com/streamgraph/stackedgraphs_byron_wattenberg.pdf" TargetMode="External"/><Relationship Id="rId3" Type="http://schemas.openxmlformats.org/officeDocument/2006/relationships/hyperlink" Target="https://classes.engineering.wustl.edu/cse557/spring2017/assignments/stackTutorial.html" TargetMode="External"/><Relationship Id="rId2" Type="http://schemas.openxmlformats.org/officeDocument/2006/relationships/hyperlink" Target="https://matplotlib.org/gallery/lines_bars_and_markers/stackplot_demo.html" TargetMode="External"/><Relationship Id="rId1" Type="http://schemas.openxmlformats.org/officeDocument/2006/relationships/hyperlink" Target="https://matplotlib.org/3.1.1/_modules/matplotlib/stackplot.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5195" y="198782"/>
            <a:ext cx="9144000" cy="1605722"/>
          </a:xfrm>
        </p:spPr>
        <p:txBody>
          <a:bodyPr/>
          <a:lstStyle/>
          <a:p>
            <a:r>
              <a:rPr lang="en-IN" dirty="0"/>
              <a:t>STREAM GRAPH</a:t>
            </a:r>
            <a:endParaRPr lang="en-IN" dirty="0"/>
          </a:p>
        </p:txBody>
      </p:sp>
      <p:pic>
        <p:nvPicPr>
          <p:cNvPr id="5" name="Graphic 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275195" y="2209800"/>
            <a:ext cx="6736660" cy="304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337"/>
          </a:xfrm>
        </p:spPr>
        <p:txBody>
          <a:bodyPr>
            <a:normAutofit/>
          </a:bodyPr>
          <a:lstStyle/>
          <a:p>
            <a:pPr algn="ctr"/>
            <a:r>
              <a:rPr lang="en-IN" sz="4000" dirty="0"/>
              <a:t>POINTS TO CONSIDER</a:t>
            </a:r>
            <a:endParaRPr lang="en-US" sz="4000" dirty="0"/>
          </a:p>
        </p:txBody>
      </p:sp>
      <p:sp>
        <p:nvSpPr>
          <p:cNvPr id="3" name="Content Placeholder 2"/>
          <p:cNvSpPr>
            <a:spLocks noGrp="1"/>
          </p:cNvSpPr>
          <p:nvPr>
            <p:ph idx="1"/>
          </p:nvPr>
        </p:nvSpPr>
        <p:spPr>
          <a:xfrm>
            <a:off x="838200" y="1313646"/>
            <a:ext cx="10515600" cy="4863318"/>
          </a:xfrm>
        </p:spPr>
        <p:txBody>
          <a:bodyPr>
            <a:normAutofit/>
          </a:bodyPr>
          <a:lstStyle/>
          <a:p>
            <a:r>
              <a:rPr lang="en-IN" dirty="0"/>
              <a:t>Baseline</a:t>
            </a:r>
            <a:endParaRPr lang="en-IN" dirty="0"/>
          </a:p>
          <a:p>
            <a:r>
              <a:rPr lang="en-IN" dirty="0"/>
              <a:t>Colour choice</a:t>
            </a:r>
            <a:endParaRPr lang="en-IN" dirty="0"/>
          </a:p>
          <a:p>
            <a:r>
              <a:rPr lang="en-IN" dirty="0"/>
              <a:t>Layer labelling</a:t>
            </a:r>
            <a:endParaRPr lang="en-IN" dirty="0"/>
          </a:p>
          <a:p>
            <a:r>
              <a:rPr lang="en-IN" dirty="0"/>
              <a:t>Layer order</a:t>
            </a:r>
            <a:endParaRPr lang="en-IN" dirty="0"/>
          </a:p>
          <a:p>
            <a:r>
              <a:rPr lang="en-IN" dirty="0"/>
              <a:t>We model our time series as a set of n real-valued non-negative functions, f1,f2,….,fn.</a:t>
            </a:r>
            <a:endParaRPr lang="en-IN" dirty="0"/>
          </a:p>
          <a:p>
            <a:r>
              <a:rPr lang="en-IN" dirty="0"/>
              <a:t>We refer to the baseline function that defines the bottom of the stacked graph as </a:t>
            </a:r>
            <a:r>
              <a:rPr lang="en-IN" i="1" dirty="0"/>
              <a:t>g0.</a:t>
            </a:r>
            <a:endParaRPr lang="en-IN" i="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9244"/>
            <a:ext cx="10515600" cy="940159"/>
          </a:xfrm>
        </p:spPr>
        <p:txBody>
          <a:bodyPr/>
          <a:lstStyle/>
          <a:p>
            <a:pPr algn="ctr"/>
            <a:r>
              <a:rPr lang="en-IN" dirty="0"/>
              <a:t>BASELINE APPROACH -1</a:t>
            </a:r>
            <a:endParaRPr lang="en-US" dirty="0"/>
          </a:p>
        </p:txBody>
      </p:sp>
      <p:sp>
        <p:nvSpPr>
          <p:cNvPr id="3" name="Content Placeholder 2"/>
          <p:cNvSpPr>
            <a:spLocks noGrp="1"/>
          </p:cNvSpPr>
          <p:nvPr>
            <p:ph idx="1"/>
          </p:nvPr>
        </p:nvSpPr>
        <p:spPr>
          <a:xfrm>
            <a:off x="838200" y="1532586"/>
            <a:ext cx="10515600" cy="4644377"/>
          </a:xfrm>
        </p:spPr>
        <p:txBody>
          <a:bodyPr/>
          <a:lstStyle/>
          <a:p>
            <a:r>
              <a:rPr lang="en-IN" dirty="0"/>
              <a:t>The top of the layer corresponding to the </a:t>
            </a:r>
            <a:r>
              <a:rPr lang="en-IN" i="1" dirty="0" err="1"/>
              <a:t>i</a:t>
            </a:r>
            <a:r>
              <a:rPr lang="en-IN" i="1" baseline="30000" dirty="0" err="1"/>
              <a:t>th</a:t>
            </a:r>
            <a:r>
              <a:rPr lang="en-IN" i="1" baseline="30000" dirty="0"/>
              <a:t> </a:t>
            </a:r>
            <a:r>
              <a:rPr lang="en-IN" dirty="0"/>
              <a:t>time series </a:t>
            </a:r>
            <a:r>
              <a:rPr lang="en-IN" i="1" dirty="0"/>
              <a:t>fi </a:t>
            </a:r>
            <a:r>
              <a:rPr lang="en-IN" dirty="0"/>
              <a:t>is therefore given by the function </a:t>
            </a:r>
            <a:r>
              <a:rPr lang="en-IN" i="1" dirty="0" err="1"/>
              <a:t>gi</a:t>
            </a:r>
            <a:r>
              <a:rPr lang="en-IN" dirty="0"/>
              <a:t>, where</a:t>
            </a:r>
            <a:endParaRPr lang="en-IN" dirty="0"/>
          </a:p>
          <a:p>
            <a:endParaRPr lang="en-IN" dirty="0"/>
          </a:p>
          <a:p>
            <a:endParaRPr lang="en-US" dirty="0"/>
          </a:p>
          <a:p>
            <a:endParaRPr lang="en-US" dirty="0"/>
          </a:p>
        </p:txBody>
      </p:sp>
      <p:pic>
        <p:nvPicPr>
          <p:cNvPr id="4" name="Content Placeholder 3"/>
          <p:cNvPicPr>
            <a:picLocks noChangeAspect="1"/>
          </p:cNvPicPr>
          <p:nvPr/>
        </p:nvPicPr>
        <p:blipFill>
          <a:blip r:embed="rId1"/>
          <a:stretch>
            <a:fillRect/>
          </a:stretch>
        </p:blipFill>
        <p:spPr>
          <a:xfrm>
            <a:off x="5697503" y="1953921"/>
            <a:ext cx="2606026" cy="1039672"/>
          </a:xfrm>
          <a:prstGeom prst="rect">
            <a:avLst/>
          </a:prstGeom>
        </p:spPr>
      </p:pic>
      <p:pic>
        <p:nvPicPr>
          <p:cNvPr id="5" name="Picture 4"/>
          <p:cNvPicPr>
            <a:picLocks noChangeAspect="1"/>
          </p:cNvPicPr>
          <p:nvPr/>
        </p:nvPicPr>
        <p:blipFill>
          <a:blip r:embed="rId2"/>
          <a:stretch>
            <a:fillRect/>
          </a:stretch>
        </p:blipFill>
        <p:spPr>
          <a:xfrm>
            <a:off x="1433848" y="3171576"/>
            <a:ext cx="4662152" cy="2481632"/>
          </a:xfrm>
          <a:prstGeom prst="rect">
            <a:avLst/>
          </a:prstGeom>
        </p:spPr>
      </p:pic>
      <p:pic>
        <p:nvPicPr>
          <p:cNvPr id="6" name="Picture 5"/>
          <p:cNvPicPr>
            <a:picLocks noChangeAspect="1"/>
          </p:cNvPicPr>
          <p:nvPr/>
        </p:nvPicPr>
        <p:blipFill>
          <a:blip r:embed="rId3"/>
          <a:stretch>
            <a:fillRect/>
          </a:stretch>
        </p:blipFill>
        <p:spPr>
          <a:xfrm>
            <a:off x="8560904" y="3295236"/>
            <a:ext cx="1749493" cy="79968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1066"/>
          </a:xfrm>
        </p:spPr>
        <p:txBody>
          <a:bodyPr/>
          <a:lstStyle/>
          <a:p>
            <a:pPr algn="ctr"/>
            <a:r>
              <a:rPr lang="en-IN" dirty="0"/>
              <a:t>BASELINE APPROACH -2</a:t>
            </a:r>
            <a:endParaRPr lang="en-IN"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081669" y="1417983"/>
            <a:ext cx="2946217" cy="914400"/>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239" y="2584174"/>
            <a:ext cx="3087265" cy="112811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021" y="2523597"/>
            <a:ext cx="2946216" cy="1249271"/>
          </a:xfrm>
          <a:prstGeom prst="rect">
            <a:avLst/>
          </a:prstGeom>
        </p:spPr>
      </p:pic>
      <p:sp>
        <p:nvSpPr>
          <p:cNvPr id="7" name="TextBox 6"/>
          <p:cNvSpPr txBox="1"/>
          <p:nvPr/>
        </p:nvSpPr>
        <p:spPr>
          <a:xfrm>
            <a:off x="1192697" y="4041913"/>
            <a:ext cx="9068540" cy="1785104"/>
          </a:xfrm>
          <a:prstGeom prst="rect">
            <a:avLst/>
          </a:prstGeom>
          <a:noFill/>
        </p:spPr>
        <p:txBody>
          <a:bodyPr wrap="square" rtlCol="0">
            <a:spAutoFit/>
          </a:bodyPr>
          <a:lstStyle/>
          <a:p>
            <a:r>
              <a:rPr lang="en-IN" sz="2200" dirty="0"/>
              <a:t>stack = </a:t>
            </a:r>
            <a:r>
              <a:rPr lang="en-IN" sz="2200" dirty="0" err="1"/>
              <a:t>np.cumsum</a:t>
            </a:r>
            <a:r>
              <a:rPr lang="en-IN" sz="2200" dirty="0"/>
              <a:t>(y, axis=0, </a:t>
            </a:r>
            <a:r>
              <a:rPr lang="en-IN" sz="2200" dirty="0" err="1"/>
              <a:t>dtype</a:t>
            </a:r>
            <a:r>
              <a:rPr lang="en-IN" sz="2200" dirty="0"/>
              <a:t>=</a:t>
            </a:r>
            <a:r>
              <a:rPr lang="en-IN" sz="2200" dirty="0" err="1"/>
              <a:t>np.promote_types</a:t>
            </a:r>
            <a:r>
              <a:rPr lang="en-IN" sz="2200" dirty="0"/>
              <a:t>(</a:t>
            </a:r>
            <a:r>
              <a:rPr lang="en-IN" sz="2200" dirty="0" err="1"/>
              <a:t>y.dtype</a:t>
            </a:r>
            <a:r>
              <a:rPr lang="en-IN" sz="2200" dirty="0"/>
              <a:t>, np.float32))</a:t>
            </a:r>
            <a:endParaRPr lang="en-IN" sz="2200" dirty="0"/>
          </a:p>
          <a:p>
            <a:r>
              <a:rPr lang="en-IN" sz="2200" dirty="0"/>
              <a:t>    </a:t>
            </a:r>
            <a:endParaRPr lang="en-IN" sz="2200" dirty="0"/>
          </a:p>
          <a:p>
            <a:r>
              <a:rPr lang="en-IN" sz="2200" dirty="0" err="1"/>
              <a:t>first_line</a:t>
            </a:r>
            <a:r>
              <a:rPr lang="en-IN" sz="2200" dirty="0"/>
              <a:t> = -</a:t>
            </a:r>
            <a:r>
              <a:rPr lang="en-IN" sz="2200" dirty="0" err="1"/>
              <a:t>np.sum</a:t>
            </a:r>
            <a:r>
              <a:rPr lang="en-IN" sz="2200" dirty="0"/>
              <a:t>(y, 0) * 0.5</a:t>
            </a:r>
            <a:endParaRPr lang="en-IN" sz="2200" dirty="0"/>
          </a:p>
          <a:p>
            <a:endParaRPr lang="en-IN" sz="2200" dirty="0"/>
          </a:p>
          <a:p>
            <a:r>
              <a:rPr lang="en-IN" sz="2200" dirty="0"/>
              <a:t> stack += </a:t>
            </a:r>
            <a:r>
              <a:rPr lang="en-IN" sz="2200" dirty="0" err="1"/>
              <a:t>first_line</a:t>
            </a:r>
            <a:r>
              <a:rPr lang="en-IN" sz="2200" dirty="0"/>
              <a:t>[None, :]</a:t>
            </a:r>
            <a:endParaRPr lang="en-IN" sz="2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9579"/>
          </a:xfrm>
        </p:spPr>
        <p:txBody>
          <a:bodyPr>
            <a:normAutofit/>
          </a:bodyPr>
          <a:lstStyle/>
          <a:p>
            <a:pPr algn="ctr"/>
            <a:r>
              <a:rPr lang="en-IN" sz="4000" dirty="0"/>
              <a:t>BASELINE APPROACH -3</a:t>
            </a:r>
            <a:endParaRPr lang="en-US" sz="4000" dirty="0"/>
          </a:p>
        </p:txBody>
      </p:sp>
      <p:pic>
        <p:nvPicPr>
          <p:cNvPr id="4" name="Content Placeholder 3"/>
          <p:cNvPicPr>
            <a:picLocks noGrp="1" noChangeAspect="1"/>
          </p:cNvPicPr>
          <p:nvPr>
            <p:ph idx="1"/>
          </p:nvPr>
        </p:nvPicPr>
        <p:blipFill>
          <a:blip r:embed="rId1"/>
          <a:stretch>
            <a:fillRect/>
          </a:stretch>
        </p:blipFill>
        <p:spPr>
          <a:xfrm>
            <a:off x="671719" y="2859263"/>
            <a:ext cx="5642941" cy="1449284"/>
          </a:xfrm>
          <a:prstGeom prst="rect">
            <a:avLst/>
          </a:prstGeom>
        </p:spPr>
      </p:pic>
      <p:pic>
        <p:nvPicPr>
          <p:cNvPr id="8" name="Picture 7"/>
          <p:cNvPicPr>
            <a:picLocks noChangeAspect="1"/>
          </p:cNvPicPr>
          <p:nvPr/>
        </p:nvPicPr>
        <p:blipFill>
          <a:blip r:embed="rId2"/>
          <a:stretch>
            <a:fillRect/>
          </a:stretch>
        </p:blipFill>
        <p:spPr>
          <a:xfrm>
            <a:off x="7023031" y="3111146"/>
            <a:ext cx="3817247" cy="1197401"/>
          </a:xfrm>
          <a:prstGeom prst="rect">
            <a:avLst/>
          </a:prstGeom>
        </p:spPr>
      </p:pic>
      <p:sp>
        <p:nvSpPr>
          <p:cNvPr id="3" name="TextBox 2"/>
          <p:cNvSpPr txBox="1"/>
          <p:nvPr/>
        </p:nvSpPr>
        <p:spPr>
          <a:xfrm>
            <a:off x="1789043" y="4354436"/>
            <a:ext cx="9051235" cy="1938992"/>
          </a:xfrm>
          <a:prstGeom prst="rect">
            <a:avLst/>
          </a:prstGeom>
          <a:noFill/>
        </p:spPr>
        <p:txBody>
          <a:bodyPr wrap="square" rtlCol="0">
            <a:spAutoFit/>
          </a:bodyPr>
          <a:lstStyle/>
          <a:p>
            <a:endParaRPr lang="en-US" sz="2400" dirty="0"/>
          </a:p>
          <a:p>
            <a:r>
              <a:rPr lang="en-US" sz="2400" dirty="0"/>
              <a:t>m = </a:t>
            </a:r>
            <a:r>
              <a:rPr lang="en-US" sz="2400" dirty="0" err="1"/>
              <a:t>y.shape</a:t>
            </a:r>
            <a:r>
              <a:rPr lang="en-US" sz="2400" dirty="0"/>
              <a:t>[0]</a:t>
            </a:r>
            <a:endParaRPr lang="en-US" sz="2400" dirty="0"/>
          </a:p>
          <a:p>
            <a:r>
              <a:rPr lang="en-US" sz="2400" dirty="0" err="1"/>
              <a:t>first_line</a:t>
            </a:r>
            <a:r>
              <a:rPr lang="en-US" sz="2400" dirty="0"/>
              <a:t> = (y * (m - 0.5 - </a:t>
            </a:r>
            <a:r>
              <a:rPr lang="en-US" sz="2400" dirty="0" err="1"/>
              <a:t>np.arange</a:t>
            </a:r>
            <a:r>
              <a:rPr lang="en-US" sz="2400" dirty="0"/>
              <a:t>(m)[:, None])).sum(0)</a:t>
            </a:r>
            <a:endParaRPr lang="en-US" sz="2400" dirty="0"/>
          </a:p>
          <a:p>
            <a:r>
              <a:rPr lang="en-US" sz="2400" dirty="0" err="1"/>
              <a:t>first_line</a:t>
            </a:r>
            <a:r>
              <a:rPr lang="en-US" sz="2400" dirty="0"/>
              <a:t> /= -m</a:t>
            </a:r>
            <a:endParaRPr lang="en-US" sz="2400" dirty="0"/>
          </a:p>
          <a:p>
            <a:r>
              <a:rPr lang="en-US" sz="2400" dirty="0"/>
              <a:t> stack += </a:t>
            </a:r>
            <a:r>
              <a:rPr lang="en-US" sz="2400" dirty="0" err="1"/>
              <a:t>first_line</a:t>
            </a:r>
            <a:endParaRPr lang="en-IN" sz="2400" dirty="0"/>
          </a:p>
        </p:txBody>
      </p:sp>
      <p:pic>
        <p:nvPicPr>
          <p:cNvPr id="5" name="Picture 4"/>
          <p:cNvPicPr>
            <a:picLocks noChangeAspect="1"/>
          </p:cNvPicPr>
          <p:nvPr/>
        </p:nvPicPr>
        <p:blipFill>
          <a:blip r:embed="rId3"/>
          <a:stretch>
            <a:fillRect/>
          </a:stretch>
        </p:blipFill>
        <p:spPr>
          <a:xfrm>
            <a:off x="838199" y="1379045"/>
            <a:ext cx="4542183" cy="1159204"/>
          </a:xfrm>
          <a:prstGeom prst="rect">
            <a:avLst/>
          </a:prstGeom>
        </p:spPr>
      </p:pic>
      <p:pic>
        <p:nvPicPr>
          <p:cNvPr id="9" name="Picture 8"/>
          <p:cNvPicPr>
            <a:picLocks noChangeAspect="1"/>
          </p:cNvPicPr>
          <p:nvPr/>
        </p:nvPicPr>
        <p:blipFill>
          <a:blip r:embed="rId4"/>
          <a:stretch>
            <a:fillRect/>
          </a:stretch>
        </p:blipFill>
        <p:spPr>
          <a:xfrm>
            <a:off x="7023031" y="1397382"/>
            <a:ext cx="4614862" cy="11225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9605"/>
          </a:xfrm>
        </p:spPr>
        <p:txBody>
          <a:bodyPr/>
          <a:lstStyle/>
          <a:p>
            <a:pPr algn="ctr"/>
            <a:r>
              <a:rPr lang="en-IN" dirty="0"/>
              <a:t>BASELINE APPROACH - 4</a:t>
            </a:r>
            <a:endParaRPr lang="en-IN" dirty="0"/>
          </a:p>
        </p:txBody>
      </p:sp>
      <p:pic>
        <p:nvPicPr>
          <p:cNvPr id="5" name="Content Placeholder 4"/>
          <p:cNvPicPr>
            <a:picLocks noGrp="1" noChangeAspect="1"/>
          </p:cNvPicPr>
          <p:nvPr>
            <p:ph idx="1"/>
          </p:nvPr>
        </p:nvPicPr>
        <p:blipFill>
          <a:blip r:embed="rId1"/>
          <a:stretch>
            <a:fillRect/>
          </a:stretch>
        </p:blipFill>
        <p:spPr>
          <a:xfrm>
            <a:off x="3173896" y="1404730"/>
            <a:ext cx="5844208" cy="1789044"/>
          </a:xfrm>
          <a:prstGeom prst="rect">
            <a:avLst/>
          </a:prstGeom>
        </p:spPr>
      </p:pic>
      <p:pic>
        <p:nvPicPr>
          <p:cNvPr id="6" name="Picture 5"/>
          <p:cNvPicPr>
            <a:picLocks noChangeAspect="1"/>
          </p:cNvPicPr>
          <p:nvPr/>
        </p:nvPicPr>
        <p:blipFill>
          <a:blip r:embed="rId2"/>
          <a:stretch>
            <a:fillRect/>
          </a:stretch>
        </p:blipFill>
        <p:spPr>
          <a:xfrm>
            <a:off x="3857211" y="3628473"/>
            <a:ext cx="5094632" cy="1610139"/>
          </a:xfrm>
          <a:prstGeom prst="rect">
            <a:avLst/>
          </a:prstGeom>
        </p:spPr>
      </p:pic>
      <p:pic>
        <p:nvPicPr>
          <p:cNvPr id="4" name="Picture 3"/>
          <p:cNvPicPr>
            <a:picLocks noChangeAspect="1"/>
          </p:cNvPicPr>
          <p:nvPr/>
        </p:nvPicPr>
        <p:blipFill>
          <a:blip r:embed="rId3"/>
          <a:stretch>
            <a:fillRect/>
          </a:stretch>
        </p:blipFill>
        <p:spPr>
          <a:xfrm>
            <a:off x="5718106" y="4705087"/>
            <a:ext cx="523668" cy="3538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2491408" y="172278"/>
            <a:ext cx="7129669" cy="1815548"/>
          </a:xfrm>
          <a:prstGeom prst="rect">
            <a:avLst/>
          </a:prstGeom>
        </p:spPr>
      </p:pic>
      <p:pic>
        <p:nvPicPr>
          <p:cNvPr id="6" name="Picture 5"/>
          <p:cNvPicPr>
            <a:picLocks noChangeAspect="1"/>
          </p:cNvPicPr>
          <p:nvPr/>
        </p:nvPicPr>
        <p:blipFill>
          <a:blip r:embed="rId2"/>
          <a:stretch>
            <a:fillRect/>
          </a:stretch>
        </p:blipFill>
        <p:spPr>
          <a:xfrm>
            <a:off x="2431774" y="2266122"/>
            <a:ext cx="7129669" cy="397565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83013"/>
          </a:xfrm>
        </p:spPr>
        <p:txBody>
          <a:bodyPr>
            <a:normAutofit fontScale="90000"/>
          </a:bodyPr>
          <a:lstStyle/>
          <a:p>
            <a:pPr algn="ctr"/>
            <a:r>
              <a:rPr lang="en-IN" dirty="0"/>
              <a:t>EXAMPLE</a:t>
            </a:r>
            <a:endParaRPr lang="en-IN" dirty="0"/>
          </a:p>
        </p:txBody>
      </p:sp>
      <p:sp>
        <p:nvSpPr>
          <p:cNvPr id="3" name="Content Placeholder 2"/>
          <p:cNvSpPr>
            <a:spLocks noGrp="1"/>
          </p:cNvSpPr>
          <p:nvPr>
            <p:ph idx="1"/>
          </p:nvPr>
        </p:nvSpPr>
        <p:spPr>
          <a:xfrm>
            <a:off x="838200" y="967410"/>
            <a:ext cx="10515600" cy="5209554"/>
          </a:xfrm>
        </p:spPr>
        <p:txBody>
          <a:bodyPr>
            <a:normAutofit/>
          </a:bodyPr>
          <a:lstStyle/>
          <a:p>
            <a:pPr marL="0" indent="0">
              <a:buNone/>
            </a:pPr>
            <a:r>
              <a:rPr lang="es-ES" sz="2200" dirty="0"/>
              <a:t>x = [1, 2, 3, 4, 5]</a:t>
            </a:r>
            <a:endParaRPr lang="es-ES" sz="2200" dirty="0"/>
          </a:p>
          <a:p>
            <a:pPr marL="0" indent="0">
              <a:buNone/>
            </a:pPr>
            <a:r>
              <a:rPr lang="es-ES" sz="2200" dirty="0"/>
              <a:t>y1 = [1, 1, 2, 3, 5]	#</a:t>
            </a:r>
            <a:r>
              <a:rPr lang="en-IN" sz="2200" dirty="0"/>
              <a:t>Fibonacci</a:t>
            </a:r>
            <a:endParaRPr lang="es-ES" sz="2200" dirty="0"/>
          </a:p>
          <a:p>
            <a:pPr marL="0" indent="0">
              <a:buNone/>
            </a:pPr>
            <a:r>
              <a:rPr lang="es-ES" sz="2200" dirty="0"/>
              <a:t>y2 = [0, 4, 2, 6, 8]	#</a:t>
            </a:r>
            <a:r>
              <a:rPr lang="es-ES" sz="2200" dirty="0" err="1"/>
              <a:t>even</a:t>
            </a:r>
            <a:endParaRPr lang="es-ES" sz="2200" dirty="0"/>
          </a:p>
          <a:p>
            <a:pPr marL="0" indent="0">
              <a:buNone/>
            </a:pPr>
            <a:r>
              <a:rPr lang="es-ES" sz="2200" dirty="0"/>
              <a:t>y3 = [1, 3, 5, 7, 9]	#</a:t>
            </a:r>
            <a:r>
              <a:rPr lang="es-ES" sz="2200" dirty="0" err="1"/>
              <a:t>odd</a:t>
            </a:r>
            <a:endParaRPr lang="es-ES" sz="2200" dirty="0"/>
          </a:p>
          <a:p>
            <a:pPr marL="0" indent="0">
              <a:buNone/>
            </a:pPr>
            <a:endParaRPr lang="en-IN" sz="2200" dirty="0"/>
          </a:p>
          <a:p>
            <a:pPr marL="0" indent="0">
              <a:buNone/>
            </a:pPr>
            <a:r>
              <a:rPr lang="en-IN" sz="2200" dirty="0"/>
              <a:t>labels = ["Fibonacci ", "Evens", "Odds"]</a:t>
            </a:r>
            <a:endParaRPr lang="en-IN" sz="2200" dirty="0"/>
          </a:p>
          <a:p>
            <a:pPr marL="0" indent="0">
              <a:buNone/>
            </a:pPr>
            <a:r>
              <a:rPr lang="en-US" sz="2200" dirty="0"/>
              <a:t>stack = </a:t>
            </a:r>
            <a:r>
              <a:rPr lang="en-US" sz="2200" dirty="0" err="1"/>
              <a:t>np.cumsum</a:t>
            </a:r>
            <a:r>
              <a:rPr lang="en-US" sz="2200" dirty="0"/>
              <a:t>(y, axis=0, </a:t>
            </a:r>
            <a:r>
              <a:rPr lang="en-US" sz="2200" dirty="0" err="1"/>
              <a:t>dtype</a:t>
            </a:r>
            <a:r>
              <a:rPr lang="en-US" sz="2200" dirty="0"/>
              <a:t>=</a:t>
            </a:r>
            <a:r>
              <a:rPr lang="en-US" sz="2200" dirty="0" err="1"/>
              <a:t>np.promote_types</a:t>
            </a:r>
            <a:r>
              <a:rPr lang="en-US" sz="2200" dirty="0"/>
              <a:t>(</a:t>
            </a:r>
            <a:r>
              <a:rPr lang="en-US" sz="2200" dirty="0" err="1"/>
              <a:t>y.dtype</a:t>
            </a:r>
            <a:r>
              <a:rPr lang="en-US" sz="2200" dirty="0"/>
              <a:t>, np.float32))</a:t>
            </a:r>
            <a:endParaRPr lang="en-US" sz="2200" dirty="0"/>
          </a:p>
          <a:p>
            <a:pPr marL="0" indent="0">
              <a:buNone/>
            </a:pPr>
            <a:endParaRPr lang="en-US" sz="2200" dirty="0"/>
          </a:p>
          <a:p>
            <a:pPr marL="0" indent="0">
              <a:buNone/>
            </a:pPr>
            <a:endParaRPr lang="en-IN" sz="2200" dirty="0"/>
          </a:p>
        </p:txBody>
      </p:sp>
      <p:pic>
        <p:nvPicPr>
          <p:cNvPr id="4" name="Picture 3"/>
          <p:cNvPicPr>
            <a:picLocks noChangeAspect="1"/>
          </p:cNvPicPr>
          <p:nvPr/>
        </p:nvPicPr>
        <p:blipFill>
          <a:blip r:embed="rId1"/>
          <a:stretch>
            <a:fillRect/>
          </a:stretch>
        </p:blipFill>
        <p:spPr>
          <a:xfrm>
            <a:off x="7000461" y="1351723"/>
            <a:ext cx="3935894" cy="1642855"/>
          </a:xfrm>
          <a:prstGeom prst="rect">
            <a:avLst/>
          </a:prstGeom>
        </p:spPr>
      </p:pic>
      <p:pic>
        <p:nvPicPr>
          <p:cNvPr id="7" name="Picture 6"/>
          <p:cNvPicPr>
            <a:picLocks noChangeAspect="1"/>
          </p:cNvPicPr>
          <p:nvPr/>
        </p:nvPicPr>
        <p:blipFill>
          <a:blip r:embed="rId2"/>
          <a:stretch>
            <a:fillRect/>
          </a:stretch>
        </p:blipFill>
        <p:spPr>
          <a:xfrm>
            <a:off x="944218" y="4137162"/>
            <a:ext cx="3769829" cy="122996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2771"/>
          </a:xfrm>
        </p:spPr>
        <p:txBody>
          <a:bodyPr>
            <a:normAutofit fontScale="90000"/>
          </a:bodyPr>
          <a:lstStyle/>
          <a:p>
            <a:r>
              <a:rPr lang="en-US" altLang="en-IN" dirty="0"/>
              <a:t>Example:</a:t>
            </a:r>
            <a:endParaRPr lang="en-US" altLang="en-IN" dirty="0"/>
          </a:p>
        </p:txBody>
      </p:sp>
      <p:sp>
        <p:nvSpPr>
          <p:cNvPr id="3" name="Content Placeholder 2"/>
          <p:cNvSpPr>
            <a:spLocks noGrp="1"/>
          </p:cNvSpPr>
          <p:nvPr>
            <p:ph idx="1"/>
          </p:nvPr>
        </p:nvSpPr>
        <p:spPr>
          <a:xfrm>
            <a:off x="838200" y="1179444"/>
            <a:ext cx="10515600" cy="4997520"/>
          </a:xfrm>
        </p:spPr>
        <p:txBody>
          <a:bodyPr>
            <a:normAutofit lnSpcReduction="10000"/>
          </a:bodyPr>
          <a:lstStyle/>
          <a:p>
            <a:pPr marL="0" indent="0">
              <a:buNone/>
            </a:pPr>
            <a:r>
              <a:rPr lang="en-US" sz="2200" b="1" dirty="0" err="1"/>
              <a:t>sym</a:t>
            </a:r>
            <a:r>
              <a:rPr lang="en-US" sz="2200" dirty="0"/>
              <a:t>:</a:t>
            </a:r>
            <a:endParaRPr lang="en-US" sz="2200" dirty="0"/>
          </a:p>
          <a:p>
            <a:pPr marL="0" indent="0">
              <a:buNone/>
            </a:pPr>
            <a:r>
              <a:rPr lang="en-US" sz="2200" dirty="0" err="1"/>
              <a:t>first_line</a:t>
            </a:r>
            <a:r>
              <a:rPr lang="en-US" sz="2200" dirty="0"/>
              <a:t> = -</a:t>
            </a:r>
            <a:r>
              <a:rPr lang="en-US" sz="2200" dirty="0" err="1"/>
              <a:t>np.sum</a:t>
            </a:r>
            <a:r>
              <a:rPr lang="en-US" sz="2200" dirty="0"/>
              <a:t>(y, 0) * 0.5	</a:t>
            </a:r>
            <a:endParaRPr lang="en-US" sz="2200" dirty="0"/>
          </a:p>
          <a:p>
            <a:pPr marL="0" indent="0">
              <a:buNone/>
            </a:pPr>
            <a:endParaRPr lang="en-US" sz="2200" dirty="0"/>
          </a:p>
          <a:p>
            <a:pPr marL="0" indent="0">
              <a:buNone/>
            </a:pPr>
            <a:r>
              <a:rPr lang="en-US" sz="2200" dirty="0"/>
              <a:t>stack += </a:t>
            </a:r>
            <a:r>
              <a:rPr lang="en-US" sz="2200" dirty="0" err="1"/>
              <a:t>first_line</a:t>
            </a:r>
            <a:r>
              <a:rPr lang="en-US" sz="2200" dirty="0"/>
              <a:t>[None, :]</a:t>
            </a:r>
            <a:endParaRPr lang="en-IN" sz="2200" dirty="0"/>
          </a:p>
          <a:p>
            <a:pPr marL="0" indent="0">
              <a:buNone/>
            </a:pPr>
            <a:endParaRPr lang="en-IN" sz="2200" b="1" dirty="0"/>
          </a:p>
          <a:p>
            <a:pPr marL="0" indent="0">
              <a:buNone/>
            </a:pPr>
            <a:r>
              <a:rPr lang="en-IN" sz="2200" b="1" dirty="0"/>
              <a:t>wiggle</a:t>
            </a:r>
            <a:r>
              <a:rPr lang="en-IN" sz="2200" dirty="0"/>
              <a:t>:</a:t>
            </a:r>
            <a:endParaRPr lang="en-US" sz="2200" dirty="0"/>
          </a:p>
          <a:p>
            <a:pPr marL="0" indent="0">
              <a:buNone/>
            </a:pPr>
            <a:r>
              <a:rPr lang="en-US" sz="2200" dirty="0"/>
              <a:t>m = </a:t>
            </a:r>
            <a:r>
              <a:rPr lang="en-US" sz="2200" dirty="0" err="1"/>
              <a:t>y.shape</a:t>
            </a:r>
            <a:r>
              <a:rPr lang="en-US" sz="2200" dirty="0"/>
              <a:t>[0]	                </a:t>
            </a:r>
            <a:r>
              <a:rPr lang="en-US" sz="1900" dirty="0"/>
              <a:t># m=3</a:t>
            </a:r>
            <a:endParaRPr lang="en-US" sz="1900" dirty="0"/>
          </a:p>
          <a:p>
            <a:pPr marL="0" indent="0">
              <a:buNone/>
            </a:pPr>
            <a:r>
              <a:rPr lang="en-US" sz="2200" dirty="0" err="1"/>
              <a:t>first_line</a:t>
            </a:r>
            <a:r>
              <a:rPr lang="en-US" sz="2200" dirty="0"/>
              <a:t> = (y * (m - 0.5 - </a:t>
            </a:r>
            <a:r>
              <a:rPr lang="en-US" sz="2200" dirty="0" err="1"/>
              <a:t>np.arange</a:t>
            </a:r>
            <a:r>
              <a:rPr lang="en-US" sz="2200" dirty="0"/>
              <a:t>(m)[:, None])).sum(0)</a:t>
            </a:r>
            <a:endParaRPr lang="en-US" sz="2200" dirty="0"/>
          </a:p>
          <a:p>
            <a:pPr marL="0" indent="0">
              <a:buNone/>
            </a:pPr>
            <a:r>
              <a:rPr lang="en-US" sz="2200" dirty="0" err="1"/>
              <a:t>first_line</a:t>
            </a:r>
            <a:r>
              <a:rPr lang="en-US" sz="2200" dirty="0"/>
              <a:t> /= -m                  # </a:t>
            </a:r>
            <a:r>
              <a:rPr lang="en-US" sz="1900" dirty="0"/>
              <a:t>array([-1. , -3.33333333, -3.5 , -6.66666667, -9.66666667]</a:t>
            </a:r>
            <a:endParaRPr lang="en-US" sz="1900" dirty="0"/>
          </a:p>
          <a:p>
            <a:pPr marL="0" indent="0">
              <a:buNone/>
            </a:pPr>
            <a:r>
              <a:rPr lang="en-US" sz="2200" dirty="0"/>
              <a:t>stack += </a:t>
            </a:r>
            <a:r>
              <a:rPr lang="en-US" sz="2200" dirty="0" err="1"/>
              <a:t>first_line</a:t>
            </a:r>
            <a:r>
              <a:rPr lang="en-US" sz="2200" dirty="0"/>
              <a:t>	</a:t>
            </a:r>
            <a:r>
              <a:rPr lang="en-US" sz="1900" dirty="0"/>
              <a:t> # array([[ -2. , -9.66666667,  -9.5, -18.33333333,  -25.33333333],</a:t>
            </a:r>
            <a:endParaRPr lang="en-US" sz="1900" dirty="0"/>
          </a:p>
          <a:p>
            <a:pPr marL="0" indent="0">
              <a:buNone/>
            </a:pPr>
            <a:r>
              <a:rPr lang="en-US" sz="1900" dirty="0"/>
              <a:t>     			            [ -2. , -5.66666667,  -7.5, -12.33333333, -17.33333333],</a:t>
            </a:r>
            <a:endParaRPr lang="en-US" sz="1900" dirty="0"/>
          </a:p>
          <a:p>
            <a:pPr marL="0" indent="0">
              <a:buNone/>
            </a:pPr>
            <a:r>
              <a:rPr lang="en-US" sz="1900" dirty="0"/>
              <a:t>       			            [ -1. ,  -2.66666667,  -2.5, -5.33333333, -8.33333333]])</a:t>
            </a:r>
            <a:endParaRPr lang="en-IN" sz="1900" dirty="0"/>
          </a:p>
        </p:txBody>
      </p:sp>
      <p:pic>
        <p:nvPicPr>
          <p:cNvPr id="5" name="Picture 4"/>
          <p:cNvPicPr>
            <a:picLocks noChangeAspect="1"/>
          </p:cNvPicPr>
          <p:nvPr/>
        </p:nvPicPr>
        <p:blipFill>
          <a:blip r:embed="rId1"/>
          <a:stretch>
            <a:fillRect/>
          </a:stretch>
        </p:blipFill>
        <p:spPr>
          <a:xfrm>
            <a:off x="5449956" y="1543412"/>
            <a:ext cx="4161183" cy="492919"/>
          </a:xfrm>
          <a:prstGeom prst="rect">
            <a:avLst/>
          </a:prstGeom>
        </p:spPr>
      </p:pic>
      <p:pic>
        <p:nvPicPr>
          <p:cNvPr id="6" name="Picture 5"/>
          <p:cNvPicPr>
            <a:picLocks noChangeAspect="1"/>
          </p:cNvPicPr>
          <p:nvPr/>
        </p:nvPicPr>
        <p:blipFill>
          <a:blip r:embed="rId2"/>
          <a:stretch>
            <a:fillRect/>
          </a:stretch>
        </p:blipFill>
        <p:spPr>
          <a:xfrm>
            <a:off x="5449956" y="2219221"/>
            <a:ext cx="3737113" cy="120977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1125814" y="400775"/>
            <a:ext cx="4307577" cy="3028225"/>
          </a:xfrm>
          <a:prstGeom prst="rect">
            <a:avLst/>
          </a:prstGeom>
        </p:spPr>
      </p:pic>
      <p:pic>
        <p:nvPicPr>
          <p:cNvPr id="8" name="Content Placeholder 7"/>
          <p:cNvPicPr>
            <a:picLocks noGrp="1" noChangeAspect="1"/>
          </p:cNvPicPr>
          <p:nvPr>
            <p:ph idx="1"/>
          </p:nvPr>
        </p:nvPicPr>
        <p:blipFill>
          <a:blip r:embed="rId2"/>
          <a:stretch>
            <a:fillRect/>
          </a:stretch>
        </p:blipFill>
        <p:spPr>
          <a:xfrm>
            <a:off x="6096000" y="497887"/>
            <a:ext cx="4638049" cy="2833999"/>
          </a:xfrm>
          <a:prstGeom prst="rect">
            <a:avLst/>
          </a:prstGeom>
        </p:spPr>
      </p:pic>
      <p:sp>
        <p:nvSpPr>
          <p:cNvPr id="9" name="Rectangle 8"/>
          <p:cNvSpPr/>
          <p:nvPr/>
        </p:nvSpPr>
        <p:spPr>
          <a:xfrm>
            <a:off x="1219200" y="3890307"/>
            <a:ext cx="4876800" cy="1477328"/>
          </a:xfrm>
          <a:prstGeom prst="rect">
            <a:avLst/>
          </a:prstGeom>
        </p:spPr>
        <p:txBody>
          <a:bodyPr wrap="square">
            <a:spAutoFit/>
          </a:bodyPr>
          <a:lstStyle/>
          <a:p>
            <a:endParaRPr lang="en-IN" dirty="0"/>
          </a:p>
          <a:p>
            <a:r>
              <a:rPr lang="en-IN" dirty="0"/>
              <a:t>fig, </a:t>
            </a:r>
            <a:r>
              <a:rPr lang="en-IN" dirty="0" err="1"/>
              <a:t>ax</a:t>
            </a:r>
            <a:r>
              <a:rPr lang="en-IN" dirty="0"/>
              <a:t> = </a:t>
            </a:r>
            <a:r>
              <a:rPr lang="en-IN" dirty="0" err="1"/>
              <a:t>plt.subplots</a:t>
            </a:r>
            <a:r>
              <a:rPr lang="en-IN" dirty="0"/>
              <a:t>()</a:t>
            </a:r>
            <a:endParaRPr lang="en-IN" dirty="0"/>
          </a:p>
          <a:p>
            <a:r>
              <a:rPr lang="en-IN" dirty="0" err="1"/>
              <a:t>ax.stackplot</a:t>
            </a:r>
            <a:r>
              <a:rPr lang="en-IN" dirty="0"/>
              <a:t>(</a:t>
            </a:r>
            <a:r>
              <a:rPr lang="en-IN" dirty="0" err="1"/>
              <a:t>x,y,baseline</a:t>
            </a:r>
            <a:r>
              <a:rPr lang="en-IN" dirty="0"/>
              <a:t>='</a:t>
            </a:r>
            <a:r>
              <a:rPr lang="en-IN" dirty="0" err="1"/>
              <a:t>zero',labels</a:t>
            </a:r>
            <a:r>
              <a:rPr lang="en-IN" dirty="0"/>
              <a:t>=labels)</a:t>
            </a:r>
            <a:endParaRPr lang="en-IN" dirty="0"/>
          </a:p>
          <a:p>
            <a:r>
              <a:rPr lang="en-IN" dirty="0" err="1"/>
              <a:t>ax.legend</a:t>
            </a:r>
            <a:r>
              <a:rPr lang="en-IN" dirty="0"/>
              <a:t>(</a:t>
            </a:r>
            <a:r>
              <a:rPr lang="en-IN" dirty="0" err="1"/>
              <a:t>loc</a:t>
            </a:r>
            <a:r>
              <a:rPr lang="en-IN" dirty="0"/>
              <a:t>='upper left')</a:t>
            </a:r>
            <a:endParaRPr lang="en-IN" dirty="0"/>
          </a:p>
          <a:p>
            <a:r>
              <a:rPr lang="en-IN" dirty="0" err="1"/>
              <a:t>plt.show</a:t>
            </a:r>
            <a:r>
              <a:rPr lang="en-IN" dirty="0"/>
              <a:t>()</a:t>
            </a:r>
            <a:endParaRPr lang="en-IN" dirty="0"/>
          </a:p>
        </p:txBody>
      </p:sp>
      <p:sp>
        <p:nvSpPr>
          <p:cNvPr id="10" name="Rectangle 9"/>
          <p:cNvSpPr/>
          <p:nvPr/>
        </p:nvSpPr>
        <p:spPr>
          <a:xfrm>
            <a:off x="5923722" y="3751808"/>
            <a:ext cx="6268278" cy="1477328"/>
          </a:xfrm>
          <a:prstGeom prst="rect">
            <a:avLst/>
          </a:prstGeom>
        </p:spPr>
        <p:txBody>
          <a:bodyPr wrap="square">
            <a:spAutoFit/>
          </a:bodyPr>
          <a:lstStyle/>
          <a:p>
            <a:r>
              <a:rPr lang="en-IN" dirty="0"/>
              <a:t>fig, </a:t>
            </a:r>
            <a:r>
              <a:rPr lang="en-IN" dirty="0" err="1"/>
              <a:t>ax</a:t>
            </a:r>
            <a:r>
              <a:rPr lang="en-IN" dirty="0"/>
              <a:t> = </a:t>
            </a:r>
            <a:r>
              <a:rPr lang="en-IN" dirty="0" err="1"/>
              <a:t>plt.subplots</a:t>
            </a:r>
            <a:r>
              <a:rPr lang="en-IN" dirty="0"/>
              <a:t>()</a:t>
            </a:r>
            <a:endParaRPr lang="en-IN" dirty="0"/>
          </a:p>
          <a:p>
            <a:r>
              <a:rPr lang="en-IN" dirty="0" err="1"/>
              <a:t>ax.grid</a:t>
            </a:r>
            <a:r>
              <a:rPr lang="en-IN" dirty="0"/>
              <a:t>(</a:t>
            </a:r>
            <a:r>
              <a:rPr lang="en-IN" dirty="0" err="1"/>
              <a:t>zorder</a:t>
            </a:r>
            <a:r>
              <a:rPr lang="en-IN" dirty="0"/>
              <a:t>=0)</a:t>
            </a:r>
            <a:endParaRPr lang="en-IN" dirty="0"/>
          </a:p>
          <a:p>
            <a:r>
              <a:rPr lang="en-IN" dirty="0" err="1"/>
              <a:t>ax.stackplot</a:t>
            </a:r>
            <a:r>
              <a:rPr lang="en-IN" dirty="0"/>
              <a:t>(x, y, baseline='</a:t>
            </a:r>
            <a:r>
              <a:rPr lang="en-IN" dirty="0" err="1"/>
              <a:t>sym</a:t>
            </a:r>
            <a:r>
              <a:rPr lang="en-IN" dirty="0"/>
              <a:t>’, labels=labels, </a:t>
            </a:r>
            <a:r>
              <a:rPr lang="en-IN" dirty="0" err="1"/>
              <a:t>colors</a:t>
            </a:r>
            <a:r>
              <a:rPr lang="en-IN" dirty="0"/>
              <a:t>=['</a:t>
            </a:r>
            <a:r>
              <a:rPr lang="en-IN" dirty="0" err="1"/>
              <a:t>b','g','r</a:t>
            </a:r>
            <a:r>
              <a:rPr lang="en-IN" dirty="0"/>
              <a:t>'])</a:t>
            </a:r>
            <a:endParaRPr lang="en-IN" dirty="0"/>
          </a:p>
          <a:p>
            <a:r>
              <a:rPr lang="en-IN" dirty="0" err="1"/>
              <a:t>ax.legend</a:t>
            </a:r>
            <a:r>
              <a:rPr lang="en-IN" dirty="0"/>
              <a:t>(</a:t>
            </a:r>
            <a:r>
              <a:rPr lang="en-IN" dirty="0" err="1"/>
              <a:t>loc</a:t>
            </a:r>
            <a:r>
              <a:rPr lang="en-IN" dirty="0"/>
              <a:t>='upper left')</a:t>
            </a:r>
            <a:endParaRPr lang="en-IN" dirty="0"/>
          </a:p>
          <a:p>
            <a:r>
              <a:rPr lang="en-IN" dirty="0" err="1"/>
              <a:t>plt.show</a:t>
            </a:r>
            <a:r>
              <a:rPr lang="en-IN" dirty="0"/>
              <a:t>()</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REFERENCES</a:t>
            </a:r>
            <a:endParaRPr lang="en-IN" dirty="0"/>
          </a:p>
        </p:txBody>
      </p:sp>
      <p:sp>
        <p:nvSpPr>
          <p:cNvPr id="3" name="Content Placeholder 2"/>
          <p:cNvSpPr>
            <a:spLocks noGrp="1"/>
          </p:cNvSpPr>
          <p:nvPr>
            <p:ph idx="1"/>
          </p:nvPr>
        </p:nvSpPr>
        <p:spPr/>
        <p:txBody>
          <a:bodyPr/>
          <a:lstStyle/>
          <a:p>
            <a:r>
              <a:rPr lang="en-IN" dirty="0">
                <a:hlinkClick r:id="rId1"/>
              </a:rPr>
              <a:t>https://matplotlib.org/3.1.1/_modules/matplotlib/stackplot.html</a:t>
            </a:r>
            <a:endParaRPr lang="en-IN" dirty="0"/>
          </a:p>
          <a:p>
            <a:r>
              <a:rPr lang="en-IN" dirty="0">
                <a:hlinkClick r:id="rId2"/>
              </a:rPr>
              <a:t>https://matplotlib.org/gallery/lines_bars_and_markers/stackplot_demo.html</a:t>
            </a:r>
            <a:endParaRPr lang="en-IN" dirty="0"/>
          </a:p>
          <a:p>
            <a:r>
              <a:rPr lang="en-IN" dirty="0">
                <a:hlinkClick r:id="rId3"/>
              </a:rPr>
              <a:t>https://classes.engineering.wustl.edu/cse557/spring2017/assignments/stackTutorial.html</a:t>
            </a:r>
            <a:endParaRPr lang="en-IN" dirty="0"/>
          </a:p>
          <a:p>
            <a:r>
              <a:rPr lang="en-IN" dirty="0">
                <a:hlinkClick r:id="rId4"/>
              </a:rPr>
              <a:t>http://leebyron.com/streamgraph/stackedgraphs_byron_wattenberg.pdf</a:t>
            </a:r>
            <a:endParaRPr lang="en-IN"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INTRODUCTION</a:t>
            </a:r>
            <a:endParaRPr lang="en-IN" dirty="0"/>
          </a:p>
        </p:txBody>
      </p:sp>
      <p:sp>
        <p:nvSpPr>
          <p:cNvPr id="3" name="Content Placeholder 2"/>
          <p:cNvSpPr>
            <a:spLocks noGrp="1"/>
          </p:cNvSpPr>
          <p:nvPr>
            <p:ph idx="1"/>
          </p:nvPr>
        </p:nvSpPr>
        <p:spPr/>
        <p:txBody>
          <a:bodyPr/>
          <a:lstStyle/>
          <a:p>
            <a:r>
              <a:rPr lang="en-US" dirty="0"/>
              <a:t>A stream graph - type of stacked area graph which is displaced around a central axis, resulting in a flowing, organic shape.</a:t>
            </a:r>
            <a:endParaRPr lang="en-US" dirty="0"/>
          </a:p>
          <a:p>
            <a:r>
              <a:rPr lang="en-US" dirty="0"/>
              <a:t>Stream graphs display the changes in data over time of different categories through a river-like stream. </a:t>
            </a:r>
            <a:endParaRPr lang="en-US" dirty="0"/>
          </a:p>
          <a:p>
            <a:r>
              <a:rPr lang="en-US" dirty="0"/>
              <a:t>Pleasing and more engaging to look at.</a:t>
            </a:r>
            <a:endParaRPr lang="en-US" dirty="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lgn="ctr">
              <a:buNone/>
            </a:pPr>
            <a:endParaRPr lang="en-IN" sz="6000" dirty="0"/>
          </a:p>
          <a:p>
            <a:pPr marL="0" indent="0" algn="ctr">
              <a:buNone/>
            </a:pPr>
            <a:r>
              <a:rPr lang="en-IN" sz="6000" dirty="0"/>
              <a:t>THANK YOU</a:t>
            </a:r>
            <a:endParaRPr lang="en-IN" sz="6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6353"/>
          </a:xfrm>
        </p:spPr>
        <p:txBody>
          <a:bodyPr/>
          <a:lstStyle/>
          <a:p>
            <a:pPr algn="ctr"/>
            <a:r>
              <a:rPr lang="en-IN" dirty="0"/>
              <a:t>STACKED AREA GRAPH</a:t>
            </a:r>
            <a:endParaRPr lang="en-IN" dirty="0"/>
          </a:p>
        </p:txBody>
      </p:sp>
      <p:graphicFrame>
        <p:nvGraphicFramePr>
          <p:cNvPr id="4" name="Content Placeholder 3"/>
          <p:cNvGraphicFramePr>
            <a:graphicFrameLocks noGrp="1"/>
          </p:cNvGraphicFramePr>
          <p:nvPr>
            <p:ph idx="1"/>
          </p:nvPr>
        </p:nvGraphicFramePr>
        <p:xfrm>
          <a:off x="838200" y="1391478"/>
          <a:ext cx="10515600" cy="2040835"/>
        </p:xfrm>
        <a:graphic>
          <a:graphicData uri="http://schemas.openxmlformats.org/drawingml/2006/table">
            <a:tbl>
              <a:tblPr/>
              <a:tblGrid>
                <a:gridCol w="2103120"/>
                <a:gridCol w="2103120"/>
                <a:gridCol w="2103120"/>
                <a:gridCol w="2103120"/>
                <a:gridCol w="2103120"/>
              </a:tblGrid>
              <a:tr h="408167">
                <a:tc>
                  <a:txBody>
                    <a:bodyPr/>
                    <a:lstStyle/>
                    <a:p>
                      <a:r>
                        <a:rPr lang="en-IN"/>
                        <a:t>Month</a:t>
                      </a:r>
                      <a:endParaRPr lang="en-IN"/>
                    </a:p>
                  </a:txBody>
                  <a:tcPr anchor="ctr">
                    <a:lnL>
                      <a:noFill/>
                    </a:lnL>
                    <a:lnR>
                      <a:noFill/>
                    </a:lnR>
                    <a:lnT>
                      <a:noFill/>
                    </a:lnT>
                    <a:lnB>
                      <a:noFill/>
                    </a:lnB>
                  </a:tcPr>
                </a:tc>
                <a:tc>
                  <a:txBody>
                    <a:bodyPr/>
                    <a:lstStyle/>
                    <a:p>
                      <a:r>
                        <a:rPr lang="en-IN"/>
                        <a:t>Apples</a:t>
                      </a:r>
                      <a:endParaRPr lang="en-IN"/>
                    </a:p>
                  </a:txBody>
                  <a:tcPr anchor="ctr">
                    <a:lnL>
                      <a:noFill/>
                    </a:lnL>
                    <a:lnR>
                      <a:noFill/>
                    </a:lnR>
                    <a:lnT>
                      <a:noFill/>
                    </a:lnT>
                    <a:lnB>
                      <a:noFill/>
                    </a:lnB>
                  </a:tcPr>
                </a:tc>
                <a:tc>
                  <a:txBody>
                    <a:bodyPr/>
                    <a:lstStyle/>
                    <a:p>
                      <a:r>
                        <a:rPr lang="en-IN"/>
                        <a:t>Bananas</a:t>
                      </a:r>
                      <a:endParaRPr lang="en-IN"/>
                    </a:p>
                  </a:txBody>
                  <a:tcPr anchor="ctr">
                    <a:lnL>
                      <a:noFill/>
                    </a:lnL>
                    <a:lnR>
                      <a:noFill/>
                    </a:lnR>
                    <a:lnT>
                      <a:noFill/>
                    </a:lnT>
                    <a:lnB>
                      <a:noFill/>
                    </a:lnB>
                  </a:tcPr>
                </a:tc>
                <a:tc>
                  <a:txBody>
                    <a:bodyPr/>
                    <a:lstStyle/>
                    <a:p>
                      <a:r>
                        <a:rPr lang="en-IN"/>
                        <a:t>Cherries</a:t>
                      </a:r>
                      <a:endParaRPr lang="en-IN"/>
                    </a:p>
                  </a:txBody>
                  <a:tcPr anchor="ctr">
                    <a:lnL>
                      <a:noFill/>
                    </a:lnL>
                    <a:lnR>
                      <a:noFill/>
                    </a:lnR>
                    <a:lnT>
                      <a:noFill/>
                    </a:lnT>
                    <a:lnB>
                      <a:noFill/>
                    </a:lnB>
                  </a:tcPr>
                </a:tc>
                <a:tc>
                  <a:txBody>
                    <a:bodyPr/>
                    <a:lstStyle/>
                    <a:p>
                      <a:r>
                        <a:rPr lang="en-IN"/>
                        <a:t>Dates</a:t>
                      </a:r>
                      <a:endParaRPr lang="en-IN"/>
                    </a:p>
                  </a:txBody>
                  <a:tcPr anchor="ctr">
                    <a:lnL>
                      <a:noFill/>
                    </a:lnL>
                    <a:lnR>
                      <a:noFill/>
                    </a:lnR>
                    <a:lnT>
                      <a:noFill/>
                    </a:lnT>
                    <a:lnB>
                      <a:noFill/>
                    </a:lnB>
                  </a:tcPr>
                </a:tc>
              </a:tr>
              <a:tr h="408167">
                <a:tc>
                  <a:txBody>
                    <a:bodyPr/>
                    <a:lstStyle/>
                    <a:p>
                      <a:r>
                        <a:rPr lang="en-IN"/>
                        <a:t>1/2015</a:t>
                      </a:r>
                      <a:endParaRPr lang="en-IN"/>
                    </a:p>
                  </a:txBody>
                  <a:tcPr anchor="ctr">
                    <a:lnL>
                      <a:noFill/>
                    </a:lnL>
                    <a:lnR>
                      <a:noFill/>
                    </a:lnR>
                    <a:lnT>
                      <a:noFill/>
                    </a:lnT>
                    <a:lnB>
                      <a:noFill/>
                    </a:lnB>
                  </a:tcPr>
                </a:tc>
                <a:tc>
                  <a:txBody>
                    <a:bodyPr/>
                    <a:lstStyle/>
                    <a:p>
                      <a:r>
                        <a:rPr lang="en-IN"/>
                        <a:t>3840</a:t>
                      </a:r>
                      <a:endParaRPr lang="en-IN"/>
                    </a:p>
                  </a:txBody>
                  <a:tcPr anchor="ctr">
                    <a:lnL>
                      <a:noFill/>
                    </a:lnL>
                    <a:lnR>
                      <a:noFill/>
                    </a:lnR>
                    <a:lnT>
                      <a:noFill/>
                    </a:lnT>
                    <a:lnB>
                      <a:noFill/>
                    </a:lnB>
                  </a:tcPr>
                </a:tc>
                <a:tc>
                  <a:txBody>
                    <a:bodyPr/>
                    <a:lstStyle/>
                    <a:p>
                      <a:r>
                        <a:rPr lang="en-IN"/>
                        <a:t>1920</a:t>
                      </a:r>
                      <a:endParaRPr lang="en-IN"/>
                    </a:p>
                  </a:txBody>
                  <a:tcPr anchor="ctr">
                    <a:lnL>
                      <a:noFill/>
                    </a:lnL>
                    <a:lnR>
                      <a:noFill/>
                    </a:lnR>
                    <a:lnT>
                      <a:noFill/>
                    </a:lnT>
                    <a:lnB>
                      <a:noFill/>
                    </a:lnB>
                  </a:tcPr>
                </a:tc>
                <a:tc>
                  <a:txBody>
                    <a:bodyPr/>
                    <a:lstStyle/>
                    <a:p>
                      <a:r>
                        <a:rPr lang="en-IN"/>
                        <a:t>960</a:t>
                      </a:r>
                      <a:endParaRPr lang="en-IN"/>
                    </a:p>
                  </a:txBody>
                  <a:tcPr anchor="ctr">
                    <a:lnL>
                      <a:noFill/>
                    </a:lnL>
                    <a:lnR>
                      <a:noFill/>
                    </a:lnR>
                    <a:lnT>
                      <a:noFill/>
                    </a:lnT>
                    <a:lnB>
                      <a:noFill/>
                    </a:lnB>
                  </a:tcPr>
                </a:tc>
                <a:tc>
                  <a:txBody>
                    <a:bodyPr/>
                    <a:lstStyle/>
                    <a:p>
                      <a:r>
                        <a:rPr lang="en-IN"/>
                        <a:t>400</a:t>
                      </a:r>
                      <a:endParaRPr lang="en-IN"/>
                    </a:p>
                  </a:txBody>
                  <a:tcPr anchor="ctr">
                    <a:lnL>
                      <a:noFill/>
                    </a:lnL>
                    <a:lnR>
                      <a:noFill/>
                    </a:lnR>
                    <a:lnT>
                      <a:noFill/>
                    </a:lnT>
                    <a:lnB>
                      <a:noFill/>
                    </a:lnB>
                  </a:tcPr>
                </a:tc>
              </a:tr>
              <a:tr h="408167">
                <a:tc>
                  <a:txBody>
                    <a:bodyPr/>
                    <a:lstStyle/>
                    <a:p>
                      <a:r>
                        <a:rPr lang="en-IN"/>
                        <a:t>2/2015</a:t>
                      </a:r>
                      <a:endParaRPr lang="en-IN"/>
                    </a:p>
                  </a:txBody>
                  <a:tcPr anchor="ctr">
                    <a:lnL>
                      <a:noFill/>
                    </a:lnL>
                    <a:lnR>
                      <a:noFill/>
                    </a:lnR>
                    <a:lnT>
                      <a:noFill/>
                    </a:lnT>
                    <a:lnB>
                      <a:noFill/>
                    </a:lnB>
                  </a:tcPr>
                </a:tc>
                <a:tc>
                  <a:txBody>
                    <a:bodyPr/>
                    <a:lstStyle/>
                    <a:p>
                      <a:r>
                        <a:rPr lang="en-IN"/>
                        <a:t>1600</a:t>
                      </a:r>
                      <a:endParaRPr lang="en-IN"/>
                    </a:p>
                  </a:txBody>
                  <a:tcPr anchor="ctr">
                    <a:lnL>
                      <a:noFill/>
                    </a:lnL>
                    <a:lnR>
                      <a:noFill/>
                    </a:lnR>
                    <a:lnT>
                      <a:noFill/>
                    </a:lnT>
                    <a:lnB>
                      <a:noFill/>
                    </a:lnB>
                  </a:tcPr>
                </a:tc>
                <a:tc>
                  <a:txBody>
                    <a:bodyPr/>
                    <a:lstStyle/>
                    <a:p>
                      <a:r>
                        <a:rPr lang="en-IN"/>
                        <a:t>1440</a:t>
                      </a:r>
                      <a:endParaRPr lang="en-IN"/>
                    </a:p>
                  </a:txBody>
                  <a:tcPr anchor="ctr">
                    <a:lnL>
                      <a:noFill/>
                    </a:lnL>
                    <a:lnR>
                      <a:noFill/>
                    </a:lnR>
                    <a:lnT>
                      <a:noFill/>
                    </a:lnT>
                    <a:lnB>
                      <a:noFill/>
                    </a:lnB>
                  </a:tcPr>
                </a:tc>
                <a:tc>
                  <a:txBody>
                    <a:bodyPr/>
                    <a:lstStyle/>
                    <a:p>
                      <a:r>
                        <a:rPr lang="en-IN"/>
                        <a:t>960</a:t>
                      </a:r>
                      <a:endParaRPr lang="en-IN"/>
                    </a:p>
                  </a:txBody>
                  <a:tcPr anchor="ctr">
                    <a:lnL>
                      <a:noFill/>
                    </a:lnL>
                    <a:lnR>
                      <a:noFill/>
                    </a:lnR>
                    <a:lnT>
                      <a:noFill/>
                    </a:lnT>
                    <a:lnB>
                      <a:noFill/>
                    </a:lnB>
                  </a:tcPr>
                </a:tc>
                <a:tc>
                  <a:txBody>
                    <a:bodyPr/>
                    <a:lstStyle/>
                    <a:p>
                      <a:r>
                        <a:rPr lang="en-IN"/>
                        <a:t>400</a:t>
                      </a:r>
                      <a:endParaRPr lang="en-IN"/>
                    </a:p>
                  </a:txBody>
                  <a:tcPr anchor="ctr">
                    <a:lnL>
                      <a:noFill/>
                    </a:lnL>
                    <a:lnR>
                      <a:noFill/>
                    </a:lnR>
                    <a:lnT>
                      <a:noFill/>
                    </a:lnT>
                    <a:lnB>
                      <a:noFill/>
                    </a:lnB>
                  </a:tcPr>
                </a:tc>
              </a:tr>
              <a:tr h="408167">
                <a:tc>
                  <a:txBody>
                    <a:bodyPr/>
                    <a:lstStyle/>
                    <a:p>
                      <a:r>
                        <a:rPr lang="en-IN" dirty="0"/>
                        <a:t>3/2015</a:t>
                      </a:r>
                      <a:endParaRPr lang="en-IN" dirty="0"/>
                    </a:p>
                  </a:txBody>
                  <a:tcPr anchor="ctr">
                    <a:lnL>
                      <a:noFill/>
                    </a:lnL>
                    <a:lnR>
                      <a:noFill/>
                    </a:lnR>
                    <a:lnT>
                      <a:noFill/>
                    </a:lnT>
                    <a:lnB>
                      <a:noFill/>
                    </a:lnB>
                  </a:tcPr>
                </a:tc>
                <a:tc>
                  <a:txBody>
                    <a:bodyPr/>
                    <a:lstStyle/>
                    <a:p>
                      <a:r>
                        <a:rPr lang="en-IN"/>
                        <a:t>640</a:t>
                      </a:r>
                      <a:endParaRPr lang="en-IN"/>
                    </a:p>
                  </a:txBody>
                  <a:tcPr anchor="ctr">
                    <a:lnL>
                      <a:noFill/>
                    </a:lnL>
                    <a:lnR>
                      <a:noFill/>
                    </a:lnR>
                    <a:lnT>
                      <a:noFill/>
                    </a:lnT>
                    <a:lnB>
                      <a:noFill/>
                    </a:lnB>
                  </a:tcPr>
                </a:tc>
                <a:tc>
                  <a:txBody>
                    <a:bodyPr/>
                    <a:lstStyle/>
                    <a:p>
                      <a:r>
                        <a:rPr lang="en-IN"/>
                        <a:t>960</a:t>
                      </a:r>
                      <a:endParaRPr lang="en-IN"/>
                    </a:p>
                  </a:txBody>
                  <a:tcPr anchor="ctr">
                    <a:lnL>
                      <a:noFill/>
                    </a:lnL>
                    <a:lnR>
                      <a:noFill/>
                    </a:lnR>
                    <a:lnT>
                      <a:noFill/>
                    </a:lnT>
                    <a:lnB>
                      <a:noFill/>
                    </a:lnB>
                  </a:tcPr>
                </a:tc>
                <a:tc>
                  <a:txBody>
                    <a:bodyPr/>
                    <a:lstStyle/>
                    <a:p>
                      <a:r>
                        <a:rPr lang="en-IN"/>
                        <a:t>640</a:t>
                      </a:r>
                      <a:endParaRPr lang="en-IN"/>
                    </a:p>
                  </a:txBody>
                  <a:tcPr anchor="ctr">
                    <a:lnL>
                      <a:noFill/>
                    </a:lnL>
                    <a:lnR>
                      <a:noFill/>
                    </a:lnR>
                    <a:lnT>
                      <a:noFill/>
                    </a:lnT>
                    <a:lnB>
                      <a:noFill/>
                    </a:lnB>
                  </a:tcPr>
                </a:tc>
                <a:tc>
                  <a:txBody>
                    <a:bodyPr/>
                    <a:lstStyle/>
                    <a:p>
                      <a:r>
                        <a:rPr lang="en-IN"/>
                        <a:t>400</a:t>
                      </a:r>
                      <a:endParaRPr lang="en-IN"/>
                    </a:p>
                  </a:txBody>
                  <a:tcPr anchor="ctr">
                    <a:lnL>
                      <a:noFill/>
                    </a:lnL>
                    <a:lnR>
                      <a:noFill/>
                    </a:lnR>
                    <a:lnT>
                      <a:noFill/>
                    </a:lnT>
                    <a:lnB>
                      <a:noFill/>
                    </a:lnB>
                  </a:tcPr>
                </a:tc>
              </a:tr>
              <a:tr h="408167">
                <a:tc>
                  <a:txBody>
                    <a:bodyPr/>
                    <a:lstStyle/>
                    <a:p>
                      <a:r>
                        <a:rPr lang="en-IN"/>
                        <a:t>4/2015</a:t>
                      </a:r>
                      <a:endParaRPr lang="en-IN"/>
                    </a:p>
                  </a:txBody>
                  <a:tcPr anchor="ctr">
                    <a:lnL>
                      <a:noFill/>
                    </a:lnL>
                    <a:lnR>
                      <a:noFill/>
                    </a:lnR>
                    <a:lnT>
                      <a:noFill/>
                    </a:lnT>
                    <a:lnB>
                      <a:noFill/>
                    </a:lnB>
                  </a:tcPr>
                </a:tc>
                <a:tc>
                  <a:txBody>
                    <a:bodyPr/>
                    <a:lstStyle/>
                    <a:p>
                      <a:r>
                        <a:rPr lang="en-IN" dirty="0"/>
                        <a:t>320</a:t>
                      </a:r>
                      <a:endParaRPr lang="en-IN" dirty="0"/>
                    </a:p>
                  </a:txBody>
                  <a:tcPr anchor="ctr">
                    <a:lnL>
                      <a:noFill/>
                    </a:lnL>
                    <a:lnR>
                      <a:noFill/>
                    </a:lnR>
                    <a:lnT>
                      <a:noFill/>
                    </a:lnT>
                    <a:lnB>
                      <a:noFill/>
                    </a:lnB>
                  </a:tcPr>
                </a:tc>
                <a:tc>
                  <a:txBody>
                    <a:bodyPr/>
                    <a:lstStyle/>
                    <a:p>
                      <a:r>
                        <a:rPr lang="en-IN"/>
                        <a:t>480</a:t>
                      </a:r>
                      <a:endParaRPr lang="en-IN"/>
                    </a:p>
                  </a:txBody>
                  <a:tcPr anchor="ctr">
                    <a:lnL>
                      <a:noFill/>
                    </a:lnL>
                    <a:lnR>
                      <a:noFill/>
                    </a:lnR>
                    <a:lnT>
                      <a:noFill/>
                    </a:lnT>
                    <a:lnB>
                      <a:noFill/>
                    </a:lnB>
                  </a:tcPr>
                </a:tc>
                <a:tc>
                  <a:txBody>
                    <a:bodyPr/>
                    <a:lstStyle/>
                    <a:p>
                      <a:r>
                        <a:rPr lang="en-IN"/>
                        <a:t>640</a:t>
                      </a:r>
                      <a:endParaRPr lang="en-IN"/>
                    </a:p>
                  </a:txBody>
                  <a:tcPr anchor="ctr">
                    <a:lnL>
                      <a:noFill/>
                    </a:lnL>
                    <a:lnR>
                      <a:noFill/>
                    </a:lnR>
                    <a:lnT>
                      <a:noFill/>
                    </a:lnT>
                    <a:lnB>
                      <a:noFill/>
                    </a:lnB>
                  </a:tcPr>
                </a:tc>
                <a:tc>
                  <a:txBody>
                    <a:bodyPr/>
                    <a:lstStyle/>
                    <a:p>
                      <a:r>
                        <a:rPr lang="en-IN" dirty="0"/>
                        <a:t>400</a:t>
                      </a:r>
                      <a:endParaRPr lang="en-IN" dirty="0"/>
                    </a:p>
                  </a:txBody>
                  <a:tcPr anchor="ctr">
                    <a:lnL>
                      <a:noFill/>
                    </a:lnL>
                    <a:lnR>
                      <a:noFill/>
                    </a:lnR>
                    <a:lnT>
                      <a:noFill/>
                    </a:lnT>
                    <a:lnB>
                      <a:noFill/>
                    </a:lnB>
                  </a:tcPr>
                </a:tc>
              </a:tr>
            </a:tbl>
          </a:graphicData>
        </a:graphic>
      </p:graphicFrame>
      <p:sp>
        <p:nvSpPr>
          <p:cNvPr id="9" name="TextBox 8"/>
          <p:cNvSpPr txBox="1"/>
          <p:nvPr/>
        </p:nvSpPr>
        <p:spPr>
          <a:xfrm>
            <a:off x="838200" y="3670852"/>
            <a:ext cx="8849139" cy="4093428"/>
          </a:xfrm>
          <a:prstGeom prst="rect">
            <a:avLst/>
          </a:prstGeom>
          <a:noFill/>
        </p:spPr>
        <p:txBody>
          <a:bodyPr wrap="square" rtlCol="0">
            <a:spAutoFit/>
          </a:bodyPr>
          <a:lstStyle/>
          <a:p>
            <a:r>
              <a:rPr lang="en-IN" sz="2000" dirty="0"/>
              <a:t>[[0,3840], [0,1600], [0,640], [0,320]]			// apples</a:t>
            </a:r>
            <a:endParaRPr lang="en-IN" sz="2000" dirty="0"/>
          </a:p>
          <a:p>
            <a:endParaRPr lang="en-IN" sz="2000" dirty="0"/>
          </a:p>
          <a:p>
            <a:r>
              <a:rPr lang="en-IN" sz="2000" dirty="0"/>
              <a:t>[[3840,5760], [1600,3040],[640,1600], [320,800]]		// bananas</a:t>
            </a:r>
            <a:endParaRPr lang="en-IN" sz="2000" dirty="0"/>
          </a:p>
          <a:p>
            <a:endParaRPr lang="en-IN" sz="2000" dirty="0"/>
          </a:p>
          <a:p>
            <a:r>
              <a:rPr lang="en-IN" sz="2000" dirty="0"/>
              <a:t>[[5760,6720], [3040,4000], [1600,2240], [800,1400]]		// cherries</a:t>
            </a:r>
            <a:endParaRPr lang="en-IN" sz="2000" dirty="0"/>
          </a:p>
          <a:p>
            <a:endParaRPr lang="en-IN" sz="2000" dirty="0"/>
          </a:p>
          <a:p>
            <a:r>
              <a:rPr lang="en-IN" sz="2000" dirty="0"/>
              <a:t>[[6720,7120], [4000,4400], [2240,2640], [1440,1840]]	//dates</a:t>
            </a:r>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STACKED AREA GRAPH</a:t>
            </a:r>
            <a:endParaRPr lang="en-IN" dirty="0"/>
          </a:p>
        </p:txBody>
      </p:sp>
      <p:pic>
        <p:nvPicPr>
          <p:cNvPr id="4" name="Content Placeholder 3"/>
          <p:cNvPicPr>
            <a:picLocks noGrp="1" noChangeAspect="1"/>
          </p:cNvPicPr>
          <p:nvPr>
            <p:ph idx="1"/>
          </p:nvPr>
        </p:nvPicPr>
        <p:blipFill>
          <a:blip r:embed="rId1"/>
          <a:stretch>
            <a:fillRect/>
          </a:stretch>
        </p:blipFill>
        <p:spPr>
          <a:xfrm>
            <a:off x="2650435" y="1690688"/>
            <a:ext cx="6652592" cy="41479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169" y="197699"/>
            <a:ext cx="10515600" cy="716701"/>
          </a:xfrm>
        </p:spPr>
        <p:txBody>
          <a:bodyPr/>
          <a:lstStyle/>
          <a:p>
            <a:pPr algn="ctr"/>
            <a:r>
              <a:rPr lang="en-IN" dirty="0"/>
              <a:t>HISTORY</a:t>
            </a:r>
            <a:endParaRPr lang="en-US" dirty="0"/>
          </a:p>
        </p:txBody>
      </p:sp>
      <p:sp>
        <p:nvSpPr>
          <p:cNvPr id="3" name="Content Placeholder 2"/>
          <p:cNvSpPr>
            <a:spLocks noGrp="1"/>
          </p:cNvSpPr>
          <p:nvPr>
            <p:ph idx="1"/>
          </p:nvPr>
        </p:nvSpPr>
        <p:spPr>
          <a:xfrm>
            <a:off x="838200" y="1030310"/>
            <a:ext cx="10515600" cy="5146653"/>
          </a:xfrm>
        </p:spPr>
        <p:txBody>
          <a:bodyPr/>
          <a:lstStyle/>
          <a:p>
            <a:r>
              <a:rPr lang="en-IN" dirty="0"/>
              <a:t>Stream graph </a:t>
            </a:r>
            <a:r>
              <a:rPr lang="en-IN"/>
              <a:t>got popularized </a:t>
            </a:r>
            <a:r>
              <a:rPr lang="en-IN" dirty="0"/>
              <a:t>in February 2008, published by New York Times.</a:t>
            </a:r>
            <a:endParaRPr lang="en-IN" dirty="0"/>
          </a:p>
          <a:p>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75009" y="1970467"/>
            <a:ext cx="8525814" cy="42064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962"/>
            <a:ext cx="10515600" cy="884953"/>
          </a:xfrm>
        </p:spPr>
        <p:txBody>
          <a:bodyPr/>
          <a:lstStyle/>
          <a:p>
            <a:pPr algn="ctr"/>
            <a:r>
              <a:rPr lang="en-IN" dirty="0"/>
              <a:t>HISTORY</a:t>
            </a:r>
            <a:endParaRPr lang="en-US" dirty="0"/>
          </a:p>
        </p:txBody>
      </p:sp>
      <p:sp>
        <p:nvSpPr>
          <p:cNvPr id="3" name="Content Placeholder 2"/>
          <p:cNvSpPr>
            <a:spLocks noGrp="1"/>
          </p:cNvSpPr>
          <p:nvPr>
            <p:ph idx="1"/>
          </p:nvPr>
        </p:nvSpPr>
        <p:spPr>
          <a:xfrm>
            <a:off x="838200" y="965915"/>
            <a:ext cx="10515600" cy="5211048"/>
          </a:xfrm>
        </p:spPr>
        <p:txBody>
          <a:bodyPr/>
          <a:lstStyle/>
          <a:p>
            <a:r>
              <a:rPr lang="en-IN" dirty="0"/>
              <a:t>Found by Lee Byron and  Wattenberg.</a:t>
            </a: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96225" y="1944710"/>
            <a:ext cx="7366715" cy="400532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2601532" y="141668"/>
            <a:ext cx="5962919" cy="619473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1399"/>
          </a:xfrm>
        </p:spPr>
        <p:txBody>
          <a:bodyPr/>
          <a:lstStyle/>
          <a:p>
            <a:pPr algn="ctr"/>
            <a:r>
              <a:rPr lang="en-IN" dirty="0"/>
              <a:t>STREAM GRAPH</a:t>
            </a:r>
            <a:endParaRPr lang="en-US" dirty="0"/>
          </a:p>
        </p:txBody>
      </p:sp>
      <p:sp>
        <p:nvSpPr>
          <p:cNvPr id="3" name="Content Placeholder 2"/>
          <p:cNvSpPr>
            <a:spLocks noGrp="1"/>
          </p:cNvSpPr>
          <p:nvPr>
            <p:ph idx="1"/>
          </p:nvPr>
        </p:nvSpPr>
        <p:spPr>
          <a:xfrm>
            <a:off x="838200" y="1455313"/>
            <a:ext cx="10515600" cy="4721650"/>
          </a:xfrm>
        </p:spPr>
        <p:txBody>
          <a:bodyPr>
            <a:normAutofit/>
          </a:bodyPr>
          <a:lstStyle/>
          <a:p>
            <a:r>
              <a:rPr lang="en-IN" dirty="0"/>
              <a:t>Ideal for displaying high-volume datasets, in order to discover trends and seasonality over time across a wide range of categories.</a:t>
            </a:r>
            <a:endParaRPr lang="en-IN" dirty="0"/>
          </a:p>
          <a:p>
            <a:r>
              <a:rPr lang="en-IN" dirty="0"/>
              <a:t>Size of each individual stream shape is proportional to the values in each category. </a:t>
            </a:r>
            <a:endParaRPr lang="en-IN" dirty="0"/>
          </a:p>
          <a:p>
            <a:r>
              <a:rPr lang="en-IN" dirty="0"/>
              <a:t>The axis that a Stream Graph flows parallel to, is used for the timescale.</a:t>
            </a:r>
            <a:endParaRPr lang="en-IN" dirty="0"/>
          </a:p>
          <a:p>
            <a:r>
              <a:rPr lang="en-IN" dirty="0"/>
              <a:t>Categories are distinguished using colours.</a:t>
            </a:r>
            <a:endParaRPr lang="en-IN" dirty="0"/>
          </a:p>
          <a:p>
            <a:r>
              <a:rPr lang="en-IN" dirty="0"/>
              <a:t>Seasonal peaks and troughs in the stream shape can suggest periodic pattern.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9883"/>
          </a:xfrm>
        </p:spPr>
        <p:txBody>
          <a:bodyPr/>
          <a:lstStyle/>
          <a:p>
            <a:pPr algn="ctr"/>
            <a:r>
              <a:rPr lang="en-IN" dirty="0"/>
              <a:t>STREAM GRAPH</a:t>
            </a:r>
            <a:endParaRPr lang="en-US" dirty="0"/>
          </a:p>
        </p:txBody>
      </p:sp>
      <p:sp>
        <p:nvSpPr>
          <p:cNvPr id="3" name="Content Placeholder 2"/>
          <p:cNvSpPr>
            <a:spLocks noGrp="1"/>
          </p:cNvSpPr>
          <p:nvPr>
            <p:ph idx="1"/>
          </p:nvPr>
        </p:nvSpPr>
        <p:spPr>
          <a:xfrm>
            <a:off x="838200" y="1429555"/>
            <a:ext cx="10515600" cy="4747408"/>
          </a:xfrm>
        </p:spPr>
        <p:txBody>
          <a:bodyPr>
            <a:normAutofit/>
          </a:bodyPr>
          <a:lstStyle/>
          <a:p>
            <a:r>
              <a:rPr lang="en-IN" dirty="0"/>
              <a:t>A Stream Graph could also be used to visualise the volatility for a large group of assets over a certain period of time. </a:t>
            </a:r>
            <a:endParaRPr lang="en-IN" dirty="0"/>
          </a:p>
          <a:p>
            <a:r>
              <a:rPr lang="en-IN" dirty="0"/>
              <a:t>Downside -  they suffer from legibility issues, as they are often very cluttered with large datasets. The categories with smaller values are often drowned out to make way for categories with much larger values, making it impossible to see all the data.</a:t>
            </a:r>
            <a:endParaRPr lang="en-IN" dirty="0"/>
          </a:p>
          <a:p>
            <a:r>
              <a:rPr lang="en-IN" dirty="0"/>
              <a:t>Impossible to read the exact values. </a:t>
            </a:r>
            <a:endParaRPr lang="en-IN" dirty="0"/>
          </a:p>
          <a:p>
            <a:r>
              <a:rPr lang="en-IN" dirty="0"/>
              <a:t>Reserved to audiences who don’t intend to spend much time deciphering the graph and exploring its  data. </a:t>
            </a:r>
            <a:endParaRPr lang="en-IN" dirty="0"/>
          </a:p>
          <a:p>
            <a:r>
              <a:rPr lang="en-IN" dirty="0"/>
              <a:t>Better for giving a more general view of the data.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3759</Words>
  <Application>WPS Presentation</Application>
  <PresentationFormat>Widescreen</PresentationFormat>
  <Paragraphs>183</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SimSun</vt:lpstr>
      <vt:lpstr>Wingdings</vt:lpstr>
      <vt:lpstr>Calibri Light</vt:lpstr>
      <vt:lpstr>Calibri</vt:lpstr>
      <vt:lpstr>Microsoft YaHei</vt:lpstr>
      <vt:lpstr>Arial Unicode MS</vt:lpstr>
      <vt:lpstr>Office Theme</vt:lpstr>
      <vt:lpstr>STREAM GRAPH</vt:lpstr>
      <vt:lpstr>INTRODUCTION</vt:lpstr>
      <vt:lpstr>STACKED AREA GRAPH</vt:lpstr>
      <vt:lpstr>STACKED AREA GRAPH</vt:lpstr>
      <vt:lpstr>HISTORY</vt:lpstr>
      <vt:lpstr>HISTORY</vt:lpstr>
      <vt:lpstr>PowerPoint 演示文稿</vt:lpstr>
      <vt:lpstr>STREAM GRAPH</vt:lpstr>
      <vt:lpstr>STREAM GRAPH</vt:lpstr>
      <vt:lpstr>POINTS TO CONSIDER</vt:lpstr>
      <vt:lpstr>BASELINE APPROACH -1</vt:lpstr>
      <vt:lpstr>BASELINE APPROACH -2</vt:lpstr>
      <vt:lpstr>BASELINE APPROACH -3</vt:lpstr>
      <vt:lpstr>BASELINE APPROACH - 4</vt:lpstr>
      <vt:lpstr>PowerPoint 演示文稿</vt:lpstr>
      <vt:lpstr>EXAMPLE</vt:lpstr>
      <vt:lpstr>PowerPoint 演示文稿</vt:lpstr>
      <vt:lpstr>PowerPoint 演示文稿</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 GRAPH</dc:title>
  <dc:creator>sandhya s</dc:creator>
  <cp:lastModifiedBy>kaushiksureshinternk</cp:lastModifiedBy>
  <cp:revision>56</cp:revision>
  <dcterms:created xsi:type="dcterms:W3CDTF">2019-07-22T03:59:00Z</dcterms:created>
  <dcterms:modified xsi:type="dcterms:W3CDTF">2020-09-26T09:37:25Z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