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</p:sldIdLst>
  <p:sldSz cx="9144000" cy="5143500"/>
  <p:notesSz cx="6858000" cy="9144000"/>
  <p:embeddedFontLst>
    <p:embeddedFont>
      <p:font typeface="Oswald"/>
      <p:regular r:id="rId13"/>
    </p:embeddedFont>
    <p:embeddedFont>
      <p:font typeface="Average" panose="02000503040000020003"/>
      <p:regular r:id="rId14"/>
    </p:embeddedFont>
    <p:embeddedFont>
      <p:font typeface="Calibri" panose="020F0502020204030204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font" Target="fonts/font6.fntdata"/><Relationship Id="rId17" Type="http://schemas.openxmlformats.org/officeDocument/2006/relationships/font" Target="fonts/font5.fntdata"/><Relationship Id="rId16" Type="http://schemas.openxmlformats.org/officeDocument/2006/relationships/font" Target="fonts/font4.fntdata"/><Relationship Id="rId15" Type="http://schemas.openxmlformats.org/officeDocument/2006/relationships/font" Target="fonts/font3.fntdata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398b5d96c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398b5d96c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398b5d96c_0_56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398b5d96c_0_5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398b5d96c_0_62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398b5d96c_0_6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398b5d96c_0_6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398b5d96c_0_6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4cf712bd2_0_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4cf712bd2_0_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4cf712bd2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4cf712bd2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 panose="02000503040000020003"/>
              <a:buChar char="●"/>
              <a:defRPr sz="1800">
                <a:solidFill>
                  <a:schemeClr val="accent3"/>
                </a:solidFill>
                <a:latin typeface="Average" panose="02000503040000020003"/>
                <a:ea typeface="Average" panose="02000503040000020003"/>
                <a:cs typeface="Average" panose="02000503040000020003"/>
                <a:sym typeface="Average" panose="02000503040000020003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 panose="02000503040000020003"/>
              <a:buChar char="○"/>
              <a:defRPr>
                <a:solidFill>
                  <a:schemeClr val="accent3"/>
                </a:solidFill>
                <a:latin typeface="Average" panose="02000503040000020003"/>
                <a:ea typeface="Average" panose="02000503040000020003"/>
                <a:cs typeface="Average" panose="02000503040000020003"/>
                <a:sym typeface="Average" panose="02000503040000020003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 panose="02000503040000020003"/>
              <a:buChar char="■"/>
              <a:defRPr>
                <a:solidFill>
                  <a:schemeClr val="accent3"/>
                </a:solidFill>
                <a:latin typeface="Average" panose="02000503040000020003"/>
                <a:ea typeface="Average" panose="02000503040000020003"/>
                <a:cs typeface="Average" panose="02000503040000020003"/>
                <a:sym typeface="Average" panose="02000503040000020003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 panose="02000503040000020003"/>
              <a:buChar char="●"/>
              <a:defRPr>
                <a:solidFill>
                  <a:schemeClr val="accent3"/>
                </a:solidFill>
                <a:latin typeface="Average" panose="02000503040000020003"/>
                <a:ea typeface="Average" panose="02000503040000020003"/>
                <a:cs typeface="Average" panose="02000503040000020003"/>
                <a:sym typeface="Average" panose="02000503040000020003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 panose="02000503040000020003"/>
              <a:buChar char="○"/>
              <a:defRPr>
                <a:solidFill>
                  <a:schemeClr val="accent3"/>
                </a:solidFill>
                <a:latin typeface="Average" panose="02000503040000020003"/>
                <a:ea typeface="Average" panose="02000503040000020003"/>
                <a:cs typeface="Average" panose="02000503040000020003"/>
                <a:sym typeface="Average" panose="02000503040000020003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 panose="02000503040000020003"/>
              <a:buChar char="■"/>
              <a:defRPr>
                <a:solidFill>
                  <a:schemeClr val="accent3"/>
                </a:solidFill>
                <a:latin typeface="Average" panose="02000503040000020003"/>
                <a:ea typeface="Average" panose="02000503040000020003"/>
                <a:cs typeface="Average" panose="02000503040000020003"/>
                <a:sym typeface="Average" panose="02000503040000020003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 panose="02000503040000020003"/>
              <a:buChar char="●"/>
              <a:defRPr>
                <a:solidFill>
                  <a:schemeClr val="accent3"/>
                </a:solidFill>
                <a:latin typeface="Average" panose="02000503040000020003"/>
                <a:ea typeface="Average" panose="02000503040000020003"/>
                <a:cs typeface="Average" panose="02000503040000020003"/>
                <a:sym typeface="Average" panose="02000503040000020003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 panose="02000503040000020003"/>
              <a:buChar char="○"/>
              <a:defRPr>
                <a:solidFill>
                  <a:schemeClr val="accent3"/>
                </a:solidFill>
                <a:latin typeface="Average" panose="02000503040000020003"/>
                <a:ea typeface="Average" panose="02000503040000020003"/>
                <a:cs typeface="Average" panose="02000503040000020003"/>
                <a:sym typeface="Average" panose="02000503040000020003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 panose="02000503040000020003"/>
              <a:buChar char="■"/>
              <a:defRPr>
                <a:solidFill>
                  <a:schemeClr val="accent3"/>
                </a:solidFill>
                <a:latin typeface="Average" panose="02000503040000020003"/>
                <a:ea typeface="Average" panose="02000503040000020003"/>
                <a:cs typeface="Average" panose="02000503040000020003"/>
                <a:sym typeface="Average" panose="02000503040000020003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 panose="02000503040000020003"/>
                <a:ea typeface="Average" panose="02000503040000020003"/>
                <a:cs typeface="Average" panose="02000503040000020003"/>
                <a:sym typeface="Average" panose="02000503040000020003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 panose="02000503040000020003"/>
                <a:ea typeface="Average" panose="02000503040000020003"/>
                <a:cs typeface="Average" panose="02000503040000020003"/>
                <a:sym typeface="Average" panose="02000503040000020003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 panose="02000503040000020003"/>
                <a:ea typeface="Average" panose="02000503040000020003"/>
                <a:cs typeface="Average" panose="02000503040000020003"/>
                <a:sym typeface="Average" panose="02000503040000020003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 panose="02000503040000020003"/>
                <a:ea typeface="Average" panose="02000503040000020003"/>
                <a:cs typeface="Average" panose="02000503040000020003"/>
                <a:sym typeface="Average" panose="02000503040000020003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 panose="02000503040000020003"/>
                <a:ea typeface="Average" panose="02000503040000020003"/>
                <a:cs typeface="Average" panose="02000503040000020003"/>
                <a:sym typeface="Average" panose="02000503040000020003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 panose="02000503040000020003"/>
                <a:ea typeface="Average" panose="02000503040000020003"/>
                <a:cs typeface="Average" panose="02000503040000020003"/>
                <a:sym typeface="Average" panose="02000503040000020003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 panose="02000503040000020003"/>
                <a:ea typeface="Average" panose="02000503040000020003"/>
                <a:cs typeface="Average" panose="02000503040000020003"/>
                <a:sym typeface="Average" panose="02000503040000020003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 panose="02000503040000020003"/>
                <a:ea typeface="Average" panose="02000503040000020003"/>
                <a:cs typeface="Average" panose="02000503040000020003"/>
                <a:sym typeface="Average" panose="02000503040000020003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 panose="02000503040000020003"/>
                <a:ea typeface="Average" panose="02000503040000020003"/>
                <a:cs typeface="Average" panose="02000503040000020003"/>
                <a:sym typeface="Average" panose="020005030400000200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9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WATERFALL CHART</a:t>
            </a:r>
            <a:endParaRPr sz="3000" b="1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WHAT IS WATERFALL CHART?</a:t>
            </a:r>
            <a:r>
              <a:rPr lang="en-GB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 b="1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6" name="Google Shape;66;p14"/>
          <p:cNvSpPr txBox="1"/>
          <p:nvPr>
            <p:ph type="body" idx="1"/>
          </p:nvPr>
        </p:nvSpPr>
        <p:spPr>
          <a:xfrm>
            <a:off x="311700" y="1547400"/>
            <a:ext cx="8520600" cy="30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Char char="●"/>
            </a:pPr>
            <a:r>
              <a:rPr lang="en-GB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 typical is used to show how an initial value is increased and decreased by a series of intermediate values leading to a final value.</a:t>
            </a: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Calibri" panose="020F0502020204030204"/>
              <a:buChar char="●"/>
            </a:pPr>
            <a:r>
              <a:rPr lang="en-GB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One of the most popular visualization tools used in small and large businesses, especially in finance.</a:t>
            </a: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EXAMPLE</a:t>
            </a:r>
            <a:endParaRPr sz="2400" b="1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" name="Google Shape;72;p1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50675" y="1414975"/>
            <a:ext cx="4017725" cy="272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267450" y="1580225"/>
            <a:ext cx="3294726" cy="239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ADVANTAGES</a:t>
            </a:r>
            <a:endParaRPr sz="2400" b="1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0" name="Google Shape;80;p16"/>
          <p:cNvSpPr txBox="1"/>
          <p:nvPr>
            <p:ph type="body" idx="1"/>
          </p:nvPr>
        </p:nvSpPr>
        <p:spPr>
          <a:xfrm>
            <a:off x="311700" y="1451775"/>
            <a:ext cx="8520600" cy="31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Char char="●"/>
            </a:pPr>
            <a:r>
              <a:rPr lang="en-GB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Analytical Purposes</a:t>
            </a: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Calibri" panose="020F0502020204030204"/>
              <a:buChar char="●"/>
            </a:pPr>
            <a:r>
              <a:rPr lang="en-GB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Quantitative Analysis</a:t>
            </a: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Calibri" panose="020F0502020204030204"/>
              <a:buChar char="●"/>
            </a:pPr>
            <a:r>
              <a:rPr lang="en-GB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Tracking contracts</a:t>
            </a: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DISADVANTAGES</a:t>
            </a:r>
            <a:endParaRPr sz="2400" b="1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6" name="Google Shape;86;p1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Char char="●"/>
            </a:pPr>
            <a:r>
              <a:rPr lang="en-GB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waterfall chart is not relevant for detailed analysis of the data as you can’t make selections in the chart or expand the data.</a:t>
            </a: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TOOLS AND TECHNOLOGIES</a:t>
            </a:r>
            <a:endParaRPr sz="2400" b="1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2" name="Google Shape;92;p18"/>
          <p:cNvSpPr txBox="1"/>
          <p:nvPr>
            <p:ph type="body" idx="1"/>
          </p:nvPr>
        </p:nvSpPr>
        <p:spPr>
          <a:xfrm>
            <a:off x="311700" y="1152475"/>
            <a:ext cx="8520600" cy="35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Excel</a:t>
            </a:r>
            <a:endParaRPr lang="en-GB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Tableau</a:t>
            </a:r>
            <a:endParaRPr lang="en-GB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PowerBI</a:t>
            </a:r>
            <a:endParaRPr lang="en-GB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</a:t>
            </a:r>
            <a:endParaRPr lang="en-GB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Python</a:t>
            </a:r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543</Words>
  <Application>WPS Presentation</Application>
  <PresentationFormat/>
  <Paragraphs>35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Arial</vt:lpstr>
      <vt:lpstr>Oswald</vt:lpstr>
      <vt:lpstr>Average</vt:lpstr>
      <vt:lpstr>Calibri</vt:lpstr>
      <vt:lpstr>Microsoft YaHei</vt:lpstr>
      <vt:lpstr>Arial Unicode MS</vt:lpstr>
      <vt:lpstr>Slate</vt:lpstr>
      <vt:lpstr>WATERFALL CHART</vt:lpstr>
      <vt:lpstr>WHAT IS WATERFALL CHART? </vt:lpstr>
      <vt:lpstr>EXAMPLE</vt:lpstr>
      <vt:lpstr>ADVANTAGES</vt:lpstr>
      <vt:lpstr>DISADVANTAGES</vt:lpstr>
      <vt:lpstr>TOOLS AND TECHNOLOGIES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WATERFALL CHART</dc:title>
  <dc:creator/>
  <cp:lastModifiedBy>kaushiksureshinternk</cp:lastModifiedBy>
  <cp:revision>1</cp:revision>
  <dcterms:created xsi:type="dcterms:W3CDTF">2020-09-26T09:41:00Z</dcterms:created>
  <dcterms:modified xsi:type="dcterms:W3CDTF">2020-09-26T09:41:03Z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