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43"/>
  </p:normalViewPr>
  <p:slideViewPr>
    <p:cSldViewPr snapToGrid="0" snapToObjects="1">
      <p:cViewPr varScale="1">
        <p:scale>
          <a:sx n="116" d="100"/>
          <a:sy n="116" d="100"/>
        </p:scale>
        <p:origin x="19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2CC27D-4561-0E41-8544-8E3BE53D0F9D}"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2784044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CC27D-4561-0E41-8544-8E3BE53D0F9D}"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200080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CC27D-4561-0E41-8544-8E3BE53D0F9D}"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380046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CC27D-4561-0E41-8544-8E3BE53D0F9D}"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A8E8B13-2809-8844-9080-1697705287A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53199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CC27D-4561-0E41-8544-8E3BE53D0F9D}"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2718347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2CC27D-4561-0E41-8544-8E3BE53D0F9D}"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2821151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2CC27D-4561-0E41-8544-8E3BE53D0F9D}"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3692687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CC27D-4561-0E41-8544-8E3BE53D0F9D}"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3214735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42CC27D-4561-0E41-8544-8E3BE53D0F9D}" type="datetimeFigureOut">
              <a:rPr lang="en-US" smtClean="0"/>
              <a:t>5/10/19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A8E8B13-2809-8844-9080-1697705287AA}" type="slidenum">
              <a:rPr lang="en-US" smtClean="0"/>
              <a:t>‹#›</a:t>
            </a:fld>
            <a:endParaRPr lang="en-US"/>
          </a:p>
        </p:txBody>
      </p:sp>
    </p:spTree>
    <p:extLst>
      <p:ext uri="{BB962C8B-B14F-4D97-AF65-F5344CB8AC3E}">
        <p14:creationId xmlns:p14="http://schemas.microsoft.com/office/powerpoint/2010/main" val="237099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CC27D-4561-0E41-8544-8E3BE53D0F9D}"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16018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2CC27D-4561-0E41-8544-8E3BE53D0F9D}"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427440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CC27D-4561-0E41-8544-8E3BE53D0F9D}"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1639721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CC27D-4561-0E41-8544-8E3BE53D0F9D}"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157195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CC27D-4561-0E41-8544-8E3BE53D0F9D}"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412137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42CC27D-4561-0E41-8544-8E3BE53D0F9D}"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379855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CC27D-4561-0E41-8544-8E3BE53D0F9D}"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27046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CC27D-4561-0E41-8544-8E3BE53D0F9D}"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8E8B13-2809-8844-9080-1697705287AA}" type="slidenum">
              <a:rPr lang="en-US" smtClean="0"/>
              <a:t>‹#›</a:t>
            </a:fld>
            <a:endParaRPr lang="en-US"/>
          </a:p>
        </p:txBody>
      </p:sp>
    </p:spTree>
    <p:extLst>
      <p:ext uri="{BB962C8B-B14F-4D97-AF65-F5344CB8AC3E}">
        <p14:creationId xmlns:p14="http://schemas.microsoft.com/office/powerpoint/2010/main" val="212776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2CC27D-4561-0E41-8544-8E3BE53D0F9D}" type="datetimeFigureOut">
              <a:rPr lang="en-US" smtClean="0"/>
              <a:t>5/10/19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A8E8B13-2809-8844-9080-1697705287AA}" type="slidenum">
              <a:rPr lang="en-US" smtClean="0"/>
              <a:t>‹#›</a:t>
            </a:fld>
            <a:endParaRPr lang="en-US"/>
          </a:p>
        </p:txBody>
      </p:sp>
    </p:spTree>
    <p:extLst>
      <p:ext uri="{BB962C8B-B14F-4D97-AF65-F5344CB8AC3E}">
        <p14:creationId xmlns:p14="http://schemas.microsoft.com/office/powerpoint/2010/main" val="131715694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hiennguyen3994/" TargetMode="External"/><Relationship Id="rId2" Type="http://schemas.openxmlformats.org/officeDocument/2006/relationships/hyperlink" Target="https://www.coursera.org/learn/applied-data-science-capstone/home/welcom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en.wikipedia.org/wiki/Category:Neighbourhoods_of_Helsink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13F3-CFA4-7243-950C-D6CB835ACD77}"/>
              </a:ext>
            </a:extLst>
          </p:cNvPr>
          <p:cNvSpPr>
            <a:spLocks noGrp="1"/>
          </p:cNvSpPr>
          <p:nvPr>
            <p:ph type="ctrTitle"/>
          </p:nvPr>
        </p:nvSpPr>
        <p:spPr/>
        <p:txBody>
          <a:bodyPr/>
          <a:lstStyle/>
          <a:p>
            <a:r>
              <a:rPr lang="en-US" sz="3200" b="1" dirty="0"/>
              <a:t>Research on opening a new shopping mall in Helsinki, Finland by clustering </a:t>
            </a:r>
            <a:r>
              <a:rPr lang="en-US" sz="3200" b="1" dirty="0" err="1"/>
              <a:t>neighbourhoods</a:t>
            </a:r>
            <a:r>
              <a:rPr lang="en-US" sz="3200" b="1" dirty="0"/>
              <a:t> using Foursquare data</a:t>
            </a:r>
          </a:p>
        </p:txBody>
      </p:sp>
      <p:sp>
        <p:nvSpPr>
          <p:cNvPr id="3" name="Subtitle 2">
            <a:extLst>
              <a:ext uri="{FF2B5EF4-FFF2-40B4-BE49-F238E27FC236}">
                <a16:creationId xmlns:a16="http://schemas.microsoft.com/office/drawing/2014/main" id="{2786D6F2-271B-8E41-90BE-A0CE8244519A}"/>
              </a:ext>
            </a:extLst>
          </p:cNvPr>
          <p:cNvSpPr>
            <a:spLocks noGrp="1"/>
          </p:cNvSpPr>
          <p:nvPr>
            <p:ph type="subTitle" idx="1"/>
          </p:nvPr>
        </p:nvSpPr>
        <p:spPr>
          <a:xfrm>
            <a:off x="110169" y="4394039"/>
            <a:ext cx="8714287" cy="1117687"/>
          </a:xfrm>
        </p:spPr>
        <p:txBody>
          <a:bodyPr/>
          <a:lstStyle/>
          <a:p>
            <a:r>
              <a:rPr lang="en-US" b="1" u="sng" dirty="0">
                <a:hlinkClick r:id="rId2">
                  <a:extLst>
                    <a:ext uri="{A12FA001-AC4F-418D-AE19-62706E023703}">
                      <ahyp:hlinkClr xmlns:ahyp="http://schemas.microsoft.com/office/drawing/2018/hyperlinkcolor" val="tx"/>
                    </a:ext>
                  </a:extLst>
                </a:hlinkClick>
              </a:rPr>
              <a:t>Final Capstone Project - IBM Data Science Professional Specialization</a:t>
            </a:r>
            <a:endParaRPr lang="en-US" b="1" u="sng" dirty="0"/>
          </a:p>
          <a:p>
            <a:r>
              <a:rPr lang="en-US" dirty="0"/>
              <a:t>By </a:t>
            </a:r>
            <a:r>
              <a:rPr lang="en-US" dirty="0">
                <a:hlinkClick r:id="rId3">
                  <a:extLst>
                    <a:ext uri="{A12FA001-AC4F-418D-AE19-62706E023703}">
                      <ahyp:hlinkClr xmlns:ahyp="http://schemas.microsoft.com/office/drawing/2018/hyperlinkcolor" val="tx"/>
                    </a:ext>
                  </a:extLst>
                </a:hlinkClick>
              </a:rPr>
              <a:t>Hien S. Nguyen</a:t>
            </a:r>
            <a:r>
              <a:rPr lang="en-US" dirty="0"/>
              <a:t>, 07 May 2019</a:t>
            </a:r>
            <a:endParaRPr lang="en-US" b="1" dirty="0"/>
          </a:p>
        </p:txBody>
      </p:sp>
    </p:spTree>
    <p:extLst>
      <p:ext uri="{BB962C8B-B14F-4D97-AF65-F5344CB8AC3E}">
        <p14:creationId xmlns:p14="http://schemas.microsoft.com/office/powerpoint/2010/main" val="80987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7C0A-8BCE-A542-AEA4-E996955E864E}"/>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7D018FD0-0379-B34B-8660-8E8218A2F2C4}"/>
              </a:ext>
            </a:extLst>
          </p:cNvPr>
          <p:cNvSpPr>
            <a:spLocks noGrp="1"/>
          </p:cNvSpPr>
          <p:nvPr>
            <p:ph idx="1"/>
          </p:nvPr>
        </p:nvSpPr>
        <p:spPr/>
        <p:txBody>
          <a:bodyPr>
            <a:normAutofit fontScale="92500" lnSpcReduction="10000"/>
          </a:bodyPr>
          <a:lstStyle/>
          <a:p>
            <a:r>
              <a:rPr lang="en-US" dirty="0"/>
              <a:t>Located on a peninsula in the Gulf of Finland, Helsinki is the Capital of Finland and the </a:t>
            </a:r>
            <a:r>
              <a:rPr lang="en-US" dirty="0" err="1"/>
              <a:t>centre</a:t>
            </a:r>
            <a:r>
              <a:rPr lang="en-US" dirty="0"/>
              <a:t> of the Helsinki Region with over 600,000 inhabitants. As the city grows and develops, it becomes increasingly important to examine and understand it quantitatively.</a:t>
            </a:r>
          </a:p>
          <a:p>
            <a:r>
              <a:rPr lang="en-US" dirty="0"/>
              <a:t>Objective: to </a:t>
            </a:r>
            <a:r>
              <a:rPr lang="en-US" dirty="0" err="1"/>
              <a:t>analyse</a:t>
            </a:r>
            <a:r>
              <a:rPr lang="en-US" dirty="0"/>
              <a:t> and explore the best locations in the city of Helsinki to open a new shopping mall. By following data science methodology and applying Clustering technique, this project aims to provide solutions to answer the following business questions:</a:t>
            </a:r>
          </a:p>
          <a:p>
            <a:r>
              <a:rPr lang="en-US" b="1" dirty="0"/>
              <a:t>Where is the potential area to open a shopping mall?</a:t>
            </a:r>
          </a:p>
          <a:p>
            <a:r>
              <a:rPr lang="en-US" b="1" dirty="0"/>
              <a:t>How many potential areas are in Helsinki? </a:t>
            </a:r>
          </a:p>
          <a:p>
            <a:r>
              <a:rPr lang="en-US" b="1" dirty="0"/>
              <a:t>Which areas do they share similar characteristics to each other?</a:t>
            </a:r>
          </a:p>
          <a:p>
            <a:endParaRPr lang="en-US" dirty="0"/>
          </a:p>
        </p:txBody>
      </p:sp>
    </p:spTree>
    <p:extLst>
      <p:ext uri="{BB962C8B-B14F-4D97-AF65-F5344CB8AC3E}">
        <p14:creationId xmlns:p14="http://schemas.microsoft.com/office/powerpoint/2010/main" val="276012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1EA0-2E31-EB4E-8D34-534FBDFF0DE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1BE32B1-419F-2B42-8D5E-214188FFE48D}"/>
              </a:ext>
            </a:extLst>
          </p:cNvPr>
          <p:cNvSpPr>
            <a:spLocks noGrp="1"/>
          </p:cNvSpPr>
          <p:nvPr>
            <p:ph idx="1"/>
          </p:nvPr>
        </p:nvSpPr>
        <p:spPr/>
        <p:txBody>
          <a:bodyPr>
            <a:normAutofit/>
          </a:bodyPr>
          <a:lstStyle/>
          <a:p>
            <a:pPr marL="457200" lvl="1" indent="0">
              <a:buNone/>
            </a:pPr>
            <a:r>
              <a:rPr lang="en-US" b="1" dirty="0"/>
              <a:t>Data required</a:t>
            </a:r>
            <a:endParaRPr lang="en-US" sz="1700" dirty="0"/>
          </a:p>
          <a:p>
            <a:r>
              <a:rPr lang="en-US" sz="1400" dirty="0"/>
              <a:t>List of </a:t>
            </a:r>
            <a:r>
              <a:rPr lang="en-US" sz="1400" dirty="0" err="1"/>
              <a:t>neighbourhoods</a:t>
            </a:r>
            <a:r>
              <a:rPr lang="en-US" sz="1400" dirty="0"/>
              <a:t> in Helsinki, Finland</a:t>
            </a:r>
          </a:p>
          <a:p>
            <a:r>
              <a:rPr lang="en-US" sz="1400" dirty="0"/>
              <a:t>Latitude and longitude coordinates of those </a:t>
            </a:r>
            <a:r>
              <a:rPr lang="en-US" sz="1400" dirty="0" err="1"/>
              <a:t>neighbourhoods</a:t>
            </a:r>
            <a:r>
              <a:rPr lang="en-US" sz="1400" dirty="0"/>
              <a:t>. This is required in order to plot the map and also to get the venue data. </a:t>
            </a:r>
          </a:p>
          <a:p>
            <a:r>
              <a:rPr lang="en-US" sz="1400" dirty="0"/>
              <a:t>Venue data, particularly data related to shopping malls. We will use this data to perform clustering on the </a:t>
            </a:r>
            <a:r>
              <a:rPr lang="en-US" sz="1400" dirty="0" err="1"/>
              <a:t>neighbourhoods</a:t>
            </a:r>
            <a:r>
              <a:rPr lang="en-US" sz="1400" dirty="0"/>
              <a:t>. </a:t>
            </a:r>
          </a:p>
          <a:p>
            <a:pPr marL="457200" lvl="1" indent="0">
              <a:buNone/>
            </a:pPr>
            <a:endParaRPr lang="en-US" b="1" dirty="0"/>
          </a:p>
          <a:p>
            <a:pPr marL="457200" lvl="1" indent="0">
              <a:buNone/>
            </a:pPr>
            <a:r>
              <a:rPr lang="en-US" b="1" dirty="0"/>
              <a:t>Data sources	</a:t>
            </a:r>
          </a:p>
          <a:p>
            <a:r>
              <a:rPr lang="en-US" sz="1400" dirty="0"/>
              <a:t>List of Helsinki </a:t>
            </a:r>
            <a:r>
              <a:rPr lang="en-US" sz="1400" dirty="0" err="1"/>
              <a:t>Neighbourhoods</a:t>
            </a:r>
            <a:r>
              <a:rPr lang="en-US" sz="1400" dirty="0"/>
              <a:t> </a:t>
            </a:r>
            <a:r>
              <a:rPr lang="en-US" sz="1400" u="sng" dirty="0">
                <a:hlinkClick r:id="rId2"/>
              </a:rPr>
              <a:t>https://en.wikipedia.org/wiki/Category:Neighbourhoods_of_Helsinki</a:t>
            </a:r>
            <a:endParaRPr lang="en-US" sz="1400" dirty="0"/>
          </a:p>
          <a:p>
            <a:r>
              <a:rPr lang="en-US" sz="1400" dirty="0" err="1"/>
              <a:t>Longtitude</a:t>
            </a:r>
            <a:r>
              <a:rPr lang="en-US" sz="1400" dirty="0"/>
              <a:t> &amp; Latitude coordinates of Helsinki </a:t>
            </a:r>
            <a:r>
              <a:rPr lang="en-US" sz="1400" dirty="0" err="1"/>
              <a:t>Neighbourhoods</a:t>
            </a:r>
            <a:r>
              <a:rPr lang="en-US" sz="1400" dirty="0"/>
              <a:t> from Python Geocoder Library</a:t>
            </a:r>
          </a:p>
          <a:p>
            <a:r>
              <a:rPr lang="en-US" sz="1400" dirty="0"/>
              <a:t>Venue data associated to the </a:t>
            </a:r>
            <a:r>
              <a:rPr lang="en-US" sz="1400" dirty="0" err="1"/>
              <a:t>neighbourhoods</a:t>
            </a:r>
            <a:r>
              <a:rPr lang="en-US" sz="1400" dirty="0"/>
              <a:t> from Foursquare Developer: </a:t>
            </a:r>
            <a:r>
              <a:rPr lang="en-US" sz="1400" u="sng" dirty="0">
                <a:hlinkClick r:id="rId3"/>
              </a:rPr>
              <a:t>https://developer.foursquare.com</a:t>
            </a:r>
            <a:endParaRPr lang="en-US" sz="1400" dirty="0"/>
          </a:p>
          <a:p>
            <a:endParaRPr lang="en-US" dirty="0"/>
          </a:p>
        </p:txBody>
      </p:sp>
    </p:spTree>
    <p:extLst>
      <p:ext uri="{BB962C8B-B14F-4D97-AF65-F5344CB8AC3E}">
        <p14:creationId xmlns:p14="http://schemas.microsoft.com/office/powerpoint/2010/main" val="131301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BCE2-EF55-0541-8F44-AF88D340A12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E5C7D11-BC38-9548-BDD0-3F85C9CFC596}"/>
              </a:ext>
            </a:extLst>
          </p:cNvPr>
          <p:cNvSpPr>
            <a:spLocks noGrp="1"/>
          </p:cNvSpPr>
          <p:nvPr>
            <p:ph idx="1"/>
          </p:nvPr>
        </p:nvSpPr>
        <p:spPr/>
        <p:txBody>
          <a:bodyPr/>
          <a:lstStyle/>
          <a:p>
            <a:pPr marL="457200" indent="-457200">
              <a:buFont typeface="+mj-lt"/>
              <a:buAutoNum type="arabicPeriod"/>
            </a:pPr>
            <a:r>
              <a:rPr lang="en-US" dirty="0"/>
              <a:t>Build a </a:t>
            </a:r>
            <a:r>
              <a:rPr lang="en-US" dirty="0" err="1"/>
              <a:t>dataframe</a:t>
            </a:r>
            <a:r>
              <a:rPr lang="en-US" dirty="0"/>
              <a:t> of neighborhoods in Helsinki, Finland by web scraping the data from Wikipedia page</a:t>
            </a:r>
          </a:p>
          <a:p>
            <a:pPr marL="457200" indent="-457200">
              <a:buFont typeface="+mj-lt"/>
              <a:buAutoNum type="arabicPeriod"/>
            </a:pPr>
            <a:r>
              <a:rPr lang="en-US" dirty="0"/>
              <a:t>Get the geographical coordinates of the neighborhoods</a:t>
            </a:r>
          </a:p>
          <a:p>
            <a:pPr marL="457200" indent="-457200">
              <a:buFont typeface="+mj-lt"/>
              <a:buAutoNum type="arabicPeriod"/>
            </a:pPr>
            <a:r>
              <a:rPr lang="en-US" dirty="0"/>
              <a:t>Obtain the venue data for the neighborhoods from Foursquare API</a:t>
            </a:r>
          </a:p>
          <a:p>
            <a:pPr marL="457200" indent="-457200">
              <a:buFont typeface="+mj-lt"/>
              <a:buAutoNum type="arabicPeriod"/>
            </a:pPr>
            <a:r>
              <a:rPr lang="en-US" dirty="0"/>
              <a:t>Perform k-means </a:t>
            </a:r>
            <a:r>
              <a:rPr lang="en-US" dirty="0" err="1"/>
              <a:t>statisical</a:t>
            </a:r>
            <a:r>
              <a:rPr lang="en-US" dirty="0"/>
              <a:t> analysis on venues by locations of interest based on findings from the </a:t>
            </a:r>
            <a:r>
              <a:rPr lang="en-US" dirty="0" err="1"/>
              <a:t>neighbourhoods</a:t>
            </a:r>
            <a:endParaRPr lang="en-US" dirty="0"/>
          </a:p>
          <a:p>
            <a:pPr marL="457200" indent="-457200">
              <a:buFont typeface="+mj-lt"/>
              <a:buAutoNum type="arabicPeriod"/>
            </a:pPr>
            <a:r>
              <a:rPr lang="en-US" dirty="0"/>
              <a:t>Select the best cluster to open a new shopping mall</a:t>
            </a:r>
          </a:p>
          <a:p>
            <a:pPr marL="457200" indent="-457200">
              <a:buFont typeface="+mj-lt"/>
              <a:buAutoNum type="arabicPeriod"/>
            </a:pPr>
            <a:endParaRPr lang="en-US" dirty="0"/>
          </a:p>
        </p:txBody>
      </p:sp>
    </p:spTree>
    <p:extLst>
      <p:ext uri="{BB962C8B-B14F-4D97-AF65-F5344CB8AC3E}">
        <p14:creationId xmlns:p14="http://schemas.microsoft.com/office/powerpoint/2010/main" val="35554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8099-A956-8041-96CF-62B47B4F11A5}"/>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AC84D022-461F-2F47-A7B8-CE2FCA08AA0F}"/>
              </a:ext>
            </a:extLst>
          </p:cNvPr>
          <p:cNvSpPr>
            <a:spLocks noGrp="1"/>
          </p:cNvSpPr>
          <p:nvPr>
            <p:ph idx="1"/>
          </p:nvPr>
        </p:nvSpPr>
        <p:spPr>
          <a:xfrm>
            <a:off x="680322" y="2336873"/>
            <a:ext cx="5610310" cy="3599316"/>
          </a:xfrm>
        </p:spPr>
        <p:txBody>
          <a:bodyPr>
            <a:normAutofit fontScale="92500" lnSpcReduction="10000"/>
          </a:bodyPr>
          <a:lstStyle/>
          <a:p>
            <a:pPr marL="0" indent="0">
              <a:buNone/>
            </a:pPr>
            <a:r>
              <a:rPr lang="en-US" sz="2200" dirty="0"/>
              <a:t>The results from the k-means clustering show that we can categorize the </a:t>
            </a:r>
            <a:r>
              <a:rPr lang="en-US" sz="2200" dirty="0" err="1"/>
              <a:t>neighbourhoods</a:t>
            </a:r>
            <a:r>
              <a:rPr lang="en-US" sz="2200" dirty="0"/>
              <a:t> into 3 clusters based on the frequency of occurrence for “Shopping Mall”:</a:t>
            </a:r>
          </a:p>
          <a:p>
            <a:r>
              <a:rPr lang="en-US" dirty="0"/>
              <a:t>Cluster 0 (Red): </a:t>
            </a:r>
            <a:r>
              <a:rPr lang="en-US" dirty="0" err="1"/>
              <a:t>Neighbourhoods</a:t>
            </a:r>
            <a:r>
              <a:rPr lang="en-US" dirty="0"/>
              <a:t> with moderate number of shopping malls</a:t>
            </a:r>
          </a:p>
          <a:p>
            <a:r>
              <a:rPr lang="en-US" dirty="0"/>
              <a:t>Cluster 1 (Purple): </a:t>
            </a:r>
            <a:r>
              <a:rPr lang="en-US" dirty="0" err="1"/>
              <a:t>Neighbourhoods</a:t>
            </a:r>
            <a:r>
              <a:rPr lang="en-US" dirty="0"/>
              <a:t> with high concentration of shopping malls</a:t>
            </a:r>
          </a:p>
          <a:p>
            <a:r>
              <a:rPr lang="en-US" dirty="0"/>
              <a:t>Cluster 2 (Green): </a:t>
            </a:r>
            <a:r>
              <a:rPr lang="en-US" dirty="0" err="1"/>
              <a:t>Neighbourhoods</a:t>
            </a:r>
            <a:r>
              <a:rPr lang="en-US" dirty="0"/>
              <a:t> with low number to no existence of shopping malls</a:t>
            </a:r>
          </a:p>
          <a:p>
            <a:endParaRPr lang="en-US" dirty="0"/>
          </a:p>
        </p:txBody>
      </p:sp>
      <p:pic>
        <p:nvPicPr>
          <p:cNvPr id="5" name="Picture 4">
            <a:extLst>
              <a:ext uri="{FF2B5EF4-FFF2-40B4-BE49-F238E27FC236}">
                <a16:creationId xmlns:a16="http://schemas.microsoft.com/office/drawing/2014/main" id="{D5F51388-B7A9-A747-B75D-68DD4FE93763}"/>
              </a:ext>
            </a:extLst>
          </p:cNvPr>
          <p:cNvPicPr>
            <a:picLocks noChangeAspect="1"/>
          </p:cNvPicPr>
          <p:nvPr/>
        </p:nvPicPr>
        <p:blipFill rotWithShape="1">
          <a:blip r:embed="rId2"/>
          <a:srcRect l="11952" r="6319"/>
          <a:stretch/>
        </p:blipFill>
        <p:spPr>
          <a:xfrm>
            <a:off x="6521984" y="2336873"/>
            <a:ext cx="5454624" cy="3160544"/>
          </a:xfrm>
          <a:prstGeom prst="rect">
            <a:avLst/>
          </a:prstGeom>
        </p:spPr>
      </p:pic>
    </p:spTree>
    <p:extLst>
      <p:ext uri="{BB962C8B-B14F-4D97-AF65-F5344CB8AC3E}">
        <p14:creationId xmlns:p14="http://schemas.microsoft.com/office/powerpoint/2010/main" val="193599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6191-F98B-6046-BCAF-6F2B4086FA4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E88C052-A227-004B-B926-07B740BF179C}"/>
              </a:ext>
            </a:extLst>
          </p:cNvPr>
          <p:cNvSpPr>
            <a:spLocks noGrp="1"/>
          </p:cNvSpPr>
          <p:nvPr>
            <p:ph idx="1"/>
          </p:nvPr>
        </p:nvSpPr>
        <p:spPr/>
        <p:txBody>
          <a:bodyPr>
            <a:normAutofit fontScale="92500" lnSpcReduction="10000"/>
          </a:bodyPr>
          <a:lstStyle/>
          <a:p>
            <a:r>
              <a:rPr lang="en-US" dirty="0"/>
              <a:t>As observations noted from the map in the Results section, most of the shopping malls are concentrated in the central area of Helsinki city, with the highest number in cluster 1 and moderate number in cluster 0. On the other hand, cluster 2 has very low number to no shopping mall in the </a:t>
            </a:r>
            <a:r>
              <a:rPr lang="en-US" dirty="0" err="1"/>
              <a:t>neighbourhoods</a:t>
            </a:r>
            <a:r>
              <a:rPr lang="en-US" dirty="0"/>
              <a:t>. This represents a great opportunity and high potential areas to open new shopping malls as there is very little to no competition from existing malls. </a:t>
            </a:r>
          </a:p>
          <a:p>
            <a:r>
              <a:rPr lang="en-US" dirty="0"/>
              <a:t>Meanwhile, shopping malls in cluster 1 are likely suffering from intense competition due to oversupply and high concentration of shopping malls. From another perspective, the results also show that the oversupply of shopping malls mostly happened in the central area of the city, with the suburb area still have very few shopping malls. </a:t>
            </a:r>
          </a:p>
          <a:p>
            <a:endParaRPr lang="en-US" dirty="0"/>
          </a:p>
        </p:txBody>
      </p:sp>
    </p:spTree>
    <p:extLst>
      <p:ext uri="{BB962C8B-B14F-4D97-AF65-F5344CB8AC3E}">
        <p14:creationId xmlns:p14="http://schemas.microsoft.com/office/powerpoint/2010/main" val="397340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36B8-03CC-DC4B-9749-FB3D72DA7B2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827FF08-8152-6340-93B9-C38FF461B562}"/>
              </a:ext>
            </a:extLst>
          </p:cNvPr>
          <p:cNvSpPr>
            <a:spLocks noGrp="1"/>
          </p:cNvSpPr>
          <p:nvPr>
            <p:ph idx="1"/>
          </p:nvPr>
        </p:nvSpPr>
        <p:spPr/>
        <p:txBody>
          <a:bodyPr/>
          <a:lstStyle/>
          <a:p>
            <a:r>
              <a:rPr lang="en-US" dirty="0"/>
              <a:t>Therefore, this project recommends property developers to capitalize on these findings to open new shopping malls in </a:t>
            </a:r>
            <a:r>
              <a:rPr lang="en-US" dirty="0" err="1"/>
              <a:t>neighbourhoods</a:t>
            </a:r>
            <a:r>
              <a:rPr lang="en-US" dirty="0"/>
              <a:t> in cluster 2 with little to no competition. Property developers with unique selling propositions to stand out from the competition can also open new shopping malls in </a:t>
            </a:r>
            <a:r>
              <a:rPr lang="en-US" dirty="0" err="1"/>
              <a:t>neighbourhoods</a:t>
            </a:r>
            <a:r>
              <a:rPr lang="en-US" dirty="0"/>
              <a:t> in cluster 0 with moderate competition. Lastly, property developers are advised to avoid </a:t>
            </a:r>
            <a:r>
              <a:rPr lang="en-US" dirty="0" err="1"/>
              <a:t>neighbourhoods</a:t>
            </a:r>
            <a:r>
              <a:rPr lang="en-US" dirty="0"/>
              <a:t> in cluster 1 which already have high concentration of shopping malls and suffering from intense competition.</a:t>
            </a:r>
          </a:p>
          <a:p>
            <a:endParaRPr lang="en-US" dirty="0"/>
          </a:p>
        </p:txBody>
      </p:sp>
    </p:spTree>
    <p:extLst>
      <p:ext uri="{BB962C8B-B14F-4D97-AF65-F5344CB8AC3E}">
        <p14:creationId xmlns:p14="http://schemas.microsoft.com/office/powerpoint/2010/main" val="149714494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{5BEBB685-74C8-9D46-BF43-3BBA463DFC8A}tf10001057</Template>
  <TotalTime>14</TotalTime>
  <Words>469</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Research on opening a new shopping mall in Helsinki, Finland by clustering neighbourhoods using Foursquare data</vt:lpstr>
      <vt:lpstr>Project Introduction</vt:lpstr>
      <vt:lpstr>Data</vt:lpstr>
      <vt:lpstr>Methodology</vt:lpstr>
      <vt:lpstr>Result</vt:lpstr>
      <vt:lpstr>Discussion</vt:lpstr>
      <vt:lpstr>Recommendations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opening a new shopping mall in Helsinki, Finland by clustering neighbourhoods using Foursquare data</dc:title>
  <dc:creator>Microsoft Office User</dc:creator>
  <cp:lastModifiedBy>Microsoft Office User</cp:lastModifiedBy>
  <cp:revision>2</cp:revision>
  <dcterms:created xsi:type="dcterms:W3CDTF">2019-05-10T19:25:04Z</dcterms:created>
  <dcterms:modified xsi:type="dcterms:W3CDTF">2019-05-10T19:39:23Z</dcterms:modified>
</cp:coreProperties>
</file>