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30"/>
  </p:notesMasterIdLst>
  <p:sldIdLst>
    <p:sldId id="256" r:id="rId2"/>
    <p:sldId id="277" r:id="rId3"/>
    <p:sldId id="257" r:id="rId4"/>
    <p:sldId id="281" r:id="rId5"/>
    <p:sldId id="260" r:id="rId6"/>
    <p:sldId id="261" r:id="rId7"/>
    <p:sldId id="282" r:id="rId8"/>
    <p:sldId id="258" r:id="rId9"/>
    <p:sldId id="279" r:id="rId10"/>
    <p:sldId id="259" r:id="rId11"/>
    <p:sldId id="266" r:id="rId12"/>
    <p:sldId id="271" r:id="rId13"/>
    <p:sldId id="263" r:id="rId14"/>
    <p:sldId id="274" r:id="rId15"/>
    <p:sldId id="275" r:id="rId16"/>
    <p:sldId id="278" r:id="rId17"/>
    <p:sldId id="269" r:id="rId18"/>
    <p:sldId id="283" r:id="rId19"/>
    <p:sldId id="262" r:id="rId20"/>
    <p:sldId id="284" r:id="rId21"/>
    <p:sldId id="285" r:id="rId22"/>
    <p:sldId id="286" r:id="rId23"/>
    <p:sldId id="272" r:id="rId24"/>
    <p:sldId id="280" r:id="rId25"/>
    <p:sldId id="287" r:id="rId26"/>
    <p:sldId id="267" r:id="rId27"/>
    <p:sldId id="268" r:id="rId28"/>
    <p:sldId id="270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huhi\OneDrive%20-%20The%20University%20of%20Texas%20at%20Dallas\Documents\Knowledge%20mining\Water%20abstraction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huhi\OneDrive%20-%20The%20University%20of%20Texas%20at%20Dallas\Documents\Knowledge%20mining\europeanwater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huhi\OneDrive%20-%20The%20University%20of%20Texas%20at%20Dallas\Documents\Knowledge%20mining\europeanwater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Water abstraction total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'water abstraction 9416'!$B$2</c:f>
              <c:strCache>
                <c:ptCount val="1"/>
                <c:pt idx="0">
                  <c:v>BEL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'water abstraction 9416'!$A$3:$A$22</c:f>
              <c:numCache>
                <c:formatCode>General</c:formatCode>
                <c:ptCount val="20"/>
                <c:pt idx="0">
                  <c:v>1996</c:v>
                </c:pt>
                <c:pt idx="1">
                  <c:v>1997</c:v>
                </c:pt>
                <c:pt idx="2">
                  <c:v>1998</c:v>
                </c:pt>
                <c:pt idx="3">
                  <c:v>1999</c:v>
                </c:pt>
                <c:pt idx="4">
                  <c:v>2000</c:v>
                </c:pt>
                <c:pt idx="5">
                  <c:v>2001</c:v>
                </c:pt>
                <c:pt idx="6">
                  <c:v>2002</c:v>
                </c:pt>
                <c:pt idx="7">
                  <c:v>2003</c:v>
                </c:pt>
                <c:pt idx="8">
                  <c:v>2004</c:v>
                </c:pt>
                <c:pt idx="9">
                  <c:v>2005</c:v>
                </c:pt>
                <c:pt idx="10">
                  <c:v>2006</c:v>
                </c:pt>
                <c:pt idx="11">
                  <c:v>2007</c:v>
                </c:pt>
                <c:pt idx="12">
                  <c:v>2008</c:v>
                </c:pt>
                <c:pt idx="13">
                  <c:v>2009</c:v>
                </c:pt>
                <c:pt idx="14">
                  <c:v>2010</c:v>
                </c:pt>
                <c:pt idx="15">
                  <c:v>2011</c:v>
                </c:pt>
                <c:pt idx="16">
                  <c:v>2012</c:v>
                </c:pt>
                <c:pt idx="17">
                  <c:v>2013</c:v>
                </c:pt>
                <c:pt idx="18">
                  <c:v>2014</c:v>
                </c:pt>
                <c:pt idx="19">
                  <c:v>2015</c:v>
                </c:pt>
              </c:numCache>
            </c:numRef>
          </c:xVal>
          <c:yVal>
            <c:numRef>
              <c:f>'water abstraction 9416'!$B$3:$B$22</c:f>
              <c:numCache>
                <c:formatCode>General</c:formatCode>
                <c:ptCount val="20"/>
                <c:pt idx="0">
                  <c:v>7551.5</c:v>
                </c:pt>
                <c:pt idx="1">
                  <c:v>7689.7</c:v>
                </c:pt>
                <c:pt idx="2">
                  <c:v>7479.8</c:v>
                </c:pt>
                <c:pt idx="3">
                  <c:v>7211.7</c:v>
                </c:pt>
                <c:pt idx="4">
                  <c:v>7536.2</c:v>
                </c:pt>
                <c:pt idx="5">
                  <c:v>6995</c:v>
                </c:pt>
                <c:pt idx="6">
                  <c:v>6738.4</c:v>
                </c:pt>
                <c:pt idx="7">
                  <c:v>6665.9</c:v>
                </c:pt>
                <c:pt idx="8">
                  <c:v>6447.1</c:v>
                </c:pt>
                <c:pt idx="9">
                  <c:v>6388.7</c:v>
                </c:pt>
                <c:pt idx="10">
                  <c:v>6444.8</c:v>
                </c:pt>
                <c:pt idx="11">
                  <c:v>6217.1</c:v>
                </c:pt>
                <c:pt idx="12">
                  <c:v>6129.2</c:v>
                </c:pt>
                <c:pt idx="13">
                  <c:v>6005.4</c:v>
                </c:pt>
                <c:pt idx="14">
                  <c:v>5953.12</c:v>
                </c:pt>
                <c:pt idx="15">
                  <c:v>5082.3500000000004</c:v>
                </c:pt>
                <c:pt idx="16">
                  <c:v>5300.53</c:v>
                </c:pt>
                <c:pt idx="17">
                  <c:v>4829.05</c:v>
                </c:pt>
                <c:pt idx="18">
                  <c:v>4556.76</c:v>
                </c:pt>
                <c:pt idx="19">
                  <c:v>3994.12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3543-452D-A50F-B2FC518D2FBD}"/>
            </c:ext>
          </c:extLst>
        </c:ser>
        <c:ser>
          <c:idx val="1"/>
          <c:order val="1"/>
          <c:tx>
            <c:strRef>
              <c:f>'water abstraction 9416'!$C$2</c:f>
              <c:strCache>
                <c:ptCount val="1"/>
                <c:pt idx="0">
                  <c:v>CZE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'water abstraction 9416'!$A$3:$A$22</c:f>
              <c:numCache>
                <c:formatCode>General</c:formatCode>
                <c:ptCount val="20"/>
                <c:pt idx="0">
                  <c:v>1996</c:v>
                </c:pt>
                <c:pt idx="1">
                  <c:v>1997</c:v>
                </c:pt>
                <c:pt idx="2">
                  <c:v>1998</c:v>
                </c:pt>
                <c:pt idx="3">
                  <c:v>1999</c:v>
                </c:pt>
                <c:pt idx="4">
                  <c:v>2000</c:v>
                </c:pt>
                <c:pt idx="5">
                  <c:v>2001</c:v>
                </c:pt>
                <c:pt idx="6">
                  <c:v>2002</c:v>
                </c:pt>
                <c:pt idx="7">
                  <c:v>2003</c:v>
                </c:pt>
                <c:pt idx="8">
                  <c:v>2004</c:v>
                </c:pt>
                <c:pt idx="9">
                  <c:v>2005</c:v>
                </c:pt>
                <c:pt idx="10">
                  <c:v>2006</c:v>
                </c:pt>
                <c:pt idx="11">
                  <c:v>2007</c:v>
                </c:pt>
                <c:pt idx="12">
                  <c:v>2008</c:v>
                </c:pt>
                <c:pt idx="13">
                  <c:v>2009</c:v>
                </c:pt>
                <c:pt idx="14">
                  <c:v>2010</c:v>
                </c:pt>
                <c:pt idx="15">
                  <c:v>2011</c:v>
                </c:pt>
                <c:pt idx="16">
                  <c:v>2012</c:v>
                </c:pt>
                <c:pt idx="17">
                  <c:v>2013</c:v>
                </c:pt>
                <c:pt idx="18">
                  <c:v>2014</c:v>
                </c:pt>
                <c:pt idx="19">
                  <c:v>2015</c:v>
                </c:pt>
              </c:numCache>
            </c:numRef>
          </c:xVal>
          <c:yVal>
            <c:numRef>
              <c:f>'water abstraction 9416'!$C$3:$C$22</c:f>
              <c:numCache>
                <c:formatCode>General</c:formatCode>
                <c:ptCount val="20"/>
                <c:pt idx="0">
                  <c:v>2569.6999999999998</c:v>
                </c:pt>
                <c:pt idx="1">
                  <c:v>2492.5</c:v>
                </c:pt>
                <c:pt idx="2">
                  <c:v>2276.8000000000002</c:v>
                </c:pt>
                <c:pt idx="3">
                  <c:v>1975.8</c:v>
                </c:pt>
                <c:pt idx="4">
                  <c:v>1918</c:v>
                </c:pt>
                <c:pt idx="5">
                  <c:v>1838.7</c:v>
                </c:pt>
                <c:pt idx="6">
                  <c:v>1908.2</c:v>
                </c:pt>
                <c:pt idx="7">
                  <c:v>2116.1</c:v>
                </c:pt>
                <c:pt idx="8">
                  <c:v>2028</c:v>
                </c:pt>
                <c:pt idx="9">
                  <c:v>1948.9</c:v>
                </c:pt>
                <c:pt idx="10">
                  <c:v>1936.9</c:v>
                </c:pt>
                <c:pt idx="11">
                  <c:v>1969.3</c:v>
                </c:pt>
                <c:pt idx="12">
                  <c:v>1988.3</c:v>
                </c:pt>
                <c:pt idx="13">
                  <c:v>1947.2</c:v>
                </c:pt>
                <c:pt idx="14">
                  <c:v>1950.7</c:v>
                </c:pt>
                <c:pt idx="15">
                  <c:v>1886.6</c:v>
                </c:pt>
                <c:pt idx="16">
                  <c:v>1840.8</c:v>
                </c:pt>
                <c:pt idx="17">
                  <c:v>1650.4</c:v>
                </c:pt>
                <c:pt idx="18">
                  <c:v>1649.7</c:v>
                </c:pt>
                <c:pt idx="19">
                  <c:v>1603.1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3543-452D-A50F-B2FC518D2FBD}"/>
            </c:ext>
          </c:extLst>
        </c:ser>
        <c:ser>
          <c:idx val="2"/>
          <c:order val="2"/>
          <c:tx>
            <c:strRef>
              <c:f>'water abstraction 9416'!$D$2</c:f>
              <c:strCache>
                <c:ptCount val="1"/>
                <c:pt idx="0">
                  <c:v>DNK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'water abstraction 9416'!$A$3:$A$22</c:f>
              <c:numCache>
                <c:formatCode>General</c:formatCode>
                <c:ptCount val="20"/>
                <c:pt idx="0">
                  <c:v>1996</c:v>
                </c:pt>
                <c:pt idx="1">
                  <c:v>1997</c:v>
                </c:pt>
                <c:pt idx="2">
                  <c:v>1998</c:v>
                </c:pt>
                <c:pt idx="3">
                  <c:v>1999</c:v>
                </c:pt>
                <c:pt idx="4">
                  <c:v>2000</c:v>
                </c:pt>
                <c:pt idx="5">
                  <c:v>2001</c:v>
                </c:pt>
                <c:pt idx="6">
                  <c:v>2002</c:v>
                </c:pt>
                <c:pt idx="7">
                  <c:v>2003</c:v>
                </c:pt>
                <c:pt idx="8">
                  <c:v>2004</c:v>
                </c:pt>
                <c:pt idx="9">
                  <c:v>2005</c:v>
                </c:pt>
                <c:pt idx="10">
                  <c:v>2006</c:v>
                </c:pt>
                <c:pt idx="11">
                  <c:v>2007</c:v>
                </c:pt>
                <c:pt idx="12">
                  <c:v>2008</c:v>
                </c:pt>
                <c:pt idx="13">
                  <c:v>2009</c:v>
                </c:pt>
                <c:pt idx="14">
                  <c:v>2010</c:v>
                </c:pt>
                <c:pt idx="15">
                  <c:v>2011</c:v>
                </c:pt>
                <c:pt idx="16">
                  <c:v>2012</c:v>
                </c:pt>
                <c:pt idx="17">
                  <c:v>2013</c:v>
                </c:pt>
                <c:pt idx="18">
                  <c:v>2014</c:v>
                </c:pt>
                <c:pt idx="19">
                  <c:v>2015</c:v>
                </c:pt>
              </c:numCache>
            </c:numRef>
          </c:xVal>
          <c:yVal>
            <c:numRef>
              <c:f>'water abstraction 9416'!$D$3:$D$22</c:f>
              <c:numCache>
                <c:formatCode>General</c:formatCode>
                <c:ptCount val="20"/>
                <c:pt idx="0">
                  <c:v>961</c:v>
                </c:pt>
                <c:pt idx="1">
                  <c:v>932.5</c:v>
                </c:pt>
                <c:pt idx="2">
                  <c:v>753.8</c:v>
                </c:pt>
                <c:pt idx="3">
                  <c:v>700.9</c:v>
                </c:pt>
                <c:pt idx="4">
                  <c:v>726.2</c:v>
                </c:pt>
                <c:pt idx="5">
                  <c:v>707.5</c:v>
                </c:pt>
                <c:pt idx="6">
                  <c:v>667.9</c:v>
                </c:pt>
                <c:pt idx="7">
                  <c:v>651.20000000000005</c:v>
                </c:pt>
                <c:pt idx="8">
                  <c:v>677.2</c:v>
                </c:pt>
                <c:pt idx="9">
                  <c:v>643.79999999999995</c:v>
                </c:pt>
                <c:pt idx="10">
                  <c:v>675.8</c:v>
                </c:pt>
                <c:pt idx="11">
                  <c:v>570.6</c:v>
                </c:pt>
                <c:pt idx="12">
                  <c:v>696</c:v>
                </c:pt>
                <c:pt idx="13">
                  <c:v>659.7</c:v>
                </c:pt>
                <c:pt idx="14">
                  <c:v>808.9</c:v>
                </c:pt>
                <c:pt idx="15">
                  <c:v>865.7</c:v>
                </c:pt>
                <c:pt idx="16">
                  <c:v>728.5</c:v>
                </c:pt>
                <c:pt idx="17">
                  <c:v>1009.2999999999998</c:v>
                </c:pt>
                <c:pt idx="18">
                  <c:v>989.2</c:v>
                </c:pt>
                <c:pt idx="19">
                  <c:v>811.8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3543-452D-A50F-B2FC518D2FBD}"/>
            </c:ext>
          </c:extLst>
        </c:ser>
        <c:ser>
          <c:idx val="3"/>
          <c:order val="3"/>
          <c:tx>
            <c:strRef>
              <c:f>'water abstraction 9416'!$E$2</c:f>
              <c:strCache>
                <c:ptCount val="1"/>
                <c:pt idx="0">
                  <c:v>FRA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'water abstraction 9416'!$A$3:$A$22</c:f>
              <c:numCache>
                <c:formatCode>General</c:formatCode>
                <c:ptCount val="20"/>
                <c:pt idx="0">
                  <c:v>1996</c:v>
                </c:pt>
                <c:pt idx="1">
                  <c:v>1997</c:v>
                </c:pt>
                <c:pt idx="2">
                  <c:v>1998</c:v>
                </c:pt>
                <c:pt idx="3">
                  <c:v>1999</c:v>
                </c:pt>
                <c:pt idx="4">
                  <c:v>2000</c:v>
                </c:pt>
                <c:pt idx="5">
                  <c:v>2001</c:v>
                </c:pt>
                <c:pt idx="6">
                  <c:v>2002</c:v>
                </c:pt>
                <c:pt idx="7">
                  <c:v>2003</c:v>
                </c:pt>
                <c:pt idx="8">
                  <c:v>2004</c:v>
                </c:pt>
                <c:pt idx="9">
                  <c:v>2005</c:v>
                </c:pt>
                <c:pt idx="10">
                  <c:v>2006</c:v>
                </c:pt>
                <c:pt idx="11">
                  <c:v>2007</c:v>
                </c:pt>
                <c:pt idx="12">
                  <c:v>2008</c:v>
                </c:pt>
                <c:pt idx="13">
                  <c:v>2009</c:v>
                </c:pt>
                <c:pt idx="14">
                  <c:v>2010</c:v>
                </c:pt>
                <c:pt idx="15">
                  <c:v>2011</c:v>
                </c:pt>
                <c:pt idx="16">
                  <c:v>2012</c:v>
                </c:pt>
                <c:pt idx="17">
                  <c:v>2013</c:v>
                </c:pt>
                <c:pt idx="18">
                  <c:v>2014</c:v>
                </c:pt>
                <c:pt idx="19">
                  <c:v>2015</c:v>
                </c:pt>
              </c:numCache>
            </c:numRef>
          </c:xVal>
          <c:yVal>
            <c:numRef>
              <c:f>'water abstraction 9416'!$E$3:$E$22</c:f>
              <c:numCache>
                <c:formatCode>General</c:formatCode>
                <c:ptCount val="20"/>
                <c:pt idx="1">
                  <c:v>30349.443360000001</c:v>
                </c:pt>
                <c:pt idx="2">
                  <c:v>32470.23242</c:v>
                </c:pt>
                <c:pt idx="3">
                  <c:v>32293</c:v>
                </c:pt>
                <c:pt idx="4">
                  <c:v>32715.4</c:v>
                </c:pt>
                <c:pt idx="5">
                  <c:v>33544.199999999997</c:v>
                </c:pt>
                <c:pt idx="6">
                  <c:v>32362.700000000004</c:v>
                </c:pt>
                <c:pt idx="7">
                  <c:v>35397</c:v>
                </c:pt>
                <c:pt idx="8">
                  <c:v>33714.6</c:v>
                </c:pt>
                <c:pt idx="9">
                  <c:v>33872.5</c:v>
                </c:pt>
                <c:pt idx="10">
                  <c:v>32552.2</c:v>
                </c:pt>
                <c:pt idx="11">
                  <c:v>31410.04</c:v>
                </c:pt>
                <c:pt idx="12">
                  <c:v>29203.4</c:v>
                </c:pt>
                <c:pt idx="13">
                  <c:v>29585.29</c:v>
                </c:pt>
                <c:pt idx="14">
                  <c:v>28338.85</c:v>
                </c:pt>
                <c:pt idx="15">
                  <c:v>28316.02</c:v>
                </c:pt>
                <c:pt idx="16">
                  <c:v>30008.3</c:v>
                </c:pt>
                <c:pt idx="17">
                  <c:v>27828.13</c:v>
                </c:pt>
                <c:pt idx="18">
                  <c:v>27075.119999999999</c:v>
                </c:pt>
                <c:pt idx="19">
                  <c:v>28122.42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3543-452D-A50F-B2FC518D2FBD}"/>
            </c:ext>
          </c:extLst>
        </c:ser>
        <c:ser>
          <c:idx val="4"/>
          <c:order val="4"/>
          <c:tx>
            <c:strRef>
              <c:f>'water abstraction 9416'!$F$2</c:f>
              <c:strCache>
                <c:ptCount val="1"/>
                <c:pt idx="0">
                  <c:v>GRC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numRef>
              <c:f>'water abstraction 9416'!$A$3:$A$22</c:f>
              <c:numCache>
                <c:formatCode>General</c:formatCode>
                <c:ptCount val="20"/>
                <c:pt idx="0">
                  <c:v>1996</c:v>
                </c:pt>
                <c:pt idx="1">
                  <c:v>1997</c:v>
                </c:pt>
                <c:pt idx="2">
                  <c:v>1998</c:v>
                </c:pt>
                <c:pt idx="3">
                  <c:v>1999</c:v>
                </c:pt>
                <c:pt idx="4">
                  <c:v>2000</c:v>
                </c:pt>
                <c:pt idx="5">
                  <c:v>2001</c:v>
                </c:pt>
                <c:pt idx="6">
                  <c:v>2002</c:v>
                </c:pt>
                <c:pt idx="7">
                  <c:v>2003</c:v>
                </c:pt>
                <c:pt idx="8">
                  <c:v>2004</c:v>
                </c:pt>
                <c:pt idx="9">
                  <c:v>2005</c:v>
                </c:pt>
                <c:pt idx="10">
                  <c:v>2006</c:v>
                </c:pt>
                <c:pt idx="11">
                  <c:v>2007</c:v>
                </c:pt>
                <c:pt idx="12">
                  <c:v>2008</c:v>
                </c:pt>
                <c:pt idx="13">
                  <c:v>2009</c:v>
                </c:pt>
                <c:pt idx="14">
                  <c:v>2010</c:v>
                </c:pt>
                <c:pt idx="15">
                  <c:v>2011</c:v>
                </c:pt>
                <c:pt idx="16">
                  <c:v>2012</c:v>
                </c:pt>
                <c:pt idx="17">
                  <c:v>2013</c:v>
                </c:pt>
                <c:pt idx="18">
                  <c:v>2014</c:v>
                </c:pt>
                <c:pt idx="19">
                  <c:v>2015</c:v>
                </c:pt>
              </c:numCache>
            </c:numRef>
          </c:xVal>
          <c:yVal>
            <c:numRef>
              <c:f>'water abstraction 9416'!$F$3:$F$22</c:f>
              <c:numCache>
                <c:formatCode>General</c:formatCode>
                <c:ptCount val="20"/>
                <c:pt idx="0">
                  <c:v>7721.3</c:v>
                </c:pt>
                <c:pt idx="1">
                  <c:v>8695.4</c:v>
                </c:pt>
                <c:pt idx="4">
                  <c:v>9924.4</c:v>
                </c:pt>
                <c:pt idx="5">
                  <c:v>9773.7000000000007</c:v>
                </c:pt>
                <c:pt idx="6">
                  <c:v>9259.4</c:v>
                </c:pt>
                <c:pt idx="7">
                  <c:v>9456</c:v>
                </c:pt>
                <c:pt idx="8">
                  <c:v>9576.2999999999993</c:v>
                </c:pt>
                <c:pt idx="9">
                  <c:v>9653.9</c:v>
                </c:pt>
                <c:pt idx="10">
                  <c:v>9447.2999999999993</c:v>
                </c:pt>
                <c:pt idx="11">
                  <c:v>9538.6</c:v>
                </c:pt>
                <c:pt idx="15">
                  <c:v>9934.61</c:v>
                </c:pt>
                <c:pt idx="16">
                  <c:v>9934.91</c:v>
                </c:pt>
                <c:pt idx="17">
                  <c:v>9924.51</c:v>
                </c:pt>
                <c:pt idx="18">
                  <c:v>9916.2999999999993</c:v>
                </c:pt>
                <c:pt idx="19">
                  <c:v>9907.74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3543-452D-A50F-B2FC518D2FBD}"/>
            </c:ext>
          </c:extLst>
        </c:ser>
        <c:ser>
          <c:idx val="5"/>
          <c:order val="5"/>
          <c:tx>
            <c:strRef>
              <c:f>'water abstraction 9416'!$G$2</c:f>
              <c:strCache>
                <c:ptCount val="1"/>
                <c:pt idx="0">
                  <c:v>HUN</c:v>
                </c:pt>
              </c:strCache>
            </c:strRef>
          </c:tx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numRef>
              <c:f>'water abstraction 9416'!$A$3:$A$22</c:f>
              <c:numCache>
                <c:formatCode>General</c:formatCode>
                <c:ptCount val="20"/>
                <c:pt idx="0">
                  <c:v>1996</c:v>
                </c:pt>
                <c:pt idx="1">
                  <c:v>1997</c:v>
                </c:pt>
                <c:pt idx="2">
                  <c:v>1998</c:v>
                </c:pt>
                <c:pt idx="3">
                  <c:v>1999</c:v>
                </c:pt>
                <c:pt idx="4">
                  <c:v>2000</c:v>
                </c:pt>
                <c:pt idx="5">
                  <c:v>2001</c:v>
                </c:pt>
                <c:pt idx="6">
                  <c:v>2002</c:v>
                </c:pt>
                <c:pt idx="7">
                  <c:v>2003</c:v>
                </c:pt>
                <c:pt idx="8">
                  <c:v>2004</c:v>
                </c:pt>
                <c:pt idx="9">
                  <c:v>2005</c:v>
                </c:pt>
                <c:pt idx="10">
                  <c:v>2006</c:v>
                </c:pt>
                <c:pt idx="11">
                  <c:v>2007</c:v>
                </c:pt>
                <c:pt idx="12">
                  <c:v>2008</c:v>
                </c:pt>
                <c:pt idx="13">
                  <c:v>2009</c:v>
                </c:pt>
                <c:pt idx="14">
                  <c:v>2010</c:v>
                </c:pt>
                <c:pt idx="15">
                  <c:v>2011</c:v>
                </c:pt>
                <c:pt idx="16">
                  <c:v>2012</c:v>
                </c:pt>
                <c:pt idx="17">
                  <c:v>2013</c:v>
                </c:pt>
                <c:pt idx="18">
                  <c:v>2014</c:v>
                </c:pt>
                <c:pt idx="19">
                  <c:v>2015</c:v>
                </c:pt>
              </c:numCache>
            </c:numRef>
          </c:xVal>
          <c:yVal>
            <c:numRef>
              <c:f>'water abstraction 9416'!$G$3:$G$22</c:f>
              <c:numCache>
                <c:formatCode>General</c:formatCode>
                <c:ptCount val="20"/>
                <c:pt idx="0">
                  <c:v>6010.8</c:v>
                </c:pt>
                <c:pt idx="1">
                  <c:v>5767.4</c:v>
                </c:pt>
                <c:pt idx="2">
                  <c:v>5771.4</c:v>
                </c:pt>
                <c:pt idx="3">
                  <c:v>5540</c:v>
                </c:pt>
                <c:pt idx="4">
                  <c:v>6621</c:v>
                </c:pt>
                <c:pt idx="5">
                  <c:v>6700</c:v>
                </c:pt>
                <c:pt idx="6">
                  <c:v>6538</c:v>
                </c:pt>
                <c:pt idx="7">
                  <c:v>6227.3999000000003</c:v>
                </c:pt>
                <c:pt idx="8">
                  <c:v>5817.5</c:v>
                </c:pt>
                <c:pt idx="9">
                  <c:v>4928.6000000000004</c:v>
                </c:pt>
                <c:pt idx="10">
                  <c:v>4916.6000000000004</c:v>
                </c:pt>
                <c:pt idx="11">
                  <c:v>5278.7</c:v>
                </c:pt>
                <c:pt idx="12">
                  <c:v>5431.6</c:v>
                </c:pt>
                <c:pt idx="13">
                  <c:v>6342.1</c:v>
                </c:pt>
                <c:pt idx="14">
                  <c:v>5370</c:v>
                </c:pt>
                <c:pt idx="15">
                  <c:v>5225</c:v>
                </c:pt>
                <c:pt idx="16">
                  <c:v>5051</c:v>
                </c:pt>
                <c:pt idx="17">
                  <c:v>5250.04</c:v>
                </c:pt>
                <c:pt idx="18">
                  <c:v>3922.6</c:v>
                </c:pt>
                <c:pt idx="19">
                  <c:v>4029.66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3543-452D-A50F-B2FC518D2FBD}"/>
            </c:ext>
          </c:extLst>
        </c:ser>
        <c:ser>
          <c:idx val="6"/>
          <c:order val="6"/>
          <c:tx>
            <c:strRef>
              <c:f>'water abstraction 9416'!$H$2</c:f>
              <c:strCache>
                <c:ptCount val="1"/>
                <c:pt idx="0">
                  <c:v>ISL</c:v>
                </c:pt>
              </c:strCache>
            </c:strRef>
          </c:tx>
          <c:spPr>
            <a:ln w="1905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xVal>
            <c:numRef>
              <c:f>'water abstraction 9416'!$A$3:$A$22</c:f>
              <c:numCache>
                <c:formatCode>General</c:formatCode>
                <c:ptCount val="20"/>
                <c:pt idx="0">
                  <c:v>1996</c:v>
                </c:pt>
                <c:pt idx="1">
                  <c:v>1997</c:v>
                </c:pt>
                <c:pt idx="2">
                  <c:v>1998</c:v>
                </c:pt>
                <c:pt idx="3">
                  <c:v>1999</c:v>
                </c:pt>
                <c:pt idx="4">
                  <c:v>2000</c:v>
                </c:pt>
                <c:pt idx="5">
                  <c:v>2001</c:v>
                </c:pt>
                <c:pt idx="6">
                  <c:v>2002</c:v>
                </c:pt>
                <c:pt idx="7">
                  <c:v>2003</c:v>
                </c:pt>
                <c:pt idx="8">
                  <c:v>2004</c:v>
                </c:pt>
                <c:pt idx="9">
                  <c:v>2005</c:v>
                </c:pt>
                <c:pt idx="10">
                  <c:v>2006</c:v>
                </c:pt>
                <c:pt idx="11">
                  <c:v>2007</c:v>
                </c:pt>
                <c:pt idx="12">
                  <c:v>2008</c:v>
                </c:pt>
                <c:pt idx="13">
                  <c:v>2009</c:v>
                </c:pt>
                <c:pt idx="14">
                  <c:v>2010</c:v>
                </c:pt>
                <c:pt idx="15">
                  <c:v>2011</c:v>
                </c:pt>
                <c:pt idx="16">
                  <c:v>2012</c:v>
                </c:pt>
                <c:pt idx="17">
                  <c:v>2013</c:v>
                </c:pt>
                <c:pt idx="18">
                  <c:v>2014</c:v>
                </c:pt>
                <c:pt idx="19">
                  <c:v>2015</c:v>
                </c:pt>
              </c:numCache>
            </c:numRef>
          </c:xVal>
          <c:yVal>
            <c:numRef>
              <c:f>'water abstraction 9416'!$H$3:$H$22</c:f>
              <c:numCache>
                <c:formatCode>General</c:formatCode>
                <c:ptCount val="20"/>
                <c:pt idx="0">
                  <c:v>162</c:v>
                </c:pt>
                <c:pt idx="1">
                  <c:v>160</c:v>
                </c:pt>
                <c:pt idx="2">
                  <c:v>161</c:v>
                </c:pt>
                <c:pt idx="3">
                  <c:v>162</c:v>
                </c:pt>
                <c:pt idx="4">
                  <c:v>163</c:v>
                </c:pt>
                <c:pt idx="5">
                  <c:v>164</c:v>
                </c:pt>
                <c:pt idx="6">
                  <c:v>165</c:v>
                </c:pt>
                <c:pt idx="7">
                  <c:v>165</c:v>
                </c:pt>
                <c:pt idx="8">
                  <c:v>165</c:v>
                </c:pt>
                <c:pt idx="9">
                  <c:v>165</c:v>
                </c:pt>
                <c:pt idx="14">
                  <c:v>3303</c:v>
                </c:pt>
                <c:pt idx="15">
                  <c:v>3515</c:v>
                </c:pt>
                <c:pt idx="16">
                  <c:v>3571</c:v>
                </c:pt>
                <c:pt idx="17">
                  <c:v>3486</c:v>
                </c:pt>
                <c:pt idx="18">
                  <c:v>3011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3543-452D-A50F-B2FC518D2FBD}"/>
            </c:ext>
          </c:extLst>
        </c:ser>
        <c:ser>
          <c:idx val="7"/>
          <c:order val="7"/>
          <c:tx>
            <c:strRef>
              <c:f>'water abstraction 9416'!$I$2</c:f>
              <c:strCache>
                <c:ptCount val="1"/>
                <c:pt idx="0">
                  <c:v>JPN</c:v>
                </c:pt>
              </c:strCache>
            </c:strRef>
          </c:tx>
          <c:spPr>
            <a:ln w="19050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60000"/>
                </a:schemeClr>
              </a:solidFill>
              <a:ln w="9525">
                <a:solidFill>
                  <a:schemeClr val="accent2">
                    <a:lumMod val="60000"/>
                  </a:schemeClr>
                </a:solidFill>
              </a:ln>
              <a:effectLst/>
            </c:spPr>
          </c:marker>
          <c:xVal>
            <c:numRef>
              <c:f>'water abstraction 9416'!$A$3:$A$22</c:f>
              <c:numCache>
                <c:formatCode>General</c:formatCode>
                <c:ptCount val="20"/>
                <c:pt idx="0">
                  <c:v>1996</c:v>
                </c:pt>
                <c:pt idx="1">
                  <c:v>1997</c:v>
                </c:pt>
                <c:pt idx="2">
                  <c:v>1998</c:v>
                </c:pt>
                <c:pt idx="3">
                  <c:v>1999</c:v>
                </c:pt>
                <c:pt idx="4">
                  <c:v>2000</c:v>
                </c:pt>
                <c:pt idx="5">
                  <c:v>2001</c:v>
                </c:pt>
                <c:pt idx="6">
                  <c:v>2002</c:v>
                </c:pt>
                <c:pt idx="7">
                  <c:v>2003</c:v>
                </c:pt>
                <c:pt idx="8">
                  <c:v>2004</c:v>
                </c:pt>
                <c:pt idx="9">
                  <c:v>2005</c:v>
                </c:pt>
                <c:pt idx="10">
                  <c:v>2006</c:v>
                </c:pt>
                <c:pt idx="11">
                  <c:v>2007</c:v>
                </c:pt>
                <c:pt idx="12">
                  <c:v>2008</c:v>
                </c:pt>
                <c:pt idx="13">
                  <c:v>2009</c:v>
                </c:pt>
                <c:pt idx="14">
                  <c:v>2010</c:v>
                </c:pt>
                <c:pt idx="15">
                  <c:v>2011</c:v>
                </c:pt>
                <c:pt idx="16">
                  <c:v>2012</c:v>
                </c:pt>
                <c:pt idx="17">
                  <c:v>2013</c:v>
                </c:pt>
                <c:pt idx="18">
                  <c:v>2014</c:v>
                </c:pt>
                <c:pt idx="19">
                  <c:v>2015</c:v>
                </c:pt>
              </c:numCache>
            </c:numRef>
          </c:xVal>
          <c:yVal>
            <c:numRef>
              <c:f>'water abstraction 9416'!$I$3:$I$22</c:f>
              <c:numCache>
                <c:formatCode>General</c:formatCode>
                <c:ptCount val="20"/>
                <c:pt idx="4">
                  <c:v>86972</c:v>
                </c:pt>
                <c:pt idx="5">
                  <c:v>85489</c:v>
                </c:pt>
                <c:pt idx="6">
                  <c:v>84648</c:v>
                </c:pt>
                <c:pt idx="7">
                  <c:v>83894</c:v>
                </c:pt>
                <c:pt idx="8">
                  <c:v>83537</c:v>
                </c:pt>
                <c:pt idx="9">
                  <c:v>83427</c:v>
                </c:pt>
                <c:pt idx="10">
                  <c:v>83107</c:v>
                </c:pt>
                <c:pt idx="11">
                  <c:v>82980</c:v>
                </c:pt>
                <c:pt idx="12">
                  <c:v>82400</c:v>
                </c:pt>
                <c:pt idx="13">
                  <c:v>81454</c:v>
                </c:pt>
                <c:pt idx="14">
                  <c:v>81467</c:v>
                </c:pt>
                <c:pt idx="15">
                  <c:v>80897</c:v>
                </c:pt>
                <c:pt idx="16">
                  <c:v>80500</c:v>
                </c:pt>
                <c:pt idx="17">
                  <c:v>80170</c:v>
                </c:pt>
                <c:pt idx="18">
                  <c:v>80067</c:v>
                </c:pt>
                <c:pt idx="19">
                  <c:v>79851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3543-452D-A50F-B2FC518D2FBD}"/>
            </c:ext>
          </c:extLst>
        </c:ser>
        <c:ser>
          <c:idx val="8"/>
          <c:order val="8"/>
          <c:tx>
            <c:strRef>
              <c:f>'water abstraction 9416'!$J$2</c:f>
              <c:strCache>
                <c:ptCount val="1"/>
                <c:pt idx="0">
                  <c:v>KOR</c:v>
                </c:pt>
              </c:strCache>
            </c:strRef>
          </c:tx>
          <c:spPr>
            <a:ln w="19050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60000"/>
                </a:schemeClr>
              </a:solidFill>
              <a:ln w="9525">
                <a:solidFill>
                  <a:schemeClr val="accent3">
                    <a:lumMod val="60000"/>
                  </a:schemeClr>
                </a:solidFill>
              </a:ln>
              <a:effectLst/>
            </c:spPr>
          </c:marker>
          <c:xVal>
            <c:numRef>
              <c:f>'water abstraction 9416'!$A$3:$A$22</c:f>
              <c:numCache>
                <c:formatCode>General</c:formatCode>
                <c:ptCount val="20"/>
                <c:pt idx="0">
                  <c:v>1996</c:v>
                </c:pt>
                <c:pt idx="1">
                  <c:v>1997</c:v>
                </c:pt>
                <c:pt idx="2">
                  <c:v>1998</c:v>
                </c:pt>
                <c:pt idx="3">
                  <c:v>1999</c:v>
                </c:pt>
                <c:pt idx="4">
                  <c:v>2000</c:v>
                </c:pt>
                <c:pt idx="5">
                  <c:v>2001</c:v>
                </c:pt>
                <c:pt idx="6">
                  <c:v>2002</c:v>
                </c:pt>
                <c:pt idx="7">
                  <c:v>2003</c:v>
                </c:pt>
                <c:pt idx="8">
                  <c:v>2004</c:v>
                </c:pt>
                <c:pt idx="9">
                  <c:v>2005</c:v>
                </c:pt>
                <c:pt idx="10">
                  <c:v>2006</c:v>
                </c:pt>
                <c:pt idx="11">
                  <c:v>2007</c:v>
                </c:pt>
                <c:pt idx="12">
                  <c:v>2008</c:v>
                </c:pt>
                <c:pt idx="13">
                  <c:v>2009</c:v>
                </c:pt>
                <c:pt idx="14">
                  <c:v>2010</c:v>
                </c:pt>
                <c:pt idx="15">
                  <c:v>2011</c:v>
                </c:pt>
                <c:pt idx="16">
                  <c:v>2012</c:v>
                </c:pt>
                <c:pt idx="17">
                  <c:v>2013</c:v>
                </c:pt>
                <c:pt idx="18">
                  <c:v>2014</c:v>
                </c:pt>
                <c:pt idx="19">
                  <c:v>2015</c:v>
                </c:pt>
              </c:numCache>
            </c:numRef>
          </c:xVal>
          <c:yVal>
            <c:numRef>
              <c:f>'water abstraction 9416'!$J$3:$J$22</c:f>
              <c:numCache>
                <c:formatCode>General</c:formatCode>
                <c:ptCount val="20"/>
                <c:pt idx="1">
                  <c:v>25443.37012</c:v>
                </c:pt>
                <c:pt idx="2">
                  <c:v>26020</c:v>
                </c:pt>
                <c:pt idx="4">
                  <c:v>20625</c:v>
                </c:pt>
                <c:pt idx="6">
                  <c:v>29163</c:v>
                </c:pt>
                <c:pt idx="7">
                  <c:v>29163</c:v>
                </c:pt>
                <c:pt idx="9">
                  <c:v>21020</c:v>
                </c:pt>
                <c:pt idx="10">
                  <c:v>20265</c:v>
                </c:pt>
                <c:pt idx="11">
                  <c:v>18665</c:v>
                </c:pt>
                <c:pt idx="12">
                  <c:v>22063</c:v>
                </c:pt>
                <c:pt idx="13">
                  <c:v>22699</c:v>
                </c:pt>
                <c:pt idx="14">
                  <c:v>19564</c:v>
                </c:pt>
                <c:pt idx="15">
                  <c:v>19535</c:v>
                </c:pt>
                <c:pt idx="16">
                  <c:v>21222</c:v>
                </c:pt>
                <c:pt idx="17">
                  <c:v>23871</c:v>
                </c:pt>
                <c:pt idx="18">
                  <c:v>25100</c:v>
                </c:pt>
                <c:pt idx="19">
                  <c:v>26701.292000000001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8-3543-452D-A50F-B2FC518D2FBD}"/>
            </c:ext>
          </c:extLst>
        </c:ser>
        <c:ser>
          <c:idx val="9"/>
          <c:order val="9"/>
          <c:tx>
            <c:strRef>
              <c:f>'water abstraction 9416'!$K$2</c:f>
              <c:strCache>
                <c:ptCount val="1"/>
                <c:pt idx="0">
                  <c:v>MEX</c:v>
                </c:pt>
              </c:strCache>
            </c:strRef>
          </c:tx>
          <c:spPr>
            <a:ln w="19050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60000"/>
                </a:schemeClr>
              </a:solidFill>
              <a:ln w="9525">
                <a:solidFill>
                  <a:schemeClr val="accent4">
                    <a:lumMod val="60000"/>
                  </a:schemeClr>
                </a:solidFill>
              </a:ln>
              <a:effectLst/>
            </c:spPr>
          </c:marker>
          <c:xVal>
            <c:numRef>
              <c:f>'water abstraction 9416'!$A$3:$A$22</c:f>
              <c:numCache>
                <c:formatCode>General</c:formatCode>
                <c:ptCount val="20"/>
                <c:pt idx="0">
                  <c:v>1996</c:v>
                </c:pt>
                <c:pt idx="1">
                  <c:v>1997</c:v>
                </c:pt>
                <c:pt idx="2">
                  <c:v>1998</c:v>
                </c:pt>
                <c:pt idx="3">
                  <c:v>1999</c:v>
                </c:pt>
                <c:pt idx="4">
                  <c:v>2000</c:v>
                </c:pt>
                <c:pt idx="5">
                  <c:v>2001</c:v>
                </c:pt>
                <c:pt idx="6">
                  <c:v>2002</c:v>
                </c:pt>
                <c:pt idx="7">
                  <c:v>2003</c:v>
                </c:pt>
                <c:pt idx="8">
                  <c:v>2004</c:v>
                </c:pt>
                <c:pt idx="9">
                  <c:v>2005</c:v>
                </c:pt>
                <c:pt idx="10">
                  <c:v>2006</c:v>
                </c:pt>
                <c:pt idx="11">
                  <c:v>2007</c:v>
                </c:pt>
                <c:pt idx="12">
                  <c:v>2008</c:v>
                </c:pt>
                <c:pt idx="13">
                  <c:v>2009</c:v>
                </c:pt>
                <c:pt idx="14">
                  <c:v>2010</c:v>
                </c:pt>
                <c:pt idx="15">
                  <c:v>2011</c:v>
                </c:pt>
                <c:pt idx="16">
                  <c:v>2012</c:v>
                </c:pt>
                <c:pt idx="17">
                  <c:v>2013</c:v>
                </c:pt>
                <c:pt idx="18">
                  <c:v>2014</c:v>
                </c:pt>
                <c:pt idx="19">
                  <c:v>2015</c:v>
                </c:pt>
              </c:numCache>
            </c:numRef>
          </c:xVal>
          <c:yVal>
            <c:numRef>
              <c:f>'water abstraction 9416'!$K$3:$K$22</c:f>
              <c:numCache>
                <c:formatCode>General</c:formatCode>
                <c:ptCount val="20"/>
                <c:pt idx="1">
                  <c:v>70518</c:v>
                </c:pt>
                <c:pt idx="2">
                  <c:v>79355</c:v>
                </c:pt>
                <c:pt idx="3">
                  <c:v>78593</c:v>
                </c:pt>
                <c:pt idx="4">
                  <c:v>70427.680139999997</c:v>
                </c:pt>
                <c:pt idx="5">
                  <c:v>68829.648300000001</c:v>
                </c:pt>
                <c:pt idx="6">
                  <c:v>72650.784400000004</c:v>
                </c:pt>
                <c:pt idx="7">
                  <c:v>74687.344899999996</c:v>
                </c:pt>
                <c:pt idx="8">
                  <c:v>75433.178109999993</c:v>
                </c:pt>
                <c:pt idx="9">
                  <c:v>76508.425570000007</c:v>
                </c:pt>
                <c:pt idx="10">
                  <c:v>77322.044800000003</c:v>
                </c:pt>
                <c:pt idx="11">
                  <c:v>78949.561849999998</c:v>
                </c:pt>
                <c:pt idx="12">
                  <c:v>79752.280440000002</c:v>
                </c:pt>
                <c:pt idx="13">
                  <c:v>80587.003729999997</c:v>
                </c:pt>
                <c:pt idx="14">
                  <c:v>80213.449829999998</c:v>
                </c:pt>
                <c:pt idx="15">
                  <c:v>81588.144830000005</c:v>
                </c:pt>
                <c:pt idx="16">
                  <c:v>82733.714569999996</c:v>
                </c:pt>
                <c:pt idx="17">
                  <c:v>81651.192259999996</c:v>
                </c:pt>
                <c:pt idx="18">
                  <c:v>84928.804130000004</c:v>
                </c:pt>
                <c:pt idx="19">
                  <c:v>85664.247199999998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9-3543-452D-A50F-B2FC518D2FBD}"/>
            </c:ext>
          </c:extLst>
        </c:ser>
        <c:ser>
          <c:idx val="10"/>
          <c:order val="10"/>
          <c:tx>
            <c:strRef>
              <c:f>'water abstraction 9416'!$L$2</c:f>
              <c:strCache>
                <c:ptCount val="1"/>
                <c:pt idx="0">
                  <c:v>NLD</c:v>
                </c:pt>
              </c:strCache>
            </c:strRef>
          </c:tx>
          <c:spPr>
            <a:ln w="19050" cap="rnd">
              <a:solidFill>
                <a:schemeClr val="accent5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60000"/>
                </a:schemeClr>
              </a:solidFill>
              <a:ln w="9525">
                <a:solidFill>
                  <a:schemeClr val="accent5">
                    <a:lumMod val="60000"/>
                  </a:schemeClr>
                </a:solidFill>
              </a:ln>
              <a:effectLst/>
            </c:spPr>
          </c:marker>
          <c:xVal>
            <c:numRef>
              <c:f>'water abstraction 9416'!$A$3:$A$22</c:f>
              <c:numCache>
                <c:formatCode>General</c:formatCode>
                <c:ptCount val="20"/>
                <c:pt idx="0">
                  <c:v>1996</c:v>
                </c:pt>
                <c:pt idx="1">
                  <c:v>1997</c:v>
                </c:pt>
                <c:pt idx="2">
                  <c:v>1998</c:v>
                </c:pt>
                <c:pt idx="3">
                  <c:v>1999</c:v>
                </c:pt>
                <c:pt idx="4">
                  <c:v>2000</c:v>
                </c:pt>
                <c:pt idx="5">
                  <c:v>2001</c:v>
                </c:pt>
                <c:pt idx="6">
                  <c:v>2002</c:v>
                </c:pt>
                <c:pt idx="7">
                  <c:v>2003</c:v>
                </c:pt>
                <c:pt idx="8">
                  <c:v>2004</c:v>
                </c:pt>
                <c:pt idx="9">
                  <c:v>2005</c:v>
                </c:pt>
                <c:pt idx="10">
                  <c:v>2006</c:v>
                </c:pt>
                <c:pt idx="11">
                  <c:v>2007</c:v>
                </c:pt>
                <c:pt idx="12">
                  <c:v>2008</c:v>
                </c:pt>
                <c:pt idx="13">
                  <c:v>2009</c:v>
                </c:pt>
                <c:pt idx="14">
                  <c:v>2010</c:v>
                </c:pt>
                <c:pt idx="15">
                  <c:v>2011</c:v>
                </c:pt>
                <c:pt idx="16">
                  <c:v>2012</c:v>
                </c:pt>
                <c:pt idx="17">
                  <c:v>2013</c:v>
                </c:pt>
                <c:pt idx="18">
                  <c:v>2014</c:v>
                </c:pt>
                <c:pt idx="19">
                  <c:v>2015</c:v>
                </c:pt>
              </c:numCache>
            </c:numRef>
          </c:xVal>
          <c:yVal>
            <c:numRef>
              <c:f>'water abstraction 9416'!$L$3:$L$22</c:f>
              <c:numCache>
                <c:formatCode>General</c:formatCode>
                <c:ptCount val="20"/>
                <c:pt idx="0">
                  <c:v>6507</c:v>
                </c:pt>
                <c:pt idx="5">
                  <c:v>8914.7000000000007</c:v>
                </c:pt>
                <c:pt idx="7">
                  <c:v>10639.96</c:v>
                </c:pt>
                <c:pt idx="8">
                  <c:v>11681.52</c:v>
                </c:pt>
                <c:pt idx="9">
                  <c:v>11538.71</c:v>
                </c:pt>
                <c:pt idx="10">
                  <c:v>11047.51</c:v>
                </c:pt>
                <c:pt idx="11">
                  <c:v>10948.64</c:v>
                </c:pt>
                <c:pt idx="12">
                  <c:v>10707.7</c:v>
                </c:pt>
                <c:pt idx="13">
                  <c:v>11410.85</c:v>
                </c:pt>
                <c:pt idx="14">
                  <c:v>10931.16</c:v>
                </c:pt>
                <c:pt idx="15">
                  <c:v>10188.06</c:v>
                </c:pt>
                <c:pt idx="16">
                  <c:v>10738.81</c:v>
                </c:pt>
                <c:pt idx="17">
                  <c:v>10638.89</c:v>
                </c:pt>
                <c:pt idx="18">
                  <c:v>9408.1200000000008</c:v>
                </c:pt>
                <c:pt idx="19">
                  <c:v>8410.84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A-3543-452D-A50F-B2FC518D2FBD}"/>
            </c:ext>
          </c:extLst>
        </c:ser>
        <c:ser>
          <c:idx val="11"/>
          <c:order val="11"/>
          <c:tx>
            <c:strRef>
              <c:f>'water abstraction 9416'!$M$2</c:f>
              <c:strCache>
                <c:ptCount val="1"/>
                <c:pt idx="0">
                  <c:v>POL</c:v>
                </c:pt>
              </c:strCache>
            </c:strRef>
          </c:tx>
          <c:spPr>
            <a:ln w="19050" cap="rnd">
              <a:solidFill>
                <a:schemeClr val="accent6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lumMod val="60000"/>
                </a:schemeClr>
              </a:solidFill>
              <a:ln w="9525">
                <a:solidFill>
                  <a:schemeClr val="accent6">
                    <a:lumMod val="60000"/>
                  </a:schemeClr>
                </a:solidFill>
              </a:ln>
              <a:effectLst/>
            </c:spPr>
          </c:marker>
          <c:xVal>
            <c:numRef>
              <c:f>'water abstraction 9416'!$A$3:$A$22</c:f>
              <c:numCache>
                <c:formatCode>General</c:formatCode>
                <c:ptCount val="20"/>
                <c:pt idx="0">
                  <c:v>1996</c:v>
                </c:pt>
                <c:pt idx="1">
                  <c:v>1997</c:v>
                </c:pt>
                <c:pt idx="2">
                  <c:v>1998</c:v>
                </c:pt>
                <c:pt idx="3">
                  <c:v>1999</c:v>
                </c:pt>
                <c:pt idx="4">
                  <c:v>2000</c:v>
                </c:pt>
                <c:pt idx="5">
                  <c:v>2001</c:v>
                </c:pt>
                <c:pt idx="6">
                  <c:v>2002</c:v>
                </c:pt>
                <c:pt idx="7">
                  <c:v>2003</c:v>
                </c:pt>
                <c:pt idx="8">
                  <c:v>2004</c:v>
                </c:pt>
                <c:pt idx="9">
                  <c:v>2005</c:v>
                </c:pt>
                <c:pt idx="10">
                  <c:v>2006</c:v>
                </c:pt>
                <c:pt idx="11">
                  <c:v>2007</c:v>
                </c:pt>
                <c:pt idx="12">
                  <c:v>2008</c:v>
                </c:pt>
                <c:pt idx="13">
                  <c:v>2009</c:v>
                </c:pt>
                <c:pt idx="14">
                  <c:v>2010</c:v>
                </c:pt>
                <c:pt idx="15">
                  <c:v>2011</c:v>
                </c:pt>
                <c:pt idx="16">
                  <c:v>2012</c:v>
                </c:pt>
                <c:pt idx="17">
                  <c:v>2013</c:v>
                </c:pt>
                <c:pt idx="18">
                  <c:v>2014</c:v>
                </c:pt>
                <c:pt idx="19">
                  <c:v>2015</c:v>
                </c:pt>
              </c:numCache>
            </c:numRef>
          </c:xVal>
          <c:yVal>
            <c:numRef>
              <c:f>'water abstraction 9416'!$M$3:$M$22</c:f>
              <c:numCache>
                <c:formatCode>General</c:formatCode>
                <c:ptCount val="20"/>
                <c:pt idx="0">
                  <c:v>12892.3</c:v>
                </c:pt>
                <c:pt idx="1">
                  <c:v>12798.9</c:v>
                </c:pt>
                <c:pt idx="2">
                  <c:v>12245.4</c:v>
                </c:pt>
                <c:pt idx="3">
                  <c:v>12245.5</c:v>
                </c:pt>
                <c:pt idx="4">
                  <c:v>11993.8</c:v>
                </c:pt>
                <c:pt idx="5">
                  <c:v>11598.7</c:v>
                </c:pt>
                <c:pt idx="6">
                  <c:v>11728.2</c:v>
                </c:pt>
                <c:pt idx="7">
                  <c:v>11547.7</c:v>
                </c:pt>
                <c:pt idx="8">
                  <c:v>11476.9</c:v>
                </c:pt>
                <c:pt idx="9">
                  <c:v>11521.9</c:v>
                </c:pt>
                <c:pt idx="10">
                  <c:v>12407</c:v>
                </c:pt>
                <c:pt idx="11">
                  <c:v>12027</c:v>
                </c:pt>
                <c:pt idx="12">
                  <c:v>11364.9</c:v>
                </c:pt>
                <c:pt idx="13">
                  <c:v>11517.3</c:v>
                </c:pt>
                <c:pt idx="14">
                  <c:v>11644.9</c:v>
                </c:pt>
                <c:pt idx="15">
                  <c:v>11910.8</c:v>
                </c:pt>
                <c:pt idx="16">
                  <c:v>11478.5</c:v>
                </c:pt>
                <c:pt idx="17">
                  <c:v>11242.7</c:v>
                </c:pt>
                <c:pt idx="18">
                  <c:v>11308.5</c:v>
                </c:pt>
                <c:pt idx="19">
                  <c:v>11093.5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B-3543-452D-A50F-B2FC518D2FBD}"/>
            </c:ext>
          </c:extLst>
        </c:ser>
        <c:ser>
          <c:idx val="12"/>
          <c:order val="12"/>
          <c:tx>
            <c:strRef>
              <c:f>'water abstraction 9416'!$N$2</c:f>
              <c:strCache>
                <c:ptCount val="1"/>
                <c:pt idx="0">
                  <c:v>SVK</c:v>
                </c:pt>
              </c:strCache>
            </c:strRef>
          </c:tx>
          <c:spPr>
            <a:ln w="19050" cap="rnd">
              <a:solidFill>
                <a:schemeClr val="accent1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80000"/>
                  <a:lumOff val="20000"/>
                </a:schemeClr>
              </a:solidFill>
              <a:ln w="9525">
                <a:solidFill>
                  <a:schemeClr val="accent1">
                    <a:lumMod val="80000"/>
                    <a:lumOff val="20000"/>
                  </a:schemeClr>
                </a:solidFill>
              </a:ln>
              <a:effectLst/>
            </c:spPr>
          </c:marker>
          <c:xVal>
            <c:numRef>
              <c:f>'water abstraction 9416'!$A$3:$A$22</c:f>
              <c:numCache>
                <c:formatCode>General</c:formatCode>
                <c:ptCount val="20"/>
                <c:pt idx="0">
                  <c:v>1996</c:v>
                </c:pt>
                <c:pt idx="1">
                  <c:v>1997</c:v>
                </c:pt>
                <c:pt idx="2">
                  <c:v>1998</c:v>
                </c:pt>
                <c:pt idx="3">
                  <c:v>1999</c:v>
                </c:pt>
                <c:pt idx="4">
                  <c:v>2000</c:v>
                </c:pt>
                <c:pt idx="5">
                  <c:v>2001</c:v>
                </c:pt>
                <c:pt idx="6">
                  <c:v>2002</c:v>
                </c:pt>
                <c:pt idx="7">
                  <c:v>2003</c:v>
                </c:pt>
                <c:pt idx="8">
                  <c:v>2004</c:v>
                </c:pt>
                <c:pt idx="9">
                  <c:v>2005</c:v>
                </c:pt>
                <c:pt idx="10">
                  <c:v>2006</c:v>
                </c:pt>
                <c:pt idx="11">
                  <c:v>2007</c:v>
                </c:pt>
                <c:pt idx="12">
                  <c:v>2008</c:v>
                </c:pt>
                <c:pt idx="13">
                  <c:v>2009</c:v>
                </c:pt>
                <c:pt idx="14">
                  <c:v>2010</c:v>
                </c:pt>
                <c:pt idx="15">
                  <c:v>2011</c:v>
                </c:pt>
                <c:pt idx="16">
                  <c:v>2012</c:v>
                </c:pt>
                <c:pt idx="17">
                  <c:v>2013</c:v>
                </c:pt>
                <c:pt idx="18">
                  <c:v>2014</c:v>
                </c:pt>
                <c:pt idx="19">
                  <c:v>2015</c:v>
                </c:pt>
              </c:numCache>
            </c:numRef>
          </c:xVal>
          <c:yVal>
            <c:numRef>
              <c:f>'water abstraction 9416'!$N$3:$N$22</c:f>
              <c:numCache>
                <c:formatCode>General</c:formatCode>
                <c:ptCount val="20"/>
                <c:pt idx="0">
                  <c:v>1371</c:v>
                </c:pt>
                <c:pt idx="1">
                  <c:v>1310</c:v>
                </c:pt>
                <c:pt idx="2">
                  <c:v>1226</c:v>
                </c:pt>
                <c:pt idx="3">
                  <c:v>1162</c:v>
                </c:pt>
                <c:pt idx="4">
                  <c:v>1171.5</c:v>
                </c:pt>
                <c:pt idx="5">
                  <c:v>1138.5</c:v>
                </c:pt>
                <c:pt idx="6">
                  <c:v>1094</c:v>
                </c:pt>
                <c:pt idx="7">
                  <c:v>1040.5999999999999</c:v>
                </c:pt>
                <c:pt idx="9">
                  <c:v>906.8</c:v>
                </c:pt>
                <c:pt idx="10">
                  <c:v>763</c:v>
                </c:pt>
                <c:pt idx="11">
                  <c:v>688</c:v>
                </c:pt>
                <c:pt idx="12">
                  <c:v>663.7</c:v>
                </c:pt>
                <c:pt idx="13">
                  <c:v>628.1</c:v>
                </c:pt>
                <c:pt idx="14">
                  <c:v>600.70000000000005</c:v>
                </c:pt>
                <c:pt idx="15">
                  <c:v>593.1</c:v>
                </c:pt>
                <c:pt idx="16">
                  <c:v>665.3</c:v>
                </c:pt>
                <c:pt idx="17">
                  <c:v>637.4</c:v>
                </c:pt>
                <c:pt idx="18">
                  <c:v>559.29999999999995</c:v>
                </c:pt>
                <c:pt idx="19">
                  <c:v>573.6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C-3543-452D-A50F-B2FC518D2FBD}"/>
            </c:ext>
          </c:extLst>
        </c:ser>
        <c:ser>
          <c:idx val="13"/>
          <c:order val="13"/>
          <c:tx>
            <c:strRef>
              <c:f>'water abstraction 9416'!$O$2</c:f>
              <c:strCache>
                <c:ptCount val="1"/>
                <c:pt idx="0">
                  <c:v>SPAIN</c:v>
                </c:pt>
              </c:strCache>
            </c:strRef>
          </c:tx>
          <c:spPr>
            <a:ln w="19050" cap="rnd">
              <a:solidFill>
                <a:schemeClr val="accent2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80000"/>
                  <a:lumOff val="20000"/>
                </a:schemeClr>
              </a:solidFill>
              <a:ln w="9525">
                <a:solidFill>
                  <a:schemeClr val="accent2">
                    <a:lumMod val="80000"/>
                    <a:lumOff val="20000"/>
                  </a:schemeClr>
                </a:solidFill>
              </a:ln>
              <a:effectLst/>
            </c:spPr>
          </c:marker>
          <c:xVal>
            <c:numRef>
              <c:f>'water abstraction 9416'!$A$3:$A$22</c:f>
              <c:numCache>
                <c:formatCode>General</c:formatCode>
                <c:ptCount val="20"/>
                <c:pt idx="0">
                  <c:v>1996</c:v>
                </c:pt>
                <c:pt idx="1">
                  <c:v>1997</c:v>
                </c:pt>
                <c:pt idx="2">
                  <c:v>1998</c:v>
                </c:pt>
                <c:pt idx="3">
                  <c:v>1999</c:v>
                </c:pt>
                <c:pt idx="4">
                  <c:v>2000</c:v>
                </c:pt>
                <c:pt idx="5">
                  <c:v>2001</c:v>
                </c:pt>
                <c:pt idx="6">
                  <c:v>2002</c:v>
                </c:pt>
                <c:pt idx="7">
                  <c:v>2003</c:v>
                </c:pt>
                <c:pt idx="8">
                  <c:v>2004</c:v>
                </c:pt>
                <c:pt idx="9">
                  <c:v>2005</c:v>
                </c:pt>
                <c:pt idx="10">
                  <c:v>2006</c:v>
                </c:pt>
                <c:pt idx="11">
                  <c:v>2007</c:v>
                </c:pt>
                <c:pt idx="12">
                  <c:v>2008</c:v>
                </c:pt>
                <c:pt idx="13">
                  <c:v>2009</c:v>
                </c:pt>
                <c:pt idx="14">
                  <c:v>2010</c:v>
                </c:pt>
                <c:pt idx="15">
                  <c:v>2011</c:v>
                </c:pt>
                <c:pt idx="16">
                  <c:v>2012</c:v>
                </c:pt>
                <c:pt idx="17">
                  <c:v>2013</c:v>
                </c:pt>
                <c:pt idx="18">
                  <c:v>2014</c:v>
                </c:pt>
                <c:pt idx="19">
                  <c:v>2015</c:v>
                </c:pt>
              </c:numCache>
            </c:numRef>
          </c:xVal>
          <c:yVal>
            <c:numRef>
              <c:f>'water abstraction 9416'!$O$3:$O$22</c:f>
              <c:numCache>
                <c:formatCode>General</c:formatCode>
                <c:ptCount val="20"/>
                <c:pt idx="1">
                  <c:v>34602.5</c:v>
                </c:pt>
                <c:pt idx="2">
                  <c:v>36838.6</c:v>
                </c:pt>
                <c:pt idx="3">
                  <c:v>38280.9</c:v>
                </c:pt>
                <c:pt idx="4">
                  <c:v>36537.4</c:v>
                </c:pt>
                <c:pt idx="5">
                  <c:v>36120</c:v>
                </c:pt>
                <c:pt idx="6">
                  <c:v>35939.599999999999</c:v>
                </c:pt>
                <c:pt idx="7">
                  <c:v>36598.199999999997</c:v>
                </c:pt>
                <c:pt idx="8">
                  <c:v>36079.9</c:v>
                </c:pt>
                <c:pt idx="9">
                  <c:v>38029.800000000003</c:v>
                </c:pt>
                <c:pt idx="10">
                  <c:v>36328.199999999997</c:v>
                </c:pt>
                <c:pt idx="11">
                  <c:v>35573</c:v>
                </c:pt>
                <c:pt idx="12">
                  <c:v>35373</c:v>
                </c:pt>
                <c:pt idx="13">
                  <c:v>36122</c:v>
                </c:pt>
                <c:pt idx="14">
                  <c:v>35310</c:v>
                </c:pt>
                <c:pt idx="15">
                  <c:v>35069.4</c:v>
                </c:pt>
                <c:pt idx="16">
                  <c:v>34309.03</c:v>
                </c:pt>
                <c:pt idx="17">
                  <c:v>32346.240000000002</c:v>
                </c:pt>
                <c:pt idx="18">
                  <c:v>32916.410000000003</c:v>
                </c:pt>
                <c:pt idx="19">
                  <c:v>31556.22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D-3543-452D-A50F-B2FC518D2FBD}"/>
            </c:ext>
          </c:extLst>
        </c:ser>
        <c:ser>
          <c:idx val="14"/>
          <c:order val="14"/>
          <c:tx>
            <c:strRef>
              <c:f>'water abstraction 9416'!$P$2</c:f>
              <c:strCache>
                <c:ptCount val="1"/>
                <c:pt idx="0">
                  <c:v>SWE</c:v>
                </c:pt>
              </c:strCache>
            </c:strRef>
          </c:tx>
          <c:spPr>
            <a:ln w="19050" cap="rnd">
              <a:solidFill>
                <a:schemeClr val="accent3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80000"/>
                  <a:lumOff val="20000"/>
                </a:schemeClr>
              </a:solidFill>
              <a:ln w="9525">
                <a:solidFill>
                  <a:schemeClr val="accent3">
                    <a:lumMod val="80000"/>
                    <a:lumOff val="20000"/>
                  </a:schemeClr>
                </a:solidFill>
              </a:ln>
              <a:effectLst/>
            </c:spPr>
          </c:marker>
          <c:xVal>
            <c:numRef>
              <c:f>'water abstraction 9416'!$A$3:$A$22</c:f>
              <c:numCache>
                <c:formatCode>General</c:formatCode>
                <c:ptCount val="20"/>
                <c:pt idx="0">
                  <c:v>1996</c:v>
                </c:pt>
                <c:pt idx="1">
                  <c:v>1997</c:v>
                </c:pt>
                <c:pt idx="2">
                  <c:v>1998</c:v>
                </c:pt>
                <c:pt idx="3">
                  <c:v>1999</c:v>
                </c:pt>
                <c:pt idx="4">
                  <c:v>2000</c:v>
                </c:pt>
                <c:pt idx="5">
                  <c:v>2001</c:v>
                </c:pt>
                <c:pt idx="6">
                  <c:v>2002</c:v>
                </c:pt>
                <c:pt idx="7">
                  <c:v>2003</c:v>
                </c:pt>
                <c:pt idx="8">
                  <c:v>2004</c:v>
                </c:pt>
                <c:pt idx="9">
                  <c:v>2005</c:v>
                </c:pt>
                <c:pt idx="10">
                  <c:v>2006</c:v>
                </c:pt>
                <c:pt idx="11">
                  <c:v>2007</c:v>
                </c:pt>
                <c:pt idx="12">
                  <c:v>2008</c:v>
                </c:pt>
                <c:pt idx="13">
                  <c:v>2009</c:v>
                </c:pt>
                <c:pt idx="14">
                  <c:v>2010</c:v>
                </c:pt>
                <c:pt idx="15">
                  <c:v>2011</c:v>
                </c:pt>
                <c:pt idx="16">
                  <c:v>2012</c:v>
                </c:pt>
                <c:pt idx="17">
                  <c:v>2013</c:v>
                </c:pt>
                <c:pt idx="18">
                  <c:v>2014</c:v>
                </c:pt>
                <c:pt idx="19">
                  <c:v>2015</c:v>
                </c:pt>
              </c:numCache>
            </c:numRef>
          </c:xVal>
          <c:yVal>
            <c:numRef>
              <c:f>'water abstraction 9416'!$P$3:$P$22</c:f>
              <c:numCache>
                <c:formatCode>General</c:formatCode>
                <c:ptCount val="20"/>
                <c:pt idx="0">
                  <c:v>2725</c:v>
                </c:pt>
                <c:pt idx="1">
                  <c:v>2711</c:v>
                </c:pt>
                <c:pt idx="2">
                  <c:v>2711</c:v>
                </c:pt>
                <c:pt idx="3">
                  <c:v>2711</c:v>
                </c:pt>
                <c:pt idx="4">
                  <c:v>2688</c:v>
                </c:pt>
                <c:pt idx="5">
                  <c:v>2676</c:v>
                </c:pt>
                <c:pt idx="6">
                  <c:v>2676</c:v>
                </c:pt>
                <c:pt idx="7">
                  <c:v>2676</c:v>
                </c:pt>
                <c:pt idx="8">
                  <c:v>2676</c:v>
                </c:pt>
                <c:pt idx="9">
                  <c:v>2631</c:v>
                </c:pt>
                <c:pt idx="10">
                  <c:v>2631</c:v>
                </c:pt>
                <c:pt idx="11">
                  <c:v>2631</c:v>
                </c:pt>
                <c:pt idx="14">
                  <c:v>2811</c:v>
                </c:pt>
                <c:pt idx="19">
                  <c:v>2375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E-3543-452D-A50F-B2FC518D2FBD}"/>
            </c:ext>
          </c:extLst>
        </c:ser>
        <c:ser>
          <c:idx val="15"/>
          <c:order val="15"/>
          <c:tx>
            <c:strRef>
              <c:f>'water abstraction 9416'!$Q$2</c:f>
              <c:strCache>
                <c:ptCount val="1"/>
                <c:pt idx="0">
                  <c:v>CHE</c:v>
                </c:pt>
              </c:strCache>
            </c:strRef>
          </c:tx>
          <c:spPr>
            <a:ln w="19050" cap="rnd">
              <a:solidFill>
                <a:schemeClr val="accent4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80000"/>
                  <a:lumOff val="20000"/>
                </a:schemeClr>
              </a:solidFill>
              <a:ln w="9525">
                <a:solidFill>
                  <a:schemeClr val="accent4">
                    <a:lumMod val="80000"/>
                    <a:lumOff val="20000"/>
                  </a:schemeClr>
                </a:solidFill>
              </a:ln>
              <a:effectLst/>
            </c:spPr>
          </c:marker>
          <c:xVal>
            <c:numRef>
              <c:f>'water abstraction 9416'!$A$3:$A$22</c:f>
              <c:numCache>
                <c:formatCode>General</c:formatCode>
                <c:ptCount val="20"/>
                <c:pt idx="0">
                  <c:v>1996</c:v>
                </c:pt>
                <c:pt idx="1">
                  <c:v>1997</c:v>
                </c:pt>
                <c:pt idx="2">
                  <c:v>1998</c:v>
                </c:pt>
                <c:pt idx="3">
                  <c:v>1999</c:v>
                </c:pt>
                <c:pt idx="4">
                  <c:v>2000</c:v>
                </c:pt>
                <c:pt idx="5">
                  <c:v>2001</c:v>
                </c:pt>
                <c:pt idx="6">
                  <c:v>2002</c:v>
                </c:pt>
                <c:pt idx="7">
                  <c:v>2003</c:v>
                </c:pt>
                <c:pt idx="8">
                  <c:v>2004</c:v>
                </c:pt>
                <c:pt idx="9">
                  <c:v>2005</c:v>
                </c:pt>
                <c:pt idx="10">
                  <c:v>2006</c:v>
                </c:pt>
                <c:pt idx="11">
                  <c:v>2007</c:v>
                </c:pt>
                <c:pt idx="12">
                  <c:v>2008</c:v>
                </c:pt>
                <c:pt idx="13">
                  <c:v>2009</c:v>
                </c:pt>
                <c:pt idx="14">
                  <c:v>2010</c:v>
                </c:pt>
                <c:pt idx="15">
                  <c:v>2011</c:v>
                </c:pt>
                <c:pt idx="16">
                  <c:v>2012</c:v>
                </c:pt>
                <c:pt idx="17">
                  <c:v>2013</c:v>
                </c:pt>
                <c:pt idx="18">
                  <c:v>2014</c:v>
                </c:pt>
                <c:pt idx="19">
                  <c:v>2015</c:v>
                </c:pt>
              </c:numCache>
            </c:numRef>
          </c:xVal>
          <c:yVal>
            <c:numRef>
              <c:f>'water abstraction 9416'!$Q$3:$Q$22</c:f>
              <c:numCache>
                <c:formatCode>General</c:formatCode>
                <c:ptCount val="20"/>
                <c:pt idx="0">
                  <c:v>2554.9</c:v>
                </c:pt>
                <c:pt idx="1">
                  <c:v>2558.6</c:v>
                </c:pt>
                <c:pt idx="2">
                  <c:v>2565.9</c:v>
                </c:pt>
                <c:pt idx="3">
                  <c:v>2560.1999999999998</c:v>
                </c:pt>
                <c:pt idx="5">
                  <c:v>2539</c:v>
                </c:pt>
                <c:pt idx="6">
                  <c:v>2518</c:v>
                </c:pt>
                <c:pt idx="7">
                  <c:v>2588</c:v>
                </c:pt>
                <c:pt idx="8">
                  <c:v>2532</c:v>
                </c:pt>
                <c:pt idx="16">
                  <c:v>2004.8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F-3543-452D-A50F-B2FC518D2FBD}"/>
            </c:ext>
          </c:extLst>
        </c:ser>
        <c:ser>
          <c:idx val="16"/>
          <c:order val="16"/>
          <c:tx>
            <c:strRef>
              <c:f>'water abstraction 9416'!$R$2</c:f>
              <c:strCache>
                <c:ptCount val="1"/>
                <c:pt idx="0">
                  <c:v>TUR</c:v>
                </c:pt>
              </c:strCache>
            </c:strRef>
          </c:tx>
          <c:spPr>
            <a:ln w="19050" cap="rnd">
              <a:solidFill>
                <a:schemeClr val="accent5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80000"/>
                  <a:lumOff val="20000"/>
                </a:schemeClr>
              </a:solidFill>
              <a:ln w="9525">
                <a:solidFill>
                  <a:schemeClr val="accent5">
                    <a:lumMod val="80000"/>
                    <a:lumOff val="20000"/>
                  </a:schemeClr>
                </a:solidFill>
              </a:ln>
              <a:effectLst/>
            </c:spPr>
          </c:marker>
          <c:xVal>
            <c:numRef>
              <c:f>'water abstraction 9416'!$A$3:$A$22</c:f>
              <c:numCache>
                <c:formatCode>General</c:formatCode>
                <c:ptCount val="20"/>
                <c:pt idx="0">
                  <c:v>1996</c:v>
                </c:pt>
                <c:pt idx="1">
                  <c:v>1997</c:v>
                </c:pt>
                <c:pt idx="2">
                  <c:v>1998</c:v>
                </c:pt>
                <c:pt idx="3">
                  <c:v>1999</c:v>
                </c:pt>
                <c:pt idx="4">
                  <c:v>2000</c:v>
                </c:pt>
                <c:pt idx="5">
                  <c:v>2001</c:v>
                </c:pt>
                <c:pt idx="6">
                  <c:v>2002</c:v>
                </c:pt>
                <c:pt idx="7">
                  <c:v>2003</c:v>
                </c:pt>
                <c:pt idx="8">
                  <c:v>2004</c:v>
                </c:pt>
                <c:pt idx="9">
                  <c:v>2005</c:v>
                </c:pt>
                <c:pt idx="10">
                  <c:v>2006</c:v>
                </c:pt>
                <c:pt idx="11">
                  <c:v>2007</c:v>
                </c:pt>
                <c:pt idx="12">
                  <c:v>2008</c:v>
                </c:pt>
                <c:pt idx="13">
                  <c:v>2009</c:v>
                </c:pt>
                <c:pt idx="14">
                  <c:v>2010</c:v>
                </c:pt>
                <c:pt idx="15">
                  <c:v>2011</c:v>
                </c:pt>
                <c:pt idx="16">
                  <c:v>2012</c:v>
                </c:pt>
                <c:pt idx="17">
                  <c:v>2013</c:v>
                </c:pt>
                <c:pt idx="18">
                  <c:v>2014</c:v>
                </c:pt>
                <c:pt idx="19">
                  <c:v>2015</c:v>
                </c:pt>
              </c:numCache>
            </c:numRef>
          </c:xVal>
          <c:yVal>
            <c:numRef>
              <c:f>'water abstraction 9416'!$R$3:$R$22</c:f>
              <c:numCache>
                <c:formatCode>General</c:formatCode>
                <c:ptCount val="20"/>
                <c:pt idx="0">
                  <c:v>34078</c:v>
                </c:pt>
                <c:pt idx="1">
                  <c:v>35552</c:v>
                </c:pt>
                <c:pt idx="2">
                  <c:v>37490</c:v>
                </c:pt>
                <c:pt idx="3">
                  <c:v>38900</c:v>
                </c:pt>
                <c:pt idx="4">
                  <c:v>43650</c:v>
                </c:pt>
                <c:pt idx="5">
                  <c:v>44450</c:v>
                </c:pt>
                <c:pt idx="6">
                  <c:v>40016.199999999997</c:v>
                </c:pt>
                <c:pt idx="7">
                  <c:v>40848.6</c:v>
                </c:pt>
                <c:pt idx="8">
                  <c:v>44902.6</c:v>
                </c:pt>
                <c:pt idx="9">
                  <c:v>44683.7</c:v>
                </c:pt>
                <c:pt idx="10">
                  <c:v>43717.5</c:v>
                </c:pt>
                <c:pt idx="11">
                  <c:v>39678.300000000003</c:v>
                </c:pt>
                <c:pt idx="12">
                  <c:v>42008.3</c:v>
                </c:pt>
                <c:pt idx="13">
                  <c:v>45130.1</c:v>
                </c:pt>
                <c:pt idx="14">
                  <c:v>46956</c:v>
                </c:pt>
                <c:pt idx="16">
                  <c:v>50509.919999999998</c:v>
                </c:pt>
                <c:pt idx="18">
                  <c:v>51970.95</c:v>
                </c:pt>
                <c:pt idx="19">
                  <c:v>53713.43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0-3543-452D-A50F-B2FC518D2FBD}"/>
            </c:ext>
          </c:extLst>
        </c:ser>
        <c:ser>
          <c:idx val="17"/>
          <c:order val="17"/>
          <c:tx>
            <c:strRef>
              <c:f>'water abstraction 9416'!$S$2</c:f>
              <c:strCache>
                <c:ptCount val="1"/>
                <c:pt idx="0">
                  <c:v>EST</c:v>
                </c:pt>
              </c:strCache>
            </c:strRef>
          </c:tx>
          <c:spPr>
            <a:ln w="19050" cap="rnd">
              <a:solidFill>
                <a:schemeClr val="accent6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lumMod val="80000"/>
                  <a:lumOff val="20000"/>
                </a:schemeClr>
              </a:solidFill>
              <a:ln w="9525">
                <a:solidFill>
                  <a:schemeClr val="accent6">
                    <a:lumMod val="80000"/>
                    <a:lumOff val="20000"/>
                  </a:schemeClr>
                </a:solidFill>
              </a:ln>
              <a:effectLst/>
            </c:spPr>
          </c:marker>
          <c:xVal>
            <c:numRef>
              <c:f>'water abstraction 9416'!$A$3:$A$22</c:f>
              <c:numCache>
                <c:formatCode>General</c:formatCode>
                <c:ptCount val="20"/>
                <c:pt idx="0">
                  <c:v>1996</c:v>
                </c:pt>
                <c:pt idx="1">
                  <c:v>1997</c:v>
                </c:pt>
                <c:pt idx="2">
                  <c:v>1998</c:v>
                </c:pt>
                <c:pt idx="3">
                  <c:v>1999</c:v>
                </c:pt>
                <c:pt idx="4">
                  <c:v>2000</c:v>
                </c:pt>
                <c:pt idx="5">
                  <c:v>2001</c:v>
                </c:pt>
                <c:pt idx="6">
                  <c:v>2002</c:v>
                </c:pt>
                <c:pt idx="7">
                  <c:v>2003</c:v>
                </c:pt>
                <c:pt idx="8">
                  <c:v>2004</c:v>
                </c:pt>
                <c:pt idx="9">
                  <c:v>2005</c:v>
                </c:pt>
                <c:pt idx="10">
                  <c:v>2006</c:v>
                </c:pt>
                <c:pt idx="11">
                  <c:v>2007</c:v>
                </c:pt>
                <c:pt idx="12">
                  <c:v>2008</c:v>
                </c:pt>
                <c:pt idx="13">
                  <c:v>2009</c:v>
                </c:pt>
                <c:pt idx="14">
                  <c:v>2010</c:v>
                </c:pt>
                <c:pt idx="15">
                  <c:v>2011</c:v>
                </c:pt>
                <c:pt idx="16">
                  <c:v>2012</c:v>
                </c:pt>
                <c:pt idx="17">
                  <c:v>2013</c:v>
                </c:pt>
                <c:pt idx="18">
                  <c:v>2014</c:v>
                </c:pt>
                <c:pt idx="19">
                  <c:v>2015</c:v>
                </c:pt>
              </c:numCache>
            </c:numRef>
          </c:xVal>
          <c:yVal>
            <c:numRef>
              <c:f>'water abstraction 9416'!$S$3:$S$22</c:f>
              <c:numCache>
                <c:formatCode>General</c:formatCode>
                <c:ptCount val="20"/>
                <c:pt idx="0">
                  <c:v>1630</c:v>
                </c:pt>
                <c:pt idx="1">
                  <c:v>1628</c:v>
                </c:pt>
                <c:pt idx="2">
                  <c:v>1598</c:v>
                </c:pt>
                <c:pt idx="3">
                  <c:v>1527</c:v>
                </c:pt>
                <c:pt idx="4">
                  <c:v>1471</c:v>
                </c:pt>
                <c:pt idx="5">
                  <c:v>1471.1</c:v>
                </c:pt>
                <c:pt idx="6">
                  <c:v>1413.2</c:v>
                </c:pt>
                <c:pt idx="7">
                  <c:v>1703.7</c:v>
                </c:pt>
                <c:pt idx="8">
                  <c:v>1749.5</c:v>
                </c:pt>
                <c:pt idx="9">
                  <c:v>1578</c:v>
                </c:pt>
                <c:pt idx="10">
                  <c:v>1560.2</c:v>
                </c:pt>
                <c:pt idx="11">
                  <c:v>1834.3</c:v>
                </c:pt>
                <c:pt idx="12">
                  <c:v>1605.3</c:v>
                </c:pt>
                <c:pt idx="13">
                  <c:v>1388</c:v>
                </c:pt>
                <c:pt idx="14">
                  <c:v>1842</c:v>
                </c:pt>
                <c:pt idx="15">
                  <c:v>1873.8</c:v>
                </c:pt>
                <c:pt idx="16">
                  <c:v>1631</c:v>
                </c:pt>
                <c:pt idx="17">
                  <c:v>1747.8</c:v>
                </c:pt>
                <c:pt idx="18">
                  <c:v>1724</c:v>
                </c:pt>
                <c:pt idx="19">
                  <c:v>1616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1-3543-452D-A50F-B2FC518D2FBD}"/>
            </c:ext>
          </c:extLst>
        </c:ser>
        <c:ser>
          <c:idx val="18"/>
          <c:order val="18"/>
          <c:tx>
            <c:strRef>
              <c:f>'water abstraction 9416'!$T$2</c:f>
              <c:strCache>
                <c:ptCount val="1"/>
                <c:pt idx="0">
                  <c:v>ISR</c:v>
                </c:pt>
              </c:strCache>
            </c:strRef>
          </c:tx>
          <c:spPr>
            <a:ln w="19050" cap="rnd">
              <a:solidFill>
                <a:schemeClr val="accent1">
                  <a:lumMod val="8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80000"/>
                </a:schemeClr>
              </a:solidFill>
              <a:ln w="9525">
                <a:solidFill>
                  <a:schemeClr val="accent1">
                    <a:lumMod val="80000"/>
                  </a:schemeClr>
                </a:solidFill>
              </a:ln>
              <a:effectLst/>
            </c:spPr>
          </c:marker>
          <c:xVal>
            <c:numRef>
              <c:f>'water abstraction 9416'!$A$3:$A$22</c:f>
              <c:numCache>
                <c:formatCode>General</c:formatCode>
                <c:ptCount val="20"/>
                <c:pt idx="0">
                  <c:v>1996</c:v>
                </c:pt>
                <c:pt idx="1">
                  <c:v>1997</c:v>
                </c:pt>
                <c:pt idx="2">
                  <c:v>1998</c:v>
                </c:pt>
                <c:pt idx="3">
                  <c:v>1999</c:v>
                </c:pt>
                <c:pt idx="4">
                  <c:v>2000</c:v>
                </c:pt>
                <c:pt idx="5">
                  <c:v>2001</c:v>
                </c:pt>
                <c:pt idx="6">
                  <c:v>2002</c:v>
                </c:pt>
                <c:pt idx="7">
                  <c:v>2003</c:v>
                </c:pt>
                <c:pt idx="8">
                  <c:v>2004</c:v>
                </c:pt>
                <c:pt idx="9">
                  <c:v>2005</c:v>
                </c:pt>
                <c:pt idx="10">
                  <c:v>2006</c:v>
                </c:pt>
                <c:pt idx="11">
                  <c:v>2007</c:v>
                </c:pt>
                <c:pt idx="12">
                  <c:v>2008</c:v>
                </c:pt>
                <c:pt idx="13">
                  <c:v>2009</c:v>
                </c:pt>
                <c:pt idx="14">
                  <c:v>2010</c:v>
                </c:pt>
                <c:pt idx="15">
                  <c:v>2011</c:v>
                </c:pt>
                <c:pt idx="16">
                  <c:v>2012</c:v>
                </c:pt>
                <c:pt idx="17">
                  <c:v>2013</c:v>
                </c:pt>
                <c:pt idx="18">
                  <c:v>2014</c:v>
                </c:pt>
                <c:pt idx="19">
                  <c:v>2015</c:v>
                </c:pt>
              </c:numCache>
            </c:numRef>
          </c:xVal>
          <c:yVal>
            <c:numRef>
              <c:f>'water abstraction 9416'!$T$3:$T$22</c:f>
              <c:numCache>
                <c:formatCode>General</c:formatCode>
                <c:ptCount val="20"/>
                <c:pt idx="4">
                  <c:v>1727</c:v>
                </c:pt>
                <c:pt idx="5">
                  <c:v>1609</c:v>
                </c:pt>
                <c:pt idx="6">
                  <c:v>1624</c:v>
                </c:pt>
                <c:pt idx="7">
                  <c:v>1682</c:v>
                </c:pt>
                <c:pt idx="8">
                  <c:v>1803</c:v>
                </c:pt>
                <c:pt idx="9">
                  <c:v>1728</c:v>
                </c:pt>
                <c:pt idx="10">
                  <c:v>1637</c:v>
                </c:pt>
                <c:pt idx="11">
                  <c:v>1689</c:v>
                </c:pt>
                <c:pt idx="12">
                  <c:v>1595</c:v>
                </c:pt>
                <c:pt idx="13">
                  <c:v>1313</c:v>
                </c:pt>
                <c:pt idx="14">
                  <c:v>1340</c:v>
                </c:pt>
                <c:pt idx="15">
                  <c:v>1266</c:v>
                </c:pt>
                <c:pt idx="16">
                  <c:v>1318</c:v>
                </c:pt>
                <c:pt idx="17">
                  <c:v>1296</c:v>
                </c:pt>
                <c:pt idx="18">
                  <c:v>1271</c:v>
                </c:pt>
                <c:pt idx="19">
                  <c:v>1145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2-3543-452D-A50F-B2FC518D2FBD}"/>
            </c:ext>
          </c:extLst>
        </c:ser>
        <c:ser>
          <c:idx val="19"/>
          <c:order val="19"/>
          <c:tx>
            <c:strRef>
              <c:f>'water abstraction 9416'!$U$2</c:f>
              <c:strCache>
                <c:ptCount val="1"/>
                <c:pt idx="0">
                  <c:v>SVN</c:v>
                </c:pt>
              </c:strCache>
            </c:strRef>
          </c:tx>
          <c:spPr>
            <a:ln w="19050" cap="rnd">
              <a:solidFill>
                <a:schemeClr val="accent2">
                  <a:lumMod val="8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80000"/>
                </a:schemeClr>
              </a:solidFill>
              <a:ln w="9525">
                <a:solidFill>
                  <a:schemeClr val="accent2">
                    <a:lumMod val="80000"/>
                  </a:schemeClr>
                </a:solidFill>
              </a:ln>
              <a:effectLst/>
            </c:spPr>
          </c:marker>
          <c:xVal>
            <c:numRef>
              <c:f>'water abstraction 9416'!$A$3:$A$22</c:f>
              <c:numCache>
                <c:formatCode>General</c:formatCode>
                <c:ptCount val="20"/>
                <c:pt idx="0">
                  <c:v>1996</c:v>
                </c:pt>
                <c:pt idx="1">
                  <c:v>1997</c:v>
                </c:pt>
                <c:pt idx="2">
                  <c:v>1998</c:v>
                </c:pt>
                <c:pt idx="3">
                  <c:v>1999</c:v>
                </c:pt>
                <c:pt idx="4">
                  <c:v>2000</c:v>
                </c:pt>
                <c:pt idx="5">
                  <c:v>2001</c:v>
                </c:pt>
                <c:pt idx="6">
                  <c:v>2002</c:v>
                </c:pt>
                <c:pt idx="7">
                  <c:v>2003</c:v>
                </c:pt>
                <c:pt idx="8">
                  <c:v>2004</c:v>
                </c:pt>
                <c:pt idx="9">
                  <c:v>2005</c:v>
                </c:pt>
                <c:pt idx="10">
                  <c:v>2006</c:v>
                </c:pt>
                <c:pt idx="11">
                  <c:v>2007</c:v>
                </c:pt>
                <c:pt idx="12">
                  <c:v>2008</c:v>
                </c:pt>
                <c:pt idx="13">
                  <c:v>2009</c:v>
                </c:pt>
                <c:pt idx="14">
                  <c:v>2010</c:v>
                </c:pt>
                <c:pt idx="15">
                  <c:v>2011</c:v>
                </c:pt>
                <c:pt idx="16">
                  <c:v>2012</c:v>
                </c:pt>
                <c:pt idx="17">
                  <c:v>2013</c:v>
                </c:pt>
                <c:pt idx="18">
                  <c:v>2014</c:v>
                </c:pt>
                <c:pt idx="19">
                  <c:v>2015</c:v>
                </c:pt>
              </c:numCache>
            </c:numRef>
          </c:xVal>
          <c:yVal>
            <c:numRef>
              <c:f>'water abstraction 9416'!$U$3:$U$22</c:f>
              <c:numCache>
                <c:formatCode>General</c:formatCode>
                <c:ptCount val="20"/>
                <c:pt idx="0">
                  <c:v>331.4</c:v>
                </c:pt>
                <c:pt idx="1">
                  <c:v>327.5</c:v>
                </c:pt>
                <c:pt idx="2">
                  <c:v>304.60000000000002</c:v>
                </c:pt>
                <c:pt idx="3">
                  <c:v>318.2</c:v>
                </c:pt>
                <c:pt idx="6">
                  <c:v>899.2</c:v>
                </c:pt>
                <c:pt idx="7">
                  <c:v>848.2</c:v>
                </c:pt>
                <c:pt idx="8">
                  <c:v>985.5</c:v>
                </c:pt>
                <c:pt idx="9">
                  <c:v>923.6</c:v>
                </c:pt>
                <c:pt idx="10">
                  <c:v>907</c:v>
                </c:pt>
                <c:pt idx="11">
                  <c:v>935.4</c:v>
                </c:pt>
                <c:pt idx="12">
                  <c:v>1040</c:v>
                </c:pt>
                <c:pt idx="13">
                  <c:v>942.7</c:v>
                </c:pt>
                <c:pt idx="14">
                  <c:v>925.5</c:v>
                </c:pt>
                <c:pt idx="15">
                  <c:v>850.3</c:v>
                </c:pt>
                <c:pt idx="16">
                  <c:v>781.3</c:v>
                </c:pt>
                <c:pt idx="17">
                  <c:v>893.3</c:v>
                </c:pt>
                <c:pt idx="18">
                  <c:v>978.2</c:v>
                </c:pt>
                <c:pt idx="19">
                  <c:v>895.1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3-3543-452D-A50F-B2FC518D2FBD}"/>
            </c:ext>
          </c:extLst>
        </c:ser>
        <c:ser>
          <c:idx val="20"/>
          <c:order val="20"/>
          <c:tx>
            <c:strRef>
              <c:f>'water abstraction 9416'!$V$2</c:f>
              <c:strCache>
                <c:ptCount val="1"/>
                <c:pt idx="0">
                  <c:v>LVA</c:v>
                </c:pt>
              </c:strCache>
            </c:strRef>
          </c:tx>
          <c:spPr>
            <a:ln w="19050" cap="rnd">
              <a:solidFill>
                <a:schemeClr val="accent3">
                  <a:lumMod val="8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80000"/>
                </a:schemeClr>
              </a:solidFill>
              <a:ln w="9525">
                <a:solidFill>
                  <a:schemeClr val="accent3">
                    <a:lumMod val="80000"/>
                  </a:schemeClr>
                </a:solidFill>
              </a:ln>
              <a:effectLst/>
            </c:spPr>
          </c:marker>
          <c:xVal>
            <c:numRef>
              <c:f>'water abstraction 9416'!$A$3:$A$22</c:f>
              <c:numCache>
                <c:formatCode>General</c:formatCode>
                <c:ptCount val="20"/>
                <c:pt idx="0">
                  <c:v>1996</c:v>
                </c:pt>
                <c:pt idx="1">
                  <c:v>1997</c:v>
                </c:pt>
                <c:pt idx="2">
                  <c:v>1998</c:v>
                </c:pt>
                <c:pt idx="3">
                  <c:v>1999</c:v>
                </c:pt>
                <c:pt idx="4">
                  <c:v>2000</c:v>
                </c:pt>
                <c:pt idx="5">
                  <c:v>2001</c:v>
                </c:pt>
                <c:pt idx="6">
                  <c:v>2002</c:v>
                </c:pt>
                <c:pt idx="7">
                  <c:v>2003</c:v>
                </c:pt>
                <c:pt idx="8">
                  <c:v>2004</c:v>
                </c:pt>
                <c:pt idx="9">
                  <c:v>2005</c:v>
                </c:pt>
                <c:pt idx="10">
                  <c:v>2006</c:v>
                </c:pt>
                <c:pt idx="11">
                  <c:v>2007</c:v>
                </c:pt>
                <c:pt idx="12">
                  <c:v>2008</c:v>
                </c:pt>
                <c:pt idx="13">
                  <c:v>2009</c:v>
                </c:pt>
                <c:pt idx="14">
                  <c:v>2010</c:v>
                </c:pt>
                <c:pt idx="15">
                  <c:v>2011</c:v>
                </c:pt>
                <c:pt idx="16">
                  <c:v>2012</c:v>
                </c:pt>
                <c:pt idx="17">
                  <c:v>2013</c:v>
                </c:pt>
                <c:pt idx="18">
                  <c:v>2014</c:v>
                </c:pt>
                <c:pt idx="19">
                  <c:v>2015</c:v>
                </c:pt>
              </c:numCache>
            </c:numRef>
          </c:xVal>
          <c:yVal>
            <c:numRef>
              <c:f>'water abstraction 9416'!$V$3:$V$22</c:f>
              <c:numCache>
                <c:formatCode>General</c:formatCode>
                <c:ptCount val="20"/>
                <c:pt idx="0">
                  <c:v>403.3</c:v>
                </c:pt>
                <c:pt idx="1">
                  <c:v>362.9</c:v>
                </c:pt>
                <c:pt idx="2">
                  <c:v>343.8</c:v>
                </c:pt>
                <c:pt idx="3">
                  <c:v>307.3</c:v>
                </c:pt>
                <c:pt idx="4">
                  <c:v>276.5</c:v>
                </c:pt>
                <c:pt idx="5">
                  <c:v>257.7</c:v>
                </c:pt>
                <c:pt idx="6">
                  <c:v>256.3</c:v>
                </c:pt>
                <c:pt idx="7">
                  <c:v>254.4</c:v>
                </c:pt>
                <c:pt idx="8">
                  <c:v>229.6</c:v>
                </c:pt>
                <c:pt idx="9">
                  <c:v>237.8</c:v>
                </c:pt>
                <c:pt idx="10">
                  <c:v>208.9</c:v>
                </c:pt>
                <c:pt idx="11">
                  <c:v>218.38</c:v>
                </c:pt>
                <c:pt idx="12">
                  <c:v>228.83</c:v>
                </c:pt>
                <c:pt idx="13">
                  <c:v>394.91</c:v>
                </c:pt>
                <c:pt idx="14">
                  <c:v>275.2</c:v>
                </c:pt>
                <c:pt idx="15">
                  <c:v>369.1</c:v>
                </c:pt>
                <c:pt idx="16">
                  <c:v>260.2</c:v>
                </c:pt>
                <c:pt idx="17">
                  <c:v>247.8</c:v>
                </c:pt>
                <c:pt idx="18">
                  <c:v>168.38</c:v>
                </c:pt>
                <c:pt idx="19">
                  <c:v>176.61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4-3543-452D-A50F-B2FC518D2FBD}"/>
            </c:ext>
          </c:extLst>
        </c:ser>
        <c:ser>
          <c:idx val="21"/>
          <c:order val="21"/>
          <c:tx>
            <c:strRef>
              <c:f>'water abstraction 9416'!$W$2</c:f>
              <c:strCache>
                <c:ptCount val="1"/>
                <c:pt idx="0">
                  <c:v>RUS</c:v>
                </c:pt>
              </c:strCache>
            </c:strRef>
          </c:tx>
          <c:spPr>
            <a:ln w="19050" cap="rnd">
              <a:solidFill>
                <a:schemeClr val="accent4">
                  <a:lumMod val="8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80000"/>
                </a:schemeClr>
              </a:solidFill>
              <a:ln w="9525">
                <a:solidFill>
                  <a:schemeClr val="accent4">
                    <a:lumMod val="80000"/>
                  </a:schemeClr>
                </a:solidFill>
              </a:ln>
              <a:effectLst/>
            </c:spPr>
          </c:marker>
          <c:xVal>
            <c:numRef>
              <c:f>'water abstraction 9416'!$A$3:$A$22</c:f>
              <c:numCache>
                <c:formatCode>General</c:formatCode>
                <c:ptCount val="20"/>
                <c:pt idx="0">
                  <c:v>1996</c:v>
                </c:pt>
                <c:pt idx="1">
                  <c:v>1997</c:v>
                </c:pt>
                <c:pt idx="2">
                  <c:v>1998</c:v>
                </c:pt>
                <c:pt idx="3">
                  <c:v>1999</c:v>
                </c:pt>
                <c:pt idx="4">
                  <c:v>2000</c:v>
                </c:pt>
                <c:pt idx="5">
                  <c:v>2001</c:v>
                </c:pt>
                <c:pt idx="6">
                  <c:v>2002</c:v>
                </c:pt>
                <c:pt idx="7">
                  <c:v>2003</c:v>
                </c:pt>
                <c:pt idx="8">
                  <c:v>2004</c:v>
                </c:pt>
                <c:pt idx="9">
                  <c:v>2005</c:v>
                </c:pt>
                <c:pt idx="10">
                  <c:v>2006</c:v>
                </c:pt>
                <c:pt idx="11">
                  <c:v>2007</c:v>
                </c:pt>
                <c:pt idx="12">
                  <c:v>2008</c:v>
                </c:pt>
                <c:pt idx="13">
                  <c:v>2009</c:v>
                </c:pt>
                <c:pt idx="14">
                  <c:v>2010</c:v>
                </c:pt>
                <c:pt idx="15">
                  <c:v>2011</c:v>
                </c:pt>
                <c:pt idx="16">
                  <c:v>2012</c:v>
                </c:pt>
                <c:pt idx="17">
                  <c:v>2013</c:v>
                </c:pt>
                <c:pt idx="18">
                  <c:v>2014</c:v>
                </c:pt>
                <c:pt idx="19">
                  <c:v>2015</c:v>
                </c:pt>
              </c:numCache>
            </c:numRef>
          </c:xVal>
          <c:yVal>
            <c:numRef>
              <c:f>'water abstraction 9416'!$W$3:$W$22</c:f>
              <c:numCache>
                <c:formatCode>General</c:formatCode>
                <c:ptCount val="20"/>
                <c:pt idx="0">
                  <c:v>87367</c:v>
                </c:pt>
                <c:pt idx="1">
                  <c:v>84845</c:v>
                </c:pt>
                <c:pt idx="2">
                  <c:v>82973</c:v>
                </c:pt>
                <c:pt idx="3">
                  <c:v>82064</c:v>
                </c:pt>
                <c:pt idx="4">
                  <c:v>80784</c:v>
                </c:pt>
                <c:pt idx="5">
                  <c:v>78736</c:v>
                </c:pt>
                <c:pt idx="6">
                  <c:v>78411</c:v>
                </c:pt>
                <c:pt idx="7">
                  <c:v>76855</c:v>
                </c:pt>
                <c:pt idx="8">
                  <c:v>74209</c:v>
                </c:pt>
                <c:pt idx="9">
                  <c:v>74366</c:v>
                </c:pt>
                <c:pt idx="10">
                  <c:v>74305</c:v>
                </c:pt>
                <c:pt idx="11">
                  <c:v>74633</c:v>
                </c:pt>
                <c:pt idx="12">
                  <c:v>74354</c:v>
                </c:pt>
                <c:pt idx="13">
                  <c:v>69915</c:v>
                </c:pt>
                <c:pt idx="14">
                  <c:v>72685</c:v>
                </c:pt>
                <c:pt idx="15">
                  <c:v>68652</c:v>
                </c:pt>
                <c:pt idx="16">
                  <c:v>66296</c:v>
                </c:pt>
                <c:pt idx="17">
                  <c:v>65104</c:v>
                </c:pt>
                <c:pt idx="18">
                  <c:v>64807</c:v>
                </c:pt>
                <c:pt idx="19">
                  <c:v>62163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5-3543-452D-A50F-B2FC518D2FBD}"/>
            </c:ext>
          </c:extLst>
        </c:ser>
        <c:ser>
          <c:idx val="22"/>
          <c:order val="22"/>
          <c:tx>
            <c:strRef>
              <c:f>'water abstraction 9416'!$X$2</c:f>
              <c:strCache>
                <c:ptCount val="1"/>
                <c:pt idx="0">
                  <c:v>LTU</c:v>
                </c:pt>
              </c:strCache>
            </c:strRef>
          </c:tx>
          <c:spPr>
            <a:ln w="19050" cap="rnd">
              <a:solidFill>
                <a:schemeClr val="accent5">
                  <a:lumMod val="8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80000"/>
                </a:schemeClr>
              </a:solidFill>
              <a:ln w="9525">
                <a:solidFill>
                  <a:schemeClr val="accent5">
                    <a:lumMod val="80000"/>
                  </a:schemeClr>
                </a:solidFill>
              </a:ln>
              <a:effectLst/>
            </c:spPr>
          </c:marker>
          <c:xVal>
            <c:numRef>
              <c:f>'water abstraction 9416'!$A$3:$A$22</c:f>
              <c:numCache>
                <c:formatCode>General</c:formatCode>
                <c:ptCount val="20"/>
                <c:pt idx="0">
                  <c:v>1996</c:v>
                </c:pt>
                <c:pt idx="1">
                  <c:v>1997</c:v>
                </c:pt>
                <c:pt idx="2">
                  <c:v>1998</c:v>
                </c:pt>
                <c:pt idx="3">
                  <c:v>1999</c:v>
                </c:pt>
                <c:pt idx="4">
                  <c:v>2000</c:v>
                </c:pt>
                <c:pt idx="5">
                  <c:v>2001</c:v>
                </c:pt>
                <c:pt idx="6">
                  <c:v>2002</c:v>
                </c:pt>
                <c:pt idx="7">
                  <c:v>2003</c:v>
                </c:pt>
                <c:pt idx="8">
                  <c:v>2004</c:v>
                </c:pt>
                <c:pt idx="9">
                  <c:v>2005</c:v>
                </c:pt>
                <c:pt idx="10">
                  <c:v>2006</c:v>
                </c:pt>
                <c:pt idx="11">
                  <c:v>2007</c:v>
                </c:pt>
                <c:pt idx="12">
                  <c:v>2008</c:v>
                </c:pt>
                <c:pt idx="13">
                  <c:v>2009</c:v>
                </c:pt>
                <c:pt idx="14">
                  <c:v>2010</c:v>
                </c:pt>
                <c:pt idx="15">
                  <c:v>2011</c:v>
                </c:pt>
                <c:pt idx="16">
                  <c:v>2012</c:v>
                </c:pt>
                <c:pt idx="17">
                  <c:v>2013</c:v>
                </c:pt>
                <c:pt idx="18">
                  <c:v>2014</c:v>
                </c:pt>
                <c:pt idx="19">
                  <c:v>2015</c:v>
                </c:pt>
              </c:numCache>
            </c:numRef>
          </c:xVal>
          <c:yVal>
            <c:numRef>
              <c:f>'water abstraction 9416'!$X$3:$X$22</c:f>
              <c:numCache>
                <c:formatCode>General</c:formatCode>
                <c:ptCount val="20"/>
                <c:pt idx="0">
                  <c:v>5696</c:v>
                </c:pt>
                <c:pt idx="1">
                  <c:v>4786</c:v>
                </c:pt>
                <c:pt idx="2">
                  <c:v>5125</c:v>
                </c:pt>
                <c:pt idx="3">
                  <c:v>4644</c:v>
                </c:pt>
                <c:pt idx="4">
                  <c:v>3578</c:v>
                </c:pt>
                <c:pt idx="5">
                  <c:v>2768</c:v>
                </c:pt>
                <c:pt idx="6">
                  <c:v>3126.3</c:v>
                </c:pt>
                <c:pt idx="7">
                  <c:v>3327.3</c:v>
                </c:pt>
                <c:pt idx="8">
                  <c:v>3278.2</c:v>
                </c:pt>
                <c:pt idx="9">
                  <c:v>2364.9</c:v>
                </c:pt>
                <c:pt idx="10">
                  <c:v>2081.1</c:v>
                </c:pt>
                <c:pt idx="11">
                  <c:v>2269</c:v>
                </c:pt>
                <c:pt idx="12">
                  <c:v>2274.86</c:v>
                </c:pt>
                <c:pt idx="13">
                  <c:v>2411.87</c:v>
                </c:pt>
                <c:pt idx="14">
                  <c:v>761.4</c:v>
                </c:pt>
                <c:pt idx="15">
                  <c:v>631.4</c:v>
                </c:pt>
                <c:pt idx="16">
                  <c:v>668.72</c:v>
                </c:pt>
                <c:pt idx="17">
                  <c:v>443.1</c:v>
                </c:pt>
                <c:pt idx="18">
                  <c:v>388.62</c:v>
                </c:pt>
                <c:pt idx="19">
                  <c:v>410.5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6-3543-452D-A50F-B2FC518D2FB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95277536"/>
        <c:axId val="304928792"/>
      </c:scatterChart>
      <c:valAx>
        <c:axId val="49527753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4928792"/>
        <c:crosses val="autoZero"/>
        <c:crossBetween val="midCat"/>
      </c:valAx>
      <c:valAx>
        <c:axId val="304928792"/>
        <c:scaling>
          <c:orientation val="minMax"/>
          <c:max val="90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527753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Water abstraction</a:t>
            </a:r>
            <a:r>
              <a:rPr lang="en-US" baseline="0"/>
              <a:t> pcap</a:t>
            </a:r>
            <a:endParaRPr lang="en-US"/>
          </a:p>
        </c:rich>
      </c:tx>
      <c:layout>
        <c:manualLayout>
          <c:xMode val="edge"/>
          <c:yMode val="edge"/>
          <c:x val="0.3633622834732893"/>
          <c:y val="5.435964340073928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8.0306110470635225E-2"/>
          <c:y val="3.7526131151414295E-2"/>
          <c:w val="0.81991168854039043"/>
          <c:h val="0.75118841962936456"/>
        </c:manualLayout>
      </c:layout>
      <c:scatterChart>
        <c:scatterStyle val="lineMarker"/>
        <c:varyColors val="0"/>
        <c:ser>
          <c:idx val="0"/>
          <c:order val="0"/>
          <c:tx>
            <c:strRef>
              <c:f>'pcap water abstraction'!$B$2</c:f>
              <c:strCache>
                <c:ptCount val="1"/>
                <c:pt idx="0">
                  <c:v>BEL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'pcap water abstraction'!$A$3:$A$22</c:f>
              <c:numCache>
                <c:formatCode>General</c:formatCode>
                <c:ptCount val="20"/>
                <c:pt idx="0">
                  <c:v>1996</c:v>
                </c:pt>
                <c:pt idx="1">
                  <c:v>1997</c:v>
                </c:pt>
                <c:pt idx="2">
                  <c:v>1998</c:v>
                </c:pt>
                <c:pt idx="3">
                  <c:v>1999</c:v>
                </c:pt>
                <c:pt idx="4">
                  <c:v>2000</c:v>
                </c:pt>
                <c:pt idx="5">
                  <c:v>2001</c:v>
                </c:pt>
                <c:pt idx="6">
                  <c:v>2002</c:v>
                </c:pt>
                <c:pt idx="7">
                  <c:v>2003</c:v>
                </c:pt>
                <c:pt idx="8">
                  <c:v>2004</c:v>
                </c:pt>
                <c:pt idx="9">
                  <c:v>2005</c:v>
                </c:pt>
                <c:pt idx="10">
                  <c:v>2006</c:v>
                </c:pt>
                <c:pt idx="11">
                  <c:v>2007</c:v>
                </c:pt>
                <c:pt idx="12">
                  <c:v>2008</c:v>
                </c:pt>
                <c:pt idx="13">
                  <c:v>2009</c:v>
                </c:pt>
                <c:pt idx="14">
                  <c:v>2010</c:v>
                </c:pt>
                <c:pt idx="15">
                  <c:v>2011</c:v>
                </c:pt>
                <c:pt idx="16">
                  <c:v>2012</c:v>
                </c:pt>
                <c:pt idx="17">
                  <c:v>2013</c:v>
                </c:pt>
                <c:pt idx="18">
                  <c:v>2014</c:v>
                </c:pt>
                <c:pt idx="19">
                  <c:v>2015</c:v>
                </c:pt>
              </c:numCache>
            </c:numRef>
          </c:xVal>
          <c:yVal>
            <c:numRef>
              <c:f>'pcap water abstraction'!$B$3:$B$22</c:f>
              <c:numCache>
                <c:formatCode>General</c:formatCode>
                <c:ptCount val="20"/>
                <c:pt idx="0">
                  <c:v>739.74300000000005</c:v>
                </c:pt>
                <c:pt idx="1">
                  <c:v>752.13800000000003</c:v>
                </c:pt>
                <c:pt idx="2">
                  <c:v>730.64200000000005</c:v>
                </c:pt>
                <c:pt idx="3">
                  <c:v>703.22640000000001</c:v>
                </c:pt>
                <c:pt idx="4">
                  <c:v>732.94839999999999</c:v>
                </c:pt>
                <c:pt idx="5">
                  <c:v>677.87459999999999</c:v>
                </c:pt>
                <c:pt idx="6">
                  <c:v>650.1182</c:v>
                </c:pt>
                <c:pt idx="7">
                  <c:v>639.78110000000004</c:v>
                </c:pt>
                <c:pt idx="8">
                  <c:v>615.17439999999999</c:v>
                </c:pt>
                <c:pt idx="9">
                  <c:v>605.74279999999999</c:v>
                </c:pt>
                <c:pt idx="10">
                  <c:v>606.88499999999999</c:v>
                </c:pt>
                <c:pt idx="11">
                  <c:v>581.16930000000002</c:v>
                </c:pt>
                <c:pt idx="12">
                  <c:v>568.63699999999994</c:v>
                </c:pt>
                <c:pt idx="13">
                  <c:v>552.98649999999998</c:v>
                </c:pt>
                <c:pt idx="14">
                  <c:v>544.22360000000003</c:v>
                </c:pt>
                <c:pt idx="15">
                  <c:v>461.45069999999998</c:v>
                </c:pt>
                <c:pt idx="16">
                  <c:v>478.15589999999997</c:v>
                </c:pt>
                <c:pt idx="17">
                  <c:v>432.94299999999998</c:v>
                </c:pt>
                <c:pt idx="18">
                  <c:v>406.0838</c:v>
                </c:pt>
                <c:pt idx="19">
                  <c:v>353.83960000000002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A1A-47EB-84A0-D96D2EFAF03B}"/>
            </c:ext>
          </c:extLst>
        </c:ser>
        <c:ser>
          <c:idx val="1"/>
          <c:order val="1"/>
          <c:tx>
            <c:strRef>
              <c:f>'pcap water abstraction'!$C$2</c:f>
              <c:strCache>
                <c:ptCount val="1"/>
                <c:pt idx="0">
                  <c:v>CZE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'pcap water abstraction'!$A$3:$A$22</c:f>
              <c:numCache>
                <c:formatCode>General</c:formatCode>
                <c:ptCount val="20"/>
                <c:pt idx="0">
                  <c:v>1996</c:v>
                </c:pt>
                <c:pt idx="1">
                  <c:v>1997</c:v>
                </c:pt>
                <c:pt idx="2">
                  <c:v>1998</c:v>
                </c:pt>
                <c:pt idx="3">
                  <c:v>1999</c:v>
                </c:pt>
                <c:pt idx="4">
                  <c:v>2000</c:v>
                </c:pt>
                <c:pt idx="5">
                  <c:v>2001</c:v>
                </c:pt>
                <c:pt idx="6">
                  <c:v>2002</c:v>
                </c:pt>
                <c:pt idx="7">
                  <c:v>2003</c:v>
                </c:pt>
                <c:pt idx="8">
                  <c:v>2004</c:v>
                </c:pt>
                <c:pt idx="9">
                  <c:v>2005</c:v>
                </c:pt>
                <c:pt idx="10">
                  <c:v>2006</c:v>
                </c:pt>
                <c:pt idx="11">
                  <c:v>2007</c:v>
                </c:pt>
                <c:pt idx="12">
                  <c:v>2008</c:v>
                </c:pt>
                <c:pt idx="13">
                  <c:v>2009</c:v>
                </c:pt>
                <c:pt idx="14">
                  <c:v>2010</c:v>
                </c:pt>
                <c:pt idx="15">
                  <c:v>2011</c:v>
                </c:pt>
                <c:pt idx="16">
                  <c:v>2012</c:v>
                </c:pt>
                <c:pt idx="17">
                  <c:v>2013</c:v>
                </c:pt>
                <c:pt idx="18">
                  <c:v>2014</c:v>
                </c:pt>
                <c:pt idx="19">
                  <c:v>2015</c:v>
                </c:pt>
              </c:numCache>
            </c:numRef>
          </c:xVal>
          <c:yVal>
            <c:numRef>
              <c:f>'pcap water abstraction'!$C$3:$C$22</c:f>
              <c:numCache>
                <c:formatCode>General</c:formatCode>
                <c:ptCount val="20"/>
                <c:pt idx="0">
                  <c:v>248.27279999999999</c:v>
                </c:pt>
                <c:pt idx="1">
                  <c:v>241.09289999999999</c:v>
                </c:pt>
                <c:pt idx="2">
                  <c:v>220.55080000000001</c:v>
                </c:pt>
                <c:pt idx="3">
                  <c:v>191.70590000000001</c:v>
                </c:pt>
                <c:pt idx="4">
                  <c:v>186.4059</c:v>
                </c:pt>
                <c:pt idx="5">
                  <c:v>179.01849999999999</c:v>
                </c:pt>
                <c:pt idx="6">
                  <c:v>186.12479999999999</c:v>
                </c:pt>
                <c:pt idx="7">
                  <c:v>206.6678</c:v>
                </c:pt>
                <c:pt idx="8">
                  <c:v>198.05770000000001</c:v>
                </c:pt>
                <c:pt idx="9">
                  <c:v>189.98519999999999</c:v>
                </c:pt>
                <c:pt idx="10">
                  <c:v>188.07390000000001</c:v>
                </c:pt>
                <c:pt idx="11">
                  <c:v>190.13200000000001</c:v>
                </c:pt>
                <c:pt idx="12">
                  <c:v>190.71940000000001</c:v>
                </c:pt>
                <c:pt idx="13">
                  <c:v>185.65710000000001</c:v>
                </c:pt>
                <c:pt idx="14">
                  <c:v>185.1371</c:v>
                </c:pt>
                <c:pt idx="15">
                  <c:v>178.54509999999999</c:v>
                </c:pt>
                <c:pt idx="16">
                  <c:v>173.9674</c:v>
                </c:pt>
                <c:pt idx="17">
                  <c:v>155.89619999999999</c:v>
                </c:pt>
                <c:pt idx="18">
                  <c:v>155.7627</c:v>
                </c:pt>
                <c:pt idx="19">
                  <c:v>151.2159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0A1A-47EB-84A0-D96D2EFAF03B}"/>
            </c:ext>
          </c:extLst>
        </c:ser>
        <c:ser>
          <c:idx val="2"/>
          <c:order val="2"/>
          <c:tx>
            <c:strRef>
              <c:f>'pcap water abstraction'!$D$2</c:f>
              <c:strCache>
                <c:ptCount val="1"/>
                <c:pt idx="0">
                  <c:v>DNK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'pcap water abstraction'!$A$3:$A$22</c:f>
              <c:numCache>
                <c:formatCode>General</c:formatCode>
                <c:ptCount val="20"/>
                <c:pt idx="0">
                  <c:v>1996</c:v>
                </c:pt>
                <c:pt idx="1">
                  <c:v>1997</c:v>
                </c:pt>
                <c:pt idx="2">
                  <c:v>1998</c:v>
                </c:pt>
                <c:pt idx="3">
                  <c:v>1999</c:v>
                </c:pt>
                <c:pt idx="4">
                  <c:v>2000</c:v>
                </c:pt>
                <c:pt idx="5">
                  <c:v>2001</c:v>
                </c:pt>
                <c:pt idx="6">
                  <c:v>2002</c:v>
                </c:pt>
                <c:pt idx="7">
                  <c:v>2003</c:v>
                </c:pt>
                <c:pt idx="8">
                  <c:v>2004</c:v>
                </c:pt>
                <c:pt idx="9">
                  <c:v>2005</c:v>
                </c:pt>
                <c:pt idx="10">
                  <c:v>2006</c:v>
                </c:pt>
                <c:pt idx="11">
                  <c:v>2007</c:v>
                </c:pt>
                <c:pt idx="12">
                  <c:v>2008</c:v>
                </c:pt>
                <c:pt idx="13">
                  <c:v>2009</c:v>
                </c:pt>
                <c:pt idx="14">
                  <c:v>2010</c:v>
                </c:pt>
                <c:pt idx="15">
                  <c:v>2011</c:v>
                </c:pt>
                <c:pt idx="16">
                  <c:v>2012</c:v>
                </c:pt>
                <c:pt idx="17">
                  <c:v>2013</c:v>
                </c:pt>
                <c:pt idx="18">
                  <c:v>2014</c:v>
                </c:pt>
                <c:pt idx="19">
                  <c:v>2015</c:v>
                </c:pt>
              </c:numCache>
            </c:numRef>
          </c:xVal>
          <c:yVal>
            <c:numRef>
              <c:f>'pcap water abstraction'!$D$3:$D$22</c:f>
              <c:numCache>
                <c:formatCode>General</c:formatCode>
                <c:ptCount val="20"/>
                <c:pt idx="0">
                  <c:v>182.8783</c:v>
                </c:pt>
                <c:pt idx="1">
                  <c:v>176.68639999999999</c:v>
                </c:pt>
                <c:pt idx="2">
                  <c:v>142.21619999999999</c:v>
                </c:pt>
                <c:pt idx="3">
                  <c:v>131.70419999999999</c:v>
                </c:pt>
                <c:pt idx="4">
                  <c:v>135.96209999999999</c:v>
                </c:pt>
                <c:pt idx="5">
                  <c:v>132.04400000000001</c:v>
                </c:pt>
                <c:pt idx="6">
                  <c:v>124.3113</c:v>
                </c:pt>
                <c:pt idx="7">
                  <c:v>120.8843</c:v>
                </c:pt>
                <c:pt idx="8">
                  <c:v>125.3433</c:v>
                </c:pt>
                <c:pt idx="9">
                  <c:v>118.745</c:v>
                </c:pt>
                <c:pt idx="10">
                  <c:v>124.1301</c:v>
                </c:pt>
                <c:pt idx="11">
                  <c:v>104.3159</c:v>
                </c:pt>
                <c:pt idx="12">
                  <c:v>126.5977</c:v>
                </c:pt>
                <c:pt idx="13">
                  <c:v>119.37269999999999</c:v>
                </c:pt>
                <c:pt idx="14">
                  <c:v>145.6207</c:v>
                </c:pt>
                <c:pt idx="15">
                  <c:v>155.06059999999999</c:v>
                </c:pt>
                <c:pt idx="16">
                  <c:v>129.8365</c:v>
                </c:pt>
                <c:pt idx="17">
                  <c:v>179.0128</c:v>
                </c:pt>
                <c:pt idx="18">
                  <c:v>174.64089999999999</c:v>
                </c:pt>
                <c:pt idx="19">
                  <c:v>142.70410000000001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0A1A-47EB-84A0-D96D2EFAF03B}"/>
            </c:ext>
          </c:extLst>
        </c:ser>
        <c:ser>
          <c:idx val="3"/>
          <c:order val="3"/>
          <c:tx>
            <c:strRef>
              <c:f>'pcap water abstraction'!$E$2</c:f>
              <c:strCache>
                <c:ptCount val="1"/>
                <c:pt idx="0">
                  <c:v>FRA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'pcap water abstraction'!$A$3:$A$22</c:f>
              <c:numCache>
                <c:formatCode>General</c:formatCode>
                <c:ptCount val="20"/>
                <c:pt idx="0">
                  <c:v>1996</c:v>
                </c:pt>
                <c:pt idx="1">
                  <c:v>1997</c:v>
                </c:pt>
                <c:pt idx="2">
                  <c:v>1998</c:v>
                </c:pt>
                <c:pt idx="3">
                  <c:v>1999</c:v>
                </c:pt>
                <c:pt idx="4">
                  <c:v>2000</c:v>
                </c:pt>
                <c:pt idx="5">
                  <c:v>2001</c:v>
                </c:pt>
                <c:pt idx="6">
                  <c:v>2002</c:v>
                </c:pt>
                <c:pt idx="7">
                  <c:v>2003</c:v>
                </c:pt>
                <c:pt idx="8">
                  <c:v>2004</c:v>
                </c:pt>
                <c:pt idx="9">
                  <c:v>2005</c:v>
                </c:pt>
                <c:pt idx="10">
                  <c:v>2006</c:v>
                </c:pt>
                <c:pt idx="11">
                  <c:v>2007</c:v>
                </c:pt>
                <c:pt idx="12">
                  <c:v>2008</c:v>
                </c:pt>
                <c:pt idx="13">
                  <c:v>2009</c:v>
                </c:pt>
                <c:pt idx="14">
                  <c:v>2010</c:v>
                </c:pt>
                <c:pt idx="15">
                  <c:v>2011</c:v>
                </c:pt>
                <c:pt idx="16">
                  <c:v>2012</c:v>
                </c:pt>
                <c:pt idx="17">
                  <c:v>2013</c:v>
                </c:pt>
                <c:pt idx="18">
                  <c:v>2014</c:v>
                </c:pt>
                <c:pt idx="19">
                  <c:v>2015</c:v>
                </c:pt>
              </c:numCache>
            </c:numRef>
          </c:xVal>
          <c:yVal>
            <c:numRef>
              <c:f>'pcap water abstraction'!$E$3:$E$22</c:f>
              <c:numCache>
                <c:formatCode>General</c:formatCode>
                <c:ptCount val="20"/>
                <c:pt idx="1">
                  <c:v>521.28309999999999</c:v>
                </c:pt>
                <c:pt idx="2">
                  <c:v>555.57619999999997</c:v>
                </c:pt>
                <c:pt idx="3">
                  <c:v>550.09519999999998</c:v>
                </c:pt>
                <c:pt idx="4">
                  <c:v>554.35640000000001</c:v>
                </c:pt>
                <c:pt idx="5">
                  <c:v>564.86800000000005</c:v>
                </c:pt>
                <c:pt idx="6">
                  <c:v>541.15110000000004</c:v>
                </c:pt>
                <c:pt idx="7">
                  <c:v>587.48659999999995</c:v>
                </c:pt>
                <c:pt idx="8">
                  <c:v>555.44849999999997</c:v>
                </c:pt>
                <c:pt idx="9">
                  <c:v>554.19550000000004</c:v>
                </c:pt>
                <c:pt idx="10">
                  <c:v>529.22720000000004</c:v>
                </c:pt>
                <c:pt idx="11">
                  <c:v>507.68439999999998</c:v>
                </c:pt>
                <c:pt idx="12">
                  <c:v>469.43849999999998</c:v>
                </c:pt>
                <c:pt idx="13">
                  <c:v>473.03989999999999</c:v>
                </c:pt>
                <c:pt idx="14">
                  <c:v>450.6848</c:v>
                </c:pt>
                <c:pt idx="15">
                  <c:v>447.88080000000002</c:v>
                </c:pt>
                <c:pt idx="16">
                  <c:v>472.0942</c:v>
                </c:pt>
                <c:pt idx="17">
                  <c:v>435.53910000000002</c:v>
                </c:pt>
                <c:pt idx="18">
                  <c:v>421.77319999999997</c:v>
                </c:pt>
                <c:pt idx="19">
                  <c:v>436.32310000000001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0A1A-47EB-84A0-D96D2EFAF03B}"/>
            </c:ext>
          </c:extLst>
        </c:ser>
        <c:ser>
          <c:idx val="4"/>
          <c:order val="4"/>
          <c:tx>
            <c:strRef>
              <c:f>'pcap water abstraction'!$F$2</c:f>
              <c:strCache>
                <c:ptCount val="1"/>
                <c:pt idx="0">
                  <c:v>GRC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numRef>
              <c:f>'pcap water abstraction'!$A$3:$A$22</c:f>
              <c:numCache>
                <c:formatCode>General</c:formatCode>
                <c:ptCount val="20"/>
                <c:pt idx="0">
                  <c:v>1996</c:v>
                </c:pt>
                <c:pt idx="1">
                  <c:v>1997</c:v>
                </c:pt>
                <c:pt idx="2">
                  <c:v>1998</c:v>
                </c:pt>
                <c:pt idx="3">
                  <c:v>1999</c:v>
                </c:pt>
                <c:pt idx="4">
                  <c:v>2000</c:v>
                </c:pt>
                <c:pt idx="5">
                  <c:v>2001</c:v>
                </c:pt>
                <c:pt idx="6">
                  <c:v>2002</c:v>
                </c:pt>
                <c:pt idx="7">
                  <c:v>2003</c:v>
                </c:pt>
                <c:pt idx="8">
                  <c:v>2004</c:v>
                </c:pt>
                <c:pt idx="9">
                  <c:v>2005</c:v>
                </c:pt>
                <c:pt idx="10">
                  <c:v>2006</c:v>
                </c:pt>
                <c:pt idx="11">
                  <c:v>2007</c:v>
                </c:pt>
                <c:pt idx="12">
                  <c:v>2008</c:v>
                </c:pt>
                <c:pt idx="13">
                  <c:v>2009</c:v>
                </c:pt>
                <c:pt idx="14">
                  <c:v>2010</c:v>
                </c:pt>
                <c:pt idx="15">
                  <c:v>2011</c:v>
                </c:pt>
                <c:pt idx="16">
                  <c:v>2012</c:v>
                </c:pt>
                <c:pt idx="17">
                  <c:v>2013</c:v>
                </c:pt>
                <c:pt idx="18">
                  <c:v>2014</c:v>
                </c:pt>
                <c:pt idx="19">
                  <c:v>2015</c:v>
                </c:pt>
              </c:numCache>
            </c:numRef>
          </c:xVal>
          <c:yVal>
            <c:numRef>
              <c:f>'pcap water abstraction'!$F$3:$F$22</c:f>
              <c:numCache>
                <c:formatCode>General</c:formatCode>
                <c:ptCount val="20"/>
                <c:pt idx="0">
                  <c:v>712.81380000000001</c:v>
                </c:pt>
                <c:pt idx="1">
                  <c:v>797.28549999999996</c:v>
                </c:pt>
                <c:pt idx="4">
                  <c:v>895.53390000000002</c:v>
                </c:pt>
                <c:pt idx="5">
                  <c:v>877.78859999999997</c:v>
                </c:pt>
                <c:pt idx="6">
                  <c:v>828.04039999999998</c:v>
                </c:pt>
                <c:pt idx="7">
                  <c:v>842.8646</c:v>
                </c:pt>
                <c:pt idx="8">
                  <c:v>852.36379999999997</c:v>
                </c:pt>
                <c:pt idx="9">
                  <c:v>860.05160000000001</c:v>
                </c:pt>
                <c:pt idx="10">
                  <c:v>860.05160000000001</c:v>
                </c:pt>
                <c:pt idx="11">
                  <c:v>860.05160000000001</c:v>
                </c:pt>
                <c:pt idx="15">
                  <c:v>917.40120000000002</c:v>
                </c:pt>
                <c:pt idx="16">
                  <c:v>921.50959999999998</c:v>
                </c:pt>
                <c:pt idx="17">
                  <c:v>924.02679999999998</c:v>
                </c:pt>
                <c:pt idx="18">
                  <c:v>926.6309</c:v>
                </c:pt>
                <c:pt idx="19">
                  <c:v>929.45330000000001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0A1A-47EB-84A0-D96D2EFAF03B}"/>
            </c:ext>
          </c:extLst>
        </c:ser>
        <c:ser>
          <c:idx val="5"/>
          <c:order val="5"/>
          <c:tx>
            <c:strRef>
              <c:f>'pcap water abstraction'!$G$2</c:f>
              <c:strCache>
                <c:ptCount val="1"/>
                <c:pt idx="0">
                  <c:v>HUN</c:v>
                </c:pt>
              </c:strCache>
            </c:strRef>
          </c:tx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numRef>
              <c:f>'pcap water abstraction'!$A$3:$A$22</c:f>
              <c:numCache>
                <c:formatCode>General</c:formatCode>
                <c:ptCount val="20"/>
                <c:pt idx="0">
                  <c:v>1996</c:v>
                </c:pt>
                <c:pt idx="1">
                  <c:v>1997</c:v>
                </c:pt>
                <c:pt idx="2">
                  <c:v>1998</c:v>
                </c:pt>
                <c:pt idx="3">
                  <c:v>1999</c:v>
                </c:pt>
                <c:pt idx="4">
                  <c:v>2000</c:v>
                </c:pt>
                <c:pt idx="5">
                  <c:v>2001</c:v>
                </c:pt>
                <c:pt idx="6">
                  <c:v>2002</c:v>
                </c:pt>
                <c:pt idx="7">
                  <c:v>2003</c:v>
                </c:pt>
                <c:pt idx="8">
                  <c:v>2004</c:v>
                </c:pt>
                <c:pt idx="9">
                  <c:v>2005</c:v>
                </c:pt>
                <c:pt idx="10">
                  <c:v>2006</c:v>
                </c:pt>
                <c:pt idx="11">
                  <c:v>2007</c:v>
                </c:pt>
                <c:pt idx="12">
                  <c:v>2008</c:v>
                </c:pt>
                <c:pt idx="13">
                  <c:v>2009</c:v>
                </c:pt>
                <c:pt idx="14">
                  <c:v>2010</c:v>
                </c:pt>
                <c:pt idx="15">
                  <c:v>2011</c:v>
                </c:pt>
                <c:pt idx="16">
                  <c:v>2012</c:v>
                </c:pt>
                <c:pt idx="17">
                  <c:v>2013</c:v>
                </c:pt>
                <c:pt idx="18">
                  <c:v>2014</c:v>
                </c:pt>
                <c:pt idx="19">
                  <c:v>2015</c:v>
                </c:pt>
              </c:numCache>
            </c:numRef>
          </c:xVal>
          <c:yVal>
            <c:numRef>
              <c:f>'pcap water abstraction'!$G$3:$G$22</c:f>
              <c:numCache>
                <c:formatCode>General</c:formatCode>
                <c:ptCount val="20"/>
                <c:pt idx="0">
                  <c:v>581.73990000000003</c:v>
                </c:pt>
                <c:pt idx="1">
                  <c:v>559.48109999999997</c:v>
                </c:pt>
                <c:pt idx="2">
                  <c:v>561.44200000000001</c:v>
                </c:pt>
                <c:pt idx="3">
                  <c:v>540.51859999999999</c:v>
                </c:pt>
                <c:pt idx="4">
                  <c:v>647.8152</c:v>
                </c:pt>
                <c:pt idx="5">
                  <c:v>657.28489999999999</c:v>
                </c:pt>
                <c:pt idx="6">
                  <c:v>643.04300000000001</c:v>
                </c:pt>
                <c:pt idx="7">
                  <c:v>614.0607</c:v>
                </c:pt>
                <c:pt idx="8">
                  <c:v>575.16549999999995</c:v>
                </c:pt>
                <c:pt idx="9">
                  <c:v>488.66059999999999</c:v>
                </c:pt>
                <c:pt idx="10">
                  <c:v>488.93889999999999</c:v>
                </c:pt>
                <c:pt idx="11">
                  <c:v>526.59829999999999</c:v>
                </c:pt>
                <c:pt idx="12">
                  <c:v>543.60209999999995</c:v>
                </c:pt>
                <c:pt idx="13">
                  <c:v>636.79280000000006</c:v>
                </c:pt>
                <c:pt idx="14">
                  <c:v>540.92880000000002</c:v>
                </c:pt>
                <c:pt idx="15">
                  <c:v>528.00819999999999</c:v>
                </c:pt>
                <c:pt idx="16">
                  <c:v>512.04549999999995</c:v>
                </c:pt>
                <c:pt idx="17">
                  <c:v>533.87040000000002</c:v>
                </c:pt>
                <c:pt idx="18">
                  <c:v>400.0616</c:v>
                </c:pt>
                <c:pt idx="19">
                  <c:v>412.1182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0A1A-47EB-84A0-D96D2EFAF03B}"/>
            </c:ext>
          </c:extLst>
        </c:ser>
        <c:ser>
          <c:idx val="7"/>
          <c:order val="6"/>
          <c:tx>
            <c:strRef>
              <c:f>'pcap water abstraction'!$I$2</c:f>
              <c:strCache>
                <c:ptCount val="1"/>
                <c:pt idx="0">
                  <c:v>JPN</c:v>
                </c:pt>
              </c:strCache>
            </c:strRef>
          </c:tx>
          <c:spPr>
            <a:ln w="19050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60000"/>
                </a:schemeClr>
              </a:solidFill>
              <a:ln w="9525">
                <a:solidFill>
                  <a:schemeClr val="accent2">
                    <a:lumMod val="60000"/>
                  </a:schemeClr>
                </a:solidFill>
              </a:ln>
              <a:effectLst/>
            </c:spPr>
          </c:marker>
          <c:xVal>
            <c:numRef>
              <c:f>'pcap water abstraction'!$A$3:$A$22</c:f>
              <c:numCache>
                <c:formatCode>General</c:formatCode>
                <c:ptCount val="20"/>
                <c:pt idx="0">
                  <c:v>1996</c:v>
                </c:pt>
                <c:pt idx="1">
                  <c:v>1997</c:v>
                </c:pt>
                <c:pt idx="2">
                  <c:v>1998</c:v>
                </c:pt>
                <c:pt idx="3">
                  <c:v>1999</c:v>
                </c:pt>
                <c:pt idx="4">
                  <c:v>2000</c:v>
                </c:pt>
                <c:pt idx="5">
                  <c:v>2001</c:v>
                </c:pt>
                <c:pt idx="6">
                  <c:v>2002</c:v>
                </c:pt>
                <c:pt idx="7">
                  <c:v>2003</c:v>
                </c:pt>
                <c:pt idx="8">
                  <c:v>2004</c:v>
                </c:pt>
                <c:pt idx="9">
                  <c:v>2005</c:v>
                </c:pt>
                <c:pt idx="10">
                  <c:v>2006</c:v>
                </c:pt>
                <c:pt idx="11">
                  <c:v>2007</c:v>
                </c:pt>
                <c:pt idx="12">
                  <c:v>2008</c:v>
                </c:pt>
                <c:pt idx="13">
                  <c:v>2009</c:v>
                </c:pt>
                <c:pt idx="14">
                  <c:v>2010</c:v>
                </c:pt>
                <c:pt idx="15">
                  <c:v>2011</c:v>
                </c:pt>
                <c:pt idx="16">
                  <c:v>2012</c:v>
                </c:pt>
                <c:pt idx="17">
                  <c:v>2013</c:v>
                </c:pt>
                <c:pt idx="18">
                  <c:v>2014</c:v>
                </c:pt>
                <c:pt idx="19">
                  <c:v>2015</c:v>
                </c:pt>
              </c:numCache>
            </c:numRef>
          </c:xVal>
          <c:yVal>
            <c:numRef>
              <c:f>'pcap water abstraction'!$I$3:$I$22</c:f>
              <c:numCache>
                <c:formatCode>General</c:formatCode>
                <c:ptCount val="20"/>
                <c:pt idx="4">
                  <c:v>682.00400000000002</c:v>
                </c:pt>
                <c:pt idx="5">
                  <c:v>669.37929999999994</c:v>
                </c:pt>
                <c:pt idx="6">
                  <c:v>661.86540000000002</c:v>
                </c:pt>
                <c:pt idx="7">
                  <c:v>655.12310000000002</c:v>
                </c:pt>
                <c:pt idx="8">
                  <c:v>651.5933</c:v>
                </c:pt>
                <c:pt idx="9">
                  <c:v>650.11710000000005</c:v>
                </c:pt>
                <c:pt idx="10">
                  <c:v>647.13620000000003</c:v>
                </c:pt>
                <c:pt idx="11">
                  <c:v>645.78859999999997</c:v>
                </c:pt>
                <c:pt idx="12">
                  <c:v>641.05229999999995</c:v>
                </c:pt>
                <c:pt idx="13">
                  <c:v>633.61109999999996</c:v>
                </c:pt>
                <c:pt idx="14">
                  <c:v>633.77560000000005</c:v>
                </c:pt>
                <c:pt idx="15">
                  <c:v>629.55370000000005</c:v>
                </c:pt>
                <c:pt idx="16">
                  <c:v>626.83199999999999</c:v>
                </c:pt>
                <c:pt idx="17">
                  <c:v>624.79449999999997</c:v>
                </c:pt>
                <c:pt idx="18">
                  <c:v>624.70039999999995</c:v>
                </c:pt>
                <c:pt idx="19">
                  <c:v>623.90840000000003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0A1A-47EB-84A0-D96D2EFAF03B}"/>
            </c:ext>
          </c:extLst>
        </c:ser>
        <c:ser>
          <c:idx val="8"/>
          <c:order val="7"/>
          <c:tx>
            <c:strRef>
              <c:f>'pcap water abstraction'!$J$2</c:f>
              <c:strCache>
                <c:ptCount val="1"/>
                <c:pt idx="0">
                  <c:v>KOR</c:v>
                </c:pt>
              </c:strCache>
            </c:strRef>
          </c:tx>
          <c:spPr>
            <a:ln w="19050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60000"/>
                </a:schemeClr>
              </a:solidFill>
              <a:ln w="9525">
                <a:solidFill>
                  <a:schemeClr val="accent3">
                    <a:lumMod val="60000"/>
                  </a:schemeClr>
                </a:solidFill>
              </a:ln>
              <a:effectLst/>
            </c:spPr>
          </c:marker>
          <c:xVal>
            <c:numRef>
              <c:f>'pcap water abstraction'!$A$3:$A$22</c:f>
              <c:numCache>
                <c:formatCode>General</c:formatCode>
                <c:ptCount val="20"/>
                <c:pt idx="0">
                  <c:v>1996</c:v>
                </c:pt>
                <c:pt idx="1">
                  <c:v>1997</c:v>
                </c:pt>
                <c:pt idx="2">
                  <c:v>1998</c:v>
                </c:pt>
                <c:pt idx="3">
                  <c:v>1999</c:v>
                </c:pt>
                <c:pt idx="4">
                  <c:v>2000</c:v>
                </c:pt>
                <c:pt idx="5">
                  <c:v>2001</c:v>
                </c:pt>
                <c:pt idx="6">
                  <c:v>2002</c:v>
                </c:pt>
                <c:pt idx="7">
                  <c:v>2003</c:v>
                </c:pt>
                <c:pt idx="8">
                  <c:v>2004</c:v>
                </c:pt>
                <c:pt idx="9">
                  <c:v>2005</c:v>
                </c:pt>
                <c:pt idx="10">
                  <c:v>2006</c:v>
                </c:pt>
                <c:pt idx="11">
                  <c:v>2007</c:v>
                </c:pt>
                <c:pt idx="12">
                  <c:v>2008</c:v>
                </c:pt>
                <c:pt idx="13">
                  <c:v>2009</c:v>
                </c:pt>
                <c:pt idx="14">
                  <c:v>2010</c:v>
                </c:pt>
                <c:pt idx="15">
                  <c:v>2011</c:v>
                </c:pt>
                <c:pt idx="16">
                  <c:v>2012</c:v>
                </c:pt>
                <c:pt idx="17">
                  <c:v>2013</c:v>
                </c:pt>
                <c:pt idx="18">
                  <c:v>2014</c:v>
                </c:pt>
                <c:pt idx="19">
                  <c:v>2015</c:v>
                </c:pt>
              </c:numCache>
            </c:numRef>
          </c:xVal>
          <c:yVal>
            <c:numRef>
              <c:f>'pcap water abstraction'!$J$3:$J$22</c:f>
              <c:numCache>
                <c:formatCode>General</c:formatCode>
                <c:ptCount val="20"/>
                <c:pt idx="0">
                  <c:v>550.76930000000004</c:v>
                </c:pt>
                <c:pt idx="1">
                  <c:v>558.12130000000002</c:v>
                </c:pt>
                <c:pt idx="4">
                  <c:v>435.31720000000001</c:v>
                </c:pt>
                <c:pt idx="6">
                  <c:v>607.56820000000005</c:v>
                </c:pt>
                <c:pt idx="7">
                  <c:v>604.27800000000002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0A1A-47EB-84A0-D96D2EFAF03B}"/>
            </c:ext>
          </c:extLst>
        </c:ser>
        <c:ser>
          <c:idx val="9"/>
          <c:order val="8"/>
          <c:tx>
            <c:strRef>
              <c:f>'pcap water abstraction'!$K$2</c:f>
              <c:strCache>
                <c:ptCount val="1"/>
                <c:pt idx="0">
                  <c:v>MEX</c:v>
                </c:pt>
              </c:strCache>
            </c:strRef>
          </c:tx>
          <c:spPr>
            <a:ln w="19050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60000"/>
                </a:schemeClr>
              </a:solidFill>
              <a:ln w="9525">
                <a:solidFill>
                  <a:schemeClr val="accent4">
                    <a:lumMod val="60000"/>
                  </a:schemeClr>
                </a:solidFill>
              </a:ln>
              <a:effectLst/>
            </c:spPr>
          </c:marker>
          <c:xVal>
            <c:numRef>
              <c:f>'pcap water abstraction'!$A$3:$A$22</c:f>
              <c:numCache>
                <c:formatCode>General</c:formatCode>
                <c:ptCount val="20"/>
                <c:pt idx="0">
                  <c:v>1996</c:v>
                </c:pt>
                <c:pt idx="1">
                  <c:v>1997</c:v>
                </c:pt>
                <c:pt idx="2">
                  <c:v>1998</c:v>
                </c:pt>
                <c:pt idx="3">
                  <c:v>1999</c:v>
                </c:pt>
                <c:pt idx="4">
                  <c:v>2000</c:v>
                </c:pt>
                <c:pt idx="5">
                  <c:v>2001</c:v>
                </c:pt>
                <c:pt idx="6">
                  <c:v>2002</c:v>
                </c:pt>
                <c:pt idx="7">
                  <c:v>2003</c:v>
                </c:pt>
                <c:pt idx="8">
                  <c:v>2004</c:v>
                </c:pt>
                <c:pt idx="9">
                  <c:v>2005</c:v>
                </c:pt>
                <c:pt idx="10">
                  <c:v>2006</c:v>
                </c:pt>
                <c:pt idx="11">
                  <c:v>2007</c:v>
                </c:pt>
                <c:pt idx="12">
                  <c:v>2008</c:v>
                </c:pt>
                <c:pt idx="13">
                  <c:v>2009</c:v>
                </c:pt>
                <c:pt idx="14">
                  <c:v>2010</c:v>
                </c:pt>
                <c:pt idx="15">
                  <c:v>2011</c:v>
                </c:pt>
                <c:pt idx="16">
                  <c:v>2012</c:v>
                </c:pt>
                <c:pt idx="17">
                  <c:v>2013</c:v>
                </c:pt>
                <c:pt idx="18">
                  <c:v>2014</c:v>
                </c:pt>
                <c:pt idx="19">
                  <c:v>2015</c:v>
                </c:pt>
              </c:numCache>
            </c:numRef>
          </c:xVal>
          <c:yVal>
            <c:numRef>
              <c:f>'pcap water abstraction'!$K$3:$K$22</c:f>
              <c:numCache>
                <c:formatCode>General</c:formatCode>
                <c:ptCount val="20"/>
                <c:pt idx="1">
                  <c:v>745.34670000000006</c:v>
                </c:pt>
                <c:pt idx="2">
                  <c:v>826.12990000000002</c:v>
                </c:pt>
                <c:pt idx="3">
                  <c:v>806.20749999999998</c:v>
                </c:pt>
                <c:pt idx="4">
                  <c:v>712.11109999999996</c:v>
                </c:pt>
                <c:pt idx="5">
                  <c:v>686.25040000000001</c:v>
                </c:pt>
                <c:pt idx="6">
                  <c:v>714.47080000000005</c:v>
                </c:pt>
                <c:pt idx="7">
                  <c:v>724.54989999999998</c:v>
                </c:pt>
                <c:pt idx="8">
                  <c:v>721.74549999999999</c:v>
                </c:pt>
                <c:pt idx="9">
                  <c:v>721.74220000000003</c:v>
                </c:pt>
                <c:pt idx="10">
                  <c:v>718.87260000000003</c:v>
                </c:pt>
                <c:pt idx="11">
                  <c:v>723.17669999999998</c:v>
                </c:pt>
                <c:pt idx="12">
                  <c:v>719.68669999999997</c:v>
                </c:pt>
                <c:pt idx="13">
                  <c:v>716.55889999999999</c:v>
                </c:pt>
                <c:pt idx="14">
                  <c:v>703.05349999999999</c:v>
                </c:pt>
                <c:pt idx="15">
                  <c:v>705.19740000000002</c:v>
                </c:pt>
                <c:pt idx="16">
                  <c:v>705.47270000000003</c:v>
                </c:pt>
                <c:pt idx="17">
                  <c:v>687.14250000000004</c:v>
                </c:pt>
                <c:pt idx="18">
                  <c:v>705.65170000000001</c:v>
                </c:pt>
                <c:pt idx="19">
                  <c:v>702.98270000000002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8-0A1A-47EB-84A0-D96D2EFAF03B}"/>
            </c:ext>
          </c:extLst>
        </c:ser>
        <c:ser>
          <c:idx val="10"/>
          <c:order val="9"/>
          <c:tx>
            <c:strRef>
              <c:f>'pcap water abstraction'!$L$2</c:f>
              <c:strCache>
                <c:ptCount val="1"/>
                <c:pt idx="0">
                  <c:v>NLD</c:v>
                </c:pt>
              </c:strCache>
            </c:strRef>
          </c:tx>
          <c:spPr>
            <a:ln w="19050" cap="rnd">
              <a:solidFill>
                <a:schemeClr val="accent5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60000"/>
                </a:schemeClr>
              </a:solidFill>
              <a:ln w="9525">
                <a:solidFill>
                  <a:schemeClr val="accent5">
                    <a:lumMod val="60000"/>
                  </a:schemeClr>
                </a:solidFill>
              </a:ln>
              <a:effectLst/>
            </c:spPr>
          </c:marker>
          <c:xVal>
            <c:numRef>
              <c:f>'pcap water abstraction'!$A$3:$A$22</c:f>
              <c:numCache>
                <c:formatCode>General</c:formatCode>
                <c:ptCount val="20"/>
                <c:pt idx="0">
                  <c:v>1996</c:v>
                </c:pt>
                <c:pt idx="1">
                  <c:v>1997</c:v>
                </c:pt>
                <c:pt idx="2">
                  <c:v>1998</c:v>
                </c:pt>
                <c:pt idx="3">
                  <c:v>1999</c:v>
                </c:pt>
                <c:pt idx="4">
                  <c:v>2000</c:v>
                </c:pt>
                <c:pt idx="5">
                  <c:v>2001</c:v>
                </c:pt>
                <c:pt idx="6">
                  <c:v>2002</c:v>
                </c:pt>
                <c:pt idx="7">
                  <c:v>2003</c:v>
                </c:pt>
                <c:pt idx="8">
                  <c:v>2004</c:v>
                </c:pt>
                <c:pt idx="9">
                  <c:v>2005</c:v>
                </c:pt>
                <c:pt idx="10">
                  <c:v>2006</c:v>
                </c:pt>
                <c:pt idx="11">
                  <c:v>2007</c:v>
                </c:pt>
                <c:pt idx="12">
                  <c:v>2008</c:v>
                </c:pt>
                <c:pt idx="13">
                  <c:v>2009</c:v>
                </c:pt>
                <c:pt idx="14">
                  <c:v>2010</c:v>
                </c:pt>
                <c:pt idx="15">
                  <c:v>2011</c:v>
                </c:pt>
                <c:pt idx="16">
                  <c:v>2012</c:v>
                </c:pt>
                <c:pt idx="17">
                  <c:v>2013</c:v>
                </c:pt>
                <c:pt idx="18">
                  <c:v>2014</c:v>
                </c:pt>
                <c:pt idx="19">
                  <c:v>2015</c:v>
                </c:pt>
              </c:numCache>
            </c:numRef>
          </c:xVal>
          <c:yVal>
            <c:numRef>
              <c:f>'pcap water abstraction'!$L$3:$L$22</c:f>
              <c:numCache>
                <c:formatCode>General</c:formatCode>
                <c:ptCount val="20"/>
                <c:pt idx="0">
                  <c:v>418.10019999999997</c:v>
                </c:pt>
                <c:pt idx="5">
                  <c:v>556.53869999999995</c:v>
                </c:pt>
                <c:pt idx="7">
                  <c:v>656.7491</c:v>
                </c:pt>
                <c:pt idx="8">
                  <c:v>717.22170000000006</c:v>
                </c:pt>
                <c:pt idx="9">
                  <c:v>704.99159999999995</c:v>
                </c:pt>
                <c:pt idx="10">
                  <c:v>671.98569999999995</c:v>
                </c:pt>
                <c:pt idx="11">
                  <c:v>663.28639999999996</c:v>
                </c:pt>
                <c:pt idx="12">
                  <c:v>646.28399999999999</c:v>
                </c:pt>
                <c:pt idx="13">
                  <c:v>686.31020000000001</c:v>
                </c:pt>
                <c:pt idx="14">
                  <c:v>655.23069999999996</c:v>
                </c:pt>
                <c:pt idx="15">
                  <c:v>608.67139999999995</c:v>
                </c:pt>
                <c:pt idx="16">
                  <c:v>639.52549999999997</c:v>
                </c:pt>
                <c:pt idx="17">
                  <c:v>631.63170000000002</c:v>
                </c:pt>
                <c:pt idx="18">
                  <c:v>556.93989999999997</c:v>
                </c:pt>
                <c:pt idx="19">
                  <c:v>496.55169999999998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9-0A1A-47EB-84A0-D96D2EFAF03B}"/>
            </c:ext>
          </c:extLst>
        </c:ser>
        <c:ser>
          <c:idx val="11"/>
          <c:order val="10"/>
          <c:tx>
            <c:strRef>
              <c:f>'pcap water abstraction'!$M$2</c:f>
              <c:strCache>
                <c:ptCount val="1"/>
                <c:pt idx="0">
                  <c:v>POL</c:v>
                </c:pt>
              </c:strCache>
            </c:strRef>
          </c:tx>
          <c:spPr>
            <a:ln w="19050" cap="rnd">
              <a:solidFill>
                <a:schemeClr val="accent6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lumMod val="60000"/>
                </a:schemeClr>
              </a:solidFill>
              <a:ln w="9525">
                <a:solidFill>
                  <a:schemeClr val="accent6">
                    <a:lumMod val="60000"/>
                  </a:schemeClr>
                </a:solidFill>
              </a:ln>
              <a:effectLst/>
            </c:spPr>
          </c:marker>
          <c:xVal>
            <c:numRef>
              <c:f>'pcap water abstraction'!$A$3:$A$22</c:f>
              <c:numCache>
                <c:formatCode>General</c:formatCode>
                <c:ptCount val="20"/>
                <c:pt idx="0">
                  <c:v>1996</c:v>
                </c:pt>
                <c:pt idx="1">
                  <c:v>1997</c:v>
                </c:pt>
                <c:pt idx="2">
                  <c:v>1998</c:v>
                </c:pt>
                <c:pt idx="3">
                  <c:v>1999</c:v>
                </c:pt>
                <c:pt idx="4">
                  <c:v>2000</c:v>
                </c:pt>
                <c:pt idx="5">
                  <c:v>2001</c:v>
                </c:pt>
                <c:pt idx="6">
                  <c:v>2002</c:v>
                </c:pt>
                <c:pt idx="7">
                  <c:v>2003</c:v>
                </c:pt>
                <c:pt idx="8">
                  <c:v>2004</c:v>
                </c:pt>
                <c:pt idx="9">
                  <c:v>2005</c:v>
                </c:pt>
                <c:pt idx="10">
                  <c:v>2006</c:v>
                </c:pt>
                <c:pt idx="11">
                  <c:v>2007</c:v>
                </c:pt>
                <c:pt idx="12">
                  <c:v>2008</c:v>
                </c:pt>
                <c:pt idx="13">
                  <c:v>2009</c:v>
                </c:pt>
                <c:pt idx="14">
                  <c:v>2010</c:v>
                </c:pt>
                <c:pt idx="15">
                  <c:v>2011</c:v>
                </c:pt>
                <c:pt idx="16">
                  <c:v>2012</c:v>
                </c:pt>
                <c:pt idx="17">
                  <c:v>2013</c:v>
                </c:pt>
                <c:pt idx="18">
                  <c:v>2014</c:v>
                </c:pt>
                <c:pt idx="19">
                  <c:v>2015</c:v>
                </c:pt>
              </c:numCache>
            </c:numRef>
          </c:xVal>
          <c:yVal>
            <c:numRef>
              <c:f>'pcap water abstraction'!$M$3:$M$22</c:f>
              <c:numCache>
                <c:formatCode>General</c:formatCode>
                <c:ptCount val="20"/>
                <c:pt idx="0">
                  <c:v>334.78089999999997</c:v>
                </c:pt>
                <c:pt idx="1">
                  <c:v>332.05220000000003</c:v>
                </c:pt>
                <c:pt idx="2">
                  <c:v>317.53289999999998</c:v>
                </c:pt>
                <c:pt idx="3">
                  <c:v>317.50529999999998</c:v>
                </c:pt>
                <c:pt idx="4">
                  <c:v>311.06920000000002</c:v>
                </c:pt>
                <c:pt idx="5">
                  <c:v>301.03359999999998</c:v>
                </c:pt>
                <c:pt idx="6">
                  <c:v>304.71839999999997</c:v>
                </c:pt>
                <c:pt idx="7">
                  <c:v>300.39420000000001</c:v>
                </c:pt>
                <c:pt idx="8">
                  <c:v>298.88099999999997</c:v>
                </c:pt>
                <c:pt idx="9">
                  <c:v>300.29230000000001</c:v>
                </c:pt>
                <c:pt idx="10">
                  <c:v>323.48270000000002</c:v>
                </c:pt>
                <c:pt idx="11">
                  <c:v>313.58420000000001</c:v>
                </c:pt>
                <c:pt idx="12">
                  <c:v>296.2944</c:v>
                </c:pt>
                <c:pt idx="13">
                  <c:v>300.30579999999998</c:v>
                </c:pt>
                <c:pt idx="14">
                  <c:v>303.8082</c:v>
                </c:pt>
                <c:pt idx="15">
                  <c:v>311.09390000000002</c:v>
                </c:pt>
                <c:pt idx="16">
                  <c:v>300.27170000000001</c:v>
                </c:pt>
                <c:pt idx="17">
                  <c:v>294.6352</c:v>
                </c:pt>
                <c:pt idx="18">
                  <c:v>296.88049999999998</c:v>
                </c:pt>
                <c:pt idx="19">
                  <c:v>291.67259999999999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A-0A1A-47EB-84A0-D96D2EFAF03B}"/>
            </c:ext>
          </c:extLst>
        </c:ser>
        <c:ser>
          <c:idx val="12"/>
          <c:order val="11"/>
          <c:tx>
            <c:strRef>
              <c:f>'pcap water abstraction'!$N$2</c:f>
              <c:strCache>
                <c:ptCount val="1"/>
                <c:pt idx="0">
                  <c:v>SVK</c:v>
                </c:pt>
              </c:strCache>
            </c:strRef>
          </c:tx>
          <c:spPr>
            <a:ln w="19050" cap="rnd">
              <a:solidFill>
                <a:schemeClr val="accent1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80000"/>
                  <a:lumOff val="20000"/>
                </a:schemeClr>
              </a:solidFill>
              <a:ln w="9525">
                <a:solidFill>
                  <a:schemeClr val="accent1">
                    <a:lumMod val="80000"/>
                    <a:lumOff val="20000"/>
                  </a:schemeClr>
                </a:solidFill>
              </a:ln>
              <a:effectLst/>
            </c:spPr>
          </c:marker>
          <c:xVal>
            <c:numRef>
              <c:f>'pcap water abstraction'!$A$3:$A$22</c:f>
              <c:numCache>
                <c:formatCode>General</c:formatCode>
                <c:ptCount val="20"/>
                <c:pt idx="0">
                  <c:v>1996</c:v>
                </c:pt>
                <c:pt idx="1">
                  <c:v>1997</c:v>
                </c:pt>
                <c:pt idx="2">
                  <c:v>1998</c:v>
                </c:pt>
                <c:pt idx="3">
                  <c:v>1999</c:v>
                </c:pt>
                <c:pt idx="4">
                  <c:v>2000</c:v>
                </c:pt>
                <c:pt idx="5">
                  <c:v>2001</c:v>
                </c:pt>
                <c:pt idx="6">
                  <c:v>2002</c:v>
                </c:pt>
                <c:pt idx="7">
                  <c:v>2003</c:v>
                </c:pt>
                <c:pt idx="8">
                  <c:v>2004</c:v>
                </c:pt>
                <c:pt idx="9">
                  <c:v>2005</c:v>
                </c:pt>
                <c:pt idx="10">
                  <c:v>2006</c:v>
                </c:pt>
                <c:pt idx="11">
                  <c:v>2007</c:v>
                </c:pt>
                <c:pt idx="12">
                  <c:v>2008</c:v>
                </c:pt>
                <c:pt idx="13">
                  <c:v>2009</c:v>
                </c:pt>
                <c:pt idx="14">
                  <c:v>2010</c:v>
                </c:pt>
                <c:pt idx="15">
                  <c:v>2011</c:v>
                </c:pt>
                <c:pt idx="16">
                  <c:v>2012</c:v>
                </c:pt>
                <c:pt idx="17">
                  <c:v>2013</c:v>
                </c:pt>
                <c:pt idx="18">
                  <c:v>2014</c:v>
                </c:pt>
                <c:pt idx="19">
                  <c:v>2015</c:v>
                </c:pt>
              </c:numCache>
            </c:numRef>
          </c:xVal>
          <c:yVal>
            <c:numRef>
              <c:f>'pcap water abstraction'!$N$3:$N$22</c:f>
              <c:numCache>
                <c:formatCode>General</c:formatCode>
                <c:ptCount val="20"/>
                <c:pt idx="0">
                  <c:v>254.6061</c:v>
                </c:pt>
                <c:pt idx="1">
                  <c:v>242.98840000000001</c:v>
                </c:pt>
                <c:pt idx="2">
                  <c:v>227.23679999999999</c:v>
                </c:pt>
                <c:pt idx="3">
                  <c:v>215.2766</c:v>
                </c:pt>
                <c:pt idx="4">
                  <c:v>216.97620000000001</c:v>
                </c:pt>
                <c:pt idx="5">
                  <c:v>210.83359999999999</c:v>
                </c:pt>
                <c:pt idx="6">
                  <c:v>202.58799999999999</c:v>
                </c:pt>
                <c:pt idx="7">
                  <c:v>192.70959999999999</c:v>
                </c:pt>
                <c:pt idx="8">
                  <c:v>180.3339</c:v>
                </c:pt>
                <c:pt idx="9">
                  <c:v>167.95820000000001</c:v>
                </c:pt>
                <c:pt idx="10">
                  <c:v>141.33099999999999</c:v>
                </c:pt>
                <c:pt idx="11">
                  <c:v>127.4383</c:v>
                </c:pt>
                <c:pt idx="12">
                  <c:v>122.9217</c:v>
                </c:pt>
                <c:pt idx="13">
                  <c:v>116.29</c:v>
                </c:pt>
                <c:pt idx="14">
                  <c:v>111.1524</c:v>
                </c:pt>
                <c:pt idx="15">
                  <c:v>109.6519</c:v>
                </c:pt>
                <c:pt idx="16">
                  <c:v>122.86490000000001</c:v>
                </c:pt>
                <c:pt idx="17">
                  <c:v>117.5641</c:v>
                </c:pt>
                <c:pt idx="18">
                  <c:v>103.02460000000001</c:v>
                </c:pt>
                <c:pt idx="19">
                  <c:v>105.52630000000001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B-0A1A-47EB-84A0-D96D2EFAF03B}"/>
            </c:ext>
          </c:extLst>
        </c:ser>
        <c:ser>
          <c:idx val="13"/>
          <c:order val="12"/>
          <c:tx>
            <c:strRef>
              <c:f>'pcap water abstraction'!$O$2</c:f>
              <c:strCache>
                <c:ptCount val="1"/>
                <c:pt idx="0">
                  <c:v>SPAIN</c:v>
                </c:pt>
              </c:strCache>
            </c:strRef>
          </c:tx>
          <c:spPr>
            <a:ln w="19050" cap="rnd">
              <a:solidFill>
                <a:schemeClr val="accent2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80000"/>
                  <a:lumOff val="20000"/>
                </a:schemeClr>
              </a:solidFill>
              <a:ln w="9525">
                <a:solidFill>
                  <a:schemeClr val="accent2">
                    <a:lumMod val="80000"/>
                    <a:lumOff val="20000"/>
                  </a:schemeClr>
                </a:solidFill>
              </a:ln>
              <a:effectLst/>
            </c:spPr>
          </c:marker>
          <c:xVal>
            <c:numRef>
              <c:f>'pcap water abstraction'!$A$3:$A$22</c:f>
              <c:numCache>
                <c:formatCode>General</c:formatCode>
                <c:ptCount val="20"/>
                <c:pt idx="0">
                  <c:v>1996</c:v>
                </c:pt>
                <c:pt idx="1">
                  <c:v>1997</c:v>
                </c:pt>
                <c:pt idx="2">
                  <c:v>1998</c:v>
                </c:pt>
                <c:pt idx="3">
                  <c:v>1999</c:v>
                </c:pt>
                <c:pt idx="4">
                  <c:v>2000</c:v>
                </c:pt>
                <c:pt idx="5">
                  <c:v>2001</c:v>
                </c:pt>
                <c:pt idx="6">
                  <c:v>2002</c:v>
                </c:pt>
                <c:pt idx="7">
                  <c:v>2003</c:v>
                </c:pt>
                <c:pt idx="8">
                  <c:v>2004</c:v>
                </c:pt>
                <c:pt idx="9">
                  <c:v>2005</c:v>
                </c:pt>
                <c:pt idx="10">
                  <c:v>2006</c:v>
                </c:pt>
                <c:pt idx="11">
                  <c:v>2007</c:v>
                </c:pt>
                <c:pt idx="12">
                  <c:v>2008</c:v>
                </c:pt>
                <c:pt idx="13">
                  <c:v>2009</c:v>
                </c:pt>
                <c:pt idx="14">
                  <c:v>2010</c:v>
                </c:pt>
                <c:pt idx="15">
                  <c:v>2011</c:v>
                </c:pt>
                <c:pt idx="16">
                  <c:v>2012</c:v>
                </c:pt>
                <c:pt idx="17">
                  <c:v>2013</c:v>
                </c:pt>
                <c:pt idx="18">
                  <c:v>2014</c:v>
                </c:pt>
                <c:pt idx="19">
                  <c:v>2015</c:v>
                </c:pt>
              </c:numCache>
            </c:numRef>
          </c:xVal>
          <c:yVal>
            <c:numRef>
              <c:f>'pcap water abstraction'!$O$3:$O$22</c:f>
              <c:numCache>
                <c:formatCode>General</c:formatCode>
                <c:ptCount val="20"/>
                <c:pt idx="0">
                  <c:v>850.47315000000003</c:v>
                </c:pt>
                <c:pt idx="1">
                  <c:v>864.29989999999998</c:v>
                </c:pt>
                <c:pt idx="2">
                  <c:v>916.34749999999997</c:v>
                </c:pt>
                <c:pt idx="3">
                  <c:v>946.27120000000002</c:v>
                </c:pt>
                <c:pt idx="4">
                  <c:v>894.98149999999998</c:v>
                </c:pt>
                <c:pt idx="5">
                  <c:v>874.16510000000005</c:v>
                </c:pt>
                <c:pt idx="6">
                  <c:v>857.34630000000004</c:v>
                </c:pt>
                <c:pt idx="7">
                  <c:v>859.18420000000003</c:v>
                </c:pt>
                <c:pt idx="8">
                  <c:v>833.09349999999995</c:v>
                </c:pt>
                <c:pt idx="9">
                  <c:v>863.93820000000005</c:v>
                </c:pt>
                <c:pt idx="10">
                  <c:v>812.19240000000002</c:v>
                </c:pt>
                <c:pt idx="11">
                  <c:v>783.04480000000001</c:v>
                </c:pt>
                <c:pt idx="12">
                  <c:v>767.8297</c:v>
                </c:pt>
                <c:pt idx="13">
                  <c:v>775.42359999999996</c:v>
                </c:pt>
                <c:pt idx="14">
                  <c:v>752.3809</c:v>
                </c:pt>
                <c:pt idx="15">
                  <c:v>744.82249999999999</c:v>
                </c:pt>
                <c:pt idx="16">
                  <c:v>729.00130000000001</c:v>
                </c:pt>
                <c:pt idx="17">
                  <c:v>689.23630000000003</c:v>
                </c:pt>
                <c:pt idx="18">
                  <c:v>703.67399999999998</c:v>
                </c:pt>
                <c:pt idx="19">
                  <c:v>676.12850000000003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C-0A1A-47EB-84A0-D96D2EFAF03B}"/>
            </c:ext>
          </c:extLst>
        </c:ser>
        <c:ser>
          <c:idx val="14"/>
          <c:order val="13"/>
          <c:tx>
            <c:strRef>
              <c:f>'pcap water abstraction'!$P$2</c:f>
              <c:strCache>
                <c:ptCount val="1"/>
                <c:pt idx="0">
                  <c:v>SWE</c:v>
                </c:pt>
              </c:strCache>
            </c:strRef>
          </c:tx>
          <c:spPr>
            <a:ln w="19050" cap="rnd">
              <a:solidFill>
                <a:schemeClr val="accent3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80000"/>
                  <a:lumOff val="20000"/>
                </a:schemeClr>
              </a:solidFill>
              <a:ln w="9525">
                <a:solidFill>
                  <a:schemeClr val="accent3">
                    <a:lumMod val="80000"/>
                    <a:lumOff val="20000"/>
                  </a:schemeClr>
                </a:solidFill>
              </a:ln>
              <a:effectLst/>
            </c:spPr>
          </c:marker>
          <c:xVal>
            <c:numRef>
              <c:f>'pcap water abstraction'!$A$3:$A$22</c:f>
              <c:numCache>
                <c:formatCode>General</c:formatCode>
                <c:ptCount val="20"/>
                <c:pt idx="0">
                  <c:v>1996</c:v>
                </c:pt>
                <c:pt idx="1">
                  <c:v>1997</c:v>
                </c:pt>
                <c:pt idx="2">
                  <c:v>1998</c:v>
                </c:pt>
                <c:pt idx="3">
                  <c:v>1999</c:v>
                </c:pt>
                <c:pt idx="4">
                  <c:v>2000</c:v>
                </c:pt>
                <c:pt idx="5">
                  <c:v>2001</c:v>
                </c:pt>
                <c:pt idx="6">
                  <c:v>2002</c:v>
                </c:pt>
                <c:pt idx="7">
                  <c:v>2003</c:v>
                </c:pt>
                <c:pt idx="8">
                  <c:v>2004</c:v>
                </c:pt>
                <c:pt idx="9">
                  <c:v>2005</c:v>
                </c:pt>
                <c:pt idx="10">
                  <c:v>2006</c:v>
                </c:pt>
                <c:pt idx="11">
                  <c:v>2007</c:v>
                </c:pt>
                <c:pt idx="12">
                  <c:v>2008</c:v>
                </c:pt>
                <c:pt idx="13">
                  <c:v>2009</c:v>
                </c:pt>
                <c:pt idx="14">
                  <c:v>2010</c:v>
                </c:pt>
                <c:pt idx="15">
                  <c:v>2011</c:v>
                </c:pt>
                <c:pt idx="16">
                  <c:v>2012</c:v>
                </c:pt>
                <c:pt idx="17">
                  <c:v>2013</c:v>
                </c:pt>
                <c:pt idx="18">
                  <c:v>2014</c:v>
                </c:pt>
                <c:pt idx="19">
                  <c:v>2015</c:v>
                </c:pt>
              </c:numCache>
            </c:numRef>
          </c:xVal>
          <c:yVal>
            <c:numRef>
              <c:f>'pcap water abstraction'!$P$3:$P$22</c:f>
              <c:numCache>
                <c:formatCode>General</c:formatCode>
                <c:ptCount val="20"/>
                <c:pt idx="0">
                  <c:v>307.59010000000001</c:v>
                </c:pt>
                <c:pt idx="1">
                  <c:v>305.67649999999998</c:v>
                </c:pt>
                <c:pt idx="2">
                  <c:v>305.6078</c:v>
                </c:pt>
                <c:pt idx="3">
                  <c:v>305.53019999999998</c:v>
                </c:pt>
                <c:pt idx="4">
                  <c:v>302.64679999999998</c:v>
                </c:pt>
                <c:pt idx="5">
                  <c:v>300.74869999999999</c:v>
                </c:pt>
                <c:pt idx="6">
                  <c:v>299.97609999999997</c:v>
                </c:pt>
                <c:pt idx="7">
                  <c:v>298.94650000000001</c:v>
                </c:pt>
                <c:pt idx="8">
                  <c:v>297.64240000000001</c:v>
                </c:pt>
                <c:pt idx="9">
                  <c:v>291.08420000000001</c:v>
                </c:pt>
                <c:pt idx="10">
                  <c:v>289.24279999999999</c:v>
                </c:pt>
                <c:pt idx="11">
                  <c:v>287.13490000000002</c:v>
                </c:pt>
                <c:pt idx="14">
                  <c:v>299.35570000000001</c:v>
                </c:pt>
                <c:pt idx="19">
                  <c:v>243.21680000000001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D-0A1A-47EB-84A0-D96D2EFAF03B}"/>
            </c:ext>
          </c:extLst>
        </c:ser>
        <c:ser>
          <c:idx val="15"/>
          <c:order val="14"/>
          <c:tx>
            <c:strRef>
              <c:f>'pcap water abstraction'!$Q$2</c:f>
              <c:strCache>
                <c:ptCount val="1"/>
                <c:pt idx="0">
                  <c:v>CHE</c:v>
                </c:pt>
              </c:strCache>
            </c:strRef>
          </c:tx>
          <c:spPr>
            <a:ln w="19050" cap="rnd">
              <a:solidFill>
                <a:schemeClr val="accent4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80000"/>
                  <a:lumOff val="20000"/>
                </a:schemeClr>
              </a:solidFill>
              <a:ln w="9525">
                <a:solidFill>
                  <a:schemeClr val="accent4">
                    <a:lumMod val="80000"/>
                    <a:lumOff val="20000"/>
                  </a:schemeClr>
                </a:solidFill>
              </a:ln>
              <a:effectLst/>
            </c:spPr>
          </c:marker>
          <c:xVal>
            <c:numRef>
              <c:f>'pcap water abstraction'!$A$3:$A$22</c:f>
              <c:numCache>
                <c:formatCode>General</c:formatCode>
                <c:ptCount val="20"/>
                <c:pt idx="0">
                  <c:v>1996</c:v>
                </c:pt>
                <c:pt idx="1">
                  <c:v>1997</c:v>
                </c:pt>
                <c:pt idx="2">
                  <c:v>1998</c:v>
                </c:pt>
                <c:pt idx="3">
                  <c:v>1999</c:v>
                </c:pt>
                <c:pt idx="4">
                  <c:v>2000</c:v>
                </c:pt>
                <c:pt idx="5">
                  <c:v>2001</c:v>
                </c:pt>
                <c:pt idx="6">
                  <c:v>2002</c:v>
                </c:pt>
                <c:pt idx="7">
                  <c:v>2003</c:v>
                </c:pt>
                <c:pt idx="8">
                  <c:v>2004</c:v>
                </c:pt>
                <c:pt idx="9">
                  <c:v>2005</c:v>
                </c:pt>
                <c:pt idx="10">
                  <c:v>2006</c:v>
                </c:pt>
                <c:pt idx="11">
                  <c:v>2007</c:v>
                </c:pt>
                <c:pt idx="12">
                  <c:v>2008</c:v>
                </c:pt>
                <c:pt idx="13">
                  <c:v>2009</c:v>
                </c:pt>
                <c:pt idx="14">
                  <c:v>2010</c:v>
                </c:pt>
                <c:pt idx="15">
                  <c:v>2011</c:v>
                </c:pt>
                <c:pt idx="16">
                  <c:v>2012</c:v>
                </c:pt>
                <c:pt idx="17">
                  <c:v>2013</c:v>
                </c:pt>
                <c:pt idx="18">
                  <c:v>2014</c:v>
                </c:pt>
                <c:pt idx="19">
                  <c:v>2015</c:v>
                </c:pt>
              </c:numCache>
            </c:numRef>
          </c:xVal>
          <c:yVal>
            <c:numRef>
              <c:f>'pcap water abstraction'!$Q$3:$Q$22</c:f>
              <c:numCache>
                <c:formatCode>General</c:formatCode>
                <c:ptCount val="20"/>
                <c:pt idx="0">
                  <c:v>363.01330000000002</c:v>
                </c:pt>
                <c:pt idx="1">
                  <c:v>361.9717</c:v>
                </c:pt>
                <c:pt idx="2">
                  <c:v>361.81380000000001</c:v>
                </c:pt>
                <c:pt idx="3">
                  <c:v>359.83</c:v>
                </c:pt>
                <c:pt idx="4">
                  <c:v>356.89179999999999</c:v>
                </c:pt>
                <c:pt idx="5">
                  <c:v>353.66210000000001</c:v>
                </c:pt>
                <c:pt idx="6">
                  <c:v>348.7353</c:v>
                </c:pt>
                <c:pt idx="7">
                  <c:v>356.06389999999999</c:v>
                </c:pt>
                <c:pt idx="8">
                  <c:v>345.72519999999997</c:v>
                </c:pt>
                <c:pt idx="9">
                  <c:v>337.09300000000002</c:v>
                </c:pt>
                <c:pt idx="10">
                  <c:v>296.10090000000002</c:v>
                </c:pt>
                <c:pt idx="16">
                  <c:v>250.3493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E-0A1A-47EB-84A0-D96D2EFAF03B}"/>
            </c:ext>
          </c:extLst>
        </c:ser>
        <c:ser>
          <c:idx val="16"/>
          <c:order val="15"/>
          <c:tx>
            <c:strRef>
              <c:f>'pcap water abstraction'!$R$2</c:f>
              <c:strCache>
                <c:ptCount val="1"/>
                <c:pt idx="0">
                  <c:v>TUR</c:v>
                </c:pt>
              </c:strCache>
            </c:strRef>
          </c:tx>
          <c:spPr>
            <a:ln w="19050" cap="rnd">
              <a:solidFill>
                <a:schemeClr val="accent5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80000"/>
                  <a:lumOff val="20000"/>
                </a:schemeClr>
              </a:solidFill>
              <a:ln w="9525">
                <a:solidFill>
                  <a:schemeClr val="accent5">
                    <a:lumMod val="80000"/>
                    <a:lumOff val="20000"/>
                  </a:schemeClr>
                </a:solidFill>
              </a:ln>
              <a:effectLst/>
            </c:spPr>
          </c:marker>
          <c:xVal>
            <c:numRef>
              <c:f>'pcap water abstraction'!$A$3:$A$22</c:f>
              <c:numCache>
                <c:formatCode>General</c:formatCode>
                <c:ptCount val="20"/>
                <c:pt idx="0">
                  <c:v>1996</c:v>
                </c:pt>
                <c:pt idx="1">
                  <c:v>1997</c:v>
                </c:pt>
                <c:pt idx="2">
                  <c:v>1998</c:v>
                </c:pt>
                <c:pt idx="3">
                  <c:v>1999</c:v>
                </c:pt>
                <c:pt idx="4">
                  <c:v>2000</c:v>
                </c:pt>
                <c:pt idx="5">
                  <c:v>2001</c:v>
                </c:pt>
                <c:pt idx="6">
                  <c:v>2002</c:v>
                </c:pt>
                <c:pt idx="7">
                  <c:v>2003</c:v>
                </c:pt>
                <c:pt idx="8">
                  <c:v>2004</c:v>
                </c:pt>
                <c:pt idx="9">
                  <c:v>2005</c:v>
                </c:pt>
                <c:pt idx="10">
                  <c:v>2006</c:v>
                </c:pt>
                <c:pt idx="11">
                  <c:v>2007</c:v>
                </c:pt>
                <c:pt idx="12">
                  <c:v>2008</c:v>
                </c:pt>
                <c:pt idx="13">
                  <c:v>2009</c:v>
                </c:pt>
                <c:pt idx="14">
                  <c:v>2010</c:v>
                </c:pt>
                <c:pt idx="15">
                  <c:v>2011</c:v>
                </c:pt>
                <c:pt idx="16">
                  <c:v>2012</c:v>
                </c:pt>
                <c:pt idx="17">
                  <c:v>2013</c:v>
                </c:pt>
                <c:pt idx="18">
                  <c:v>2014</c:v>
                </c:pt>
                <c:pt idx="19">
                  <c:v>2015</c:v>
                </c:pt>
              </c:numCache>
            </c:numRef>
          </c:xVal>
          <c:yVal>
            <c:numRef>
              <c:f>'pcap water abstraction'!$R$3:$R$22</c:f>
              <c:numCache>
                <c:formatCode>General</c:formatCode>
                <c:ptCount val="20"/>
                <c:pt idx="0">
                  <c:v>573.47889999999995</c:v>
                </c:pt>
                <c:pt idx="1">
                  <c:v>588.87670000000003</c:v>
                </c:pt>
                <c:pt idx="2">
                  <c:v>611.28639999999996</c:v>
                </c:pt>
                <c:pt idx="3">
                  <c:v>624.52440000000001</c:v>
                </c:pt>
                <c:pt idx="4">
                  <c:v>690.22559999999999</c:v>
                </c:pt>
                <c:pt idx="5">
                  <c:v>692.45129999999995</c:v>
                </c:pt>
                <c:pt idx="6">
                  <c:v>614.26009999999997</c:v>
                </c:pt>
                <c:pt idx="7">
                  <c:v>618.08100000000002</c:v>
                </c:pt>
                <c:pt idx="8">
                  <c:v>670.07870000000003</c:v>
                </c:pt>
                <c:pt idx="9">
                  <c:v>658.04740000000004</c:v>
                </c:pt>
                <c:pt idx="10">
                  <c:v>635.8279</c:v>
                </c:pt>
                <c:pt idx="11">
                  <c:v>570.23919999999998</c:v>
                </c:pt>
                <c:pt idx="12">
                  <c:v>596.55119999999999</c:v>
                </c:pt>
                <c:pt idx="13">
                  <c:v>632.77080000000001</c:v>
                </c:pt>
                <c:pt idx="14">
                  <c:v>649.2183</c:v>
                </c:pt>
                <c:pt idx="16">
                  <c:v>676.61369999999999</c:v>
                </c:pt>
                <c:pt idx="18">
                  <c:v>672.94380000000001</c:v>
                </c:pt>
                <c:pt idx="19">
                  <c:v>683.99130000000002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F-0A1A-47EB-84A0-D96D2EFAF03B}"/>
            </c:ext>
          </c:extLst>
        </c:ser>
        <c:ser>
          <c:idx val="17"/>
          <c:order val="16"/>
          <c:tx>
            <c:strRef>
              <c:f>'pcap water abstraction'!$S$2</c:f>
              <c:strCache>
                <c:ptCount val="1"/>
                <c:pt idx="0">
                  <c:v>EST</c:v>
                </c:pt>
              </c:strCache>
            </c:strRef>
          </c:tx>
          <c:spPr>
            <a:ln w="19050" cap="rnd">
              <a:solidFill>
                <a:schemeClr val="accent6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lumMod val="80000"/>
                  <a:lumOff val="20000"/>
                </a:schemeClr>
              </a:solidFill>
              <a:ln w="9525">
                <a:solidFill>
                  <a:schemeClr val="accent6">
                    <a:lumMod val="80000"/>
                    <a:lumOff val="20000"/>
                  </a:schemeClr>
                </a:solidFill>
              </a:ln>
              <a:effectLst/>
            </c:spPr>
          </c:marker>
          <c:xVal>
            <c:numRef>
              <c:f>'pcap water abstraction'!$A$3:$A$22</c:f>
              <c:numCache>
                <c:formatCode>General</c:formatCode>
                <c:ptCount val="20"/>
                <c:pt idx="0">
                  <c:v>1996</c:v>
                </c:pt>
                <c:pt idx="1">
                  <c:v>1997</c:v>
                </c:pt>
                <c:pt idx="2">
                  <c:v>1998</c:v>
                </c:pt>
                <c:pt idx="3">
                  <c:v>1999</c:v>
                </c:pt>
                <c:pt idx="4">
                  <c:v>2000</c:v>
                </c:pt>
                <c:pt idx="5">
                  <c:v>2001</c:v>
                </c:pt>
                <c:pt idx="6">
                  <c:v>2002</c:v>
                </c:pt>
                <c:pt idx="7">
                  <c:v>2003</c:v>
                </c:pt>
                <c:pt idx="8">
                  <c:v>2004</c:v>
                </c:pt>
                <c:pt idx="9">
                  <c:v>2005</c:v>
                </c:pt>
                <c:pt idx="10">
                  <c:v>2006</c:v>
                </c:pt>
                <c:pt idx="11">
                  <c:v>2007</c:v>
                </c:pt>
                <c:pt idx="12">
                  <c:v>2008</c:v>
                </c:pt>
                <c:pt idx="13">
                  <c:v>2009</c:v>
                </c:pt>
                <c:pt idx="14">
                  <c:v>2010</c:v>
                </c:pt>
                <c:pt idx="15">
                  <c:v>2011</c:v>
                </c:pt>
                <c:pt idx="16">
                  <c:v>2012</c:v>
                </c:pt>
                <c:pt idx="17">
                  <c:v>2013</c:v>
                </c:pt>
                <c:pt idx="18">
                  <c:v>2014</c:v>
                </c:pt>
                <c:pt idx="19">
                  <c:v>2015</c:v>
                </c:pt>
              </c:numCache>
            </c:numRef>
          </c:xVal>
          <c:yVal>
            <c:numRef>
              <c:f>'pcap water abstraction'!$S$3:$S$22</c:f>
              <c:numCache>
                <c:formatCode>General</c:formatCode>
                <c:ptCount val="20"/>
                <c:pt idx="0">
                  <c:v>1149.72</c:v>
                </c:pt>
                <c:pt idx="1">
                  <c:v>1154.8779999999999</c:v>
                </c:pt>
                <c:pt idx="2">
                  <c:v>1136.2760000000001</c:v>
                </c:pt>
                <c:pt idx="3">
                  <c:v>1087.77</c:v>
                </c:pt>
                <c:pt idx="4">
                  <c:v>1051.3810000000001</c:v>
                </c:pt>
                <c:pt idx="5">
                  <c:v>1057.03</c:v>
                </c:pt>
                <c:pt idx="6">
                  <c:v>1022.035</c:v>
                </c:pt>
                <c:pt idx="7">
                  <c:v>1240.942</c:v>
                </c:pt>
                <c:pt idx="8">
                  <c:v>1283.0340000000001</c:v>
                </c:pt>
                <c:pt idx="9">
                  <c:v>1164.019</c:v>
                </c:pt>
                <c:pt idx="10">
                  <c:v>1156.249</c:v>
                </c:pt>
                <c:pt idx="11">
                  <c:v>1364.5060000000001</c:v>
                </c:pt>
                <c:pt idx="12">
                  <c:v>1197.92</c:v>
                </c:pt>
                <c:pt idx="13">
                  <c:v>1038.817</c:v>
                </c:pt>
                <c:pt idx="14">
                  <c:v>1382.778</c:v>
                </c:pt>
                <c:pt idx="15">
                  <c:v>1411.3030000000001</c:v>
                </c:pt>
                <c:pt idx="16">
                  <c:v>1232.6559999999999</c:v>
                </c:pt>
                <c:pt idx="17">
                  <c:v>1325.0319999999999</c:v>
                </c:pt>
                <c:pt idx="18">
                  <c:v>1309.7550000000001</c:v>
                </c:pt>
                <c:pt idx="19">
                  <c:v>1228.5940000000001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0-0A1A-47EB-84A0-D96D2EFAF03B}"/>
            </c:ext>
          </c:extLst>
        </c:ser>
        <c:ser>
          <c:idx val="18"/>
          <c:order val="17"/>
          <c:tx>
            <c:strRef>
              <c:f>'pcap water abstraction'!$T$2</c:f>
              <c:strCache>
                <c:ptCount val="1"/>
                <c:pt idx="0">
                  <c:v>ISR</c:v>
                </c:pt>
              </c:strCache>
            </c:strRef>
          </c:tx>
          <c:spPr>
            <a:ln w="19050" cap="rnd">
              <a:solidFill>
                <a:schemeClr val="accent1">
                  <a:lumMod val="8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80000"/>
                </a:schemeClr>
              </a:solidFill>
              <a:ln w="9525">
                <a:solidFill>
                  <a:schemeClr val="accent1">
                    <a:lumMod val="80000"/>
                  </a:schemeClr>
                </a:solidFill>
              </a:ln>
              <a:effectLst/>
            </c:spPr>
          </c:marker>
          <c:xVal>
            <c:numRef>
              <c:f>'pcap water abstraction'!$A$3:$A$22</c:f>
              <c:numCache>
                <c:formatCode>General</c:formatCode>
                <c:ptCount val="20"/>
                <c:pt idx="0">
                  <c:v>1996</c:v>
                </c:pt>
                <c:pt idx="1">
                  <c:v>1997</c:v>
                </c:pt>
                <c:pt idx="2">
                  <c:v>1998</c:v>
                </c:pt>
                <c:pt idx="3">
                  <c:v>1999</c:v>
                </c:pt>
                <c:pt idx="4">
                  <c:v>2000</c:v>
                </c:pt>
                <c:pt idx="5">
                  <c:v>2001</c:v>
                </c:pt>
                <c:pt idx="6">
                  <c:v>2002</c:v>
                </c:pt>
                <c:pt idx="7">
                  <c:v>2003</c:v>
                </c:pt>
                <c:pt idx="8">
                  <c:v>2004</c:v>
                </c:pt>
                <c:pt idx="9">
                  <c:v>2005</c:v>
                </c:pt>
                <c:pt idx="10">
                  <c:v>2006</c:v>
                </c:pt>
                <c:pt idx="11">
                  <c:v>2007</c:v>
                </c:pt>
                <c:pt idx="12">
                  <c:v>2008</c:v>
                </c:pt>
                <c:pt idx="13">
                  <c:v>2009</c:v>
                </c:pt>
                <c:pt idx="14">
                  <c:v>2010</c:v>
                </c:pt>
                <c:pt idx="15">
                  <c:v>2011</c:v>
                </c:pt>
                <c:pt idx="16">
                  <c:v>2012</c:v>
                </c:pt>
                <c:pt idx="17">
                  <c:v>2013</c:v>
                </c:pt>
                <c:pt idx="18">
                  <c:v>2014</c:v>
                </c:pt>
                <c:pt idx="19">
                  <c:v>2015</c:v>
                </c:pt>
              </c:numCache>
            </c:numRef>
          </c:xVal>
          <c:yVal>
            <c:numRef>
              <c:f>'pcap water abstraction'!$T$3:$T$22</c:f>
              <c:numCache>
                <c:formatCode>General</c:formatCode>
                <c:ptCount val="20"/>
                <c:pt idx="4">
                  <c:v>290.44979999999998</c:v>
                </c:pt>
                <c:pt idx="5">
                  <c:v>265.4819</c:v>
                </c:pt>
                <c:pt idx="6">
                  <c:v>263.23840000000001</c:v>
                </c:pt>
                <c:pt idx="7">
                  <c:v>267.90370000000001</c:v>
                </c:pt>
                <c:pt idx="8">
                  <c:v>281.8723</c:v>
                </c:pt>
                <c:pt idx="9">
                  <c:v>264.64589999999998</c:v>
                </c:pt>
                <c:pt idx="10">
                  <c:v>245.03649999999999</c:v>
                </c:pt>
                <c:pt idx="11">
                  <c:v>246.67230000000001</c:v>
                </c:pt>
                <c:pt idx="12">
                  <c:v>227.18090000000001</c:v>
                </c:pt>
                <c:pt idx="13">
                  <c:v>182.6139</c:v>
                </c:pt>
                <c:pt idx="14">
                  <c:v>182.40110000000001</c:v>
                </c:pt>
                <c:pt idx="15">
                  <c:v>169.0908</c:v>
                </c:pt>
                <c:pt idx="16">
                  <c:v>173.0805</c:v>
                </c:pt>
                <c:pt idx="17">
                  <c:v>167.55350000000001</c:v>
                </c:pt>
                <c:pt idx="18">
                  <c:v>161.82400000000001</c:v>
                </c:pt>
                <c:pt idx="19">
                  <c:v>143.51089999999999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1-0A1A-47EB-84A0-D96D2EFAF03B}"/>
            </c:ext>
          </c:extLst>
        </c:ser>
        <c:ser>
          <c:idx val="19"/>
          <c:order val="18"/>
          <c:tx>
            <c:strRef>
              <c:f>'pcap water abstraction'!$U$2</c:f>
              <c:strCache>
                <c:ptCount val="1"/>
                <c:pt idx="0">
                  <c:v>SVN</c:v>
                </c:pt>
              </c:strCache>
            </c:strRef>
          </c:tx>
          <c:spPr>
            <a:ln w="19050" cap="rnd">
              <a:solidFill>
                <a:schemeClr val="accent2">
                  <a:lumMod val="8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80000"/>
                </a:schemeClr>
              </a:solidFill>
              <a:ln w="9525">
                <a:solidFill>
                  <a:schemeClr val="accent2">
                    <a:lumMod val="80000"/>
                  </a:schemeClr>
                </a:solidFill>
              </a:ln>
              <a:effectLst/>
            </c:spPr>
          </c:marker>
          <c:xVal>
            <c:numRef>
              <c:f>'pcap water abstraction'!$A$3:$A$22</c:f>
              <c:numCache>
                <c:formatCode>General</c:formatCode>
                <c:ptCount val="20"/>
                <c:pt idx="0">
                  <c:v>1996</c:v>
                </c:pt>
                <c:pt idx="1">
                  <c:v>1997</c:v>
                </c:pt>
                <c:pt idx="2">
                  <c:v>1998</c:v>
                </c:pt>
                <c:pt idx="3">
                  <c:v>1999</c:v>
                </c:pt>
                <c:pt idx="4">
                  <c:v>2000</c:v>
                </c:pt>
                <c:pt idx="5">
                  <c:v>2001</c:v>
                </c:pt>
                <c:pt idx="6">
                  <c:v>2002</c:v>
                </c:pt>
                <c:pt idx="7">
                  <c:v>2003</c:v>
                </c:pt>
                <c:pt idx="8">
                  <c:v>2004</c:v>
                </c:pt>
                <c:pt idx="9">
                  <c:v>2005</c:v>
                </c:pt>
                <c:pt idx="10">
                  <c:v>2006</c:v>
                </c:pt>
                <c:pt idx="11">
                  <c:v>2007</c:v>
                </c:pt>
                <c:pt idx="12">
                  <c:v>2008</c:v>
                </c:pt>
                <c:pt idx="13">
                  <c:v>2009</c:v>
                </c:pt>
                <c:pt idx="14">
                  <c:v>2010</c:v>
                </c:pt>
                <c:pt idx="15">
                  <c:v>2011</c:v>
                </c:pt>
                <c:pt idx="16">
                  <c:v>2012</c:v>
                </c:pt>
                <c:pt idx="17">
                  <c:v>2013</c:v>
                </c:pt>
                <c:pt idx="18">
                  <c:v>2014</c:v>
                </c:pt>
                <c:pt idx="19">
                  <c:v>2015</c:v>
                </c:pt>
              </c:numCache>
            </c:numRef>
          </c:xVal>
          <c:yVal>
            <c:numRef>
              <c:f>'pcap water abstraction'!$U$3:$U$22</c:f>
              <c:numCache>
                <c:formatCode>General</c:formatCode>
                <c:ptCount val="20"/>
                <c:pt idx="0">
                  <c:v>166.65280000000001</c:v>
                </c:pt>
                <c:pt idx="1">
                  <c:v>164.78360000000001</c:v>
                </c:pt>
                <c:pt idx="2">
                  <c:v>153.26669999999999</c:v>
                </c:pt>
                <c:pt idx="3">
                  <c:v>160.09</c:v>
                </c:pt>
                <c:pt idx="6">
                  <c:v>452.48070000000001</c:v>
                </c:pt>
                <c:pt idx="7">
                  <c:v>426.68959999999998</c:v>
                </c:pt>
                <c:pt idx="8">
                  <c:v>495.17090000000002</c:v>
                </c:pt>
                <c:pt idx="9">
                  <c:v>462.96300000000002</c:v>
                </c:pt>
                <c:pt idx="10">
                  <c:v>452.94959999999998</c:v>
                </c:pt>
                <c:pt idx="11">
                  <c:v>464.88330000000002</c:v>
                </c:pt>
                <c:pt idx="12">
                  <c:v>514.07479999999998</c:v>
                </c:pt>
                <c:pt idx="13">
                  <c:v>463.51569999999998</c:v>
                </c:pt>
                <c:pt idx="14">
                  <c:v>452.93549999999999</c:v>
                </c:pt>
                <c:pt idx="15">
                  <c:v>414.52019999999999</c:v>
                </c:pt>
                <c:pt idx="16">
                  <c:v>379.67309999999998</c:v>
                </c:pt>
                <c:pt idx="17">
                  <c:v>432.9871</c:v>
                </c:pt>
                <c:pt idx="18">
                  <c:v>473.13459999999998</c:v>
                </c:pt>
                <c:pt idx="19">
                  <c:v>432.1651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2-0A1A-47EB-84A0-D96D2EFAF03B}"/>
            </c:ext>
          </c:extLst>
        </c:ser>
        <c:ser>
          <c:idx val="20"/>
          <c:order val="19"/>
          <c:tx>
            <c:strRef>
              <c:f>'pcap water abstraction'!$V$2</c:f>
              <c:strCache>
                <c:ptCount val="1"/>
                <c:pt idx="0">
                  <c:v>LVA</c:v>
                </c:pt>
              </c:strCache>
            </c:strRef>
          </c:tx>
          <c:spPr>
            <a:ln w="19050" cap="rnd">
              <a:solidFill>
                <a:schemeClr val="accent3">
                  <a:lumMod val="8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80000"/>
                </a:schemeClr>
              </a:solidFill>
              <a:ln w="9525">
                <a:solidFill>
                  <a:schemeClr val="accent3">
                    <a:lumMod val="80000"/>
                  </a:schemeClr>
                </a:solidFill>
              </a:ln>
              <a:effectLst/>
            </c:spPr>
          </c:marker>
          <c:xVal>
            <c:numRef>
              <c:f>'pcap water abstraction'!$A$3:$A$22</c:f>
              <c:numCache>
                <c:formatCode>General</c:formatCode>
                <c:ptCount val="20"/>
                <c:pt idx="0">
                  <c:v>1996</c:v>
                </c:pt>
                <c:pt idx="1">
                  <c:v>1997</c:v>
                </c:pt>
                <c:pt idx="2">
                  <c:v>1998</c:v>
                </c:pt>
                <c:pt idx="3">
                  <c:v>1999</c:v>
                </c:pt>
                <c:pt idx="4">
                  <c:v>2000</c:v>
                </c:pt>
                <c:pt idx="5">
                  <c:v>2001</c:v>
                </c:pt>
                <c:pt idx="6">
                  <c:v>2002</c:v>
                </c:pt>
                <c:pt idx="7">
                  <c:v>2003</c:v>
                </c:pt>
                <c:pt idx="8">
                  <c:v>2004</c:v>
                </c:pt>
                <c:pt idx="9">
                  <c:v>2005</c:v>
                </c:pt>
                <c:pt idx="10">
                  <c:v>2006</c:v>
                </c:pt>
                <c:pt idx="11">
                  <c:v>2007</c:v>
                </c:pt>
                <c:pt idx="12">
                  <c:v>2008</c:v>
                </c:pt>
                <c:pt idx="13">
                  <c:v>2009</c:v>
                </c:pt>
                <c:pt idx="14">
                  <c:v>2010</c:v>
                </c:pt>
                <c:pt idx="15">
                  <c:v>2011</c:v>
                </c:pt>
                <c:pt idx="16">
                  <c:v>2012</c:v>
                </c:pt>
                <c:pt idx="17">
                  <c:v>2013</c:v>
                </c:pt>
                <c:pt idx="18">
                  <c:v>2014</c:v>
                </c:pt>
                <c:pt idx="19">
                  <c:v>2015</c:v>
                </c:pt>
              </c:numCache>
            </c:numRef>
          </c:xVal>
          <c:yVal>
            <c:numRef>
              <c:f>'pcap water abstraction'!$V$3:$V$22</c:f>
              <c:numCache>
                <c:formatCode>General</c:formatCode>
                <c:ptCount val="20"/>
                <c:pt idx="0">
                  <c:v>162.69759999999999</c:v>
                </c:pt>
                <c:pt idx="1">
                  <c:v>147.9228</c:v>
                </c:pt>
                <c:pt idx="2">
                  <c:v>141.4495</c:v>
                </c:pt>
                <c:pt idx="3">
                  <c:v>127.6114</c:v>
                </c:pt>
                <c:pt idx="4">
                  <c:v>115.9736</c:v>
                </c:pt>
                <c:pt idx="5">
                  <c:v>109.25539999999999</c:v>
                </c:pt>
                <c:pt idx="6">
                  <c:v>109.8807</c:v>
                </c:pt>
                <c:pt idx="7">
                  <c:v>110.3282</c:v>
                </c:pt>
                <c:pt idx="8">
                  <c:v>100.74939999999999</c:v>
                </c:pt>
                <c:pt idx="9">
                  <c:v>105.5954</c:v>
                </c:pt>
                <c:pt idx="10">
                  <c:v>93.884860000000003</c:v>
                </c:pt>
                <c:pt idx="11">
                  <c:v>99.349930000000001</c:v>
                </c:pt>
                <c:pt idx="12">
                  <c:v>105.3905</c:v>
                </c:pt>
                <c:pt idx="13">
                  <c:v>184.12569999999999</c:v>
                </c:pt>
                <c:pt idx="14">
                  <c:v>129.8811</c:v>
                </c:pt>
                <c:pt idx="15">
                  <c:v>176.29830000000001</c:v>
                </c:pt>
                <c:pt idx="16">
                  <c:v>125.7603</c:v>
                </c:pt>
                <c:pt idx="17">
                  <c:v>121.17610000000001</c:v>
                </c:pt>
                <c:pt idx="18">
                  <c:v>83.306160000000006</c:v>
                </c:pt>
                <c:pt idx="19">
                  <c:v>88.407820000000001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3-0A1A-47EB-84A0-D96D2EFAF03B}"/>
            </c:ext>
          </c:extLst>
        </c:ser>
        <c:ser>
          <c:idx val="21"/>
          <c:order val="20"/>
          <c:tx>
            <c:strRef>
              <c:f>'pcap water abstraction'!$W$2</c:f>
              <c:strCache>
                <c:ptCount val="1"/>
                <c:pt idx="0">
                  <c:v>RUS</c:v>
                </c:pt>
              </c:strCache>
            </c:strRef>
          </c:tx>
          <c:spPr>
            <a:ln w="19050" cap="rnd">
              <a:solidFill>
                <a:schemeClr val="accent4">
                  <a:lumMod val="8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80000"/>
                </a:schemeClr>
              </a:solidFill>
              <a:ln w="9525">
                <a:solidFill>
                  <a:schemeClr val="accent4">
                    <a:lumMod val="80000"/>
                  </a:schemeClr>
                </a:solidFill>
              </a:ln>
              <a:effectLst/>
            </c:spPr>
          </c:marker>
          <c:xVal>
            <c:numRef>
              <c:f>'pcap water abstraction'!$A$3:$A$22</c:f>
              <c:numCache>
                <c:formatCode>General</c:formatCode>
                <c:ptCount val="20"/>
                <c:pt idx="0">
                  <c:v>1996</c:v>
                </c:pt>
                <c:pt idx="1">
                  <c:v>1997</c:v>
                </c:pt>
                <c:pt idx="2">
                  <c:v>1998</c:v>
                </c:pt>
                <c:pt idx="3">
                  <c:v>1999</c:v>
                </c:pt>
                <c:pt idx="4">
                  <c:v>2000</c:v>
                </c:pt>
                <c:pt idx="5">
                  <c:v>2001</c:v>
                </c:pt>
                <c:pt idx="6">
                  <c:v>2002</c:v>
                </c:pt>
                <c:pt idx="7">
                  <c:v>2003</c:v>
                </c:pt>
                <c:pt idx="8">
                  <c:v>2004</c:v>
                </c:pt>
                <c:pt idx="9">
                  <c:v>2005</c:v>
                </c:pt>
                <c:pt idx="10">
                  <c:v>2006</c:v>
                </c:pt>
                <c:pt idx="11">
                  <c:v>2007</c:v>
                </c:pt>
                <c:pt idx="12">
                  <c:v>2008</c:v>
                </c:pt>
                <c:pt idx="13">
                  <c:v>2009</c:v>
                </c:pt>
                <c:pt idx="14">
                  <c:v>2010</c:v>
                </c:pt>
                <c:pt idx="15">
                  <c:v>2011</c:v>
                </c:pt>
                <c:pt idx="16">
                  <c:v>2012</c:v>
                </c:pt>
                <c:pt idx="17">
                  <c:v>2013</c:v>
                </c:pt>
                <c:pt idx="18">
                  <c:v>2014</c:v>
                </c:pt>
                <c:pt idx="19">
                  <c:v>2015</c:v>
                </c:pt>
              </c:numCache>
            </c:numRef>
          </c:xVal>
          <c:yVal>
            <c:numRef>
              <c:f>'pcap water abstraction'!$W$3:$W$22</c:f>
              <c:numCache>
                <c:formatCode>General</c:formatCode>
                <c:ptCount val="20"/>
                <c:pt idx="0">
                  <c:v>590.02290000000005</c:v>
                </c:pt>
                <c:pt idx="1">
                  <c:v>574.17570000000001</c:v>
                </c:pt>
                <c:pt idx="2">
                  <c:v>562.98299999999995</c:v>
                </c:pt>
                <c:pt idx="3">
                  <c:v>558.56349999999998</c:v>
                </c:pt>
                <c:pt idx="4">
                  <c:v>551.81640000000004</c:v>
                </c:pt>
                <c:pt idx="5">
                  <c:v>539.97239999999999</c:v>
                </c:pt>
                <c:pt idx="6">
                  <c:v>540.03970000000004</c:v>
                </c:pt>
                <c:pt idx="7">
                  <c:v>531.55700000000002</c:v>
                </c:pt>
                <c:pt idx="8">
                  <c:v>515.1807</c:v>
                </c:pt>
                <c:pt idx="9">
                  <c:v>517.80349999999999</c:v>
                </c:pt>
                <c:pt idx="10">
                  <c:v>518.44460000000004</c:v>
                </c:pt>
                <c:pt idx="11">
                  <c:v>521.36170000000004</c:v>
                </c:pt>
                <c:pt idx="12">
                  <c:v>519.6558</c:v>
                </c:pt>
                <c:pt idx="13">
                  <c:v>488.59910000000002</c:v>
                </c:pt>
                <c:pt idx="14">
                  <c:v>507.74040000000002</c:v>
                </c:pt>
                <c:pt idx="15">
                  <c:v>479.19929999999999</c:v>
                </c:pt>
                <c:pt idx="16">
                  <c:v>462.24880000000002</c:v>
                </c:pt>
                <c:pt idx="17">
                  <c:v>453.37920000000003</c:v>
                </c:pt>
                <c:pt idx="18">
                  <c:v>450.79559999999998</c:v>
                </c:pt>
                <c:pt idx="19">
                  <c:v>432.02350000000001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4-0A1A-47EB-84A0-D96D2EFAF03B}"/>
            </c:ext>
          </c:extLst>
        </c:ser>
        <c:ser>
          <c:idx val="22"/>
          <c:order val="21"/>
          <c:tx>
            <c:strRef>
              <c:f>'pcap water abstraction'!$X$2</c:f>
              <c:strCache>
                <c:ptCount val="1"/>
                <c:pt idx="0">
                  <c:v>LTU</c:v>
                </c:pt>
              </c:strCache>
            </c:strRef>
          </c:tx>
          <c:spPr>
            <a:ln w="19050" cap="rnd">
              <a:solidFill>
                <a:schemeClr val="accent5">
                  <a:lumMod val="8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80000"/>
                </a:schemeClr>
              </a:solidFill>
              <a:ln w="9525">
                <a:solidFill>
                  <a:schemeClr val="accent5">
                    <a:lumMod val="80000"/>
                  </a:schemeClr>
                </a:solidFill>
              </a:ln>
              <a:effectLst/>
            </c:spPr>
          </c:marker>
          <c:xVal>
            <c:numRef>
              <c:f>'pcap water abstraction'!$A$3:$A$22</c:f>
              <c:numCache>
                <c:formatCode>General</c:formatCode>
                <c:ptCount val="20"/>
                <c:pt idx="0">
                  <c:v>1996</c:v>
                </c:pt>
                <c:pt idx="1">
                  <c:v>1997</c:v>
                </c:pt>
                <c:pt idx="2">
                  <c:v>1998</c:v>
                </c:pt>
                <c:pt idx="3">
                  <c:v>1999</c:v>
                </c:pt>
                <c:pt idx="4">
                  <c:v>2000</c:v>
                </c:pt>
                <c:pt idx="5">
                  <c:v>2001</c:v>
                </c:pt>
                <c:pt idx="6">
                  <c:v>2002</c:v>
                </c:pt>
                <c:pt idx="7">
                  <c:v>2003</c:v>
                </c:pt>
                <c:pt idx="8">
                  <c:v>2004</c:v>
                </c:pt>
                <c:pt idx="9">
                  <c:v>2005</c:v>
                </c:pt>
                <c:pt idx="10">
                  <c:v>2006</c:v>
                </c:pt>
                <c:pt idx="11">
                  <c:v>2007</c:v>
                </c:pt>
                <c:pt idx="12">
                  <c:v>2008</c:v>
                </c:pt>
                <c:pt idx="13">
                  <c:v>2009</c:v>
                </c:pt>
                <c:pt idx="14">
                  <c:v>2010</c:v>
                </c:pt>
                <c:pt idx="15">
                  <c:v>2011</c:v>
                </c:pt>
                <c:pt idx="16">
                  <c:v>2012</c:v>
                </c:pt>
                <c:pt idx="17">
                  <c:v>2013</c:v>
                </c:pt>
                <c:pt idx="18">
                  <c:v>2014</c:v>
                </c:pt>
                <c:pt idx="19">
                  <c:v>2015</c:v>
                </c:pt>
              </c:numCache>
            </c:numRef>
          </c:xVal>
          <c:yVal>
            <c:numRef>
              <c:f>'pcap water abstraction'!$X$3:$X$22</c:f>
              <c:numCache>
                <c:formatCode>General</c:formatCode>
                <c:ptCount val="20"/>
                <c:pt idx="0">
                  <c:v>1580.5730000000001</c:v>
                </c:pt>
                <c:pt idx="1">
                  <c:v>1336.905</c:v>
                </c:pt>
                <c:pt idx="2">
                  <c:v>1441.5740000000001</c:v>
                </c:pt>
                <c:pt idx="3">
                  <c:v>1315.886</c:v>
                </c:pt>
                <c:pt idx="4">
                  <c:v>1021.749</c:v>
                </c:pt>
                <c:pt idx="5">
                  <c:v>796.86210000000005</c:v>
                </c:pt>
                <c:pt idx="6">
                  <c:v>907.55160000000001</c:v>
                </c:pt>
                <c:pt idx="7">
                  <c:v>974.50040000000001</c:v>
                </c:pt>
                <c:pt idx="8">
                  <c:v>969.55719999999997</c:v>
                </c:pt>
                <c:pt idx="9">
                  <c:v>707.15030000000002</c:v>
                </c:pt>
                <c:pt idx="10">
                  <c:v>629.99969999999996</c:v>
                </c:pt>
                <c:pt idx="11">
                  <c:v>696.23009999999999</c:v>
                </c:pt>
                <c:pt idx="12">
                  <c:v>708.04719999999998</c:v>
                </c:pt>
                <c:pt idx="13">
                  <c:v>761.49929999999995</c:v>
                </c:pt>
                <c:pt idx="14">
                  <c:v>243.74039999999999</c:v>
                </c:pt>
                <c:pt idx="15">
                  <c:v>204.77369999999999</c:v>
                </c:pt>
                <c:pt idx="16">
                  <c:v>219.572</c:v>
                </c:pt>
                <c:pt idx="17">
                  <c:v>147.26140000000001</c:v>
                </c:pt>
                <c:pt idx="18">
                  <c:v>130.7826</c:v>
                </c:pt>
                <c:pt idx="19">
                  <c:v>140.01259999999999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5-0A1A-47EB-84A0-D96D2EFAF03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83579496"/>
        <c:axId val="483581792"/>
      </c:scatterChart>
      <c:valAx>
        <c:axId val="48357949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3581792"/>
        <c:crosses val="autoZero"/>
        <c:crossBetween val="midCat"/>
      </c:valAx>
      <c:valAx>
        <c:axId val="4835817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357949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9.2895391259423379E-2"/>
          <c:y val="0.88434295713035871"/>
          <c:w val="0.77898909227638147"/>
          <c:h val="0.1035358307484291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European water abstraction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'European water'!$B$2</c:f>
              <c:strCache>
                <c:ptCount val="1"/>
                <c:pt idx="0">
                  <c:v>BEL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'European water'!$A$3:$A$23</c:f>
              <c:numCache>
                <c:formatCode>General</c:formatCode>
                <c:ptCount val="21"/>
                <c:pt idx="0">
                  <c:v>1995</c:v>
                </c:pt>
                <c:pt idx="1">
                  <c:v>1996</c:v>
                </c:pt>
                <c:pt idx="2">
                  <c:v>1997</c:v>
                </c:pt>
                <c:pt idx="3">
                  <c:v>1998</c:v>
                </c:pt>
                <c:pt idx="4">
                  <c:v>1999</c:v>
                </c:pt>
                <c:pt idx="5">
                  <c:v>2000</c:v>
                </c:pt>
                <c:pt idx="6">
                  <c:v>2001</c:v>
                </c:pt>
                <c:pt idx="7">
                  <c:v>2002</c:v>
                </c:pt>
                <c:pt idx="8">
                  <c:v>2003</c:v>
                </c:pt>
                <c:pt idx="9">
                  <c:v>2004</c:v>
                </c:pt>
                <c:pt idx="10">
                  <c:v>2005</c:v>
                </c:pt>
                <c:pt idx="11">
                  <c:v>2006</c:v>
                </c:pt>
                <c:pt idx="12">
                  <c:v>2007</c:v>
                </c:pt>
                <c:pt idx="13">
                  <c:v>2008</c:v>
                </c:pt>
                <c:pt idx="14">
                  <c:v>2009</c:v>
                </c:pt>
                <c:pt idx="15">
                  <c:v>2010</c:v>
                </c:pt>
                <c:pt idx="16">
                  <c:v>2011</c:v>
                </c:pt>
                <c:pt idx="17">
                  <c:v>2012</c:v>
                </c:pt>
                <c:pt idx="18">
                  <c:v>2013</c:v>
                </c:pt>
                <c:pt idx="19">
                  <c:v>2014</c:v>
                </c:pt>
                <c:pt idx="20">
                  <c:v>2015</c:v>
                </c:pt>
              </c:numCache>
            </c:numRef>
          </c:xVal>
          <c:yVal>
            <c:numRef>
              <c:f>'European water'!$B$3:$B$23</c:f>
              <c:numCache>
                <c:formatCode>General</c:formatCode>
                <c:ptCount val="21"/>
                <c:pt idx="0">
                  <c:v>8247.7999999999993</c:v>
                </c:pt>
                <c:pt idx="1">
                  <c:v>7551.5</c:v>
                </c:pt>
                <c:pt idx="2">
                  <c:v>7689.7</c:v>
                </c:pt>
                <c:pt idx="3">
                  <c:v>7479.8</c:v>
                </c:pt>
                <c:pt idx="4">
                  <c:v>7211.7</c:v>
                </c:pt>
                <c:pt idx="5">
                  <c:v>7536.2</c:v>
                </c:pt>
                <c:pt idx="6">
                  <c:v>6995</c:v>
                </c:pt>
                <c:pt idx="7">
                  <c:v>6738.4</c:v>
                </c:pt>
                <c:pt idx="8">
                  <c:v>6665.9</c:v>
                </c:pt>
                <c:pt idx="9">
                  <c:v>6447.1</c:v>
                </c:pt>
                <c:pt idx="10">
                  <c:v>6388.7</c:v>
                </c:pt>
                <c:pt idx="11">
                  <c:v>6444.8</c:v>
                </c:pt>
                <c:pt idx="12">
                  <c:v>6217.1</c:v>
                </c:pt>
                <c:pt idx="13">
                  <c:v>6129.2</c:v>
                </c:pt>
                <c:pt idx="14">
                  <c:v>6005.4</c:v>
                </c:pt>
                <c:pt idx="15">
                  <c:v>5953.12</c:v>
                </c:pt>
                <c:pt idx="16">
                  <c:v>5082.3500000000004</c:v>
                </c:pt>
                <c:pt idx="17">
                  <c:v>5300.53</c:v>
                </c:pt>
                <c:pt idx="18">
                  <c:v>4829.05</c:v>
                </c:pt>
                <c:pt idx="19">
                  <c:v>4556.76</c:v>
                </c:pt>
                <c:pt idx="20">
                  <c:v>3994.12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825-4899-8929-AC90D8235520}"/>
            </c:ext>
          </c:extLst>
        </c:ser>
        <c:ser>
          <c:idx val="1"/>
          <c:order val="1"/>
          <c:tx>
            <c:strRef>
              <c:f>'European water'!$C$2</c:f>
              <c:strCache>
                <c:ptCount val="1"/>
                <c:pt idx="0">
                  <c:v>CZE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'European water'!$A$3:$A$23</c:f>
              <c:numCache>
                <c:formatCode>General</c:formatCode>
                <c:ptCount val="21"/>
                <c:pt idx="0">
                  <c:v>1995</c:v>
                </c:pt>
                <c:pt idx="1">
                  <c:v>1996</c:v>
                </c:pt>
                <c:pt idx="2">
                  <c:v>1997</c:v>
                </c:pt>
                <c:pt idx="3">
                  <c:v>1998</c:v>
                </c:pt>
                <c:pt idx="4">
                  <c:v>1999</c:v>
                </c:pt>
                <c:pt idx="5">
                  <c:v>2000</c:v>
                </c:pt>
                <c:pt idx="6">
                  <c:v>2001</c:v>
                </c:pt>
                <c:pt idx="7">
                  <c:v>2002</c:v>
                </c:pt>
                <c:pt idx="8">
                  <c:v>2003</c:v>
                </c:pt>
                <c:pt idx="9">
                  <c:v>2004</c:v>
                </c:pt>
                <c:pt idx="10">
                  <c:v>2005</c:v>
                </c:pt>
                <c:pt idx="11">
                  <c:v>2006</c:v>
                </c:pt>
                <c:pt idx="12">
                  <c:v>2007</c:v>
                </c:pt>
                <c:pt idx="13">
                  <c:v>2008</c:v>
                </c:pt>
                <c:pt idx="14">
                  <c:v>2009</c:v>
                </c:pt>
                <c:pt idx="15">
                  <c:v>2010</c:v>
                </c:pt>
                <c:pt idx="16">
                  <c:v>2011</c:v>
                </c:pt>
                <c:pt idx="17">
                  <c:v>2012</c:v>
                </c:pt>
                <c:pt idx="18">
                  <c:v>2013</c:v>
                </c:pt>
                <c:pt idx="19">
                  <c:v>2014</c:v>
                </c:pt>
                <c:pt idx="20">
                  <c:v>2015</c:v>
                </c:pt>
              </c:numCache>
            </c:numRef>
          </c:xVal>
          <c:yVal>
            <c:numRef>
              <c:f>'European water'!$C$3:$C$23</c:f>
              <c:numCache>
                <c:formatCode>General</c:formatCode>
                <c:ptCount val="21"/>
                <c:pt idx="0">
                  <c:v>2743.2</c:v>
                </c:pt>
                <c:pt idx="1">
                  <c:v>2569.6999999999998</c:v>
                </c:pt>
                <c:pt idx="2">
                  <c:v>2492.5</c:v>
                </c:pt>
                <c:pt idx="3">
                  <c:v>2276.8000000000002</c:v>
                </c:pt>
                <c:pt idx="4">
                  <c:v>1975.8</c:v>
                </c:pt>
                <c:pt idx="5">
                  <c:v>1918</c:v>
                </c:pt>
                <c:pt idx="6">
                  <c:v>1838.7</c:v>
                </c:pt>
                <c:pt idx="7">
                  <c:v>1908.2</c:v>
                </c:pt>
                <c:pt idx="8">
                  <c:v>2116.1</c:v>
                </c:pt>
                <c:pt idx="9">
                  <c:v>2028</c:v>
                </c:pt>
                <c:pt idx="10">
                  <c:v>1948.9</c:v>
                </c:pt>
                <c:pt idx="11">
                  <c:v>1936.9</c:v>
                </c:pt>
                <c:pt idx="12">
                  <c:v>1969.3</c:v>
                </c:pt>
                <c:pt idx="13">
                  <c:v>1988.3</c:v>
                </c:pt>
                <c:pt idx="14">
                  <c:v>1947.2</c:v>
                </c:pt>
                <c:pt idx="15">
                  <c:v>1950.7</c:v>
                </c:pt>
                <c:pt idx="16">
                  <c:v>1886.6</c:v>
                </c:pt>
                <c:pt idx="17">
                  <c:v>1840.8</c:v>
                </c:pt>
                <c:pt idx="18">
                  <c:v>1650.4</c:v>
                </c:pt>
                <c:pt idx="19">
                  <c:v>1649.7</c:v>
                </c:pt>
                <c:pt idx="20">
                  <c:v>1603.1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C825-4899-8929-AC90D8235520}"/>
            </c:ext>
          </c:extLst>
        </c:ser>
        <c:ser>
          <c:idx val="2"/>
          <c:order val="2"/>
          <c:tx>
            <c:strRef>
              <c:f>'European water'!$D$2</c:f>
              <c:strCache>
                <c:ptCount val="1"/>
                <c:pt idx="0">
                  <c:v>DNK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'European water'!$A$3:$A$23</c:f>
              <c:numCache>
                <c:formatCode>General</c:formatCode>
                <c:ptCount val="21"/>
                <c:pt idx="0">
                  <c:v>1995</c:v>
                </c:pt>
                <c:pt idx="1">
                  <c:v>1996</c:v>
                </c:pt>
                <c:pt idx="2">
                  <c:v>1997</c:v>
                </c:pt>
                <c:pt idx="3">
                  <c:v>1998</c:v>
                </c:pt>
                <c:pt idx="4">
                  <c:v>1999</c:v>
                </c:pt>
                <c:pt idx="5">
                  <c:v>2000</c:v>
                </c:pt>
                <c:pt idx="6">
                  <c:v>2001</c:v>
                </c:pt>
                <c:pt idx="7">
                  <c:v>2002</c:v>
                </c:pt>
                <c:pt idx="8">
                  <c:v>2003</c:v>
                </c:pt>
                <c:pt idx="9">
                  <c:v>2004</c:v>
                </c:pt>
                <c:pt idx="10">
                  <c:v>2005</c:v>
                </c:pt>
                <c:pt idx="11">
                  <c:v>2006</c:v>
                </c:pt>
                <c:pt idx="12">
                  <c:v>2007</c:v>
                </c:pt>
                <c:pt idx="13">
                  <c:v>2008</c:v>
                </c:pt>
                <c:pt idx="14">
                  <c:v>2009</c:v>
                </c:pt>
                <c:pt idx="15">
                  <c:v>2010</c:v>
                </c:pt>
                <c:pt idx="16">
                  <c:v>2011</c:v>
                </c:pt>
                <c:pt idx="17">
                  <c:v>2012</c:v>
                </c:pt>
                <c:pt idx="18">
                  <c:v>2013</c:v>
                </c:pt>
                <c:pt idx="19">
                  <c:v>2014</c:v>
                </c:pt>
                <c:pt idx="20">
                  <c:v>2015</c:v>
                </c:pt>
              </c:numCache>
            </c:numRef>
          </c:xVal>
          <c:yVal>
            <c:numRef>
              <c:f>'European water'!$D$3:$D$23</c:f>
              <c:numCache>
                <c:formatCode>General</c:formatCode>
                <c:ptCount val="21"/>
                <c:pt idx="0">
                  <c:v>887</c:v>
                </c:pt>
                <c:pt idx="1">
                  <c:v>961</c:v>
                </c:pt>
                <c:pt idx="2">
                  <c:v>932.5</c:v>
                </c:pt>
                <c:pt idx="3">
                  <c:v>753.8</c:v>
                </c:pt>
                <c:pt idx="4">
                  <c:v>700.9</c:v>
                </c:pt>
                <c:pt idx="5">
                  <c:v>726.2</c:v>
                </c:pt>
                <c:pt idx="6">
                  <c:v>707.5</c:v>
                </c:pt>
                <c:pt idx="7">
                  <c:v>667.9</c:v>
                </c:pt>
                <c:pt idx="8">
                  <c:v>651.20000000000005</c:v>
                </c:pt>
                <c:pt idx="9">
                  <c:v>677.2</c:v>
                </c:pt>
                <c:pt idx="10">
                  <c:v>643.79999999999995</c:v>
                </c:pt>
                <c:pt idx="11">
                  <c:v>675.8</c:v>
                </c:pt>
                <c:pt idx="12">
                  <c:v>570.6</c:v>
                </c:pt>
                <c:pt idx="13">
                  <c:v>696</c:v>
                </c:pt>
                <c:pt idx="14">
                  <c:v>659.7</c:v>
                </c:pt>
                <c:pt idx="15">
                  <c:v>808.9</c:v>
                </c:pt>
                <c:pt idx="16">
                  <c:v>865.7</c:v>
                </c:pt>
                <c:pt idx="17">
                  <c:v>728.5</c:v>
                </c:pt>
                <c:pt idx="18">
                  <c:v>1009.2999999999998</c:v>
                </c:pt>
                <c:pt idx="19">
                  <c:v>989.2</c:v>
                </c:pt>
                <c:pt idx="20">
                  <c:v>811.8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C825-4899-8929-AC90D8235520}"/>
            </c:ext>
          </c:extLst>
        </c:ser>
        <c:ser>
          <c:idx val="3"/>
          <c:order val="3"/>
          <c:tx>
            <c:strRef>
              <c:f>'European water'!$E$2</c:f>
              <c:strCache>
                <c:ptCount val="1"/>
                <c:pt idx="0">
                  <c:v>FRA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'European water'!$A$3:$A$23</c:f>
              <c:numCache>
                <c:formatCode>General</c:formatCode>
                <c:ptCount val="21"/>
                <c:pt idx="0">
                  <c:v>1995</c:v>
                </c:pt>
                <c:pt idx="1">
                  <c:v>1996</c:v>
                </c:pt>
                <c:pt idx="2">
                  <c:v>1997</c:v>
                </c:pt>
                <c:pt idx="3">
                  <c:v>1998</c:v>
                </c:pt>
                <c:pt idx="4">
                  <c:v>1999</c:v>
                </c:pt>
                <c:pt idx="5">
                  <c:v>2000</c:v>
                </c:pt>
                <c:pt idx="6">
                  <c:v>2001</c:v>
                </c:pt>
                <c:pt idx="7">
                  <c:v>2002</c:v>
                </c:pt>
                <c:pt idx="8">
                  <c:v>2003</c:v>
                </c:pt>
                <c:pt idx="9">
                  <c:v>2004</c:v>
                </c:pt>
                <c:pt idx="10">
                  <c:v>2005</c:v>
                </c:pt>
                <c:pt idx="11">
                  <c:v>2006</c:v>
                </c:pt>
                <c:pt idx="12">
                  <c:v>2007</c:v>
                </c:pt>
                <c:pt idx="13">
                  <c:v>2008</c:v>
                </c:pt>
                <c:pt idx="14">
                  <c:v>2009</c:v>
                </c:pt>
                <c:pt idx="15">
                  <c:v>2010</c:v>
                </c:pt>
                <c:pt idx="16">
                  <c:v>2011</c:v>
                </c:pt>
                <c:pt idx="17">
                  <c:v>2012</c:v>
                </c:pt>
                <c:pt idx="18">
                  <c:v>2013</c:v>
                </c:pt>
                <c:pt idx="19">
                  <c:v>2014</c:v>
                </c:pt>
                <c:pt idx="20">
                  <c:v>2015</c:v>
                </c:pt>
              </c:numCache>
            </c:numRef>
          </c:xVal>
          <c:yVal>
            <c:numRef>
              <c:f>'European water'!$E$3:$E$23</c:f>
              <c:numCache>
                <c:formatCode>General</c:formatCode>
                <c:ptCount val="21"/>
                <c:pt idx="0">
                  <c:v>35510.221680000002</c:v>
                </c:pt>
                <c:pt idx="1">
                  <c:v>32929.832520000004</c:v>
                </c:pt>
                <c:pt idx="2">
                  <c:v>30349.443360000001</c:v>
                </c:pt>
                <c:pt idx="3">
                  <c:v>32470.23242</c:v>
                </c:pt>
                <c:pt idx="4">
                  <c:v>32293</c:v>
                </c:pt>
                <c:pt idx="5">
                  <c:v>32715.4</c:v>
                </c:pt>
                <c:pt idx="6">
                  <c:v>33544.199999999997</c:v>
                </c:pt>
                <c:pt idx="7">
                  <c:v>32362.700000000004</c:v>
                </c:pt>
                <c:pt idx="8">
                  <c:v>35397</c:v>
                </c:pt>
                <c:pt idx="9">
                  <c:v>33714.6</c:v>
                </c:pt>
                <c:pt idx="10">
                  <c:v>33872.5</c:v>
                </c:pt>
                <c:pt idx="11">
                  <c:v>32552.2</c:v>
                </c:pt>
                <c:pt idx="12">
                  <c:v>31410.04</c:v>
                </c:pt>
                <c:pt idx="13">
                  <c:v>29203.4</c:v>
                </c:pt>
                <c:pt idx="14">
                  <c:v>29585.29</c:v>
                </c:pt>
                <c:pt idx="15">
                  <c:v>28338.85</c:v>
                </c:pt>
                <c:pt idx="16">
                  <c:v>28316.02</c:v>
                </c:pt>
                <c:pt idx="17">
                  <c:v>30008.3</c:v>
                </c:pt>
                <c:pt idx="18">
                  <c:v>27828.13</c:v>
                </c:pt>
                <c:pt idx="19">
                  <c:v>27075.119999999999</c:v>
                </c:pt>
                <c:pt idx="20">
                  <c:v>28122.42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C825-4899-8929-AC90D8235520}"/>
            </c:ext>
          </c:extLst>
        </c:ser>
        <c:ser>
          <c:idx val="4"/>
          <c:order val="4"/>
          <c:tx>
            <c:strRef>
              <c:f>'European water'!$F$2</c:f>
              <c:strCache>
                <c:ptCount val="1"/>
                <c:pt idx="0">
                  <c:v>HUN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numRef>
              <c:f>'European water'!$A$3:$A$23</c:f>
              <c:numCache>
                <c:formatCode>General</c:formatCode>
                <c:ptCount val="21"/>
                <c:pt idx="0">
                  <c:v>1995</c:v>
                </c:pt>
                <c:pt idx="1">
                  <c:v>1996</c:v>
                </c:pt>
                <c:pt idx="2">
                  <c:v>1997</c:v>
                </c:pt>
                <c:pt idx="3">
                  <c:v>1998</c:v>
                </c:pt>
                <c:pt idx="4">
                  <c:v>1999</c:v>
                </c:pt>
                <c:pt idx="5">
                  <c:v>2000</c:v>
                </c:pt>
                <c:pt idx="6">
                  <c:v>2001</c:v>
                </c:pt>
                <c:pt idx="7">
                  <c:v>2002</c:v>
                </c:pt>
                <c:pt idx="8">
                  <c:v>2003</c:v>
                </c:pt>
                <c:pt idx="9">
                  <c:v>2004</c:v>
                </c:pt>
                <c:pt idx="10">
                  <c:v>2005</c:v>
                </c:pt>
                <c:pt idx="11">
                  <c:v>2006</c:v>
                </c:pt>
                <c:pt idx="12">
                  <c:v>2007</c:v>
                </c:pt>
                <c:pt idx="13">
                  <c:v>2008</c:v>
                </c:pt>
                <c:pt idx="14">
                  <c:v>2009</c:v>
                </c:pt>
                <c:pt idx="15">
                  <c:v>2010</c:v>
                </c:pt>
                <c:pt idx="16">
                  <c:v>2011</c:v>
                </c:pt>
                <c:pt idx="17">
                  <c:v>2012</c:v>
                </c:pt>
                <c:pt idx="18">
                  <c:v>2013</c:v>
                </c:pt>
                <c:pt idx="19">
                  <c:v>2014</c:v>
                </c:pt>
                <c:pt idx="20">
                  <c:v>2015</c:v>
                </c:pt>
              </c:numCache>
            </c:numRef>
          </c:xVal>
          <c:yVal>
            <c:numRef>
              <c:f>'European water'!$F$3:$F$23</c:f>
              <c:numCache>
                <c:formatCode>General</c:formatCode>
                <c:ptCount val="21"/>
                <c:pt idx="0">
                  <c:v>6054.4</c:v>
                </c:pt>
                <c:pt idx="1">
                  <c:v>6010.8</c:v>
                </c:pt>
                <c:pt idx="2">
                  <c:v>5767.4</c:v>
                </c:pt>
                <c:pt idx="3">
                  <c:v>5771.4</c:v>
                </c:pt>
                <c:pt idx="4">
                  <c:v>5540</c:v>
                </c:pt>
                <c:pt idx="5">
                  <c:v>6621</c:v>
                </c:pt>
                <c:pt idx="6">
                  <c:v>6700</c:v>
                </c:pt>
                <c:pt idx="7">
                  <c:v>6538</c:v>
                </c:pt>
                <c:pt idx="8">
                  <c:v>6227.3999000000003</c:v>
                </c:pt>
                <c:pt idx="9">
                  <c:v>5817.5</c:v>
                </c:pt>
                <c:pt idx="10">
                  <c:v>4928.6000000000004</c:v>
                </c:pt>
                <c:pt idx="11">
                  <c:v>4916.6000000000004</c:v>
                </c:pt>
                <c:pt idx="12">
                  <c:v>5278.7</c:v>
                </c:pt>
                <c:pt idx="13">
                  <c:v>5431.6</c:v>
                </c:pt>
                <c:pt idx="14">
                  <c:v>6342.1</c:v>
                </c:pt>
                <c:pt idx="15">
                  <c:v>5370</c:v>
                </c:pt>
                <c:pt idx="16">
                  <c:v>5225</c:v>
                </c:pt>
                <c:pt idx="17">
                  <c:v>5051</c:v>
                </c:pt>
                <c:pt idx="18">
                  <c:v>5250.04</c:v>
                </c:pt>
                <c:pt idx="19">
                  <c:v>3922.6</c:v>
                </c:pt>
                <c:pt idx="20">
                  <c:v>4029.66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C825-4899-8929-AC90D8235520}"/>
            </c:ext>
          </c:extLst>
        </c:ser>
        <c:ser>
          <c:idx val="5"/>
          <c:order val="5"/>
          <c:tx>
            <c:strRef>
              <c:f>'European water'!$G$2</c:f>
              <c:strCache>
                <c:ptCount val="1"/>
                <c:pt idx="0">
                  <c:v>POL</c:v>
                </c:pt>
              </c:strCache>
            </c:strRef>
          </c:tx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numRef>
              <c:f>'European water'!$A$3:$A$23</c:f>
              <c:numCache>
                <c:formatCode>General</c:formatCode>
                <c:ptCount val="21"/>
                <c:pt idx="0">
                  <c:v>1995</c:v>
                </c:pt>
                <c:pt idx="1">
                  <c:v>1996</c:v>
                </c:pt>
                <c:pt idx="2">
                  <c:v>1997</c:v>
                </c:pt>
                <c:pt idx="3">
                  <c:v>1998</c:v>
                </c:pt>
                <c:pt idx="4">
                  <c:v>1999</c:v>
                </c:pt>
                <c:pt idx="5">
                  <c:v>2000</c:v>
                </c:pt>
                <c:pt idx="6">
                  <c:v>2001</c:v>
                </c:pt>
                <c:pt idx="7">
                  <c:v>2002</c:v>
                </c:pt>
                <c:pt idx="8">
                  <c:v>2003</c:v>
                </c:pt>
                <c:pt idx="9">
                  <c:v>2004</c:v>
                </c:pt>
                <c:pt idx="10">
                  <c:v>2005</c:v>
                </c:pt>
                <c:pt idx="11">
                  <c:v>2006</c:v>
                </c:pt>
                <c:pt idx="12">
                  <c:v>2007</c:v>
                </c:pt>
                <c:pt idx="13">
                  <c:v>2008</c:v>
                </c:pt>
                <c:pt idx="14">
                  <c:v>2009</c:v>
                </c:pt>
                <c:pt idx="15">
                  <c:v>2010</c:v>
                </c:pt>
                <c:pt idx="16">
                  <c:v>2011</c:v>
                </c:pt>
                <c:pt idx="17">
                  <c:v>2012</c:v>
                </c:pt>
                <c:pt idx="18">
                  <c:v>2013</c:v>
                </c:pt>
                <c:pt idx="19">
                  <c:v>2014</c:v>
                </c:pt>
                <c:pt idx="20">
                  <c:v>2015</c:v>
                </c:pt>
              </c:numCache>
            </c:numRef>
          </c:xVal>
          <c:yVal>
            <c:numRef>
              <c:f>'European water'!$G$3:$G$23</c:f>
              <c:numCache>
                <c:formatCode>General</c:formatCode>
                <c:ptCount val="21"/>
                <c:pt idx="0">
                  <c:v>12924.2</c:v>
                </c:pt>
                <c:pt idx="1">
                  <c:v>12892.3</c:v>
                </c:pt>
                <c:pt idx="2">
                  <c:v>12798.9</c:v>
                </c:pt>
                <c:pt idx="3">
                  <c:v>12245.4</c:v>
                </c:pt>
                <c:pt idx="4">
                  <c:v>12245.5</c:v>
                </c:pt>
                <c:pt idx="5">
                  <c:v>11993.8</c:v>
                </c:pt>
                <c:pt idx="6">
                  <c:v>11598.7</c:v>
                </c:pt>
                <c:pt idx="7">
                  <c:v>11728.2</c:v>
                </c:pt>
                <c:pt idx="8">
                  <c:v>11547.7</c:v>
                </c:pt>
                <c:pt idx="9">
                  <c:v>11476.9</c:v>
                </c:pt>
                <c:pt idx="10">
                  <c:v>11521.9</c:v>
                </c:pt>
                <c:pt idx="11">
                  <c:v>12407</c:v>
                </c:pt>
                <c:pt idx="12">
                  <c:v>12027</c:v>
                </c:pt>
                <c:pt idx="13">
                  <c:v>11364.9</c:v>
                </c:pt>
                <c:pt idx="14">
                  <c:v>11517.3</c:v>
                </c:pt>
                <c:pt idx="15">
                  <c:v>11644.9</c:v>
                </c:pt>
                <c:pt idx="16">
                  <c:v>11910.8</c:v>
                </c:pt>
                <c:pt idx="17">
                  <c:v>11478.5</c:v>
                </c:pt>
                <c:pt idx="18">
                  <c:v>11242.7</c:v>
                </c:pt>
                <c:pt idx="19">
                  <c:v>11308.5</c:v>
                </c:pt>
                <c:pt idx="20">
                  <c:v>11093.5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C825-4899-8929-AC90D8235520}"/>
            </c:ext>
          </c:extLst>
        </c:ser>
        <c:ser>
          <c:idx val="6"/>
          <c:order val="6"/>
          <c:tx>
            <c:strRef>
              <c:f>'European water'!$H$2</c:f>
              <c:strCache>
                <c:ptCount val="1"/>
                <c:pt idx="0">
                  <c:v>SVK</c:v>
                </c:pt>
              </c:strCache>
            </c:strRef>
          </c:tx>
          <c:spPr>
            <a:ln w="1905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xVal>
            <c:numRef>
              <c:f>'European water'!$A$3:$A$23</c:f>
              <c:numCache>
                <c:formatCode>General</c:formatCode>
                <c:ptCount val="21"/>
                <c:pt idx="0">
                  <c:v>1995</c:v>
                </c:pt>
                <c:pt idx="1">
                  <c:v>1996</c:v>
                </c:pt>
                <c:pt idx="2">
                  <c:v>1997</c:v>
                </c:pt>
                <c:pt idx="3">
                  <c:v>1998</c:v>
                </c:pt>
                <c:pt idx="4">
                  <c:v>1999</c:v>
                </c:pt>
                <c:pt idx="5">
                  <c:v>2000</c:v>
                </c:pt>
                <c:pt idx="6">
                  <c:v>2001</c:v>
                </c:pt>
                <c:pt idx="7">
                  <c:v>2002</c:v>
                </c:pt>
                <c:pt idx="8">
                  <c:v>2003</c:v>
                </c:pt>
                <c:pt idx="9">
                  <c:v>2004</c:v>
                </c:pt>
                <c:pt idx="10">
                  <c:v>2005</c:v>
                </c:pt>
                <c:pt idx="11">
                  <c:v>2006</c:v>
                </c:pt>
                <c:pt idx="12">
                  <c:v>2007</c:v>
                </c:pt>
                <c:pt idx="13">
                  <c:v>2008</c:v>
                </c:pt>
                <c:pt idx="14">
                  <c:v>2009</c:v>
                </c:pt>
                <c:pt idx="15">
                  <c:v>2010</c:v>
                </c:pt>
                <c:pt idx="16">
                  <c:v>2011</c:v>
                </c:pt>
                <c:pt idx="17">
                  <c:v>2012</c:v>
                </c:pt>
                <c:pt idx="18">
                  <c:v>2013</c:v>
                </c:pt>
                <c:pt idx="19">
                  <c:v>2014</c:v>
                </c:pt>
                <c:pt idx="20">
                  <c:v>2015</c:v>
                </c:pt>
              </c:numCache>
            </c:numRef>
          </c:xVal>
          <c:yVal>
            <c:numRef>
              <c:f>'European water'!$H$3:$H$23</c:f>
              <c:numCache>
                <c:formatCode>General</c:formatCode>
                <c:ptCount val="21"/>
                <c:pt idx="0">
                  <c:v>1386</c:v>
                </c:pt>
                <c:pt idx="1">
                  <c:v>1371</c:v>
                </c:pt>
                <c:pt idx="2">
                  <c:v>1310</c:v>
                </c:pt>
                <c:pt idx="3">
                  <c:v>1226</c:v>
                </c:pt>
                <c:pt idx="4">
                  <c:v>1162</c:v>
                </c:pt>
                <c:pt idx="5">
                  <c:v>1171.5</c:v>
                </c:pt>
                <c:pt idx="6">
                  <c:v>1138.5</c:v>
                </c:pt>
                <c:pt idx="7">
                  <c:v>1094</c:v>
                </c:pt>
                <c:pt idx="8">
                  <c:v>1040.5999999999999</c:v>
                </c:pt>
                <c:pt idx="9">
                  <c:v>973.69999999999993</c:v>
                </c:pt>
                <c:pt idx="10">
                  <c:v>906.8</c:v>
                </c:pt>
                <c:pt idx="11">
                  <c:v>763</c:v>
                </c:pt>
                <c:pt idx="12">
                  <c:v>688</c:v>
                </c:pt>
                <c:pt idx="13">
                  <c:v>663.7</c:v>
                </c:pt>
                <c:pt idx="14">
                  <c:v>628.1</c:v>
                </c:pt>
                <c:pt idx="15">
                  <c:v>600.70000000000005</c:v>
                </c:pt>
                <c:pt idx="16">
                  <c:v>593.1</c:v>
                </c:pt>
                <c:pt idx="17">
                  <c:v>665.3</c:v>
                </c:pt>
                <c:pt idx="18">
                  <c:v>637.4</c:v>
                </c:pt>
                <c:pt idx="19">
                  <c:v>559.29999999999995</c:v>
                </c:pt>
                <c:pt idx="20">
                  <c:v>573.6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C825-4899-8929-AC90D8235520}"/>
            </c:ext>
          </c:extLst>
        </c:ser>
        <c:ser>
          <c:idx val="7"/>
          <c:order val="7"/>
          <c:tx>
            <c:strRef>
              <c:f>'European water'!$I$2</c:f>
              <c:strCache>
                <c:ptCount val="1"/>
                <c:pt idx="0">
                  <c:v>SPAIN</c:v>
                </c:pt>
              </c:strCache>
            </c:strRef>
          </c:tx>
          <c:spPr>
            <a:ln w="19050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60000"/>
                </a:schemeClr>
              </a:solidFill>
              <a:ln w="9525">
                <a:solidFill>
                  <a:schemeClr val="accent2">
                    <a:lumMod val="60000"/>
                  </a:schemeClr>
                </a:solidFill>
              </a:ln>
              <a:effectLst/>
            </c:spPr>
          </c:marker>
          <c:xVal>
            <c:numRef>
              <c:f>'European water'!$A$3:$A$23</c:f>
              <c:numCache>
                <c:formatCode>General</c:formatCode>
                <c:ptCount val="21"/>
                <c:pt idx="0">
                  <c:v>1995</c:v>
                </c:pt>
                <c:pt idx="1">
                  <c:v>1996</c:v>
                </c:pt>
                <c:pt idx="2">
                  <c:v>1997</c:v>
                </c:pt>
                <c:pt idx="3">
                  <c:v>1998</c:v>
                </c:pt>
                <c:pt idx="4">
                  <c:v>1999</c:v>
                </c:pt>
                <c:pt idx="5">
                  <c:v>2000</c:v>
                </c:pt>
                <c:pt idx="6">
                  <c:v>2001</c:v>
                </c:pt>
                <c:pt idx="7">
                  <c:v>2002</c:v>
                </c:pt>
                <c:pt idx="8">
                  <c:v>2003</c:v>
                </c:pt>
                <c:pt idx="9">
                  <c:v>2004</c:v>
                </c:pt>
                <c:pt idx="10">
                  <c:v>2005</c:v>
                </c:pt>
                <c:pt idx="11">
                  <c:v>2006</c:v>
                </c:pt>
                <c:pt idx="12">
                  <c:v>2007</c:v>
                </c:pt>
                <c:pt idx="13">
                  <c:v>2008</c:v>
                </c:pt>
                <c:pt idx="14">
                  <c:v>2009</c:v>
                </c:pt>
                <c:pt idx="15">
                  <c:v>2010</c:v>
                </c:pt>
                <c:pt idx="16">
                  <c:v>2011</c:v>
                </c:pt>
                <c:pt idx="17">
                  <c:v>2012</c:v>
                </c:pt>
                <c:pt idx="18">
                  <c:v>2013</c:v>
                </c:pt>
                <c:pt idx="19">
                  <c:v>2014</c:v>
                </c:pt>
                <c:pt idx="20">
                  <c:v>2015</c:v>
                </c:pt>
              </c:numCache>
            </c:numRef>
          </c:xVal>
          <c:yVal>
            <c:numRef>
              <c:f>'European water'!$I$3:$I$23</c:f>
              <c:numCache>
                <c:formatCode>General</c:formatCode>
                <c:ptCount val="21"/>
                <c:pt idx="0">
                  <c:v>33288</c:v>
                </c:pt>
                <c:pt idx="1">
                  <c:v>33945.25</c:v>
                </c:pt>
                <c:pt idx="2">
                  <c:v>34602.5</c:v>
                </c:pt>
                <c:pt idx="3">
                  <c:v>36838.6</c:v>
                </c:pt>
                <c:pt idx="4">
                  <c:v>38280.9</c:v>
                </c:pt>
                <c:pt idx="5">
                  <c:v>36537.4</c:v>
                </c:pt>
                <c:pt idx="6">
                  <c:v>36120</c:v>
                </c:pt>
                <c:pt idx="7">
                  <c:v>35939.599999999999</c:v>
                </c:pt>
                <c:pt idx="8">
                  <c:v>36598.199999999997</c:v>
                </c:pt>
                <c:pt idx="9">
                  <c:v>36079.9</c:v>
                </c:pt>
                <c:pt idx="10">
                  <c:v>38029.800000000003</c:v>
                </c:pt>
                <c:pt idx="11">
                  <c:v>36328.199999999997</c:v>
                </c:pt>
                <c:pt idx="12">
                  <c:v>35573</c:v>
                </c:pt>
                <c:pt idx="13">
                  <c:v>35373</c:v>
                </c:pt>
                <c:pt idx="14">
                  <c:v>36122</c:v>
                </c:pt>
                <c:pt idx="15">
                  <c:v>35310</c:v>
                </c:pt>
                <c:pt idx="16">
                  <c:v>35069.4</c:v>
                </c:pt>
                <c:pt idx="17">
                  <c:v>34309.03</c:v>
                </c:pt>
                <c:pt idx="18">
                  <c:v>32346.240000000002</c:v>
                </c:pt>
                <c:pt idx="19">
                  <c:v>32916.410000000003</c:v>
                </c:pt>
                <c:pt idx="20">
                  <c:v>31556.22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C825-4899-8929-AC90D8235520}"/>
            </c:ext>
          </c:extLst>
        </c:ser>
        <c:ser>
          <c:idx val="8"/>
          <c:order val="8"/>
          <c:tx>
            <c:strRef>
              <c:f>'European water'!$J$2</c:f>
              <c:strCache>
                <c:ptCount val="1"/>
                <c:pt idx="0">
                  <c:v>EST</c:v>
                </c:pt>
              </c:strCache>
            </c:strRef>
          </c:tx>
          <c:spPr>
            <a:ln w="19050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60000"/>
                </a:schemeClr>
              </a:solidFill>
              <a:ln w="9525">
                <a:solidFill>
                  <a:schemeClr val="accent3">
                    <a:lumMod val="60000"/>
                  </a:schemeClr>
                </a:solidFill>
              </a:ln>
              <a:effectLst/>
            </c:spPr>
          </c:marker>
          <c:xVal>
            <c:numRef>
              <c:f>'European water'!$A$3:$A$23</c:f>
              <c:numCache>
                <c:formatCode>General</c:formatCode>
                <c:ptCount val="21"/>
                <c:pt idx="0">
                  <c:v>1995</c:v>
                </c:pt>
                <c:pt idx="1">
                  <c:v>1996</c:v>
                </c:pt>
                <c:pt idx="2">
                  <c:v>1997</c:v>
                </c:pt>
                <c:pt idx="3">
                  <c:v>1998</c:v>
                </c:pt>
                <c:pt idx="4">
                  <c:v>1999</c:v>
                </c:pt>
                <c:pt idx="5">
                  <c:v>2000</c:v>
                </c:pt>
                <c:pt idx="6">
                  <c:v>2001</c:v>
                </c:pt>
                <c:pt idx="7">
                  <c:v>2002</c:v>
                </c:pt>
                <c:pt idx="8">
                  <c:v>2003</c:v>
                </c:pt>
                <c:pt idx="9">
                  <c:v>2004</c:v>
                </c:pt>
                <c:pt idx="10">
                  <c:v>2005</c:v>
                </c:pt>
                <c:pt idx="11">
                  <c:v>2006</c:v>
                </c:pt>
                <c:pt idx="12">
                  <c:v>2007</c:v>
                </c:pt>
                <c:pt idx="13">
                  <c:v>2008</c:v>
                </c:pt>
                <c:pt idx="14">
                  <c:v>2009</c:v>
                </c:pt>
                <c:pt idx="15">
                  <c:v>2010</c:v>
                </c:pt>
                <c:pt idx="16">
                  <c:v>2011</c:v>
                </c:pt>
                <c:pt idx="17">
                  <c:v>2012</c:v>
                </c:pt>
                <c:pt idx="18">
                  <c:v>2013</c:v>
                </c:pt>
                <c:pt idx="19">
                  <c:v>2014</c:v>
                </c:pt>
                <c:pt idx="20">
                  <c:v>2015</c:v>
                </c:pt>
              </c:numCache>
            </c:numRef>
          </c:xVal>
          <c:yVal>
            <c:numRef>
              <c:f>'European water'!$J$3:$J$23</c:f>
              <c:numCache>
                <c:formatCode>General</c:formatCode>
                <c:ptCount val="21"/>
                <c:pt idx="0">
                  <c:v>1780</c:v>
                </c:pt>
                <c:pt idx="1">
                  <c:v>1630</c:v>
                </c:pt>
                <c:pt idx="2">
                  <c:v>1628</c:v>
                </c:pt>
                <c:pt idx="3">
                  <c:v>1598</c:v>
                </c:pt>
                <c:pt idx="4">
                  <c:v>1527</c:v>
                </c:pt>
                <c:pt idx="5">
                  <c:v>1471</c:v>
                </c:pt>
                <c:pt idx="6">
                  <c:v>1471.1</c:v>
                </c:pt>
                <c:pt idx="7">
                  <c:v>1413.2</c:v>
                </c:pt>
                <c:pt idx="8">
                  <c:v>1703.7</c:v>
                </c:pt>
                <c:pt idx="9">
                  <c:v>1749.5</c:v>
                </c:pt>
                <c:pt idx="10">
                  <c:v>1578</c:v>
                </c:pt>
                <c:pt idx="11">
                  <c:v>1560.2</c:v>
                </c:pt>
                <c:pt idx="12">
                  <c:v>1834.3</c:v>
                </c:pt>
                <c:pt idx="13">
                  <c:v>1605.3</c:v>
                </c:pt>
                <c:pt idx="14">
                  <c:v>1388</c:v>
                </c:pt>
                <c:pt idx="15">
                  <c:v>1842</c:v>
                </c:pt>
                <c:pt idx="16">
                  <c:v>1873.8</c:v>
                </c:pt>
                <c:pt idx="17">
                  <c:v>1631</c:v>
                </c:pt>
                <c:pt idx="18">
                  <c:v>1747.8</c:v>
                </c:pt>
                <c:pt idx="19">
                  <c:v>1724</c:v>
                </c:pt>
                <c:pt idx="20">
                  <c:v>1616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8-C825-4899-8929-AC90D8235520}"/>
            </c:ext>
          </c:extLst>
        </c:ser>
        <c:ser>
          <c:idx val="9"/>
          <c:order val="9"/>
          <c:tx>
            <c:strRef>
              <c:f>'European water'!$K$2</c:f>
              <c:strCache>
                <c:ptCount val="1"/>
                <c:pt idx="0">
                  <c:v>LVA</c:v>
                </c:pt>
              </c:strCache>
            </c:strRef>
          </c:tx>
          <c:spPr>
            <a:ln w="19050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60000"/>
                </a:schemeClr>
              </a:solidFill>
              <a:ln w="9525">
                <a:solidFill>
                  <a:schemeClr val="accent4">
                    <a:lumMod val="60000"/>
                  </a:schemeClr>
                </a:solidFill>
              </a:ln>
              <a:effectLst/>
            </c:spPr>
          </c:marker>
          <c:xVal>
            <c:numRef>
              <c:f>'European water'!$A$3:$A$23</c:f>
              <c:numCache>
                <c:formatCode>General</c:formatCode>
                <c:ptCount val="21"/>
                <c:pt idx="0">
                  <c:v>1995</c:v>
                </c:pt>
                <c:pt idx="1">
                  <c:v>1996</c:v>
                </c:pt>
                <c:pt idx="2">
                  <c:v>1997</c:v>
                </c:pt>
                <c:pt idx="3">
                  <c:v>1998</c:v>
                </c:pt>
                <c:pt idx="4">
                  <c:v>1999</c:v>
                </c:pt>
                <c:pt idx="5">
                  <c:v>2000</c:v>
                </c:pt>
                <c:pt idx="6">
                  <c:v>2001</c:v>
                </c:pt>
                <c:pt idx="7">
                  <c:v>2002</c:v>
                </c:pt>
                <c:pt idx="8">
                  <c:v>2003</c:v>
                </c:pt>
                <c:pt idx="9">
                  <c:v>2004</c:v>
                </c:pt>
                <c:pt idx="10">
                  <c:v>2005</c:v>
                </c:pt>
                <c:pt idx="11">
                  <c:v>2006</c:v>
                </c:pt>
                <c:pt idx="12">
                  <c:v>2007</c:v>
                </c:pt>
                <c:pt idx="13">
                  <c:v>2008</c:v>
                </c:pt>
                <c:pt idx="14">
                  <c:v>2009</c:v>
                </c:pt>
                <c:pt idx="15">
                  <c:v>2010</c:v>
                </c:pt>
                <c:pt idx="16">
                  <c:v>2011</c:v>
                </c:pt>
                <c:pt idx="17">
                  <c:v>2012</c:v>
                </c:pt>
                <c:pt idx="18">
                  <c:v>2013</c:v>
                </c:pt>
                <c:pt idx="19">
                  <c:v>2014</c:v>
                </c:pt>
                <c:pt idx="20">
                  <c:v>2015</c:v>
                </c:pt>
              </c:numCache>
            </c:numRef>
          </c:xVal>
          <c:yVal>
            <c:numRef>
              <c:f>'European water'!$K$3:$K$23</c:f>
              <c:numCache>
                <c:formatCode>General</c:formatCode>
                <c:ptCount val="21"/>
                <c:pt idx="0">
                  <c:v>417.6</c:v>
                </c:pt>
                <c:pt idx="1">
                  <c:v>403.3</c:v>
                </c:pt>
                <c:pt idx="2">
                  <c:v>362.9</c:v>
                </c:pt>
                <c:pt idx="3">
                  <c:v>343.8</c:v>
                </c:pt>
                <c:pt idx="4">
                  <c:v>307.3</c:v>
                </c:pt>
                <c:pt idx="5">
                  <c:v>276.5</c:v>
                </c:pt>
                <c:pt idx="6">
                  <c:v>257.7</c:v>
                </c:pt>
                <c:pt idx="7">
                  <c:v>256.3</c:v>
                </c:pt>
                <c:pt idx="8">
                  <c:v>254.4</c:v>
                </c:pt>
                <c:pt idx="9">
                  <c:v>229.6</c:v>
                </c:pt>
                <c:pt idx="10">
                  <c:v>237.8</c:v>
                </c:pt>
                <c:pt idx="11">
                  <c:v>208.9</c:v>
                </c:pt>
                <c:pt idx="12">
                  <c:v>218.38</c:v>
                </c:pt>
                <c:pt idx="13">
                  <c:v>228.83</c:v>
                </c:pt>
                <c:pt idx="14">
                  <c:v>394.91</c:v>
                </c:pt>
                <c:pt idx="15">
                  <c:v>275.2</c:v>
                </c:pt>
                <c:pt idx="16">
                  <c:v>369.1</c:v>
                </c:pt>
                <c:pt idx="17">
                  <c:v>260.2</c:v>
                </c:pt>
                <c:pt idx="18">
                  <c:v>247.8</c:v>
                </c:pt>
                <c:pt idx="19">
                  <c:v>168.38</c:v>
                </c:pt>
                <c:pt idx="20">
                  <c:v>176.61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9-C825-4899-8929-AC90D8235520}"/>
            </c:ext>
          </c:extLst>
        </c:ser>
        <c:ser>
          <c:idx val="10"/>
          <c:order val="10"/>
          <c:tx>
            <c:strRef>
              <c:f>'European water'!$L$2</c:f>
              <c:strCache>
                <c:ptCount val="1"/>
                <c:pt idx="0">
                  <c:v>RUS</c:v>
                </c:pt>
              </c:strCache>
            </c:strRef>
          </c:tx>
          <c:spPr>
            <a:ln w="19050" cap="rnd">
              <a:solidFill>
                <a:schemeClr val="accent5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60000"/>
                </a:schemeClr>
              </a:solidFill>
              <a:ln w="9525">
                <a:solidFill>
                  <a:schemeClr val="accent5">
                    <a:lumMod val="60000"/>
                  </a:schemeClr>
                </a:solidFill>
              </a:ln>
              <a:effectLst/>
            </c:spPr>
          </c:marker>
          <c:xVal>
            <c:numRef>
              <c:f>'European water'!$A$3:$A$23</c:f>
              <c:numCache>
                <c:formatCode>General</c:formatCode>
                <c:ptCount val="21"/>
                <c:pt idx="0">
                  <c:v>1995</c:v>
                </c:pt>
                <c:pt idx="1">
                  <c:v>1996</c:v>
                </c:pt>
                <c:pt idx="2">
                  <c:v>1997</c:v>
                </c:pt>
                <c:pt idx="3">
                  <c:v>1998</c:v>
                </c:pt>
                <c:pt idx="4">
                  <c:v>1999</c:v>
                </c:pt>
                <c:pt idx="5">
                  <c:v>2000</c:v>
                </c:pt>
                <c:pt idx="6">
                  <c:v>2001</c:v>
                </c:pt>
                <c:pt idx="7">
                  <c:v>2002</c:v>
                </c:pt>
                <c:pt idx="8">
                  <c:v>2003</c:v>
                </c:pt>
                <c:pt idx="9">
                  <c:v>2004</c:v>
                </c:pt>
                <c:pt idx="10">
                  <c:v>2005</c:v>
                </c:pt>
                <c:pt idx="11">
                  <c:v>2006</c:v>
                </c:pt>
                <c:pt idx="12">
                  <c:v>2007</c:v>
                </c:pt>
                <c:pt idx="13">
                  <c:v>2008</c:v>
                </c:pt>
                <c:pt idx="14">
                  <c:v>2009</c:v>
                </c:pt>
                <c:pt idx="15">
                  <c:v>2010</c:v>
                </c:pt>
                <c:pt idx="16">
                  <c:v>2011</c:v>
                </c:pt>
                <c:pt idx="17">
                  <c:v>2012</c:v>
                </c:pt>
                <c:pt idx="18">
                  <c:v>2013</c:v>
                </c:pt>
                <c:pt idx="19">
                  <c:v>2014</c:v>
                </c:pt>
                <c:pt idx="20">
                  <c:v>2015</c:v>
                </c:pt>
              </c:numCache>
            </c:numRef>
          </c:xVal>
          <c:yVal>
            <c:numRef>
              <c:f>'European water'!$L$3:$L$23</c:f>
              <c:numCache>
                <c:formatCode>General</c:formatCode>
                <c:ptCount val="21"/>
                <c:pt idx="0">
                  <c:v>91921</c:v>
                </c:pt>
                <c:pt idx="1">
                  <c:v>87367</c:v>
                </c:pt>
                <c:pt idx="2">
                  <c:v>84845</c:v>
                </c:pt>
                <c:pt idx="3">
                  <c:v>82973</c:v>
                </c:pt>
                <c:pt idx="4">
                  <c:v>82064</c:v>
                </c:pt>
                <c:pt idx="5">
                  <c:v>80784</c:v>
                </c:pt>
                <c:pt idx="6">
                  <c:v>78736</c:v>
                </c:pt>
                <c:pt idx="7">
                  <c:v>78411</c:v>
                </c:pt>
                <c:pt idx="8">
                  <c:v>76855</c:v>
                </c:pt>
                <c:pt idx="9">
                  <c:v>74209</c:v>
                </c:pt>
                <c:pt idx="10">
                  <c:v>74366</c:v>
                </c:pt>
                <c:pt idx="11">
                  <c:v>74305</c:v>
                </c:pt>
                <c:pt idx="12">
                  <c:v>74633</c:v>
                </c:pt>
                <c:pt idx="13">
                  <c:v>74354</c:v>
                </c:pt>
                <c:pt idx="14">
                  <c:v>69915</c:v>
                </c:pt>
                <c:pt idx="15">
                  <c:v>72685</c:v>
                </c:pt>
                <c:pt idx="16">
                  <c:v>68652</c:v>
                </c:pt>
                <c:pt idx="17">
                  <c:v>66296</c:v>
                </c:pt>
                <c:pt idx="18">
                  <c:v>65104</c:v>
                </c:pt>
                <c:pt idx="19">
                  <c:v>64807</c:v>
                </c:pt>
                <c:pt idx="20">
                  <c:v>62163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A-C825-4899-8929-AC90D8235520}"/>
            </c:ext>
          </c:extLst>
        </c:ser>
        <c:ser>
          <c:idx val="11"/>
          <c:order val="11"/>
          <c:tx>
            <c:strRef>
              <c:f>'European water'!$M$2</c:f>
              <c:strCache>
                <c:ptCount val="1"/>
                <c:pt idx="0">
                  <c:v>LTU</c:v>
                </c:pt>
              </c:strCache>
            </c:strRef>
          </c:tx>
          <c:spPr>
            <a:ln w="19050" cap="rnd">
              <a:solidFill>
                <a:schemeClr val="accent6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lumMod val="60000"/>
                </a:schemeClr>
              </a:solidFill>
              <a:ln w="9525">
                <a:solidFill>
                  <a:schemeClr val="accent6">
                    <a:lumMod val="60000"/>
                  </a:schemeClr>
                </a:solidFill>
              </a:ln>
              <a:effectLst/>
            </c:spPr>
          </c:marker>
          <c:xVal>
            <c:numRef>
              <c:f>'European water'!$A$3:$A$23</c:f>
              <c:numCache>
                <c:formatCode>General</c:formatCode>
                <c:ptCount val="21"/>
                <c:pt idx="0">
                  <c:v>1995</c:v>
                </c:pt>
                <c:pt idx="1">
                  <c:v>1996</c:v>
                </c:pt>
                <c:pt idx="2">
                  <c:v>1997</c:v>
                </c:pt>
                <c:pt idx="3">
                  <c:v>1998</c:v>
                </c:pt>
                <c:pt idx="4">
                  <c:v>1999</c:v>
                </c:pt>
                <c:pt idx="5">
                  <c:v>2000</c:v>
                </c:pt>
                <c:pt idx="6">
                  <c:v>2001</c:v>
                </c:pt>
                <c:pt idx="7">
                  <c:v>2002</c:v>
                </c:pt>
                <c:pt idx="8">
                  <c:v>2003</c:v>
                </c:pt>
                <c:pt idx="9">
                  <c:v>2004</c:v>
                </c:pt>
                <c:pt idx="10">
                  <c:v>2005</c:v>
                </c:pt>
                <c:pt idx="11">
                  <c:v>2006</c:v>
                </c:pt>
                <c:pt idx="12">
                  <c:v>2007</c:v>
                </c:pt>
                <c:pt idx="13">
                  <c:v>2008</c:v>
                </c:pt>
                <c:pt idx="14">
                  <c:v>2009</c:v>
                </c:pt>
                <c:pt idx="15">
                  <c:v>2010</c:v>
                </c:pt>
                <c:pt idx="16">
                  <c:v>2011</c:v>
                </c:pt>
                <c:pt idx="17">
                  <c:v>2012</c:v>
                </c:pt>
                <c:pt idx="18">
                  <c:v>2013</c:v>
                </c:pt>
                <c:pt idx="19">
                  <c:v>2014</c:v>
                </c:pt>
                <c:pt idx="20">
                  <c:v>2015</c:v>
                </c:pt>
              </c:numCache>
            </c:numRef>
          </c:xVal>
          <c:yVal>
            <c:numRef>
              <c:f>'European water'!$M$3:$M$23</c:f>
              <c:numCache>
                <c:formatCode>General</c:formatCode>
                <c:ptCount val="21"/>
                <c:pt idx="0">
                  <c:v>4582</c:v>
                </c:pt>
                <c:pt idx="1">
                  <c:v>5696</c:v>
                </c:pt>
                <c:pt idx="2">
                  <c:v>4786</c:v>
                </c:pt>
                <c:pt idx="3">
                  <c:v>5125</c:v>
                </c:pt>
                <c:pt idx="4">
                  <c:v>4644</c:v>
                </c:pt>
                <c:pt idx="5">
                  <c:v>3578</c:v>
                </c:pt>
                <c:pt idx="6">
                  <c:v>2768</c:v>
                </c:pt>
                <c:pt idx="7">
                  <c:v>3126.3</c:v>
                </c:pt>
                <c:pt idx="8">
                  <c:v>3327.3</c:v>
                </c:pt>
                <c:pt idx="9">
                  <c:v>3278.2</c:v>
                </c:pt>
                <c:pt idx="10">
                  <c:v>2364.9</c:v>
                </c:pt>
                <c:pt idx="11">
                  <c:v>2081.1</c:v>
                </c:pt>
                <c:pt idx="12">
                  <c:v>2269</c:v>
                </c:pt>
                <c:pt idx="13">
                  <c:v>2274.86</c:v>
                </c:pt>
                <c:pt idx="14">
                  <c:v>2411.87</c:v>
                </c:pt>
                <c:pt idx="15">
                  <c:v>761.4</c:v>
                </c:pt>
                <c:pt idx="16">
                  <c:v>631.4</c:v>
                </c:pt>
                <c:pt idx="17">
                  <c:v>668.72</c:v>
                </c:pt>
                <c:pt idx="18">
                  <c:v>443.1</c:v>
                </c:pt>
                <c:pt idx="19">
                  <c:v>388.62</c:v>
                </c:pt>
                <c:pt idx="20">
                  <c:v>410.5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B-C825-4899-8929-AC90D82355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70913592"/>
        <c:axId val="470925072"/>
      </c:scatterChart>
      <c:valAx>
        <c:axId val="47091359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0925072"/>
        <c:crosses val="autoZero"/>
        <c:crossBetween val="midCat"/>
      </c:valAx>
      <c:valAx>
        <c:axId val="470925072"/>
        <c:scaling>
          <c:orientation val="minMax"/>
          <c:max val="950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091359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2B437D-66F0-44DA-92F1-590D75ADA3CB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C9A77E-D448-4135-AB82-03EE2BBBB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7621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C9A77E-D448-4135-AB82-03EE2BBBB0E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2418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Higher degree more accuracy at the price of interpretability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C9A77E-D448-4135-AB82-03EE2BBBB0E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7894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1072F656-2D01-45A2-9626-BE65D8706EA4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2130197C-0473-4432-9E2E-B59662137D2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2725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2F656-2D01-45A2-9626-BE65D8706EA4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0197C-0473-4432-9E2E-B59662137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240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2F656-2D01-45A2-9626-BE65D8706EA4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0197C-0473-4432-9E2E-B59662137D2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904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2F656-2D01-45A2-9626-BE65D8706EA4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0197C-0473-4432-9E2E-B59662137D2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5158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2F656-2D01-45A2-9626-BE65D8706EA4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0197C-0473-4432-9E2E-B59662137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8416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2F656-2D01-45A2-9626-BE65D8706EA4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0197C-0473-4432-9E2E-B59662137D23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21115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2F656-2D01-45A2-9626-BE65D8706EA4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0197C-0473-4432-9E2E-B59662137D2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28728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2F656-2D01-45A2-9626-BE65D8706EA4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0197C-0473-4432-9E2E-B59662137D23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2715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2F656-2D01-45A2-9626-BE65D8706EA4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0197C-0473-4432-9E2E-B59662137D23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8696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2F656-2D01-45A2-9626-BE65D8706EA4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0197C-0473-4432-9E2E-B59662137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738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2F656-2D01-45A2-9626-BE65D8706EA4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0197C-0473-4432-9E2E-B59662137D23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4247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2F656-2D01-45A2-9626-BE65D8706EA4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0197C-0473-4432-9E2E-B59662137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486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2F656-2D01-45A2-9626-BE65D8706EA4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0197C-0473-4432-9E2E-B59662137D23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0844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2F656-2D01-45A2-9626-BE65D8706EA4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0197C-0473-4432-9E2E-B59662137D23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7885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2F656-2D01-45A2-9626-BE65D8706EA4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0197C-0473-4432-9E2E-B59662137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240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2F656-2D01-45A2-9626-BE65D8706EA4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0197C-0473-4432-9E2E-B59662137D23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550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2F656-2D01-45A2-9626-BE65D8706EA4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0197C-0473-4432-9E2E-B59662137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239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072F656-2D01-45A2-9626-BE65D8706EA4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130197C-0473-4432-9E2E-B59662137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143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  <p:sldLayoutId id="214748375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903F7-C92A-4906-BD4C-8285553D87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Water abstraction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3D4FD4-81E4-4F4C-8AE5-DD3803D667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Hien Nguyen</a:t>
            </a:r>
          </a:p>
        </p:txBody>
      </p:sp>
    </p:spTree>
    <p:extLst>
      <p:ext uri="{BB962C8B-B14F-4D97-AF65-F5344CB8AC3E}">
        <p14:creationId xmlns:p14="http://schemas.microsoft.com/office/powerpoint/2010/main" val="9404212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C0217-5EE8-4E47-A288-EDC47E77FB1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295400" y="271511"/>
            <a:ext cx="9601200" cy="1303337"/>
          </a:xfrm>
        </p:spPr>
        <p:txBody>
          <a:bodyPr>
            <a:normAutofit/>
          </a:bodyPr>
          <a:lstStyle/>
          <a:p>
            <a:r>
              <a:rPr lang="en-US" sz="4000" dirty="0"/>
              <a:t>Water abstraction at a glance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0353D24E-0296-419B-AC16-C300DF1AA9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3841635"/>
              </p:ext>
            </p:extLst>
          </p:nvPr>
        </p:nvGraphicFramePr>
        <p:xfrm>
          <a:off x="2180493" y="1097280"/>
          <a:ext cx="8298849" cy="50951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96792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4" grpId="0">
        <p:bldAsOne/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31B003D5-A7D0-4B30-8297-B8FF547ADA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3154091"/>
              </p:ext>
            </p:extLst>
          </p:nvPr>
        </p:nvGraphicFramePr>
        <p:xfrm>
          <a:off x="1862169" y="508635"/>
          <a:ext cx="8467662" cy="58407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64515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5266E-B664-4B6B-A353-7E76B5C9B24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295400" y="827918"/>
            <a:ext cx="9601200" cy="1303337"/>
          </a:xfrm>
        </p:spPr>
        <p:txBody>
          <a:bodyPr/>
          <a:lstStyle/>
          <a:p>
            <a:r>
              <a:rPr lang="en-US" dirty="0"/>
              <a:t>Exploratory Data analysis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A3B72C-31EB-4DF1-937C-B22AAC27CB4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295400" y="2262041"/>
            <a:ext cx="9601200" cy="3317875"/>
          </a:xfrm>
        </p:spPr>
        <p:txBody>
          <a:bodyPr/>
          <a:lstStyle/>
          <a:p>
            <a:r>
              <a:rPr lang="en-US" dirty="0"/>
              <a:t>Summary statistics </a:t>
            </a:r>
          </a:p>
          <a:p>
            <a:r>
              <a:rPr lang="en-US" dirty="0"/>
              <a:t>Heterogeneity across countries</a:t>
            </a:r>
          </a:p>
          <a:p>
            <a:r>
              <a:rPr lang="en-US" dirty="0"/>
              <a:t>Heterogeneity across year</a:t>
            </a:r>
          </a:p>
          <a:p>
            <a:r>
              <a:rPr lang="en-US" dirty="0"/>
              <a:t>Problems of missing variables </a:t>
            </a:r>
            <a:r>
              <a:rPr lang="en-US" dirty="0">
                <a:sym typeface="Wingdings" panose="05000000000000000000" pitchFamily="2" charset="2"/>
              </a:rPr>
              <a:t> unbalanced panel 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Need to work with small subset of the dataset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03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68B50-4EC5-48F4-8E6F-071F85E6875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948668" y="490294"/>
            <a:ext cx="8294664" cy="663257"/>
          </a:xfrm>
        </p:spPr>
        <p:txBody>
          <a:bodyPr>
            <a:noAutofit/>
          </a:bodyPr>
          <a:lstStyle/>
          <a:p>
            <a:r>
              <a:rPr lang="en-US" sz="2800" dirty="0"/>
              <a:t>Working with smaller set of European countries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AA46043B-A30C-4B83-91A7-A5F395D6D29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89407927"/>
              </p:ext>
            </p:extLst>
          </p:nvPr>
        </p:nvGraphicFramePr>
        <p:xfrm>
          <a:off x="2105647" y="1153550"/>
          <a:ext cx="8543596" cy="50503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149194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EE7A148-76A3-425B-A40D-A60599906B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460" b="-335"/>
          <a:stretch/>
        </p:blipFill>
        <p:spPr>
          <a:xfrm>
            <a:off x="1978776" y="1001666"/>
            <a:ext cx="8234448" cy="4854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5152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6F6585F-A704-4DF1-A3C4-462739CA98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159" y="789346"/>
            <a:ext cx="8125682" cy="5279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8296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D45807D-6345-457C-B5FB-A1545603B0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4150" y="509050"/>
            <a:ext cx="9023700" cy="5839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702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9D9D2-3A0F-4867-A7F0-F27CCD3A191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295400" y="757580"/>
            <a:ext cx="9601200" cy="1303337"/>
          </a:xfrm>
        </p:spPr>
        <p:txBody>
          <a:bodyPr/>
          <a:lstStyle/>
          <a:p>
            <a:r>
              <a:rPr lang="en-US" dirty="0"/>
              <a:t>Possible collinearity problem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44C6E-875C-4B7E-957D-36B01CD054A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295400" y="2060917"/>
            <a:ext cx="9601200" cy="3317875"/>
          </a:xfrm>
        </p:spPr>
        <p:txBody>
          <a:bodyPr/>
          <a:lstStyle/>
          <a:p>
            <a:r>
              <a:rPr lang="en-US" dirty="0"/>
              <a:t>There’s problem of multicollinearity</a:t>
            </a:r>
          </a:p>
          <a:p>
            <a:pPr lvl="1"/>
            <a:r>
              <a:rPr lang="en-US" dirty="0"/>
              <a:t>Need to introduce interaction term?</a:t>
            </a:r>
          </a:p>
          <a:p>
            <a:pPr lvl="1"/>
            <a:r>
              <a:rPr lang="en-US" dirty="0"/>
              <a:t>Run different models?</a:t>
            </a:r>
          </a:p>
          <a:p>
            <a:r>
              <a:rPr lang="en-US" dirty="0"/>
              <a:t>After running </a:t>
            </a:r>
            <a:r>
              <a:rPr lang="en-US" dirty="0" err="1"/>
              <a:t>mrobust</a:t>
            </a:r>
            <a:r>
              <a:rPr lang="en-US" dirty="0"/>
              <a:t> and choosing the most important predictors, the problem of multicollinearity may be decreased </a:t>
            </a:r>
          </a:p>
        </p:txBody>
      </p:sp>
    </p:spTree>
    <p:extLst>
      <p:ext uri="{BB962C8B-B14F-4D97-AF65-F5344CB8AC3E}">
        <p14:creationId xmlns:p14="http://schemas.microsoft.com/office/powerpoint/2010/main" val="39769937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1324CEF-93DB-4FC9-84D0-1AF4D7198E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955" y="1789124"/>
            <a:ext cx="10972089" cy="2974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6580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6DD6F-789B-4661-B96F-FC814D6A629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295400" y="790934"/>
            <a:ext cx="9601200" cy="1303337"/>
          </a:xfrm>
        </p:spPr>
        <p:txBody>
          <a:bodyPr/>
          <a:lstStyle/>
          <a:p>
            <a:r>
              <a:rPr lang="en-US" dirty="0" err="1"/>
              <a:t>mrobust</a:t>
            </a:r>
            <a:r>
              <a:rPr lang="en-US" dirty="0"/>
              <a:t> for most important predictor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47483-3D71-4BE9-954B-61B72F8463F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295400" y="2094271"/>
            <a:ext cx="9601200" cy="3317875"/>
          </a:xfrm>
        </p:spPr>
        <p:txBody>
          <a:bodyPr/>
          <a:lstStyle/>
          <a:p>
            <a:r>
              <a:rPr lang="en-US" dirty="0" err="1"/>
              <a:t>lpop</a:t>
            </a:r>
            <a:r>
              <a:rPr lang="en-US" dirty="0"/>
              <a:t> and </a:t>
            </a:r>
            <a:r>
              <a:rPr lang="en-US" dirty="0" err="1"/>
              <a:t>hydroeprod</a:t>
            </a:r>
            <a:r>
              <a:rPr lang="en-US" dirty="0"/>
              <a:t> are the most powerful predictors: both significant and sign stable</a:t>
            </a:r>
          </a:p>
          <a:p>
            <a:r>
              <a:rPr lang="en-US" dirty="0"/>
              <a:t>Some other variables are significant but are not 100% sign stable: </a:t>
            </a:r>
            <a:r>
              <a:rPr lang="en-US" dirty="0" err="1"/>
              <a:t>lgdppcap</a:t>
            </a:r>
            <a:r>
              <a:rPr lang="en-US" dirty="0"/>
              <a:t>, </a:t>
            </a:r>
            <a:r>
              <a:rPr lang="en-US" dirty="0" err="1"/>
              <a:t>tradefree</a:t>
            </a:r>
            <a:r>
              <a:rPr lang="en-US" dirty="0"/>
              <a:t>, urbanization, industrialization index, property right</a:t>
            </a:r>
          </a:p>
          <a:p>
            <a:r>
              <a:rPr lang="en-US" dirty="0"/>
              <a:t>Variables that both not sign stable and not significant: </a:t>
            </a:r>
            <a:r>
              <a:rPr lang="en-US" dirty="0" err="1"/>
              <a:t>wwtreatment</a:t>
            </a:r>
            <a:r>
              <a:rPr lang="en-US" dirty="0"/>
              <a:t>, </a:t>
            </a:r>
            <a:r>
              <a:rPr lang="en-US" dirty="0" err="1"/>
              <a:t>governmentint</a:t>
            </a:r>
            <a:r>
              <a:rPr lang="en-US" dirty="0"/>
              <a:t>, and crop production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276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8E12A-4769-4775-A77E-E3F57D9A2B0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295400" y="532497"/>
            <a:ext cx="9601200" cy="1303337"/>
          </a:xfrm>
        </p:spPr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4A3D28-9634-4B03-BB95-E84E467F9C2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295400" y="1835834"/>
            <a:ext cx="9601200" cy="331787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Motivation</a:t>
            </a:r>
          </a:p>
          <a:p>
            <a:r>
              <a:rPr lang="en-US" dirty="0"/>
              <a:t>Literature review</a:t>
            </a:r>
          </a:p>
          <a:p>
            <a:r>
              <a:rPr lang="en-US" dirty="0"/>
              <a:t>Research questions and possible predictors</a:t>
            </a:r>
          </a:p>
          <a:p>
            <a:r>
              <a:rPr lang="en-US" dirty="0"/>
              <a:t>Data at first glance</a:t>
            </a:r>
          </a:p>
          <a:p>
            <a:r>
              <a:rPr lang="en-US" dirty="0"/>
              <a:t>Regressions</a:t>
            </a:r>
          </a:p>
          <a:p>
            <a:r>
              <a:rPr lang="en-US" dirty="0"/>
              <a:t>Preliminary results</a:t>
            </a:r>
          </a:p>
          <a:p>
            <a:r>
              <a:rPr lang="en-US" dirty="0"/>
              <a:t>Concluding remarks</a:t>
            </a:r>
          </a:p>
        </p:txBody>
      </p:sp>
    </p:spTree>
    <p:extLst>
      <p:ext uri="{BB962C8B-B14F-4D97-AF65-F5344CB8AC3E}">
        <p14:creationId xmlns:p14="http://schemas.microsoft.com/office/powerpoint/2010/main" val="2088591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7EB577C-AE27-4915-92AA-77A0FECA4A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8792" y="585100"/>
            <a:ext cx="8754416" cy="568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42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B72EFFF-BD3A-429A-B7D4-EACDB974CD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7941" y="552061"/>
            <a:ext cx="8856118" cy="5753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0276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1301A22-62E9-4615-9508-F3C7A27C91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6319" y="499031"/>
            <a:ext cx="9019361" cy="5859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9328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A4113-00BC-45EE-A3E9-EB16DA535A0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295400" y="630971"/>
            <a:ext cx="9601200" cy="1303337"/>
          </a:xfrm>
        </p:spPr>
        <p:txBody>
          <a:bodyPr/>
          <a:lstStyle/>
          <a:p>
            <a:r>
              <a:rPr lang="en-US" dirty="0"/>
              <a:t>Linear model: preliminary 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7390D4-8E4D-4384-BB96-97833C6B29B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" r="21896" b="-136"/>
          <a:stretch/>
        </p:blipFill>
        <p:spPr>
          <a:xfrm>
            <a:off x="2069896" y="1737748"/>
            <a:ext cx="8052208" cy="4299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5948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BD95A-9391-4A06-A1F6-2F612445FA9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-1410286" y="586792"/>
            <a:ext cx="9601200" cy="1303337"/>
          </a:xfrm>
        </p:spPr>
        <p:txBody>
          <a:bodyPr/>
          <a:lstStyle/>
          <a:p>
            <a:r>
              <a:rPr lang="en-US" dirty="0"/>
              <a:t>Cross validation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247F726-7353-4AA6-9A2C-860D47C21FCD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3"/>
          <a:stretch>
            <a:fillRect/>
          </a:stretch>
        </p:blipFill>
        <p:spPr>
          <a:xfrm>
            <a:off x="671764" y="2953333"/>
            <a:ext cx="5130800" cy="33178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1CBA83B-C91B-46D6-95A1-CE2632E434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8116" y="2908210"/>
            <a:ext cx="5270695" cy="34081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534B9CB-0F16-433C-B2AF-27B3B4081AF7}"/>
              </a:ext>
            </a:extLst>
          </p:cNvPr>
          <p:cNvSpPr txBox="1"/>
          <p:nvPr/>
        </p:nvSpPr>
        <p:spPr>
          <a:xfrm>
            <a:off x="1758462" y="5776843"/>
            <a:ext cx="3263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Hydro electric production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E6AB54-793E-491B-AAE4-45841F9C00C2}"/>
              </a:ext>
            </a:extLst>
          </p:cNvPr>
          <p:cNvSpPr txBox="1"/>
          <p:nvPr/>
        </p:nvSpPr>
        <p:spPr>
          <a:xfrm>
            <a:off x="7849773" y="5808171"/>
            <a:ext cx="2419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lpop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AE139AA-83E9-4C28-945F-0C65DE7C4A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09128" y="527394"/>
            <a:ext cx="4681289" cy="302699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EA0C285-3B85-4D52-9473-974B2F53134E}"/>
              </a:ext>
            </a:extLst>
          </p:cNvPr>
          <p:cNvSpPr txBox="1"/>
          <p:nvPr/>
        </p:nvSpPr>
        <p:spPr>
          <a:xfrm>
            <a:off x="7308071" y="3207524"/>
            <a:ext cx="1886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lgdppcap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1441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26EAA73-B478-4B93-9213-AF281B5F17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2607" b="2013"/>
          <a:stretch/>
        </p:blipFill>
        <p:spPr>
          <a:xfrm>
            <a:off x="2597435" y="1709224"/>
            <a:ext cx="6997130" cy="424141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0F3F16B5-80ED-4A07-AF7E-D6A86FC0C59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295400" y="574698"/>
            <a:ext cx="9601200" cy="1303338"/>
          </a:xfrm>
        </p:spPr>
        <p:txBody>
          <a:bodyPr/>
          <a:lstStyle/>
          <a:p>
            <a:r>
              <a:rPr lang="en-US" dirty="0"/>
              <a:t>Updated linear regression result</a:t>
            </a:r>
          </a:p>
        </p:txBody>
      </p:sp>
    </p:spTree>
    <p:extLst>
      <p:ext uri="{BB962C8B-B14F-4D97-AF65-F5344CB8AC3E}">
        <p14:creationId xmlns:p14="http://schemas.microsoft.com/office/powerpoint/2010/main" val="13640547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B774B-3638-429D-BE0A-4F7B4A4F20C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295400" y="980586"/>
            <a:ext cx="9601200" cy="1303337"/>
          </a:xfrm>
        </p:spPr>
        <p:txBody>
          <a:bodyPr/>
          <a:lstStyle/>
          <a:p>
            <a:r>
              <a:rPr lang="en-US" dirty="0"/>
              <a:t>Concluding remarks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562F1-6CE3-4257-A90B-EB91C96E9A8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295400" y="2559539"/>
            <a:ext cx="9601200" cy="3317875"/>
          </a:xfrm>
        </p:spPr>
        <p:txBody>
          <a:bodyPr/>
          <a:lstStyle/>
          <a:p>
            <a:r>
              <a:rPr lang="en-US" dirty="0"/>
              <a:t>GDP per capita, population and hydro-electricity production play the most important role in predicting water withdrawal.</a:t>
            </a:r>
          </a:p>
          <a:p>
            <a:r>
              <a:rPr lang="en-US" dirty="0"/>
              <a:t>Some others also matter include: trade freedom, property right, Industrial intensity index, urbanization  </a:t>
            </a:r>
          </a:p>
          <a:p>
            <a:r>
              <a:rPr lang="en-US" dirty="0"/>
              <a:t>The relationship between the predictors and water withdrawal is more complicated than just simple linear model (different degree for most important predictors).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8140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273D4-0371-4EA2-BD94-947AE727428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295400" y="1008721"/>
            <a:ext cx="9601200" cy="1303337"/>
          </a:xfrm>
        </p:spPr>
        <p:txBody>
          <a:bodyPr/>
          <a:lstStyle/>
          <a:p>
            <a:r>
              <a:rPr lang="en-US" dirty="0"/>
              <a:t>Limitations and further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4DD03-67FF-4591-8406-BF3519FEB9B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295400" y="2312058"/>
            <a:ext cx="9601200" cy="3317875"/>
          </a:xfrm>
        </p:spPr>
        <p:txBody>
          <a:bodyPr/>
          <a:lstStyle/>
          <a:p>
            <a:r>
              <a:rPr lang="en-US" dirty="0"/>
              <a:t>More recent data</a:t>
            </a:r>
          </a:p>
          <a:p>
            <a:r>
              <a:rPr lang="en-US" dirty="0"/>
              <a:t>Data on other possible predictors: agricultural water use, industrial water use, temperature </a:t>
            </a:r>
          </a:p>
          <a:p>
            <a:r>
              <a:rPr lang="en-US" dirty="0"/>
              <a:t>Predict within those European countries</a:t>
            </a:r>
          </a:p>
          <a:p>
            <a:r>
              <a:rPr lang="en-US" dirty="0"/>
              <a:t>Extend to other countries within OECD </a:t>
            </a:r>
          </a:p>
          <a:p>
            <a:pPr lvl="1"/>
            <a:r>
              <a:rPr lang="en-US" dirty="0"/>
              <a:t>Using </a:t>
            </a:r>
            <a:r>
              <a:rPr lang="en-US" dirty="0" err="1"/>
              <a:t>Levene</a:t>
            </a:r>
            <a:r>
              <a:rPr lang="en-US" dirty="0"/>
              <a:t> test to check the for heteroskedasticity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8329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42E19-CFFE-4E14-8FA7-96C29D03D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72E58-2F92-4B09-9174-5CD1A493B3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Cole, Matthew A. 2004. “Economic growth and water use.” </a:t>
            </a:r>
            <a:r>
              <a:rPr lang="en-US" i="1" dirty="0"/>
              <a:t>Applied Economics Letters. </a:t>
            </a:r>
          </a:p>
          <a:p>
            <a:pPr marL="0" indent="-457200">
              <a:buNone/>
            </a:pPr>
            <a:r>
              <a:rPr lang="en-US" dirty="0"/>
              <a:t>Duarte, Rosa, Vincente Pinilla, and Ana Serrano.</a:t>
            </a:r>
            <a:r>
              <a:rPr lang="en-US" i="1" dirty="0"/>
              <a:t> </a:t>
            </a:r>
            <a:r>
              <a:rPr lang="en-US" dirty="0"/>
              <a:t>2013. “Is there an environmental Kuznets 	curve for water use? A panel smooth transition regression approach.” </a:t>
            </a:r>
            <a:r>
              <a:rPr lang="en-US" i="1" dirty="0"/>
              <a:t>Economic Modelling.</a:t>
            </a:r>
          </a:p>
          <a:p>
            <a:pPr marL="0" indent="0">
              <a:buNone/>
            </a:pPr>
            <a:r>
              <a:rPr lang="en-US" dirty="0" err="1"/>
              <a:t>Hemati</a:t>
            </a:r>
            <a:r>
              <a:rPr lang="en-US" dirty="0"/>
              <a:t>, </a:t>
            </a:r>
            <a:r>
              <a:rPr lang="en-US" dirty="0" err="1"/>
              <a:t>Abdolnaser</a:t>
            </a:r>
            <a:r>
              <a:rPr lang="en-US" dirty="0"/>
              <a:t>, Mohsen </a:t>
            </a:r>
            <a:r>
              <a:rPr lang="en-US" dirty="0" err="1"/>
              <a:t>Mehrara</a:t>
            </a:r>
            <a:r>
              <a:rPr lang="en-US" dirty="0"/>
              <a:t>, and Ali </a:t>
            </a:r>
            <a:r>
              <a:rPr lang="en-US" dirty="0" err="1"/>
              <a:t>Sayehmiri</a:t>
            </a:r>
            <a:r>
              <a:rPr lang="en-US" dirty="0"/>
              <a:t>. 2011. “New vision on the 	relationship between income and water withdrawal in industry sector.” </a:t>
            </a:r>
            <a:r>
              <a:rPr lang="en-US" i="1" dirty="0"/>
              <a:t>Natural Resource. </a:t>
            </a:r>
          </a:p>
          <a:p>
            <a:pPr marL="0" indent="0">
              <a:buNone/>
            </a:pPr>
            <a:r>
              <a:rPr lang="en-US" dirty="0"/>
              <a:t>Katz, David. 2015. “Water use and economic growth: reconsidering the Environmental 	Kuznets Curve relationship.” </a:t>
            </a:r>
            <a:r>
              <a:rPr lang="en-US" i="1" dirty="0"/>
              <a:t>Journal of Cleaner Production. </a:t>
            </a:r>
          </a:p>
          <a:p>
            <a:pPr marL="0" indent="0">
              <a:buNone/>
            </a:pPr>
            <a:r>
              <a:rPr lang="en-US" dirty="0"/>
              <a:t>Stern, David I. 2004. “The rise and fall of the Environmental Kuznets Curve.” </a:t>
            </a:r>
            <a:r>
              <a:rPr lang="en-US" i="1" dirty="0"/>
              <a:t>World 	Development.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960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D6070-CB09-4723-B3B0-3DE86170DED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295400" y="827918"/>
            <a:ext cx="9601200" cy="1303337"/>
          </a:xfrm>
        </p:spPr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98BD8F-8E96-4BCC-B052-6EF008A08BD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295400" y="2131255"/>
            <a:ext cx="9601200" cy="3317875"/>
          </a:xfrm>
        </p:spPr>
        <p:txBody>
          <a:bodyPr/>
          <a:lstStyle/>
          <a:p>
            <a:r>
              <a:rPr lang="en-US" dirty="0"/>
              <a:t>Interested in sustainable development/environmental economics </a:t>
            </a:r>
          </a:p>
          <a:p>
            <a:r>
              <a:rPr lang="en-US" dirty="0"/>
              <a:t>Overexploitation of common resources</a:t>
            </a:r>
          </a:p>
          <a:p>
            <a:pPr lvl="1"/>
            <a:r>
              <a:rPr lang="en-US" dirty="0"/>
              <a:t>“Tragedy of the Commons”</a:t>
            </a:r>
          </a:p>
          <a:p>
            <a:r>
              <a:rPr lang="en-US" dirty="0"/>
              <a:t>The importance of efficient allocation of the resources</a:t>
            </a:r>
          </a:p>
          <a:p>
            <a:pPr lvl="1"/>
            <a:r>
              <a:rPr lang="en-US" dirty="0"/>
              <a:t>Specifically looking at water resource</a:t>
            </a:r>
          </a:p>
          <a:p>
            <a:pPr lvl="1"/>
            <a:r>
              <a:rPr lang="en-US" dirty="0"/>
              <a:t>The supply vs demand side </a:t>
            </a:r>
          </a:p>
          <a:p>
            <a:pPr marL="457200" lvl="1" indent="0">
              <a:buNone/>
            </a:pPr>
            <a:r>
              <a:rPr lang="en-US" dirty="0">
                <a:sym typeface="Wingdings" panose="05000000000000000000" pitchFamily="2" charset="2"/>
              </a:rPr>
              <a:t> Focus mostly on the demand side: what determines water consumption?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413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6C9F8-5156-4968-9345-129B9446FF3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295400" y="2121365"/>
            <a:ext cx="9601200" cy="3317875"/>
          </a:xfrm>
        </p:spPr>
        <p:txBody>
          <a:bodyPr/>
          <a:lstStyle/>
          <a:p>
            <a:r>
              <a:rPr lang="en-US" dirty="0"/>
              <a:t>Determining and building up proper allocation of water resource should involve both studying about the past and present water usage but also predicting the upcoming usage </a:t>
            </a:r>
          </a:p>
        </p:txBody>
      </p:sp>
    </p:spTree>
    <p:extLst>
      <p:ext uri="{BB962C8B-B14F-4D97-AF65-F5344CB8AC3E}">
        <p14:creationId xmlns:p14="http://schemas.microsoft.com/office/powerpoint/2010/main" val="2927519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60105-8F4F-4AE9-9F94-5CA4DCF4A88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295400" y="771648"/>
            <a:ext cx="9601200" cy="1303337"/>
          </a:xfrm>
        </p:spPr>
        <p:txBody>
          <a:bodyPr/>
          <a:lstStyle/>
          <a:p>
            <a:r>
              <a:rPr lang="en-US" dirty="0"/>
              <a:t>Literature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76879-E575-4AC0-ADE7-75E50E578F7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295400" y="2074984"/>
            <a:ext cx="9601200" cy="401136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Environmental Kuznets Curve</a:t>
            </a:r>
          </a:p>
          <a:p>
            <a:pPr lvl="1"/>
            <a:r>
              <a:rPr lang="en-US" dirty="0"/>
              <a:t>Negative relationship between economic growth and environmental quality </a:t>
            </a:r>
          </a:p>
          <a:p>
            <a:pPr lvl="2"/>
            <a:r>
              <a:rPr lang="en-US" dirty="0"/>
              <a:t>Issue of water over-exploitation</a:t>
            </a:r>
          </a:p>
          <a:p>
            <a:pPr lvl="1"/>
            <a:r>
              <a:rPr lang="en-US" dirty="0"/>
              <a:t>Quadratic form of income: water withdrawal increases until certain level of income and then it decreases </a:t>
            </a:r>
          </a:p>
          <a:p>
            <a:r>
              <a:rPr lang="en-US" dirty="0"/>
              <a:t>Literature shows some evidence of the relationship between economic growth and water over-exploitation (Cole, 2004; Duarte et al. 2013; </a:t>
            </a:r>
            <a:r>
              <a:rPr lang="en-US" dirty="0" err="1"/>
              <a:t>Hemati</a:t>
            </a:r>
            <a:r>
              <a:rPr lang="en-US" dirty="0"/>
              <a:t> et al. 2011; Katz, 2015; Stern, 2004)</a:t>
            </a:r>
          </a:p>
          <a:p>
            <a:pPr lvl="1"/>
            <a:r>
              <a:rPr lang="en-US" dirty="0"/>
              <a:t>Results vary across countries and time </a:t>
            </a:r>
          </a:p>
          <a:p>
            <a:pPr lvl="1"/>
            <a:r>
              <a:rPr lang="en-US" dirty="0"/>
              <a:t>Some papers point out that the relationship is not statistically significant </a:t>
            </a:r>
          </a:p>
          <a:p>
            <a:pPr lvl="1"/>
            <a:r>
              <a:rPr lang="en-US" dirty="0"/>
              <a:t>Account for country-specific socio-economic factor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537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CDCEF-44F6-43CA-A783-9C4DE69A179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295400" y="715377"/>
            <a:ext cx="9601200" cy="1303337"/>
          </a:xfrm>
        </p:spPr>
        <p:txBody>
          <a:bodyPr/>
          <a:lstStyle/>
          <a:p>
            <a:r>
              <a:rPr lang="en-US" dirty="0"/>
              <a:t>Research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E0C4A-8371-4B7D-96C7-E71BB2F7256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295400" y="2018714"/>
            <a:ext cx="9818687" cy="3773487"/>
          </a:xfrm>
        </p:spPr>
        <p:txBody>
          <a:bodyPr>
            <a:normAutofit/>
          </a:bodyPr>
          <a:lstStyle/>
          <a:p>
            <a:r>
              <a:rPr lang="en-US" dirty="0"/>
              <a:t>Investigate Kuznets Environmental Curve</a:t>
            </a:r>
          </a:p>
          <a:p>
            <a:pPr lvl="1"/>
            <a:r>
              <a:rPr lang="en-US" dirty="0"/>
              <a:t>Is there a relationship between water withdrawal and economic growth?</a:t>
            </a:r>
          </a:p>
          <a:p>
            <a:pPr lvl="1"/>
            <a:r>
              <a:rPr lang="en-US" dirty="0"/>
              <a:t>Would economic growth necessarily lead to over-withdrawal?</a:t>
            </a:r>
          </a:p>
          <a:p>
            <a:r>
              <a:rPr lang="en-US" dirty="0"/>
              <a:t>Would there be other influential factors?</a:t>
            </a:r>
          </a:p>
          <a:p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239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11838-CD24-425E-8208-D3B8CECCB73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295400" y="701309"/>
            <a:ext cx="9601200" cy="1303337"/>
          </a:xfrm>
        </p:spPr>
        <p:txBody>
          <a:bodyPr/>
          <a:lstStyle/>
          <a:p>
            <a:r>
              <a:rPr lang="en-US" dirty="0"/>
              <a:t>Possible predictors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05CFB4-D904-4296-A6E0-C841A0C562F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181685" y="2004645"/>
            <a:ext cx="10002129" cy="4152045"/>
          </a:xfrm>
        </p:spPr>
        <p:txBody>
          <a:bodyPr>
            <a:normAutofit fontScale="55000" lnSpcReduction="20000"/>
          </a:bodyPr>
          <a:lstStyle/>
          <a:p>
            <a:pPr lvl="1"/>
            <a:r>
              <a:rPr lang="en-US" sz="2900" dirty="0"/>
              <a:t>GDP per capita </a:t>
            </a:r>
          </a:p>
          <a:p>
            <a:pPr lvl="1"/>
            <a:r>
              <a:rPr lang="en-US" sz="2900" dirty="0"/>
              <a:t>Government Integrity index: transparency, free from corruption</a:t>
            </a:r>
          </a:p>
          <a:p>
            <a:pPr lvl="1"/>
            <a:r>
              <a:rPr lang="en-US" sz="2900" dirty="0"/>
              <a:t>Property rights index: individuals’ ability to accumulate property right, secured by laws and enforced by government</a:t>
            </a:r>
          </a:p>
          <a:p>
            <a:pPr lvl="1"/>
            <a:r>
              <a:rPr lang="en-US" sz="2900" dirty="0"/>
              <a:t>Trade freedom index: a composite measure of the absence of tariff and non-tariff barriers that affect imports and exports </a:t>
            </a:r>
          </a:p>
          <a:p>
            <a:pPr lvl="1"/>
            <a:r>
              <a:rPr lang="en-US" sz="2900" dirty="0"/>
              <a:t>Population</a:t>
            </a:r>
          </a:p>
          <a:p>
            <a:pPr lvl="1"/>
            <a:r>
              <a:rPr lang="en-US" sz="2900" dirty="0"/>
              <a:t>Industrial intensity index: </a:t>
            </a:r>
          </a:p>
          <a:p>
            <a:pPr lvl="1"/>
            <a:r>
              <a:rPr lang="en-US" sz="2900" dirty="0"/>
              <a:t>Crop production index: agricultural production for each year relative to the base period 2004-2006, which includes all crops except fodder crops  </a:t>
            </a:r>
          </a:p>
          <a:p>
            <a:pPr lvl="1"/>
            <a:r>
              <a:rPr lang="en-US" sz="2900" dirty="0"/>
              <a:t>Wastewater treatment: sewage treatment connection rates, i.e. the percentage of the population connected to a wastewater treatment plant</a:t>
            </a:r>
          </a:p>
          <a:p>
            <a:pPr lvl="1"/>
            <a:r>
              <a:rPr lang="en-US" sz="2900" dirty="0"/>
              <a:t>Urbanization: urban population as % of total population  </a:t>
            </a:r>
          </a:p>
          <a:p>
            <a:pPr lvl="1"/>
            <a:r>
              <a:rPr lang="en-US" sz="2900" dirty="0"/>
              <a:t>Hydroelectric production (% of total electric production)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756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3BB88-CEA8-468C-86E5-E561D82B52A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295400" y="982662"/>
            <a:ext cx="9601200" cy="1303337"/>
          </a:xfrm>
        </p:spPr>
        <p:txBody>
          <a:bodyPr/>
          <a:lstStyle/>
          <a:p>
            <a:r>
              <a:rPr lang="en-US" dirty="0"/>
              <a:t>Datasets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5F1EA-12A7-43B1-B2E9-C07C1CF2F34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295400" y="2285999"/>
            <a:ext cx="9601200" cy="3317875"/>
          </a:xfrm>
        </p:spPr>
        <p:txBody>
          <a:bodyPr/>
          <a:lstStyle/>
          <a:p>
            <a:r>
              <a:rPr lang="en-US" dirty="0"/>
              <a:t>Water abstraction data from OECD of 22 countries</a:t>
            </a:r>
          </a:p>
          <a:p>
            <a:r>
              <a:rPr lang="en-US" dirty="0"/>
              <a:t>Looking at both total water abstraction data and water abstraction per capita</a:t>
            </a:r>
          </a:p>
          <a:p>
            <a:pPr lvl="1"/>
            <a:r>
              <a:rPr lang="en-US" dirty="0"/>
              <a:t>Total water abstraction (billion M3)</a:t>
            </a:r>
          </a:p>
          <a:p>
            <a:pPr lvl="1"/>
            <a:r>
              <a:rPr lang="en-US" dirty="0"/>
              <a:t>Water abstraction per capita (M3) </a:t>
            </a:r>
          </a:p>
          <a:p>
            <a:r>
              <a:rPr lang="en-US" dirty="0"/>
              <a:t>Data source for the RHS variables: OECD and World Bank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312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C381A-2C5A-490B-9D00-55A207E0421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295400" y="982662"/>
            <a:ext cx="9601200" cy="1303337"/>
          </a:xfrm>
        </p:spPr>
        <p:txBody>
          <a:bodyPr/>
          <a:lstStyle/>
          <a:p>
            <a:r>
              <a:rPr lang="en-US" dirty="0"/>
              <a:t>Data measurement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E46AB9-70F9-449B-A5FB-7C9D95D4C538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153551" y="2285999"/>
            <a:ext cx="9601200" cy="3317875"/>
          </a:xfrm>
        </p:spPr>
        <p:txBody>
          <a:bodyPr/>
          <a:lstStyle/>
          <a:p>
            <a:r>
              <a:rPr lang="en-US" dirty="0"/>
              <a:t>Total water abstractions including withdrawals for public water supply, irrigation, industrial processes and cooling off electric power plants. </a:t>
            </a:r>
          </a:p>
          <a:p>
            <a:r>
              <a:rPr lang="en-US" dirty="0"/>
              <a:t>Mine water and drainage water are also included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865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D9B247"/>
      </a:accent1>
      <a:accent2>
        <a:srgbClr val="CC702D"/>
      </a:accent2>
      <a:accent3>
        <a:srgbClr val="B53A31"/>
      </a:accent3>
      <a:accent4>
        <a:srgbClr val="815F56"/>
      </a:accent4>
      <a:accent5>
        <a:srgbClr val="AE9E7C"/>
      </a:accent5>
      <a:accent6>
        <a:srgbClr val="7B8865"/>
      </a:accent6>
      <a:hlink>
        <a:srgbClr val="BB7826"/>
      </a:hlink>
      <a:folHlink>
        <a:srgbClr val="CF9C5F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E4E49EB0-FB00-41F5-9359-4843D783A2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4415</TotalTime>
  <Words>732</Words>
  <Application>Microsoft Office PowerPoint</Application>
  <PresentationFormat>Widescreen</PresentationFormat>
  <Paragraphs>99</Paragraphs>
  <Slides>28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Garamond</vt:lpstr>
      <vt:lpstr>Organic</vt:lpstr>
      <vt:lpstr>Water abstraction presentation</vt:lpstr>
      <vt:lpstr>Outline</vt:lpstr>
      <vt:lpstr>Motivation</vt:lpstr>
      <vt:lpstr>PowerPoint Presentation</vt:lpstr>
      <vt:lpstr>Literature Review</vt:lpstr>
      <vt:lpstr>Research questions</vt:lpstr>
      <vt:lpstr>Possible predictors</vt:lpstr>
      <vt:lpstr>Datasets</vt:lpstr>
      <vt:lpstr>Data measurement method</vt:lpstr>
      <vt:lpstr>Water abstraction at a glance</vt:lpstr>
      <vt:lpstr>PowerPoint Presentation</vt:lpstr>
      <vt:lpstr>Exploratory Data analysis </vt:lpstr>
      <vt:lpstr>Working with smaller set of European countries</vt:lpstr>
      <vt:lpstr>PowerPoint Presentation</vt:lpstr>
      <vt:lpstr>PowerPoint Presentation</vt:lpstr>
      <vt:lpstr>PowerPoint Presentation</vt:lpstr>
      <vt:lpstr>Possible collinearity problem </vt:lpstr>
      <vt:lpstr>PowerPoint Presentation</vt:lpstr>
      <vt:lpstr>mrobust for most important predictor</vt:lpstr>
      <vt:lpstr>PowerPoint Presentation</vt:lpstr>
      <vt:lpstr>PowerPoint Presentation</vt:lpstr>
      <vt:lpstr>PowerPoint Presentation</vt:lpstr>
      <vt:lpstr>Linear model: preliminary results</vt:lpstr>
      <vt:lpstr>Cross validation</vt:lpstr>
      <vt:lpstr>Updated linear regression result</vt:lpstr>
      <vt:lpstr>Concluding remarks</vt:lpstr>
      <vt:lpstr>Limitations and further research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Water abstraction presentation</dc:title>
  <dc:creator>Hien Nguyen</dc:creator>
  <cp:lastModifiedBy>Hien Nguyen</cp:lastModifiedBy>
  <cp:revision>164</cp:revision>
  <dcterms:created xsi:type="dcterms:W3CDTF">2019-10-29T19:48:35Z</dcterms:created>
  <dcterms:modified xsi:type="dcterms:W3CDTF">2019-11-19T15:54:03Z</dcterms:modified>
</cp:coreProperties>
</file>