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75" r:id="rId7"/>
    <p:sldId id="272" r:id="rId8"/>
    <p:sldId id="277" r:id="rId9"/>
    <p:sldId id="267" r:id="rId10"/>
    <p:sldId id="276" r:id="rId11"/>
    <p:sldId id="262" r:id="rId12"/>
    <p:sldId id="273" r:id="rId13"/>
    <p:sldId id="261" r:id="rId14"/>
    <p:sldId id="269" r:id="rId15"/>
    <p:sldId id="270" r:id="rId16"/>
    <p:sldId id="260" r:id="rId17"/>
    <p:sldId id="263" r:id="rId18"/>
    <p:sldId id="268" r:id="rId19"/>
    <p:sldId id="266" r:id="rId20"/>
    <p:sldId id="274" r:id="rId21"/>
    <p:sldId id="265"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DCC04E7-447B-4D64-A4C6-26046016860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52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AC47D6A-A2FF-4447-83FB-5141AA393961}"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200357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87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721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3660502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224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799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17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06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56266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AC47D6A-A2FF-4447-83FB-5141AA393961}"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C04E7-447B-4D64-A4C6-26046016860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08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7AC47D6A-A2FF-4447-83FB-5141AA393961}"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15032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AC47D6A-A2FF-4447-83FB-5141AA393961}"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C04E7-447B-4D64-A4C6-26046016860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51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7AC47D6A-A2FF-4447-83FB-5141AA393961}"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C04E7-447B-4D64-A4C6-26046016860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65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47D6A-A2FF-4447-83FB-5141AA393961}"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211645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vi-VN"/>
              <a:t>Bấm để sửa kiểu tiêu đề Bản cái</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AC47D6A-A2FF-4447-83FB-5141AA393961}"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04E7-447B-4D64-A4C6-26046016860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81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vi-VN"/>
              <a:t>Bấm để sửa kiểu tiêu đề Bản cái</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AC47D6A-A2FF-4447-83FB-5141AA393961}"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C04E7-447B-4D64-A4C6-260460168606}" type="slidenum">
              <a:rPr lang="en-US" smtClean="0"/>
              <a:t>‹#›</a:t>
            </a:fld>
            <a:endParaRPr lang="en-US"/>
          </a:p>
        </p:txBody>
      </p:sp>
    </p:spTree>
    <p:extLst>
      <p:ext uri="{BB962C8B-B14F-4D97-AF65-F5344CB8AC3E}">
        <p14:creationId xmlns:p14="http://schemas.microsoft.com/office/powerpoint/2010/main" val="224735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C47D6A-A2FF-4447-83FB-5141AA393961}" type="datetimeFigureOut">
              <a:rPr lang="en-US" smtClean="0"/>
              <a:t>5/1/2019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CC04E7-447B-4D64-A4C6-260460168606}" type="slidenum">
              <a:rPr lang="en-US" smtClean="0"/>
              <a:t>‹#›</a:t>
            </a:fld>
            <a:endParaRPr lang="en-US"/>
          </a:p>
        </p:txBody>
      </p:sp>
    </p:spTree>
    <p:extLst>
      <p:ext uri="{BB962C8B-B14F-4D97-AF65-F5344CB8AC3E}">
        <p14:creationId xmlns:p14="http://schemas.microsoft.com/office/powerpoint/2010/main" val="3561466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FCF51F42-B7DB-4565-8410-805C83566C39}"/>
              </a:ext>
            </a:extLst>
          </p:cNvPr>
          <p:cNvSpPr>
            <a:spLocks noGrp="1"/>
          </p:cNvSpPr>
          <p:nvPr>
            <p:ph type="ctrTitle"/>
          </p:nvPr>
        </p:nvSpPr>
        <p:spPr/>
        <p:txBody>
          <a:bodyPr/>
          <a:lstStyle/>
          <a:p>
            <a:r>
              <a:rPr lang="en-US" dirty="0"/>
              <a:t>Final data presentation</a:t>
            </a:r>
          </a:p>
        </p:txBody>
      </p:sp>
      <p:sp>
        <p:nvSpPr>
          <p:cNvPr id="5" name="Tiêu đề phụ 4">
            <a:extLst>
              <a:ext uri="{FF2B5EF4-FFF2-40B4-BE49-F238E27FC236}">
                <a16:creationId xmlns:a16="http://schemas.microsoft.com/office/drawing/2014/main" id="{32C5B3EF-D449-4784-B4DF-8CA3BC77524D}"/>
              </a:ext>
            </a:extLst>
          </p:cNvPr>
          <p:cNvSpPr>
            <a:spLocks noGrp="1"/>
          </p:cNvSpPr>
          <p:nvPr>
            <p:ph type="subTitle" idx="1"/>
          </p:nvPr>
        </p:nvSpPr>
        <p:spPr/>
        <p:txBody>
          <a:bodyPr/>
          <a:lstStyle/>
          <a:p>
            <a:r>
              <a:rPr lang="en-US" dirty="0"/>
              <a:t>Hien Nguyen</a:t>
            </a:r>
          </a:p>
        </p:txBody>
      </p:sp>
    </p:spTree>
    <p:extLst>
      <p:ext uri="{BB962C8B-B14F-4D97-AF65-F5344CB8AC3E}">
        <p14:creationId xmlns:p14="http://schemas.microsoft.com/office/powerpoint/2010/main" val="204949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0281" y="1676215"/>
            <a:ext cx="4368614" cy="3122249"/>
          </a:xfrm>
          <a:prstGeom prst="rect">
            <a:avLst/>
          </a:prstGeom>
        </p:spPr>
      </p:pic>
      <p:sp>
        <p:nvSpPr>
          <p:cNvPr id="3" name="Title 2"/>
          <p:cNvSpPr>
            <a:spLocks noGrp="1"/>
          </p:cNvSpPr>
          <p:nvPr>
            <p:ph type="title" idx="4294967295"/>
          </p:nvPr>
        </p:nvSpPr>
        <p:spPr>
          <a:xfrm>
            <a:off x="-1552737" y="372878"/>
            <a:ext cx="9601200" cy="1303337"/>
          </a:xfrm>
        </p:spPr>
        <p:txBody>
          <a:bodyPr>
            <a:normAutofit/>
          </a:bodyPr>
          <a:lstStyle/>
          <a:p>
            <a:r>
              <a:rPr lang="en-US" sz="3600" dirty="0"/>
              <a:t>Cluster analysis</a:t>
            </a:r>
          </a:p>
        </p:txBody>
      </p:sp>
      <p:sp>
        <p:nvSpPr>
          <p:cNvPr id="4" name="TextBox 3"/>
          <p:cNvSpPr txBox="1"/>
          <p:nvPr/>
        </p:nvSpPr>
        <p:spPr>
          <a:xfrm>
            <a:off x="1483073" y="4798464"/>
            <a:ext cx="2841812" cy="307777"/>
          </a:xfrm>
          <a:prstGeom prst="rect">
            <a:avLst/>
          </a:prstGeom>
          <a:noFill/>
        </p:spPr>
        <p:txBody>
          <a:bodyPr wrap="square" rtlCol="0">
            <a:spAutoFit/>
          </a:bodyPr>
          <a:lstStyle/>
          <a:p>
            <a:pPr algn="ctr"/>
            <a:r>
              <a:rPr lang="en-US" sz="1400" dirty="0"/>
              <a:t>GWPS</a:t>
            </a:r>
          </a:p>
        </p:txBody>
      </p:sp>
      <p:pic>
        <p:nvPicPr>
          <p:cNvPr id="5" name="Picture 4"/>
          <p:cNvPicPr>
            <a:picLocks noChangeAspect="1"/>
          </p:cNvPicPr>
          <p:nvPr/>
        </p:nvPicPr>
        <p:blipFill>
          <a:blip r:embed="rId3"/>
          <a:stretch>
            <a:fillRect/>
          </a:stretch>
        </p:blipFill>
        <p:spPr>
          <a:xfrm>
            <a:off x="7221912" y="569539"/>
            <a:ext cx="4295785" cy="3159779"/>
          </a:xfrm>
          <a:prstGeom prst="rect">
            <a:avLst/>
          </a:prstGeom>
        </p:spPr>
      </p:pic>
      <p:sp>
        <p:nvSpPr>
          <p:cNvPr id="6" name="TextBox 5"/>
          <p:cNvSpPr txBox="1"/>
          <p:nvPr/>
        </p:nvSpPr>
        <p:spPr>
          <a:xfrm>
            <a:off x="8884023" y="3675530"/>
            <a:ext cx="2151530" cy="307777"/>
          </a:xfrm>
          <a:prstGeom prst="rect">
            <a:avLst/>
          </a:prstGeom>
          <a:noFill/>
        </p:spPr>
        <p:txBody>
          <a:bodyPr wrap="square" rtlCol="0">
            <a:spAutoFit/>
          </a:bodyPr>
          <a:lstStyle/>
          <a:p>
            <a:pPr algn="ctr"/>
            <a:r>
              <a:rPr lang="en-US" sz="1400" dirty="0"/>
              <a:t>Pop</a:t>
            </a:r>
          </a:p>
        </p:txBody>
      </p:sp>
      <p:pic>
        <p:nvPicPr>
          <p:cNvPr id="7" name="Picture 6"/>
          <p:cNvPicPr>
            <a:picLocks noChangeAspect="1"/>
          </p:cNvPicPr>
          <p:nvPr/>
        </p:nvPicPr>
        <p:blipFill>
          <a:blip r:embed="rId4"/>
          <a:stretch>
            <a:fillRect/>
          </a:stretch>
        </p:blipFill>
        <p:spPr>
          <a:xfrm>
            <a:off x="5018895" y="3329014"/>
            <a:ext cx="3962232" cy="2874561"/>
          </a:xfrm>
          <a:prstGeom prst="rect">
            <a:avLst/>
          </a:prstGeom>
        </p:spPr>
      </p:pic>
      <p:sp>
        <p:nvSpPr>
          <p:cNvPr id="8" name="TextBox 7"/>
          <p:cNvSpPr txBox="1"/>
          <p:nvPr/>
        </p:nvSpPr>
        <p:spPr>
          <a:xfrm>
            <a:off x="8981127" y="5723073"/>
            <a:ext cx="1783976" cy="338554"/>
          </a:xfrm>
          <a:prstGeom prst="rect">
            <a:avLst/>
          </a:prstGeom>
          <a:noFill/>
        </p:spPr>
        <p:txBody>
          <a:bodyPr wrap="square" rtlCol="0">
            <a:spAutoFit/>
          </a:bodyPr>
          <a:lstStyle/>
          <a:p>
            <a:r>
              <a:rPr lang="en-US" sz="1600" dirty="0"/>
              <a:t>Temperature</a:t>
            </a:r>
          </a:p>
        </p:txBody>
      </p:sp>
    </p:spTree>
    <p:extLst>
      <p:ext uri="{BB962C8B-B14F-4D97-AF65-F5344CB8AC3E}">
        <p14:creationId xmlns:p14="http://schemas.microsoft.com/office/powerpoint/2010/main" val="97933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13BC3F-C03F-41B6-887A-A07F870E5B40}"/>
              </a:ext>
            </a:extLst>
          </p:cNvPr>
          <p:cNvSpPr>
            <a:spLocks noGrp="1"/>
          </p:cNvSpPr>
          <p:nvPr>
            <p:ph type="title" idx="4294967295"/>
          </p:nvPr>
        </p:nvSpPr>
        <p:spPr>
          <a:xfrm>
            <a:off x="0" y="982663"/>
            <a:ext cx="9601200" cy="1303337"/>
          </a:xfrm>
        </p:spPr>
        <p:txBody>
          <a:bodyPr/>
          <a:lstStyle/>
          <a:p>
            <a:r>
              <a:rPr lang="en-US" dirty="0"/>
              <a:t>Spatial uncertainty</a:t>
            </a:r>
          </a:p>
        </p:txBody>
      </p:sp>
      <p:sp>
        <p:nvSpPr>
          <p:cNvPr id="5" name="Hộp Văn bản 4">
            <a:extLst>
              <a:ext uri="{FF2B5EF4-FFF2-40B4-BE49-F238E27FC236}">
                <a16:creationId xmlns:a16="http://schemas.microsoft.com/office/drawing/2014/main" id="{0EA14CFD-262E-44BE-BBA2-495D430FF1DC}"/>
              </a:ext>
            </a:extLst>
          </p:cNvPr>
          <p:cNvSpPr txBox="1"/>
          <p:nvPr/>
        </p:nvSpPr>
        <p:spPr>
          <a:xfrm>
            <a:off x="955460" y="1983981"/>
            <a:ext cx="3642609" cy="2031325"/>
          </a:xfrm>
          <a:prstGeom prst="rect">
            <a:avLst/>
          </a:prstGeom>
          <a:noFill/>
        </p:spPr>
        <p:txBody>
          <a:bodyPr wrap="square" rtlCol="0">
            <a:spAutoFit/>
          </a:bodyPr>
          <a:lstStyle/>
          <a:p>
            <a:r>
              <a:rPr lang="en-US" dirty="0"/>
              <a:t>Some of the high values are associated with low probability so there are still uncertainties in the distribution of high acreage of groundwater conservation districts. </a:t>
            </a:r>
          </a:p>
          <a:p>
            <a:r>
              <a:rPr lang="en-US" dirty="0"/>
              <a:t>There seems to be less uncertainty</a:t>
            </a:r>
          </a:p>
          <a:p>
            <a:r>
              <a:rPr lang="en-US" dirty="0"/>
              <a:t>in GWPS </a:t>
            </a:r>
          </a:p>
        </p:txBody>
      </p:sp>
      <p:pic>
        <p:nvPicPr>
          <p:cNvPr id="6" name="Picture 87">
            <a:extLst>
              <a:ext uri="{FF2B5EF4-FFF2-40B4-BE49-F238E27FC236}">
                <a16:creationId xmlns:a16="http://schemas.microsoft.com/office/drawing/2014/main" id="{47055F58-7759-48F9-A702-758632015C04}"/>
              </a:ext>
            </a:extLst>
          </p:cNvPr>
          <p:cNvPicPr/>
          <p:nvPr/>
        </p:nvPicPr>
        <p:blipFill>
          <a:blip r:embed="rId2">
            <a:clrChange>
              <a:clrFrom>
                <a:srgbClr val="FFFFFF"/>
              </a:clrFrom>
              <a:clrTo>
                <a:srgbClr val="FFFFFF">
                  <a:alpha val="0"/>
                </a:srgbClr>
              </a:clrTo>
            </a:clrChange>
          </a:blip>
          <a:stretch>
            <a:fillRect/>
          </a:stretch>
        </p:blipFill>
        <p:spPr>
          <a:xfrm>
            <a:off x="4247347" y="1788141"/>
            <a:ext cx="3642609" cy="3281717"/>
          </a:xfrm>
          <a:prstGeom prst="rect">
            <a:avLst/>
          </a:prstGeom>
        </p:spPr>
      </p:pic>
      <p:sp>
        <p:nvSpPr>
          <p:cNvPr id="3" name="Hình chữ nhật 2">
            <a:extLst>
              <a:ext uri="{FF2B5EF4-FFF2-40B4-BE49-F238E27FC236}">
                <a16:creationId xmlns:a16="http://schemas.microsoft.com/office/drawing/2014/main" id="{63214111-7428-4C0C-A794-650E695E2482}"/>
              </a:ext>
            </a:extLst>
          </p:cNvPr>
          <p:cNvSpPr/>
          <p:nvPr/>
        </p:nvSpPr>
        <p:spPr>
          <a:xfrm>
            <a:off x="5427422" y="5131558"/>
            <a:ext cx="2462534" cy="307777"/>
          </a:xfrm>
          <a:prstGeom prst="rect">
            <a:avLst/>
          </a:prstGeom>
        </p:spPr>
        <p:txBody>
          <a:bodyPr wrap="non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Uncertainty for LISA </a:t>
            </a:r>
            <a:r>
              <a:rPr lang="en-US" sz="1400" dirty="0" err="1">
                <a:latin typeface="Calibri" panose="020F0502020204030204" pitchFamily="34" charset="0"/>
                <a:ea typeface="Calibri" panose="020F0502020204030204" pitchFamily="34" charset="0"/>
                <a:cs typeface="Times New Roman" panose="02020603050405020304" pitchFamily="18" charset="0"/>
              </a:rPr>
              <a:t>tr_acreage</a:t>
            </a:r>
            <a:endParaRPr lang="en-US" sz="1400" dirty="0"/>
          </a:p>
        </p:txBody>
      </p:sp>
      <p:pic>
        <p:nvPicPr>
          <p:cNvPr id="7" name="Picture 88">
            <a:extLst>
              <a:ext uri="{FF2B5EF4-FFF2-40B4-BE49-F238E27FC236}">
                <a16:creationId xmlns:a16="http://schemas.microsoft.com/office/drawing/2014/main" id="{86363B0B-39FA-4970-8D0C-BC3BA502342C}"/>
              </a:ext>
            </a:extLst>
          </p:cNvPr>
          <p:cNvPicPr/>
          <p:nvPr/>
        </p:nvPicPr>
        <p:blipFill>
          <a:blip r:embed="rId3">
            <a:clrChange>
              <a:clrFrom>
                <a:srgbClr val="FFFFFF"/>
              </a:clrFrom>
              <a:clrTo>
                <a:srgbClr val="FFFFFF">
                  <a:alpha val="0"/>
                </a:srgbClr>
              </a:clrTo>
            </a:clrChange>
          </a:blip>
          <a:stretch>
            <a:fillRect/>
          </a:stretch>
        </p:blipFill>
        <p:spPr>
          <a:xfrm>
            <a:off x="7749714" y="619856"/>
            <a:ext cx="3781831" cy="3571472"/>
          </a:xfrm>
          <a:prstGeom prst="rect">
            <a:avLst/>
          </a:prstGeom>
        </p:spPr>
      </p:pic>
      <p:sp>
        <p:nvSpPr>
          <p:cNvPr id="8" name="Hình chữ nhật 7">
            <a:extLst>
              <a:ext uri="{FF2B5EF4-FFF2-40B4-BE49-F238E27FC236}">
                <a16:creationId xmlns:a16="http://schemas.microsoft.com/office/drawing/2014/main" id="{4D9CA649-A1D7-41B8-9A6B-580A3E7560BB}"/>
              </a:ext>
            </a:extLst>
          </p:cNvPr>
          <p:cNvSpPr/>
          <p:nvPr/>
        </p:nvSpPr>
        <p:spPr>
          <a:xfrm>
            <a:off x="8807914" y="4107453"/>
            <a:ext cx="2125775" cy="307777"/>
          </a:xfrm>
          <a:prstGeom prst="rect">
            <a:avLst/>
          </a:prstGeom>
        </p:spPr>
        <p:txBody>
          <a:bodyPr wrap="non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Uncertainty for LISA GWPS</a:t>
            </a:r>
            <a:endParaRPr lang="en-US" sz="1400" dirty="0"/>
          </a:p>
        </p:txBody>
      </p:sp>
      <p:pic>
        <p:nvPicPr>
          <p:cNvPr id="9" name="Picture 8">
            <a:extLst>
              <a:ext uri="{FF2B5EF4-FFF2-40B4-BE49-F238E27FC236}">
                <a16:creationId xmlns:a16="http://schemas.microsoft.com/office/drawing/2014/main" id="{E5CCB90A-FC11-40D5-889C-A120AD9CE766}"/>
              </a:ext>
            </a:extLst>
          </p:cNvPr>
          <p:cNvPicPr/>
          <p:nvPr/>
        </p:nvPicPr>
        <p:blipFill>
          <a:blip r:embed="rId4"/>
          <a:stretch>
            <a:fillRect/>
          </a:stretch>
        </p:blipFill>
        <p:spPr>
          <a:xfrm>
            <a:off x="660455" y="4077006"/>
            <a:ext cx="3499211" cy="2397764"/>
          </a:xfrm>
          <a:prstGeom prst="rect">
            <a:avLst/>
          </a:prstGeom>
        </p:spPr>
      </p:pic>
    </p:spTree>
    <p:extLst>
      <p:ext uri="{BB962C8B-B14F-4D97-AF65-F5344CB8AC3E}">
        <p14:creationId xmlns:p14="http://schemas.microsoft.com/office/powerpoint/2010/main" val="424982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12D1F1-FE6F-47D3-BD52-CD57EE900DF6}"/>
              </a:ext>
            </a:extLst>
          </p:cNvPr>
          <p:cNvSpPr>
            <a:spLocks noGrp="1"/>
          </p:cNvSpPr>
          <p:nvPr>
            <p:ph type="title" idx="4294967295"/>
          </p:nvPr>
        </p:nvSpPr>
        <p:spPr>
          <a:xfrm>
            <a:off x="1037230" y="614173"/>
            <a:ext cx="9601200" cy="1303337"/>
          </a:xfrm>
        </p:spPr>
        <p:txBody>
          <a:bodyPr/>
          <a:lstStyle/>
          <a:p>
            <a:r>
              <a:rPr lang="en-US" dirty="0"/>
              <a:t>Spatial error</a:t>
            </a:r>
          </a:p>
        </p:txBody>
      </p:sp>
      <p:pic>
        <p:nvPicPr>
          <p:cNvPr id="3" name="Picture 31">
            <a:extLst>
              <a:ext uri="{FF2B5EF4-FFF2-40B4-BE49-F238E27FC236}">
                <a16:creationId xmlns:a16="http://schemas.microsoft.com/office/drawing/2014/main" id="{C5569EE5-6A5B-4531-94ED-50430C31900F}"/>
              </a:ext>
            </a:extLst>
          </p:cNvPr>
          <p:cNvPicPr/>
          <p:nvPr/>
        </p:nvPicPr>
        <p:blipFill>
          <a:blip r:embed="rId2">
            <a:clrChange>
              <a:clrFrom>
                <a:srgbClr val="FEFFFF"/>
              </a:clrFrom>
              <a:clrTo>
                <a:srgbClr val="FEFFFF">
                  <a:alpha val="0"/>
                </a:srgbClr>
              </a:clrTo>
            </a:clrChange>
          </a:blip>
          <a:stretch>
            <a:fillRect/>
          </a:stretch>
        </p:blipFill>
        <p:spPr>
          <a:xfrm>
            <a:off x="6966527" y="1613794"/>
            <a:ext cx="3738418" cy="4112751"/>
          </a:xfrm>
          <a:prstGeom prst="rect">
            <a:avLst/>
          </a:prstGeom>
        </p:spPr>
      </p:pic>
      <p:sp>
        <p:nvSpPr>
          <p:cNvPr id="4" name="Hình chữ nhật 3">
            <a:extLst>
              <a:ext uri="{FF2B5EF4-FFF2-40B4-BE49-F238E27FC236}">
                <a16:creationId xmlns:a16="http://schemas.microsoft.com/office/drawing/2014/main" id="{73C5A0B4-003A-47BC-8625-DEEFCAD6B7EF}"/>
              </a:ext>
            </a:extLst>
          </p:cNvPr>
          <p:cNvSpPr/>
          <p:nvPr/>
        </p:nvSpPr>
        <p:spPr>
          <a:xfrm>
            <a:off x="7466202" y="5830349"/>
            <a:ext cx="3378546" cy="276999"/>
          </a:xfrm>
          <a:prstGeom prst="rect">
            <a:avLst/>
          </a:prstGeom>
        </p:spPr>
        <p:txBody>
          <a:bodyPr wrap="square">
            <a:spAutoFit/>
          </a:bodyPr>
          <a:lstStyle/>
          <a:p>
            <a:r>
              <a:rPr lang="en-US" sz="1200" dirty="0">
                <a:latin typeface="Calibri" panose="020F0502020204030204" pitchFamily="34" charset="0"/>
                <a:ea typeface="Calibri" panose="020F0502020204030204" pitchFamily="34" charset="0"/>
                <a:cs typeface="Times New Roman" panose="02020603050405020304" pitchFamily="18" charset="0"/>
              </a:rPr>
              <a:t>GCD </a:t>
            </a:r>
            <a:r>
              <a:rPr lang="en-US" sz="1200" dirty="0" err="1">
                <a:latin typeface="Calibri" panose="020F0502020204030204" pitchFamily="34" charset="0"/>
                <a:ea typeface="Calibri" panose="020F0502020204030204" pitchFamily="34" charset="0"/>
                <a:cs typeface="Times New Roman" panose="02020603050405020304" pitchFamily="18" charset="0"/>
              </a:rPr>
              <a:t>shp</a:t>
            </a:r>
            <a:r>
              <a:rPr lang="en-US" sz="1200" dirty="0">
                <a:latin typeface="Calibri" panose="020F0502020204030204" pitchFamily="34" charset="0"/>
                <a:ea typeface="Calibri" panose="020F0502020204030204" pitchFamily="34" charset="0"/>
                <a:cs typeface="Times New Roman" panose="02020603050405020304" pitchFamily="18" charset="0"/>
              </a:rPr>
              <a:t> with Texas county boundary </a:t>
            </a:r>
            <a:endParaRPr lang="en-US" sz="1200" dirty="0"/>
          </a:p>
        </p:txBody>
      </p:sp>
      <p:sp>
        <p:nvSpPr>
          <p:cNvPr id="5" name="Hộp Văn bản 4">
            <a:extLst>
              <a:ext uri="{FF2B5EF4-FFF2-40B4-BE49-F238E27FC236}">
                <a16:creationId xmlns:a16="http://schemas.microsoft.com/office/drawing/2014/main" id="{AA370679-FA9D-44FE-85D1-15997EC39531}"/>
              </a:ext>
            </a:extLst>
          </p:cNvPr>
          <p:cNvSpPr txBox="1"/>
          <p:nvPr/>
        </p:nvSpPr>
        <p:spPr>
          <a:xfrm>
            <a:off x="1459684" y="1853967"/>
            <a:ext cx="44293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Measurement error: the GCDs boundaries may overlap across the counties so the variables may be overlapping </a:t>
            </a:r>
          </a:p>
          <a:p>
            <a:pPr marL="285750" indent="-285750">
              <a:buFont typeface="Arial" panose="020B0604020202020204" pitchFamily="34" charset="0"/>
              <a:buChar char="•"/>
            </a:pPr>
            <a:r>
              <a:rPr lang="en-US" dirty="0"/>
              <a:t>Specification error: As results of some model are not significant, there might be problem of choosing not really meaningful variable</a:t>
            </a:r>
          </a:p>
        </p:txBody>
      </p:sp>
    </p:spTree>
    <p:extLst>
      <p:ext uri="{BB962C8B-B14F-4D97-AF65-F5344CB8AC3E}">
        <p14:creationId xmlns:p14="http://schemas.microsoft.com/office/powerpoint/2010/main" val="322702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43F00-EB7D-4641-BE5E-2DB27FC6ABE1}"/>
              </a:ext>
            </a:extLst>
          </p:cNvPr>
          <p:cNvSpPr>
            <a:spLocks noGrp="1"/>
          </p:cNvSpPr>
          <p:nvPr>
            <p:ph type="title" idx="4294967295"/>
          </p:nvPr>
        </p:nvSpPr>
        <p:spPr>
          <a:xfrm>
            <a:off x="1388165" y="514148"/>
            <a:ext cx="9601200" cy="1303337"/>
          </a:xfrm>
        </p:spPr>
        <p:txBody>
          <a:bodyPr/>
          <a:lstStyle/>
          <a:p>
            <a:r>
              <a:rPr lang="en-US" dirty="0"/>
              <a:t>Space time data analysis: ESF </a:t>
            </a:r>
          </a:p>
        </p:txBody>
      </p:sp>
      <mc:AlternateContent xmlns:mc="http://schemas.openxmlformats.org/markup-compatibility/2006">
        <mc:Choice xmlns:a14="http://schemas.microsoft.com/office/drawing/2010/main" Requires="a14">
          <p:graphicFrame>
            <p:nvGraphicFramePr>
              <p:cNvPr id="3" name="Bảng 2">
                <a:extLst>
                  <a:ext uri="{FF2B5EF4-FFF2-40B4-BE49-F238E27FC236}">
                    <a16:creationId xmlns:a16="http://schemas.microsoft.com/office/drawing/2014/main" id="{6093212E-1112-4773-8B92-9CC01BF2302F}"/>
                  </a:ext>
                </a:extLst>
              </p:cNvPr>
              <p:cNvGraphicFramePr>
                <a:graphicFrameLocks noGrp="1"/>
              </p:cNvGraphicFramePr>
              <p:nvPr>
                <p:extLst>
                  <p:ext uri="{D42A27DB-BD31-4B8C-83A1-F6EECF244321}">
                    <p14:modId xmlns:p14="http://schemas.microsoft.com/office/powerpoint/2010/main" val="1184233014"/>
                  </p:ext>
                </p:extLst>
              </p:nvPr>
            </p:nvGraphicFramePr>
            <p:xfrm>
              <a:off x="1855130" y="1817485"/>
              <a:ext cx="8667270" cy="3957304"/>
            </p:xfrm>
            <a:graphic>
              <a:graphicData uri="http://schemas.openxmlformats.org/drawingml/2006/table">
                <a:tbl>
                  <a:tblPr firstRow="1" bandRow="1">
                    <a:tableStyleId>{F5AB1C69-6EDB-4FF4-983F-18BD219EF322}</a:tableStyleId>
                  </a:tblPr>
                  <a:tblGrid>
                    <a:gridCol w="668719">
                      <a:extLst>
                        <a:ext uri="{9D8B030D-6E8A-4147-A177-3AD203B41FA5}">
                          <a16:colId xmlns:a16="http://schemas.microsoft.com/office/drawing/2014/main" val="1693759817"/>
                        </a:ext>
                      </a:extLst>
                    </a:gridCol>
                    <a:gridCol w="1269354">
                      <a:extLst>
                        <a:ext uri="{9D8B030D-6E8A-4147-A177-3AD203B41FA5}">
                          <a16:colId xmlns:a16="http://schemas.microsoft.com/office/drawing/2014/main" val="2686600408"/>
                        </a:ext>
                      </a:extLst>
                    </a:gridCol>
                    <a:gridCol w="1438593">
                      <a:extLst>
                        <a:ext uri="{9D8B030D-6E8A-4147-A177-3AD203B41FA5}">
                          <a16:colId xmlns:a16="http://schemas.microsoft.com/office/drawing/2014/main" val="2150206087"/>
                        </a:ext>
                      </a:extLst>
                    </a:gridCol>
                    <a:gridCol w="1149668">
                      <a:extLst>
                        <a:ext uri="{9D8B030D-6E8A-4147-A177-3AD203B41FA5}">
                          <a16:colId xmlns:a16="http://schemas.microsoft.com/office/drawing/2014/main" val="2175615283"/>
                        </a:ext>
                      </a:extLst>
                    </a:gridCol>
                    <a:gridCol w="1302004">
                      <a:extLst>
                        <a:ext uri="{9D8B030D-6E8A-4147-A177-3AD203B41FA5}">
                          <a16:colId xmlns:a16="http://schemas.microsoft.com/office/drawing/2014/main" val="282337360"/>
                        </a:ext>
                      </a:extLst>
                    </a:gridCol>
                    <a:gridCol w="1178243">
                      <a:extLst>
                        <a:ext uri="{9D8B030D-6E8A-4147-A177-3AD203B41FA5}">
                          <a16:colId xmlns:a16="http://schemas.microsoft.com/office/drawing/2014/main" val="487690352"/>
                        </a:ext>
                      </a:extLst>
                    </a:gridCol>
                    <a:gridCol w="1660689">
                      <a:extLst>
                        <a:ext uri="{9D8B030D-6E8A-4147-A177-3AD203B41FA5}">
                          <a16:colId xmlns:a16="http://schemas.microsoft.com/office/drawing/2014/main" val="2213987602"/>
                        </a:ext>
                      </a:extLst>
                    </a:gridCol>
                  </a:tblGrid>
                  <a:tr h="1541212">
                    <a:tc>
                      <a:txBody>
                        <a:bodyPr/>
                        <a:lstStyle/>
                        <a:p>
                          <a:r>
                            <a:rPr lang="en-US" sz="1200" dirty="0"/>
                            <a:t>Year</a:t>
                          </a:r>
                        </a:p>
                      </a:txBody>
                      <a:tcPr/>
                    </a:tc>
                    <a:tc>
                      <a:txBody>
                        <a:bodyPr/>
                        <a:lstStyle/>
                        <a:p>
                          <a:r>
                            <a:rPr lang="en-US" sz="1200" dirty="0"/>
                            <a:t>Covariates</a:t>
                          </a:r>
                        </a:p>
                      </a:txBody>
                      <a:tcPr/>
                    </a:tc>
                    <a:tc>
                      <a:txBody>
                        <a:bodyPr/>
                        <a:lstStyle/>
                        <a:p>
                          <a:r>
                            <a:rPr lang="en-US" sz="1200" dirty="0"/>
                            <a:t>Chosen EVs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Deviance</a:t>
                          </a:r>
                        </a:p>
                        <a:p>
                          <a:endParaRPr lang="en-US" sz="1200" dirty="0"/>
                        </a:p>
                      </a:txBody>
                      <a:tcPr/>
                    </a:tc>
                    <a:tc>
                      <a:txBody>
                        <a:bodyPr/>
                        <a:lstStyle/>
                        <a:p>
                          <a:r>
                            <a:rPr lang="en-US" sz="1200" dirty="0"/>
                            <a:t>Pseudo-</a:t>
                          </a:r>
                          <a14:m>
                            <m:oMath xmlns:m="http://schemas.openxmlformats.org/officeDocument/2006/math">
                              <m:sSup>
                                <m:sSupPr>
                                  <m:ctrlPr>
                                    <a:rPr lang="en-US" sz="1200" i="1" smtClean="0">
                                      <a:latin typeface="Cambria Math" panose="02040503050406030204" pitchFamily="18" charset="0"/>
                                    </a:rPr>
                                  </m:ctrlPr>
                                </m:sSupPr>
                                <m:e>
                                  <m:r>
                                    <a:rPr lang="en-US" sz="1200" smtClean="0">
                                      <a:latin typeface="Cambria Math" panose="02040503050406030204" pitchFamily="18" charset="0"/>
                                    </a:rPr>
                                    <m:t>𝑹</m:t>
                                  </m:r>
                                </m:e>
                                <m:sup>
                                  <m:r>
                                    <a:rPr lang="en-US" sz="1200" smtClean="0">
                                      <a:latin typeface="Cambria Math" panose="02040503050406030204" pitchFamily="18" charset="0"/>
                                    </a:rPr>
                                    <m:t>𝟐</m:t>
                                  </m:r>
                                </m:sup>
                              </m:sSup>
                            </m:oMath>
                          </a14:m>
                          <a:endParaRPr lang="en-US" sz="1200" dirty="0"/>
                        </a:p>
                      </a:txBody>
                      <a:tcPr/>
                    </a:tc>
                    <a:tc>
                      <a:txBody>
                        <a:bodyPr/>
                        <a:lstStyle/>
                        <a:p>
                          <a:r>
                            <a:rPr lang="en-US" sz="1200" dirty="0"/>
                            <a:t>MC for</a:t>
                          </a:r>
                          <a:r>
                            <a:rPr lang="en-US" sz="1200" baseline="0" dirty="0"/>
                            <a:t> </a:t>
                          </a:r>
                          <a:r>
                            <a:rPr lang="en-US" sz="1200" baseline="0" dirty="0" err="1"/>
                            <a:t>esf</a:t>
                          </a:r>
                          <a:r>
                            <a:rPr lang="en-US" sz="1200" baseline="0"/>
                            <a:t> filter</a:t>
                          </a:r>
                          <a:endParaRPr lang="en-US" sz="1200" dirty="0"/>
                        </a:p>
                      </a:txBody>
                      <a:tcPr/>
                    </a:tc>
                    <a:tc>
                      <a:txBody>
                        <a:bodyPr/>
                        <a:lstStyle/>
                        <a:p>
                          <a:r>
                            <a:rPr lang="en-US" sz="1200" dirty="0"/>
                            <a:t>Residual MC</a:t>
                          </a:r>
                        </a:p>
                      </a:txBody>
                      <a:tcPr/>
                    </a:tc>
                    <a:extLst>
                      <a:ext uri="{0D108BD9-81ED-4DB2-BD59-A6C34878D82A}">
                        <a16:rowId xmlns:a16="http://schemas.microsoft.com/office/drawing/2014/main" val="171464732"/>
                      </a:ext>
                    </a:extLst>
                  </a:tr>
                  <a:tr h="1208046">
                    <a:tc>
                      <a:txBody>
                        <a:bodyPr/>
                        <a:lstStyle/>
                        <a:p>
                          <a:r>
                            <a:rPr lang="en-US" sz="1200" dirty="0"/>
                            <a:t>2010</a:t>
                          </a:r>
                        </a:p>
                      </a:txBody>
                      <a:tcPr/>
                    </a:tc>
                    <a:tc rowSpan="2">
                      <a:txBody>
                        <a:bodyPr/>
                        <a:lstStyle/>
                        <a:p>
                          <a:r>
                            <a:rPr lang="en-US" sz="1600" dirty="0" err="1"/>
                            <a:t>Avg_tempmax</a:t>
                          </a:r>
                          <a:r>
                            <a:rPr lang="en-US" sz="1600" dirty="0"/>
                            <a:t>, acreage</a:t>
                          </a:r>
                        </a:p>
                        <a:p>
                          <a:r>
                            <a:rPr lang="en-US" sz="1600" dirty="0"/>
                            <a:t>With offset of </a:t>
                          </a:r>
                          <a:r>
                            <a:rPr lang="en-US" sz="1600" dirty="0" err="1"/>
                            <a:t>ln_pop</a:t>
                          </a:r>
                          <a:endParaRPr lang="en-US" sz="1600" dirty="0"/>
                        </a:p>
                      </a:txBody>
                      <a:tcPr/>
                    </a:tc>
                    <a:tc rowSpan="2">
                      <a:txBody>
                        <a:bodyPr/>
                        <a:lstStyle/>
                        <a:p>
                          <a:r>
                            <a:rPr lang="en-US" sz="1200" dirty="0"/>
                            <a:t>EV19,EV1,EV13, EV10, EV18, EV15, EV3, EV16, EV20, EV9, EV8, EV14, EV17</a:t>
                          </a:r>
                        </a:p>
                      </a:txBody>
                      <a:tcPr/>
                    </a:tc>
                    <a:tc>
                      <a:txBody>
                        <a:bodyPr/>
                        <a:lstStyle/>
                        <a:p>
                          <a:r>
                            <a:rPr lang="en-US" sz="1200" dirty="0"/>
                            <a:t>12150</a:t>
                          </a:r>
                        </a:p>
                      </a:txBody>
                      <a:tcPr/>
                    </a:tc>
                    <a:tc>
                      <a:txBody>
                        <a:bodyPr/>
                        <a:lstStyle/>
                        <a:p>
                          <a:r>
                            <a:rPr lang="en-US" sz="1200" dirty="0"/>
                            <a:t>0.9735</a:t>
                          </a:r>
                        </a:p>
                      </a:txBody>
                      <a:tcPr/>
                    </a:tc>
                    <a:tc>
                      <a:txBody>
                        <a:bodyPr/>
                        <a:lstStyle/>
                        <a:p>
                          <a:r>
                            <a:rPr lang="en-US" sz="1200" dirty="0"/>
                            <a:t>0.8126</a:t>
                          </a:r>
                        </a:p>
                      </a:txBody>
                      <a:tcPr/>
                    </a:tc>
                    <a:tc>
                      <a:txBody>
                        <a:bodyPr/>
                        <a:lstStyle/>
                        <a:p>
                          <a:r>
                            <a:rPr lang="en-US" sz="1200" dirty="0"/>
                            <a:t>-0.116</a:t>
                          </a:r>
                        </a:p>
                      </a:txBody>
                      <a:tcPr/>
                    </a:tc>
                    <a:extLst>
                      <a:ext uri="{0D108BD9-81ED-4DB2-BD59-A6C34878D82A}">
                        <a16:rowId xmlns:a16="http://schemas.microsoft.com/office/drawing/2014/main" val="1497465867"/>
                      </a:ext>
                    </a:extLst>
                  </a:tr>
                  <a:tr h="1208046">
                    <a:tc>
                      <a:txBody>
                        <a:bodyPr/>
                        <a:lstStyle/>
                        <a:p>
                          <a:r>
                            <a:rPr lang="en-US" sz="1200" dirty="0"/>
                            <a:t>2015</a:t>
                          </a:r>
                        </a:p>
                      </a:txBody>
                      <a:tcPr/>
                    </a:tc>
                    <a:tc vMerge="1">
                      <a:txBody>
                        <a:bodyPr/>
                        <a:lstStyle/>
                        <a:p>
                          <a:endParaRPr lang="en-US" dirty="0"/>
                        </a:p>
                      </a:txBody>
                      <a:tcPr/>
                    </a:tc>
                    <a:tc vMerge="1">
                      <a:txBody>
                        <a:bodyPr/>
                        <a:lstStyle/>
                        <a:p>
                          <a:endParaRPr lang="en-US" sz="1200" dirty="0"/>
                        </a:p>
                      </a:txBody>
                      <a:tcPr/>
                    </a:tc>
                    <a:tc>
                      <a:txBody>
                        <a:bodyPr/>
                        <a:lstStyle/>
                        <a:p>
                          <a:r>
                            <a:rPr lang="en-US" sz="1200" dirty="0"/>
                            <a:t>12370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0.9629</a:t>
                          </a:r>
                        </a:p>
                        <a:p>
                          <a:endParaRPr lang="en-US" sz="1200" dirty="0"/>
                        </a:p>
                      </a:txBody>
                      <a:tcPr/>
                    </a:tc>
                    <a:tc>
                      <a:txBody>
                        <a:bodyPr/>
                        <a:lstStyle/>
                        <a:p>
                          <a:r>
                            <a:rPr lang="en-US" sz="1200" dirty="0"/>
                            <a:t>0.8179</a:t>
                          </a:r>
                        </a:p>
                      </a:txBody>
                      <a:tcPr/>
                    </a:tc>
                    <a:tc>
                      <a:txBody>
                        <a:bodyPr/>
                        <a:lstStyle/>
                        <a:p>
                          <a:r>
                            <a:rPr lang="en-US" sz="1200" dirty="0"/>
                            <a:t>-0.117</a:t>
                          </a:r>
                        </a:p>
                      </a:txBody>
                      <a:tcPr/>
                    </a:tc>
                    <a:extLst>
                      <a:ext uri="{0D108BD9-81ED-4DB2-BD59-A6C34878D82A}">
                        <a16:rowId xmlns:a16="http://schemas.microsoft.com/office/drawing/2014/main" val="2602550914"/>
                      </a:ext>
                    </a:extLst>
                  </a:tr>
                </a:tbl>
              </a:graphicData>
            </a:graphic>
          </p:graphicFrame>
        </mc:Choice>
        <mc:Fallback>
          <p:graphicFrame>
            <p:nvGraphicFramePr>
              <p:cNvPr id="3" name="Bảng 2">
                <a:extLst>
                  <a:ext uri="{FF2B5EF4-FFF2-40B4-BE49-F238E27FC236}">
                    <a16:creationId xmlns:a16="http://schemas.microsoft.com/office/drawing/2014/main" id="{6093212E-1112-4773-8B92-9CC01BF2302F}"/>
                  </a:ext>
                </a:extLst>
              </p:cNvPr>
              <p:cNvGraphicFramePr>
                <a:graphicFrameLocks noGrp="1"/>
              </p:cNvGraphicFramePr>
              <p:nvPr>
                <p:extLst>
                  <p:ext uri="{D42A27DB-BD31-4B8C-83A1-F6EECF244321}">
                    <p14:modId xmlns:p14="http://schemas.microsoft.com/office/powerpoint/2010/main" val="1184233014"/>
                  </p:ext>
                </p:extLst>
              </p:nvPr>
            </p:nvGraphicFramePr>
            <p:xfrm>
              <a:off x="1855130" y="1817485"/>
              <a:ext cx="8667270" cy="3957304"/>
            </p:xfrm>
            <a:graphic>
              <a:graphicData uri="http://schemas.openxmlformats.org/drawingml/2006/table">
                <a:tbl>
                  <a:tblPr firstRow="1" bandRow="1">
                    <a:tableStyleId>{F5AB1C69-6EDB-4FF4-983F-18BD219EF322}</a:tableStyleId>
                  </a:tblPr>
                  <a:tblGrid>
                    <a:gridCol w="668719">
                      <a:extLst>
                        <a:ext uri="{9D8B030D-6E8A-4147-A177-3AD203B41FA5}">
                          <a16:colId xmlns:a16="http://schemas.microsoft.com/office/drawing/2014/main" val="1693759817"/>
                        </a:ext>
                      </a:extLst>
                    </a:gridCol>
                    <a:gridCol w="1269354">
                      <a:extLst>
                        <a:ext uri="{9D8B030D-6E8A-4147-A177-3AD203B41FA5}">
                          <a16:colId xmlns:a16="http://schemas.microsoft.com/office/drawing/2014/main" val="2686600408"/>
                        </a:ext>
                      </a:extLst>
                    </a:gridCol>
                    <a:gridCol w="1438593">
                      <a:extLst>
                        <a:ext uri="{9D8B030D-6E8A-4147-A177-3AD203B41FA5}">
                          <a16:colId xmlns:a16="http://schemas.microsoft.com/office/drawing/2014/main" val="2150206087"/>
                        </a:ext>
                      </a:extLst>
                    </a:gridCol>
                    <a:gridCol w="1149668">
                      <a:extLst>
                        <a:ext uri="{9D8B030D-6E8A-4147-A177-3AD203B41FA5}">
                          <a16:colId xmlns:a16="http://schemas.microsoft.com/office/drawing/2014/main" val="2175615283"/>
                        </a:ext>
                      </a:extLst>
                    </a:gridCol>
                    <a:gridCol w="1302004">
                      <a:extLst>
                        <a:ext uri="{9D8B030D-6E8A-4147-A177-3AD203B41FA5}">
                          <a16:colId xmlns:a16="http://schemas.microsoft.com/office/drawing/2014/main" val="282337360"/>
                        </a:ext>
                      </a:extLst>
                    </a:gridCol>
                    <a:gridCol w="1178243">
                      <a:extLst>
                        <a:ext uri="{9D8B030D-6E8A-4147-A177-3AD203B41FA5}">
                          <a16:colId xmlns:a16="http://schemas.microsoft.com/office/drawing/2014/main" val="487690352"/>
                        </a:ext>
                      </a:extLst>
                    </a:gridCol>
                    <a:gridCol w="1660689">
                      <a:extLst>
                        <a:ext uri="{9D8B030D-6E8A-4147-A177-3AD203B41FA5}">
                          <a16:colId xmlns:a16="http://schemas.microsoft.com/office/drawing/2014/main" val="2213987602"/>
                        </a:ext>
                      </a:extLst>
                    </a:gridCol>
                  </a:tblGrid>
                  <a:tr h="1541212">
                    <a:tc>
                      <a:txBody>
                        <a:bodyPr/>
                        <a:lstStyle/>
                        <a:p>
                          <a:r>
                            <a:rPr lang="en-US" sz="1200" dirty="0"/>
                            <a:t>Year</a:t>
                          </a:r>
                        </a:p>
                      </a:txBody>
                      <a:tcPr/>
                    </a:tc>
                    <a:tc>
                      <a:txBody>
                        <a:bodyPr/>
                        <a:lstStyle/>
                        <a:p>
                          <a:r>
                            <a:rPr lang="en-US" sz="1200" dirty="0"/>
                            <a:t>Covariates</a:t>
                          </a:r>
                        </a:p>
                      </a:txBody>
                      <a:tcPr/>
                    </a:tc>
                    <a:tc>
                      <a:txBody>
                        <a:bodyPr/>
                        <a:lstStyle/>
                        <a:p>
                          <a:r>
                            <a:rPr lang="en-US" sz="1200" dirty="0"/>
                            <a:t>Chosen EVs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Deviance</a:t>
                          </a:r>
                        </a:p>
                        <a:p>
                          <a:endParaRPr lang="en-US" sz="1200" dirty="0"/>
                        </a:p>
                      </a:txBody>
                      <a:tcPr/>
                    </a:tc>
                    <a:tc>
                      <a:txBody>
                        <a:bodyPr/>
                        <a:lstStyle/>
                        <a:p>
                          <a:endParaRPr lang="en-US"/>
                        </a:p>
                      </a:txBody>
                      <a:tcPr>
                        <a:blipFill>
                          <a:blip r:embed="rId2"/>
                          <a:stretch>
                            <a:fillRect l="-347664" t="-395" r="-219626" b="-157708"/>
                          </a:stretch>
                        </a:blipFill>
                      </a:tcPr>
                    </a:tc>
                    <a:tc>
                      <a:txBody>
                        <a:bodyPr/>
                        <a:lstStyle/>
                        <a:p>
                          <a:r>
                            <a:rPr lang="en-US" sz="1200" dirty="0"/>
                            <a:t>MC for</a:t>
                          </a:r>
                          <a:r>
                            <a:rPr lang="en-US" sz="1200" baseline="0" dirty="0"/>
                            <a:t> </a:t>
                          </a:r>
                          <a:r>
                            <a:rPr lang="en-US" sz="1200" baseline="0" dirty="0" err="1"/>
                            <a:t>esf</a:t>
                          </a:r>
                          <a:r>
                            <a:rPr lang="en-US" sz="1200" baseline="0"/>
                            <a:t> filter</a:t>
                          </a:r>
                          <a:endParaRPr lang="en-US" sz="1200" dirty="0"/>
                        </a:p>
                      </a:txBody>
                      <a:tcPr/>
                    </a:tc>
                    <a:tc>
                      <a:txBody>
                        <a:bodyPr/>
                        <a:lstStyle/>
                        <a:p>
                          <a:r>
                            <a:rPr lang="en-US" sz="1200" dirty="0"/>
                            <a:t>Residual MC</a:t>
                          </a:r>
                        </a:p>
                      </a:txBody>
                      <a:tcPr/>
                    </a:tc>
                    <a:extLst>
                      <a:ext uri="{0D108BD9-81ED-4DB2-BD59-A6C34878D82A}">
                        <a16:rowId xmlns:a16="http://schemas.microsoft.com/office/drawing/2014/main" val="171464732"/>
                      </a:ext>
                    </a:extLst>
                  </a:tr>
                  <a:tr h="1208046">
                    <a:tc>
                      <a:txBody>
                        <a:bodyPr/>
                        <a:lstStyle/>
                        <a:p>
                          <a:r>
                            <a:rPr lang="en-US" sz="1200" dirty="0"/>
                            <a:t>2010</a:t>
                          </a:r>
                        </a:p>
                      </a:txBody>
                      <a:tcPr/>
                    </a:tc>
                    <a:tc rowSpan="2">
                      <a:txBody>
                        <a:bodyPr/>
                        <a:lstStyle/>
                        <a:p>
                          <a:r>
                            <a:rPr lang="en-US" sz="1600" dirty="0" err="1"/>
                            <a:t>Avg_tempmax</a:t>
                          </a:r>
                          <a:r>
                            <a:rPr lang="en-US" sz="1600" dirty="0"/>
                            <a:t>, acreage</a:t>
                          </a:r>
                        </a:p>
                        <a:p>
                          <a:r>
                            <a:rPr lang="en-US" sz="1600" dirty="0"/>
                            <a:t>With offset of </a:t>
                          </a:r>
                          <a:r>
                            <a:rPr lang="en-US" sz="1600" dirty="0" err="1"/>
                            <a:t>ln_pop</a:t>
                          </a:r>
                          <a:endParaRPr lang="en-US" sz="1600" dirty="0"/>
                        </a:p>
                      </a:txBody>
                      <a:tcPr/>
                    </a:tc>
                    <a:tc rowSpan="2">
                      <a:txBody>
                        <a:bodyPr/>
                        <a:lstStyle/>
                        <a:p>
                          <a:r>
                            <a:rPr lang="en-US" sz="1200" dirty="0"/>
                            <a:t>EV19,EV1,EV13, EV10, EV18, EV15, EV3, EV16, EV20, EV9, EV8, EV14, EV17</a:t>
                          </a:r>
                        </a:p>
                      </a:txBody>
                      <a:tcPr/>
                    </a:tc>
                    <a:tc>
                      <a:txBody>
                        <a:bodyPr/>
                        <a:lstStyle/>
                        <a:p>
                          <a:r>
                            <a:rPr lang="en-US" sz="1200" dirty="0"/>
                            <a:t>12150</a:t>
                          </a:r>
                        </a:p>
                      </a:txBody>
                      <a:tcPr/>
                    </a:tc>
                    <a:tc>
                      <a:txBody>
                        <a:bodyPr/>
                        <a:lstStyle/>
                        <a:p>
                          <a:r>
                            <a:rPr lang="en-US" sz="1200" dirty="0"/>
                            <a:t>0.9735</a:t>
                          </a:r>
                        </a:p>
                      </a:txBody>
                      <a:tcPr/>
                    </a:tc>
                    <a:tc>
                      <a:txBody>
                        <a:bodyPr/>
                        <a:lstStyle/>
                        <a:p>
                          <a:r>
                            <a:rPr lang="en-US" sz="1200" dirty="0"/>
                            <a:t>0.8126</a:t>
                          </a:r>
                        </a:p>
                      </a:txBody>
                      <a:tcPr/>
                    </a:tc>
                    <a:tc>
                      <a:txBody>
                        <a:bodyPr/>
                        <a:lstStyle/>
                        <a:p>
                          <a:r>
                            <a:rPr lang="en-US" sz="1200" dirty="0"/>
                            <a:t>-0.116</a:t>
                          </a:r>
                        </a:p>
                      </a:txBody>
                      <a:tcPr/>
                    </a:tc>
                    <a:extLst>
                      <a:ext uri="{0D108BD9-81ED-4DB2-BD59-A6C34878D82A}">
                        <a16:rowId xmlns:a16="http://schemas.microsoft.com/office/drawing/2014/main" val="1497465867"/>
                      </a:ext>
                    </a:extLst>
                  </a:tr>
                  <a:tr h="1208046">
                    <a:tc>
                      <a:txBody>
                        <a:bodyPr/>
                        <a:lstStyle/>
                        <a:p>
                          <a:r>
                            <a:rPr lang="en-US" sz="1200" dirty="0"/>
                            <a:t>2015</a:t>
                          </a:r>
                        </a:p>
                      </a:txBody>
                      <a:tcPr/>
                    </a:tc>
                    <a:tc vMerge="1">
                      <a:txBody>
                        <a:bodyPr/>
                        <a:lstStyle/>
                        <a:p>
                          <a:endParaRPr lang="en-US" dirty="0"/>
                        </a:p>
                      </a:txBody>
                      <a:tcPr/>
                    </a:tc>
                    <a:tc vMerge="1">
                      <a:txBody>
                        <a:bodyPr/>
                        <a:lstStyle/>
                        <a:p>
                          <a:endParaRPr lang="en-US" sz="1200" dirty="0"/>
                        </a:p>
                      </a:txBody>
                      <a:tcPr/>
                    </a:tc>
                    <a:tc>
                      <a:txBody>
                        <a:bodyPr/>
                        <a:lstStyle/>
                        <a:p>
                          <a:r>
                            <a:rPr lang="en-US" sz="1200" dirty="0"/>
                            <a:t>12370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0.9629</a:t>
                          </a:r>
                        </a:p>
                        <a:p>
                          <a:endParaRPr lang="en-US" sz="1200" dirty="0"/>
                        </a:p>
                      </a:txBody>
                      <a:tcPr/>
                    </a:tc>
                    <a:tc>
                      <a:txBody>
                        <a:bodyPr/>
                        <a:lstStyle/>
                        <a:p>
                          <a:r>
                            <a:rPr lang="en-US" sz="1200" dirty="0"/>
                            <a:t>0.8179</a:t>
                          </a:r>
                        </a:p>
                      </a:txBody>
                      <a:tcPr/>
                    </a:tc>
                    <a:tc>
                      <a:txBody>
                        <a:bodyPr/>
                        <a:lstStyle/>
                        <a:p>
                          <a:r>
                            <a:rPr lang="en-US" sz="1200" dirty="0"/>
                            <a:t>-0.117</a:t>
                          </a:r>
                        </a:p>
                      </a:txBody>
                      <a:tcPr/>
                    </a:tc>
                    <a:extLst>
                      <a:ext uri="{0D108BD9-81ED-4DB2-BD59-A6C34878D82A}">
                        <a16:rowId xmlns:a16="http://schemas.microsoft.com/office/drawing/2014/main" val="2602550914"/>
                      </a:ext>
                    </a:extLst>
                  </a:tr>
                </a:tbl>
              </a:graphicData>
            </a:graphic>
          </p:graphicFrame>
        </mc:Fallback>
      </mc:AlternateContent>
    </p:spTree>
    <p:extLst>
      <p:ext uri="{BB962C8B-B14F-4D97-AF65-F5344CB8AC3E}">
        <p14:creationId xmlns:p14="http://schemas.microsoft.com/office/powerpoint/2010/main" val="278782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9D7AAC94-7B7D-4243-A664-D53375FA5624}"/>
              </a:ext>
            </a:extLst>
          </p:cNvPr>
          <p:cNvSpPr>
            <a:spLocks noGrp="1"/>
          </p:cNvSpPr>
          <p:nvPr>
            <p:ph type="title" idx="4294967295"/>
          </p:nvPr>
        </p:nvSpPr>
        <p:spPr>
          <a:xfrm>
            <a:off x="0" y="270282"/>
            <a:ext cx="9601200" cy="1303337"/>
          </a:xfrm>
        </p:spPr>
        <p:txBody>
          <a:bodyPr>
            <a:normAutofit/>
          </a:bodyPr>
          <a:lstStyle/>
          <a:p>
            <a:r>
              <a:rPr lang="en-US" sz="3600" dirty="0"/>
              <a:t>Space time analysis: RE Bayesian</a:t>
            </a:r>
          </a:p>
        </p:txBody>
      </p:sp>
      <p:pic>
        <p:nvPicPr>
          <p:cNvPr id="4" name="Picture 43">
            <a:extLst>
              <a:ext uri="{FF2B5EF4-FFF2-40B4-BE49-F238E27FC236}">
                <a16:creationId xmlns:a16="http://schemas.microsoft.com/office/drawing/2014/main" id="{BC48309E-F9CB-438F-9938-2B17933DA0B8}"/>
              </a:ext>
            </a:extLst>
          </p:cNvPr>
          <p:cNvPicPr/>
          <p:nvPr/>
        </p:nvPicPr>
        <p:blipFill rotWithShape="1">
          <a:blip r:embed="rId2"/>
          <a:srcRect l="4292" t="2905"/>
          <a:stretch/>
        </p:blipFill>
        <p:spPr>
          <a:xfrm>
            <a:off x="8735523" y="715492"/>
            <a:ext cx="2954216" cy="5134708"/>
          </a:xfrm>
          <a:prstGeom prst="rect">
            <a:avLst/>
          </a:prstGeom>
        </p:spPr>
      </p:pic>
      <p:pic>
        <p:nvPicPr>
          <p:cNvPr id="5" name="Picture 36">
            <a:extLst>
              <a:ext uri="{FF2B5EF4-FFF2-40B4-BE49-F238E27FC236}">
                <a16:creationId xmlns:a16="http://schemas.microsoft.com/office/drawing/2014/main" id="{E82A3B4E-A229-4D65-8355-EBA81A51EDA0}"/>
              </a:ext>
            </a:extLst>
          </p:cNvPr>
          <p:cNvPicPr/>
          <p:nvPr/>
        </p:nvPicPr>
        <p:blipFill rotWithShape="1">
          <a:blip r:embed="rId3"/>
          <a:srcRect l="17756" t="16120"/>
          <a:stretch/>
        </p:blipFill>
        <p:spPr>
          <a:xfrm>
            <a:off x="455164" y="3975711"/>
            <a:ext cx="2451954" cy="1470074"/>
          </a:xfrm>
          <a:prstGeom prst="rect">
            <a:avLst/>
          </a:prstGeom>
        </p:spPr>
      </p:pic>
      <p:pic>
        <p:nvPicPr>
          <p:cNvPr id="6" name="Picture 39">
            <a:extLst>
              <a:ext uri="{FF2B5EF4-FFF2-40B4-BE49-F238E27FC236}">
                <a16:creationId xmlns:a16="http://schemas.microsoft.com/office/drawing/2014/main" id="{904D755B-9C7E-4A01-80B7-641F6F39B259}"/>
              </a:ext>
            </a:extLst>
          </p:cNvPr>
          <p:cNvPicPr/>
          <p:nvPr/>
        </p:nvPicPr>
        <p:blipFill rotWithShape="1">
          <a:blip r:embed="rId4"/>
          <a:srcRect l="16149" t="19034"/>
          <a:stretch/>
        </p:blipFill>
        <p:spPr>
          <a:xfrm>
            <a:off x="3245462" y="4427344"/>
            <a:ext cx="2451954" cy="1303337"/>
          </a:xfrm>
          <a:prstGeom prst="rect">
            <a:avLst/>
          </a:prstGeom>
        </p:spPr>
      </p:pic>
      <p:pic>
        <p:nvPicPr>
          <p:cNvPr id="7" name="Picture 38">
            <a:extLst>
              <a:ext uri="{FF2B5EF4-FFF2-40B4-BE49-F238E27FC236}">
                <a16:creationId xmlns:a16="http://schemas.microsoft.com/office/drawing/2014/main" id="{DD523090-9FCB-49E8-8F55-1FC04E818694}"/>
              </a:ext>
            </a:extLst>
          </p:cNvPr>
          <p:cNvPicPr/>
          <p:nvPr/>
        </p:nvPicPr>
        <p:blipFill rotWithShape="1">
          <a:blip r:embed="rId5"/>
          <a:srcRect l="7988" t="14596" r="3007" b="2725"/>
          <a:stretch/>
        </p:blipFill>
        <p:spPr>
          <a:xfrm>
            <a:off x="702284" y="1636925"/>
            <a:ext cx="5290039" cy="1645921"/>
          </a:xfrm>
          <a:prstGeom prst="rect">
            <a:avLst/>
          </a:prstGeom>
        </p:spPr>
      </p:pic>
      <p:pic>
        <p:nvPicPr>
          <p:cNvPr id="8" name="Picture 45">
            <a:extLst>
              <a:ext uri="{FF2B5EF4-FFF2-40B4-BE49-F238E27FC236}">
                <a16:creationId xmlns:a16="http://schemas.microsoft.com/office/drawing/2014/main" id="{E80EA538-A338-4BDB-AE25-90CA4B26ACBA}"/>
              </a:ext>
            </a:extLst>
          </p:cNvPr>
          <p:cNvPicPr/>
          <p:nvPr/>
        </p:nvPicPr>
        <p:blipFill rotWithShape="1">
          <a:blip r:embed="rId6"/>
          <a:srcRect l="8614" t="3035"/>
          <a:stretch/>
        </p:blipFill>
        <p:spPr>
          <a:xfrm>
            <a:off x="6035760" y="1201866"/>
            <a:ext cx="2837396" cy="5363308"/>
          </a:xfrm>
          <a:prstGeom prst="rect">
            <a:avLst/>
          </a:prstGeom>
        </p:spPr>
      </p:pic>
    </p:spTree>
    <p:extLst>
      <p:ext uri="{BB962C8B-B14F-4D97-AF65-F5344CB8AC3E}">
        <p14:creationId xmlns:p14="http://schemas.microsoft.com/office/powerpoint/2010/main" val="17440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0">
            <a:extLst>
              <a:ext uri="{FF2B5EF4-FFF2-40B4-BE49-F238E27FC236}">
                <a16:creationId xmlns:a16="http://schemas.microsoft.com/office/drawing/2014/main" id="{ABCA090F-7F3F-4BF7-806A-B26CAA37C25F}"/>
              </a:ext>
            </a:extLst>
          </p:cNvPr>
          <p:cNvPicPr/>
          <p:nvPr/>
        </p:nvPicPr>
        <p:blipFill rotWithShape="1">
          <a:blip r:embed="rId2"/>
          <a:srcRect l="6965" t="13614"/>
          <a:stretch/>
        </p:blipFill>
        <p:spPr>
          <a:xfrm>
            <a:off x="703385" y="731520"/>
            <a:ext cx="5210614" cy="1695010"/>
          </a:xfrm>
          <a:prstGeom prst="rect">
            <a:avLst/>
          </a:prstGeom>
        </p:spPr>
      </p:pic>
      <p:pic>
        <p:nvPicPr>
          <p:cNvPr id="3" name="Picture 46">
            <a:extLst>
              <a:ext uri="{FF2B5EF4-FFF2-40B4-BE49-F238E27FC236}">
                <a16:creationId xmlns:a16="http://schemas.microsoft.com/office/drawing/2014/main" id="{75709F96-7335-4DCD-A6C2-9FC4567145BD}"/>
              </a:ext>
            </a:extLst>
          </p:cNvPr>
          <p:cNvPicPr/>
          <p:nvPr/>
        </p:nvPicPr>
        <p:blipFill rotWithShape="1">
          <a:blip r:embed="rId3"/>
          <a:srcRect l="17126" t="17805" r="7344"/>
          <a:stretch/>
        </p:blipFill>
        <p:spPr>
          <a:xfrm>
            <a:off x="703385" y="2514380"/>
            <a:ext cx="2208628" cy="1283969"/>
          </a:xfrm>
          <a:prstGeom prst="rect">
            <a:avLst/>
          </a:prstGeom>
        </p:spPr>
      </p:pic>
      <p:pic>
        <p:nvPicPr>
          <p:cNvPr id="4" name="Picture 48">
            <a:extLst>
              <a:ext uri="{FF2B5EF4-FFF2-40B4-BE49-F238E27FC236}">
                <a16:creationId xmlns:a16="http://schemas.microsoft.com/office/drawing/2014/main" id="{45A1C19C-6B10-42B3-9CF1-443204B0E1A9}"/>
              </a:ext>
            </a:extLst>
          </p:cNvPr>
          <p:cNvPicPr/>
          <p:nvPr/>
        </p:nvPicPr>
        <p:blipFill rotWithShape="1">
          <a:blip r:embed="rId4"/>
          <a:srcRect l="4194" t="3700" r="4822"/>
          <a:stretch/>
        </p:blipFill>
        <p:spPr>
          <a:xfrm>
            <a:off x="8679766" y="527318"/>
            <a:ext cx="2986162" cy="5831279"/>
          </a:xfrm>
          <a:prstGeom prst="rect">
            <a:avLst/>
          </a:prstGeom>
        </p:spPr>
      </p:pic>
      <p:pic>
        <p:nvPicPr>
          <p:cNvPr id="5" name="Picture 52">
            <a:extLst>
              <a:ext uri="{FF2B5EF4-FFF2-40B4-BE49-F238E27FC236}">
                <a16:creationId xmlns:a16="http://schemas.microsoft.com/office/drawing/2014/main" id="{33505E3A-0930-4DE6-8718-5B605D4B9BE0}"/>
              </a:ext>
            </a:extLst>
          </p:cNvPr>
          <p:cNvPicPr/>
          <p:nvPr/>
        </p:nvPicPr>
        <p:blipFill rotWithShape="1">
          <a:blip r:embed="rId5"/>
          <a:srcRect l="5671" t="3035"/>
          <a:stretch/>
        </p:blipFill>
        <p:spPr>
          <a:xfrm>
            <a:off x="5913999" y="731520"/>
            <a:ext cx="2761932" cy="5264834"/>
          </a:xfrm>
          <a:prstGeom prst="rect">
            <a:avLst/>
          </a:prstGeom>
        </p:spPr>
      </p:pic>
      <p:pic>
        <p:nvPicPr>
          <p:cNvPr id="6" name="Picture 47">
            <a:extLst>
              <a:ext uri="{FF2B5EF4-FFF2-40B4-BE49-F238E27FC236}">
                <a16:creationId xmlns:a16="http://schemas.microsoft.com/office/drawing/2014/main" id="{FE50015E-BD60-455A-8278-15789C88CB2D}"/>
              </a:ext>
            </a:extLst>
          </p:cNvPr>
          <p:cNvPicPr/>
          <p:nvPr/>
        </p:nvPicPr>
        <p:blipFill rotWithShape="1">
          <a:blip r:embed="rId6"/>
          <a:srcRect l="17839" t="15609" r="9471"/>
          <a:stretch/>
        </p:blipFill>
        <p:spPr>
          <a:xfrm>
            <a:off x="3353678" y="2514380"/>
            <a:ext cx="2118655" cy="1406695"/>
          </a:xfrm>
          <a:prstGeom prst="rect">
            <a:avLst/>
          </a:prstGeom>
        </p:spPr>
      </p:pic>
    </p:spTree>
    <p:extLst>
      <p:ext uri="{BB962C8B-B14F-4D97-AF65-F5344CB8AC3E}">
        <p14:creationId xmlns:p14="http://schemas.microsoft.com/office/powerpoint/2010/main" val="54152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51B752-8793-4B0B-9586-CDE1A872D8B3}"/>
              </a:ext>
            </a:extLst>
          </p:cNvPr>
          <p:cNvSpPr>
            <a:spLocks noGrp="1"/>
          </p:cNvSpPr>
          <p:nvPr>
            <p:ph type="title" idx="4294967295"/>
          </p:nvPr>
        </p:nvSpPr>
        <p:spPr>
          <a:xfrm>
            <a:off x="-903849" y="516478"/>
            <a:ext cx="9601200" cy="1303337"/>
          </a:xfrm>
        </p:spPr>
        <p:txBody>
          <a:bodyPr/>
          <a:lstStyle/>
          <a:p>
            <a:r>
              <a:rPr lang="en-US" dirty="0"/>
              <a:t>Spatially varying coefficients</a:t>
            </a:r>
          </a:p>
        </p:txBody>
      </p:sp>
      <p:sp>
        <p:nvSpPr>
          <p:cNvPr id="16" name="Hộp Văn bản 15">
            <a:extLst>
              <a:ext uri="{FF2B5EF4-FFF2-40B4-BE49-F238E27FC236}">
                <a16:creationId xmlns:a16="http://schemas.microsoft.com/office/drawing/2014/main" id="{79D65FF3-D797-4110-8A9F-A724A89ECD7F}"/>
              </a:ext>
            </a:extLst>
          </p:cNvPr>
          <p:cNvSpPr txBox="1"/>
          <p:nvPr/>
        </p:nvSpPr>
        <p:spPr>
          <a:xfrm>
            <a:off x="928468" y="1819815"/>
            <a:ext cx="5936566"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a:t>R-squared is high at about 0.68</a:t>
            </a:r>
          </a:p>
          <a:p>
            <a:pPr marL="285750" indent="-285750">
              <a:buFont typeface="Arial" panose="020B0604020202020204" pitchFamily="34" charset="0"/>
              <a:buChar char="•"/>
            </a:pPr>
            <a:r>
              <a:rPr lang="en-US" sz="2000" dirty="0"/>
              <a:t>MC of the residual is -0.02</a:t>
            </a:r>
          </a:p>
          <a:p>
            <a:pPr marL="285750" indent="-285750">
              <a:buFont typeface="Arial" panose="020B0604020202020204" pitchFamily="34" charset="0"/>
              <a:buChar char="•"/>
            </a:pPr>
            <a:r>
              <a:rPr lang="en-US" sz="2000" dirty="0"/>
              <a:t>Select both negative and positive eigenvectors since selecting only the positive would not be efficient for the intercept</a:t>
            </a:r>
          </a:p>
          <a:p>
            <a:pPr marL="285750" indent="-285750">
              <a:buFont typeface="Arial" panose="020B0604020202020204" pitchFamily="34" charset="0"/>
              <a:buChar char="•"/>
            </a:pPr>
            <a:r>
              <a:rPr lang="en-US" sz="2000" dirty="0"/>
              <a:t>Intercept: EV8, EV76, EV9, EV6, EV99, EV16, EV1, EV17, EV21</a:t>
            </a:r>
          </a:p>
          <a:p>
            <a:pPr marL="285750" indent="-285750">
              <a:buFont typeface="Arial" panose="020B0604020202020204" pitchFamily="34" charset="0"/>
              <a:buChar char="•"/>
            </a:pPr>
            <a:r>
              <a:rPr lang="en-US" sz="2000" dirty="0"/>
              <a:t>Temp: EV5, EV13, EV7, EV76, EV83, EV1, EV17, EV88</a:t>
            </a:r>
          </a:p>
          <a:p>
            <a:pPr marL="285750" indent="-285750">
              <a:buFont typeface="Arial" panose="020B0604020202020204" pitchFamily="34" charset="0"/>
              <a:buChar char="•"/>
            </a:pPr>
            <a:r>
              <a:rPr lang="en-US" sz="2000" dirty="0"/>
              <a:t>Pop: EV92, EV14, EV94, EV6, EV85, EV10</a:t>
            </a:r>
          </a:p>
          <a:p>
            <a:pPr marL="285750" indent="-285750">
              <a:buFont typeface="Arial" panose="020B0604020202020204" pitchFamily="34" charset="0"/>
              <a:buChar char="•"/>
            </a:pPr>
            <a:endParaRPr lang="en-US" dirty="0"/>
          </a:p>
        </p:txBody>
      </p:sp>
      <p:pic>
        <p:nvPicPr>
          <p:cNvPr id="5" name="Picture 1">
            <a:extLst>
              <a:ext uri="{FF2B5EF4-FFF2-40B4-BE49-F238E27FC236}">
                <a16:creationId xmlns:a16="http://schemas.microsoft.com/office/drawing/2014/main" id="{8B1F3FE4-DDB4-492F-A1A5-C80CD9C2A933}"/>
              </a:ext>
            </a:extLst>
          </p:cNvPr>
          <p:cNvPicPr/>
          <p:nvPr/>
        </p:nvPicPr>
        <p:blipFill rotWithShape="1">
          <a:blip r:embed="rId2"/>
          <a:srcRect l="118" t="3392"/>
          <a:stretch/>
        </p:blipFill>
        <p:spPr>
          <a:xfrm>
            <a:off x="7019524" y="0"/>
            <a:ext cx="5172476" cy="6539948"/>
          </a:xfrm>
          <a:prstGeom prst="rect">
            <a:avLst/>
          </a:prstGeom>
        </p:spPr>
      </p:pic>
    </p:spTree>
    <p:extLst>
      <p:ext uri="{BB962C8B-B14F-4D97-AF65-F5344CB8AC3E}">
        <p14:creationId xmlns:p14="http://schemas.microsoft.com/office/powerpoint/2010/main" val="159749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2CD161-9F6A-45C8-BAFE-4CCFF16BE065}"/>
              </a:ext>
            </a:extLst>
          </p:cNvPr>
          <p:cNvSpPr>
            <a:spLocks noGrp="1"/>
          </p:cNvSpPr>
          <p:nvPr>
            <p:ph type="title" idx="4294967295"/>
          </p:nvPr>
        </p:nvSpPr>
        <p:spPr>
          <a:xfrm>
            <a:off x="-508583" y="462159"/>
            <a:ext cx="9601200" cy="1303337"/>
          </a:xfrm>
        </p:spPr>
        <p:txBody>
          <a:bodyPr/>
          <a:lstStyle/>
          <a:p>
            <a:r>
              <a:rPr lang="en-US" dirty="0"/>
              <a:t>Map of SVCs</a:t>
            </a:r>
          </a:p>
        </p:txBody>
      </p:sp>
      <p:sp>
        <p:nvSpPr>
          <p:cNvPr id="9" name="Hộp Văn bản 8">
            <a:extLst>
              <a:ext uri="{FF2B5EF4-FFF2-40B4-BE49-F238E27FC236}">
                <a16:creationId xmlns:a16="http://schemas.microsoft.com/office/drawing/2014/main" id="{136657BE-5520-4F08-8A7A-32AD9287BA0A}"/>
              </a:ext>
            </a:extLst>
          </p:cNvPr>
          <p:cNvSpPr txBox="1"/>
          <p:nvPr/>
        </p:nvSpPr>
        <p:spPr>
          <a:xfrm>
            <a:off x="1277257" y="4389120"/>
            <a:ext cx="1988457" cy="369332"/>
          </a:xfrm>
          <a:prstGeom prst="rect">
            <a:avLst/>
          </a:prstGeom>
          <a:noFill/>
        </p:spPr>
        <p:txBody>
          <a:bodyPr wrap="square" rtlCol="0">
            <a:spAutoFit/>
          </a:bodyPr>
          <a:lstStyle/>
          <a:p>
            <a:r>
              <a:rPr lang="en-US" dirty="0"/>
              <a:t>Intercept: local</a:t>
            </a:r>
          </a:p>
        </p:txBody>
      </p:sp>
      <p:sp>
        <p:nvSpPr>
          <p:cNvPr id="10" name="Hộp Văn bản 9">
            <a:extLst>
              <a:ext uri="{FF2B5EF4-FFF2-40B4-BE49-F238E27FC236}">
                <a16:creationId xmlns:a16="http://schemas.microsoft.com/office/drawing/2014/main" id="{2874E050-F29F-4057-B787-57D24DD71842}"/>
              </a:ext>
            </a:extLst>
          </p:cNvPr>
          <p:cNvSpPr txBox="1"/>
          <p:nvPr/>
        </p:nvSpPr>
        <p:spPr>
          <a:xfrm>
            <a:off x="9945858" y="3941168"/>
            <a:ext cx="1649438" cy="369332"/>
          </a:xfrm>
          <a:prstGeom prst="rect">
            <a:avLst/>
          </a:prstGeom>
          <a:noFill/>
        </p:spPr>
        <p:txBody>
          <a:bodyPr wrap="square" rtlCol="0">
            <a:spAutoFit/>
          </a:bodyPr>
          <a:lstStyle/>
          <a:p>
            <a:r>
              <a:rPr lang="en-US" dirty="0"/>
              <a:t>Temp: regional</a:t>
            </a:r>
          </a:p>
        </p:txBody>
      </p:sp>
      <p:sp>
        <p:nvSpPr>
          <p:cNvPr id="11" name="Hộp Văn bản 10">
            <a:extLst>
              <a:ext uri="{FF2B5EF4-FFF2-40B4-BE49-F238E27FC236}">
                <a16:creationId xmlns:a16="http://schemas.microsoft.com/office/drawing/2014/main" id="{C6366D13-1CFE-40F9-91D9-E65F3522C5DC}"/>
              </a:ext>
            </a:extLst>
          </p:cNvPr>
          <p:cNvSpPr txBox="1"/>
          <p:nvPr/>
        </p:nvSpPr>
        <p:spPr>
          <a:xfrm>
            <a:off x="3265714" y="5844892"/>
            <a:ext cx="2830286" cy="369332"/>
          </a:xfrm>
          <a:prstGeom prst="rect">
            <a:avLst/>
          </a:prstGeom>
          <a:noFill/>
        </p:spPr>
        <p:txBody>
          <a:bodyPr wrap="square" rtlCol="0">
            <a:spAutoFit/>
          </a:bodyPr>
          <a:lstStyle/>
          <a:p>
            <a:r>
              <a:rPr lang="en-US" dirty="0"/>
              <a:t>population: local</a:t>
            </a:r>
          </a:p>
        </p:txBody>
      </p:sp>
      <p:pic>
        <p:nvPicPr>
          <p:cNvPr id="12" name="Picture 2">
            <a:extLst>
              <a:ext uri="{FF2B5EF4-FFF2-40B4-BE49-F238E27FC236}">
                <a16:creationId xmlns:a16="http://schemas.microsoft.com/office/drawing/2014/main" id="{A8E0EB26-A42A-4CF2-A019-BD5847A00308}"/>
              </a:ext>
            </a:extLst>
          </p:cNvPr>
          <p:cNvPicPr/>
          <p:nvPr/>
        </p:nvPicPr>
        <p:blipFill>
          <a:blip r:embed="rId2">
            <a:clrChange>
              <a:clrFrom>
                <a:srgbClr val="FFFFFF"/>
              </a:clrFrom>
              <a:clrTo>
                <a:srgbClr val="FFFFFF">
                  <a:alpha val="0"/>
                </a:srgbClr>
              </a:clrTo>
            </a:clrChange>
          </a:blip>
          <a:stretch>
            <a:fillRect/>
          </a:stretch>
        </p:blipFill>
        <p:spPr>
          <a:xfrm>
            <a:off x="860326" y="642334"/>
            <a:ext cx="2981325" cy="3810000"/>
          </a:xfrm>
          <a:prstGeom prst="rect">
            <a:avLst/>
          </a:prstGeom>
        </p:spPr>
      </p:pic>
      <p:pic>
        <p:nvPicPr>
          <p:cNvPr id="13" name="Picture 4">
            <a:extLst>
              <a:ext uri="{FF2B5EF4-FFF2-40B4-BE49-F238E27FC236}">
                <a16:creationId xmlns:a16="http://schemas.microsoft.com/office/drawing/2014/main" id="{9209822A-20D8-4275-AD0E-1C6E223E3E35}"/>
              </a:ext>
            </a:extLst>
          </p:cNvPr>
          <p:cNvPicPr/>
          <p:nvPr/>
        </p:nvPicPr>
        <p:blipFill>
          <a:blip r:embed="rId3">
            <a:clrChange>
              <a:clrFrom>
                <a:srgbClr val="FFFFFF"/>
              </a:clrFrom>
              <a:clrTo>
                <a:srgbClr val="FFFFFF">
                  <a:alpha val="0"/>
                </a:srgbClr>
              </a:clrTo>
            </a:clrChange>
          </a:blip>
          <a:stretch>
            <a:fillRect/>
          </a:stretch>
        </p:blipFill>
        <p:spPr>
          <a:xfrm>
            <a:off x="3643399" y="2136180"/>
            <a:ext cx="2867025" cy="3609975"/>
          </a:xfrm>
          <a:prstGeom prst="rect">
            <a:avLst/>
          </a:prstGeom>
        </p:spPr>
      </p:pic>
      <p:pic>
        <p:nvPicPr>
          <p:cNvPr id="14" name="Picture 3">
            <a:extLst>
              <a:ext uri="{FF2B5EF4-FFF2-40B4-BE49-F238E27FC236}">
                <a16:creationId xmlns:a16="http://schemas.microsoft.com/office/drawing/2014/main" id="{8315463D-2E39-4E61-A22D-02298A45E1EF}"/>
              </a:ext>
            </a:extLst>
          </p:cNvPr>
          <p:cNvPicPr/>
          <p:nvPr/>
        </p:nvPicPr>
        <p:blipFill>
          <a:blip r:embed="rId4">
            <a:clrChange>
              <a:clrFrom>
                <a:srgbClr val="FFFFFF"/>
              </a:clrFrom>
              <a:clrTo>
                <a:srgbClr val="FFFFFF">
                  <a:alpha val="0"/>
                </a:srgbClr>
              </a:clrTo>
            </a:clrChange>
          </a:blip>
          <a:stretch>
            <a:fillRect/>
          </a:stretch>
        </p:blipFill>
        <p:spPr>
          <a:xfrm>
            <a:off x="7573379" y="619705"/>
            <a:ext cx="3038475" cy="3752850"/>
          </a:xfrm>
          <a:prstGeom prst="rect">
            <a:avLst/>
          </a:prstGeom>
        </p:spPr>
      </p:pic>
    </p:spTree>
    <p:extLst>
      <p:ext uri="{BB962C8B-B14F-4D97-AF65-F5344CB8AC3E}">
        <p14:creationId xmlns:p14="http://schemas.microsoft.com/office/powerpoint/2010/main" val="406547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65E06A-BBD0-44EB-9F84-A7106C0DE97B}"/>
              </a:ext>
            </a:extLst>
          </p:cNvPr>
          <p:cNvSpPr>
            <a:spLocks noGrp="1"/>
          </p:cNvSpPr>
          <p:nvPr>
            <p:ph type="title" idx="4294967295"/>
          </p:nvPr>
        </p:nvSpPr>
        <p:spPr>
          <a:xfrm>
            <a:off x="1139483" y="614346"/>
            <a:ext cx="9601200" cy="1303337"/>
          </a:xfrm>
        </p:spPr>
        <p:txBody>
          <a:bodyPr/>
          <a:lstStyle/>
          <a:p>
            <a:r>
              <a:rPr lang="en-US" dirty="0"/>
              <a:t>Map of ESFs</a:t>
            </a:r>
          </a:p>
        </p:txBody>
      </p:sp>
      <p:sp>
        <p:nvSpPr>
          <p:cNvPr id="3" name="Rectangle 2">
            <a:extLst>
              <a:ext uri="{FF2B5EF4-FFF2-40B4-BE49-F238E27FC236}">
                <a16:creationId xmlns:a16="http://schemas.microsoft.com/office/drawing/2014/main" id="{08D58831-0033-45C4-9E7F-1B0C16C114BD}"/>
              </a:ext>
            </a:extLst>
          </p:cNvPr>
          <p:cNvSpPr>
            <a:spLocks noChangeArrowheads="1"/>
          </p:cNvSpPr>
          <p:nvPr/>
        </p:nvSpPr>
        <p:spPr bwMode="auto">
          <a:xfrm>
            <a:off x="2984247" y="453341"/>
            <a:ext cx="8996737" cy="32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6D6310E-8E2F-4E5C-A4E0-44923670468F}"/>
              </a:ext>
            </a:extLst>
          </p:cNvPr>
          <p:cNvSpPr>
            <a:spLocks noChangeArrowheads="1"/>
          </p:cNvSpPr>
          <p:nvPr/>
        </p:nvSpPr>
        <p:spPr bwMode="auto">
          <a:xfrm>
            <a:off x="-2461679" y="5597894"/>
            <a:ext cx="899673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EV 8 </a:t>
            </a:r>
            <a:r>
              <a:rPr lang="en-US" altLang="en-US" sz="900" dirty="0">
                <a:solidFill>
                  <a:srgbClr val="44546A"/>
                </a:solidFill>
                <a:latin typeface="Calibri" panose="020F0502020204030204" pitchFamily="34" charset="0"/>
                <a:ea typeface="Calibri" panose="020F0502020204030204" pitchFamily="34" charset="0"/>
                <a:cs typeface="Times New Roman" panose="02020603050405020304" pitchFamily="18" charset="0"/>
              </a:rPr>
              <a:t>Local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45FE2720-147A-409E-865B-707EBF3811B6}"/>
              </a:ext>
            </a:extLst>
          </p:cNvPr>
          <p:cNvSpPr>
            <a:spLocks noChangeArrowheads="1"/>
          </p:cNvSpPr>
          <p:nvPr/>
        </p:nvSpPr>
        <p:spPr bwMode="auto">
          <a:xfrm>
            <a:off x="10229390" y="45337"/>
            <a:ext cx="8220054" cy="323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942A381A-09E2-4B4F-9749-BAD816C1FCF0}"/>
              </a:ext>
            </a:extLst>
          </p:cNvPr>
          <p:cNvSpPr>
            <a:spLocks noChangeArrowheads="1"/>
          </p:cNvSpPr>
          <p:nvPr/>
        </p:nvSpPr>
        <p:spPr bwMode="auto">
          <a:xfrm>
            <a:off x="6535058" y="5529089"/>
            <a:ext cx="538658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EV9 Local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5">
            <a:extLst>
              <a:ext uri="{FF2B5EF4-FFF2-40B4-BE49-F238E27FC236}">
                <a16:creationId xmlns:a16="http://schemas.microsoft.com/office/drawing/2014/main" id="{B4739081-8B4C-441D-A077-8FADA4761D7C}"/>
              </a:ext>
            </a:extLst>
          </p:cNvPr>
          <p:cNvPicPr/>
          <p:nvPr/>
        </p:nvPicPr>
        <p:blipFill>
          <a:blip r:embed="rId2"/>
          <a:stretch>
            <a:fillRect/>
          </a:stretch>
        </p:blipFill>
        <p:spPr>
          <a:xfrm>
            <a:off x="1074181" y="1587604"/>
            <a:ext cx="3067050" cy="3971925"/>
          </a:xfrm>
          <a:prstGeom prst="rect">
            <a:avLst/>
          </a:prstGeom>
        </p:spPr>
      </p:pic>
      <p:pic>
        <p:nvPicPr>
          <p:cNvPr id="10" name="Picture 7">
            <a:extLst>
              <a:ext uri="{FF2B5EF4-FFF2-40B4-BE49-F238E27FC236}">
                <a16:creationId xmlns:a16="http://schemas.microsoft.com/office/drawing/2014/main" id="{85B7695B-D95E-403A-BB1D-B57B716112AC}"/>
              </a:ext>
            </a:extLst>
          </p:cNvPr>
          <p:cNvPicPr/>
          <p:nvPr/>
        </p:nvPicPr>
        <p:blipFill>
          <a:blip r:embed="rId3"/>
          <a:stretch>
            <a:fillRect/>
          </a:stretch>
        </p:blipFill>
        <p:spPr>
          <a:xfrm>
            <a:off x="4206533" y="1558943"/>
            <a:ext cx="3197654" cy="4038951"/>
          </a:xfrm>
          <a:prstGeom prst="rect">
            <a:avLst/>
          </a:prstGeom>
        </p:spPr>
      </p:pic>
      <p:pic>
        <p:nvPicPr>
          <p:cNvPr id="11" name="Picture 6">
            <a:extLst>
              <a:ext uri="{FF2B5EF4-FFF2-40B4-BE49-F238E27FC236}">
                <a16:creationId xmlns:a16="http://schemas.microsoft.com/office/drawing/2014/main" id="{9A382B5F-EE81-4F5A-8A6D-D8121F49F864}"/>
              </a:ext>
            </a:extLst>
          </p:cNvPr>
          <p:cNvPicPr/>
          <p:nvPr/>
        </p:nvPicPr>
        <p:blipFill>
          <a:blip r:embed="rId4"/>
          <a:stretch>
            <a:fillRect/>
          </a:stretch>
        </p:blipFill>
        <p:spPr>
          <a:xfrm>
            <a:off x="7577010" y="1490662"/>
            <a:ext cx="2990850" cy="3876675"/>
          </a:xfrm>
          <a:prstGeom prst="rect">
            <a:avLst/>
          </a:prstGeom>
        </p:spPr>
      </p:pic>
      <p:sp>
        <p:nvSpPr>
          <p:cNvPr id="4" name="Hộp Văn bản 3">
            <a:extLst>
              <a:ext uri="{FF2B5EF4-FFF2-40B4-BE49-F238E27FC236}">
                <a16:creationId xmlns:a16="http://schemas.microsoft.com/office/drawing/2014/main" id="{510F94FF-557D-46D8-83A0-8692D3C350ED}"/>
              </a:ext>
            </a:extLst>
          </p:cNvPr>
          <p:cNvSpPr txBox="1"/>
          <p:nvPr/>
        </p:nvSpPr>
        <p:spPr>
          <a:xfrm>
            <a:off x="4529294" y="5482033"/>
            <a:ext cx="2552131" cy="307777"/>
          </a:xfrm>
          <a:prstGeom prst="rect">
            <a:avLst/>
          </a:prstGeom>
          <a:noFill/>
        </p:spPr>
        <p:txBody>
          <a:bodyPr wrap="square" rtlCol="0">
            <a:spAutoFit/>
          </a:bodyPr>
          <a:lstStyle/>
          <a:p>
            <a:r>
              <a:rPr lang="en-US" sz="1400" dirty="0"/>
              <a:t>EV 1: Regional</a:t>
            </a:r>
          </a:p>
        </p:txBody>
      </p:sp>
    </p:spTree>
    <p:extLst>
      <p:ext uri="{BB962C8B-B14F-4D97-AF65-F5344CB8AC3E}">
        <p14:creationId xmlns:p14="http://schemas.microsoft.com/office/powerpoint/2010/main" val="107589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710712-93C5-4B32-A521-8E0021272059}"/>
              </a:ext>
            </a:extLst>
          </p:cNvPr>
          <p:cNvSpPr>
            <a:spLocks noGrp="1"/>
          </p:cNvSpPr>
          <p:nvPr>
            <p:ph type="title" idx="4294967295"/>
          </p:nvPr>
        </p:nvSpPr>
        <p:spPr>
          <a:xfrm>
            <a:off x="1295400" y="443401"/>
            <a:ext cx="9601200" cy="1303337"/>
          </a:xfrm>
        </p:spPr>
        <p:txBody>
          <a:bodyPr/>
          <a:lstStyle/>
          <a:p>
            <a:r>
              <a:rPr lang="en-US" dirty="0"/>
              <a:t>Spatial imputation</a:t>
            </a:r>
          </a:p>
        </p:txBody>
      </p:sp>
      <p:pic>
        <p:nvPicPr>
          <p:cNvPr id="3" name="Picture 37">
            <a:extLst>
              <a:ext uri="{FF2B5EF4-FFF2-40B4-BE49-F238E27FC236}">
                <a16:creationId xmlns:a16="http://schemas.microsoft.com/office/drawing/2014/main" id="{2E74461E-E43C-4210-A119-2C3C8DE22E7D}"/>
              </a:ext>
            </a:extLst>
          </p:cNvPr>
          <p:cNvPicPr/>
          <p:nvPr/>
        </p:nvPicPr>
        <p:blipFill rotWithShape="1">
          <a:blip r:embed="rId2"/>
          <a:srcRect l="465" t="7843" r="1339" b="845"/>
          <a:stretch/>
        </p:blipFill>
        <p:spPr>
          <a:xfrm>
            <a:off x="515386" y="2328389"/>
            <a:ext cx="5742339" cy="3739123"/>
          </a:xfrm>
          <a:prstGeom prst="rect">
            <a:avLst/>
          </a:prstGeom>
        </p:spPr>
      </p:pic>
      <p:pic>
        <p:nvPicPr>
          <p:cNvPr id="4" name="Picture 38">
            <a:extLst>
              <a:ext uri="{FF2B5EF4-FFF2-40B4-BE49-F238E27FC236}">
                <a16:creationId xmlns:a16="http://schemas.microsoft.com/office/drawing/2014/main" id="{FB8C00CA-3D18-4B49-9AD8-02780892A221}"/>
              </a:ext>
            </a:extLst>
          </p:cNvPr>
          <p:cNvPicPr/>
          <p:nvPr/>
        </p:nvPicPr>
        <p:blipFill rotWithShape="1">
          <a:blip r:embed="rId3"/>
          <a:srcRect l="1962" t="9284" r="2429" b="9756"/>
          <a:stretch/>
        </p:blipFill>
        <p:spPr>
          <a:xfrm>
            <a:off x="6257725" y="1496225"/>
            <a:ext cx="5344250" cy="3243555"/>
          </a:xfrm>
          <a:prstGeom prst="rect">
            <a:avLst/>
          </a:prstGeom>
        </p:spPr>
      </p:pic>
    </p:spTree>
    <p:extLst>
      <p:ext uri="{BB962C8B-B14F-4D97-AF65-F5344CB8AC3E}">
        <p14:creationId xmlns:p14="http://schemas.microsoft.com/office/powerpoint/2010/main" val="348167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7AFD7140-790B-495C-B4D1-9ABB986842FE}"/>
              </a:ext>
            </a:extLst>
          </p:cNvPr>
          <p:cNvSpPr>
            <a:spLocks noGrp="1"/>
          </p:cNvSpPr>
          <p:nvPr>
            <p:ph type="title" idx="4294967295"/>
          </p:nvPr>
        </p:nvSpPr>
        <p:spPr>
          <a:xfrm>
            <a:off x="-1051647" y="243862"/>
            <a:ext cx="9601200" cy="1304925"/>
          </a:xfrm>
        </p:spPr>
        <p:txBody>
          <a:bodyPr>
            <a:noAutofit/>
          </a:bodyPr>
          <a:lstStyle/>
          <a:p>
            <a:r>
              <a:rPr lang="en-US" sz="2400" dirty="0"/>
              <a:t>Importance of addressing spatial autocorrelation</a:t>
            </a:r>
          </a:p>
        </p:txBody>
      </p:sp>
      <p:sp>
        <p:nvSpPr>
          <p:cNvPr id="7" name="Hộp Văn bản 6">
            <a:extLst>
              <a:ext uri="{FF2B5EF4-FFF2-40B4-BE49-F238E27FC236}">
                <a16:creationId xmlns:a16="http://schemas.microsoft.com/office/drawing/2014/main" id="{8806617D-D379-4F9B-B47E-B06C7655541B}"/>
              </a:ext>
            </a:extLst>
          </p:cNvPr>
          <p:cNvSpPr txBox="1"/>
          <p:nvPr/>
        </p:nvSpPr>
        <p:spPr>
          <a:xfrm>
            <a:off x="754602" y="1722268"/>
            <a:ext cx="261225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MC scatterplot for </a:t>
            </a:r>
            <a:r>
              <a:rPr lang="en-US" sz="1400" dirty="0" err="1"/>
              <a:t>tr_acreage</a:t>
            </a:r>
            <a:endParaRPr lang="en-US" sz="1400" dirty="0"/>
          </a:p>
          <a:p>
            <a:pPr marL="285750" indent="-285750">
              <a:buFont typeface="Arial" panose="020B0604020202020204" pitchFamily="34" charset="0"/>
              <a:buChar char="•"/>
            </a:pPr>
            <a:r>
              <a:rPr lang="en-US" sz="1400" dirty="0"/>
              <a:t>The R-squared for the SAR model is higher. </a:t>
            </a:r>
          </a:p>
          <a:p>
            <a:pPr marL="285750" indent="-285750">
              <a:buFont typeface="Arial" panose="020B0604020202020204" pitchFamily="34" charset="0"/>
              <a:buChar char="•"/>
            </a:pPr>
            <a:r>
              <a:rPr lang="en-US" sz="1400" dirty="0"/>
              <a:t>p-value for the linear regression is greater than 0.05 </a:t>
            </a:r>
          </a:p>
          <a:p>
            <a:pPr marL="285750" indent="-285750">
              <a:buFont typeface="Arial" panose="020B0604020202020204" pitchFamily="34" charset="0"/>
              <a:buChar char="•"/>
            </a:pPr>
            <a:r>
              <a:rPr lang="en-US" sz="1400" dirty="0"/>
              <a:t>Moran’s I for SAR residuals is also better</a:t>
            </a:r>
          </a:p>
          <a:p>
            <a:pPr marL="285750" indent="-285750">
              <a:buFont typeface="Arial" panose="020B0604020202020204" pitchFamily="34" charset="0"/>
              <a:buChar char="•"/>
            </a:pPr>
            <a:endParaRPr lang="en-US" sz="1400" dirty="0"/>
          </a:p>
        </p:txBody>
      </p:sp>
      <p:pic>
        <p:nvPicPr>
          <p:cNvPr id="11" name="Picture 57">
            <a:extLst>
              <a:ext uri="{FF2B5EF4-FFF2-40B4-BE49-F238E27FC236}">
                <a16:creationId xmlns:a16="http://schemas.microsoft.com/office/drawing/2014/main" id="{582A7A5F-8DD3-4669-9B00-BA61B249D2B0}"/>
              </a:ext>
            </a:extLst>
          </p:cNvPr>
          <p:cNvPicPr/>
          <p:nvPr/>
        </p:nvPicPr>
        <p:blipFill>
          <a:blip r:embed="rId2"/>
          <a:stretch>
            <a:fillRect/>
          </a:stretch>
        </p:blipFill>
        <p:spPr>
          <a:xfrm>
            <a:off x="3366857" y="1641282"/>
            <a:ext cx="3245538" cy="2031326"/>
          </a:xfrm>
          <a:prstGeom prst="rect">
            <a:avLst/>
          </a:prstGeom>
        </p:spPr>
      </p:pic>
      <p:pic>
        <p:nvPicPr>
          <p:cNvPr id="15" name="Picture 49">
            <a:extLst>
              <a:ext uri="{FF2B5EF4-FFF2-40B4-BE49-F238E27FC236}">
                <a16:creationId xmlns:a16="http://schemas.microsoft.com/office/drawing/2014/main" id="{7529BDC5-D3C5-48B6-A4A8-BB0128CF6E3D}"/>
              </a:ext>
            </a:extLst>
          </p:cNvPr>
          <p:cNvPicPr/>
          <p:nvPr/>
        </p:nvPicPr>
        <p:blipFill>
          <a:blip r:embed="rId3"/>
          <a:stretch>
            <a:fillRect/>
          </a:stretch>
        </p:blipFill>
        <p:spPr>
          <a:xfrm>
            <a:off x="849267" y="3875479"/>
            <a:ext cx="2899686" cy="2325368"/>
          </a:xfrm>
          <a:prstGeom prst="rect">
            <a:avLst/>
          </a:prstGeom>
        </p:spPr>
      </p:pic>
      <p:pic>
        <p:nvPicPr>
          <p:cNvPr id="16" name="Picture 59">
            <a:extLst>
              <a:ext uri="{FF2B5EF4-FFF2-40B4-BE49-F238E27FC236}">
                <a16:creationId xmlns:a16="http://schemas.microsoft.com/office/drawing/2014/main" id="{39BD5EEC-CCDC-40E9-BA2D-A6CE533BDD3A}"/>
              </a:ext>
            </a:extLst>
          </p:cNvPr>
          <p:cNvPicPr/>
          <p:nvPr/>
        </p:nvPicPr>
        <p:blipFill>
          <a:blip r:embed="rId4"/>
          <a:stretch>
            <a:fillRect/>
          </a:stretch>
        </p:blipFill>
        <p:spPr>
          <a:xfrm>
            <a:off x="6663852" y="1203288"/>
            <a:ext cx="2899686" cy="2570756"/>
          </a:xfrm>
          <a:prstGeom prst="rect">
            <a:avLst/>
          </a:prstGeom>
        </p:spPr>
      </p:pic>
      <p:pic>
        <p:nvPicPr>
          <p:cNvPr id="17" name="Picture 53">
            <a:extLst>
              <a:ext uri="{FF2B5EF4-FFF2-40B4-BE49-F238E27FC236}">
                <a16:creationId xmlns:a16="http://schemas.microsoft.com/office/drawing/2014/main" id="{98787994-E2A9-4C45-B423-96C5F2FEB1B1}"/>
              </a:ext>
            </a:extLst>
          </p:cNvPr>
          <p:cNvPicPr/>
          <p:nvPr/>
        </p:nvPicPr>
        <p:blipFill rotWithShape="1">
          <a:blip r:embed="rId5"/>
          <a:srcRect l="1221" t="8092"/>
          <a:stretch/>
        </p:blipFill>
        <p:spPr>
          <a:xfrm>
            <a:off x="3748953" y="3875479"/>
            <a:ext cx="3862317" cy="2325368"/>
          </a:xfrm>
          <a:prstGeom prst="rect">
            <a:avLst/>
          </a:prstGeom>
        </p:spPr>
      </p:pic>
      <p:pic>
        <p:nvPicPr>
          <p:cNvPr id="18" name="Picture 60">
            <a:extLst>
              <a:ext uri="{FF2B5EF4-FFF2-40B4-BE49-F238E27FC236}">
                <a16:creationId xmlns:a16="http://schemas.microsoft.com/office/drawing/2014/main" id="{6D1399C5-24E0-4BD4-BF0F-5465B7CF0EEA}"/>
              </a:ext>
            </a:extLst>
          </p:cNvPr>
          <p:cNvPicPr/>
          <p:nvPr/>
        </p:nvPicPr>
        <p:blipFill>
          <a:blip r:embed="rId6"/>
          <a:stretch>
            <a:fillRect/>
          </a:stretch>
        </p:blipFill>
        <p:spPr>
          <a:xfrm>
            <a:off x="9506702" y="896324"/>
            <a:ext cx="2685298" cy="2589963"/>
          </a:xfrm>
          <a:prstGeom prst="rect">
            <a:avLst/>
          </a:prstGeom>
        </p:spPr>
      </p:pic>
      <p:pic>
        <p:nvPicPr>
          <p:cNvPr id="3" name="Hình ảnh 2">
            <a:extLst>
              <a:ext uri="{FF2B5EF4-FFF2-40B4-BE49-F238E27FC236}">
                <a16:creationId xmlns:a16="http://schemas.microsoft.com/office/drawing/2014/main" id="{CC3CEA4F-887A-4951-8936-0D3435D3C1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6304" y="4216739"/>
            <a:ext cx="3211549" cy="2165534"/>
          </a:xfrm>
          <a:prstGeom prst="rect">
            <a:avLst/>
          </a:prstGeom>
        </p:spPr>
      </p:pic>
    </p:spTree>
    <p:extLst>
      <p:ext uri="{BB962C8B-B14F-4D97-AF65-F5344CB8AC3E}">
        <p14:creationId xmlns:p14="http://schemas.microsoft.com/office/powerpoint/2010/main" val="381025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2">
            <a:extLst>
              <a:ext uri="{FF2B5EF4-FFF2-40B4-BE49-F238E27FC236}">
                <a16:creationId xmlns:a16="http://schemas.microsoft.com/office/drawing/2014/main" id="{6F6C2023-6352-46BE-9D6D-A8F0029D3590}"/>
              </a:ext>
            </a:extLst>
          </p:cNvPr>
          <p:cNvPicPr/>
          <p:nvPr/>
        </p:nvPicPr>
        <p:blipFill rotWithShape="1">
          <a:blip r:embed="rId2"/>
          <a:srcRect l="1043" t="6074" b="4462"/>
          <a:stretch/>
        </p:blipFill>
        <p:spPr>
          <a:xfrm>
            <a:off x="1702964" y="1869167"/>
            <a:ext cx="5843854" cy="3775046"/>
          </a:xfrm>
          <a:prstGeom prst="rect">
            <a:avLst/>
          </a:prstGeom>
        </p:spPr>
      </p:pic>
      <p:pic>
        <p:nvPicPr>
          <p:cNvPr id="4" name="Picture 41">
            <a:extLst>
              <a:ext uri="{FF2B5EF4-FFF2-40B4-BE49-F238E27FC236}">
                <a16:creationId xmlns:a16="http://schemas.microsoft.com/office/drawing/2014/main" id="{4786CBD1-C4CE-4D54-82EC-EC363E6640CF}"/>
              </a:ext>
            </a:extLst>
          </p:cNvPr>
          <p:cNvPicPr/>
          <p:nvPr/>
        </p:nvPicPr>
        <p:blipFill rotWithShape="1">
          <a:blip r:embed="rId3"/>
          <a:srcRect l="50011" t="8010" r="2393" b="36804"/>
          <a:stretch/>
        </p:blipFill>
        <p:spPr>
          <a:xfrm>
            <a:off x="7952763" y="1258348"/>
            <a:ext cx="2828926" cy="2348918"/>
          </a:xfrm>
          <a:prstGeom prst="rect">
            <a:avLst/>
          </a:prstGeom>
        </p:spPr>
      </p:pic>
      <p:pic>
        <p:nvPicPr>
          <p:cNvPr id="5" name="Picture 62">
            <a:extLst>
              <a:ext uri="{FF2B5EF4-FFF2-40B4-BE49-F238E27FC236}">
                <a16:creationId xmlns:a16="http://schemas.microsoft.com/office/drawing/2014/main" id="{A13BB955-CC18-4806-9404-DFE12BF1466E}"/>
              </a:ext>
            </a:extLst>
          </p:cNvPr>
          <p:cNvPicPr/>
          <p:nvPr/>
        </p:nvPicPr>
        <p:blipFill>
          <a:blip r:embed="rId4"/>
          <a:stretch>
            <a:fillRect/>
          </a:stretch>
        </p:blipFill>
        <p:spPr>
          <a:xfrm>
            <a:off x="8011966" y="3756690"/>
            <a:ext cx="2828925" cy="2219325"/>
          </a:xfrm>
          <a:prstGeom prst="rect">
            <a:avLst/>
          </a:prstGeom>
        </p:spPr>
      </p:pic>
    </p:spTree>
    <p:extLst>
      <p:ext uri="{BB962C8B-B14F-4D97-AF65-F5344CB8AC3E}">
        <p14:creationId xmlns:p14="http://schemas.microsoft.com/office/powerpoint/2010/main" val="367591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B5C221-3DA4-4EF7-94D0-94FD2B841AD7}"/>
              </a:ext>
            </a:extLst>
          </p:cNvPr>
          <p:cNvSpPr>
            <a:spLocks noGrp="1"/>
          </p:cNvSpPr>
          <p:nvPr>
            <p:ph type="title"/>
          </p:nvPr>
        </p:nvSpPr>
        <p:spPr/>
        <p:txBody>
          <a:bodyPr/>
          <a:lstStyle/>
          <a:p>
            <a:r>
              <a:rPr lang="en-US" dirty="0"/>
              <a:t>Implications and conclusions</a:t>
            </a:r>
          </a:p>
        </p:txBody>
      </p:sp>
      <p:sp>
        <p:nvSpPr>
          <p:cNvPr id="5" name="Chỗ dành sẵn cho Nội dung 4">
            <a:extLst>
              <a:ext uri="{FF2B5EF4-FFF2-40B4-BE49-F238E27FC236}">
                <a16:creationId xmlns:a16="http://schemas.microsoft.com/office/drawing/2014/main" id="{91F567EC-6416-4508-BCFE-2C769289F47F}"/>
              </a:ext>
            </a:extLst>
          </p:cNvPr>
          <p:cNvSpPr>
            <a:spLocks noGrp="1"/>
          </p:cNvSpPr>
          <p:nvPr>
            <p:ph idx="1"/>
          </p:nvPr>
        </p:nvSpPr>
        <p:spPr/>
        <p:txBody>
          <a:bodyPr>
            <a:normAutofit/>
          </a:bodyPr>
          <a:lstStyle/>
          <a:p>
            <a:r>
              <a:rPr lang="en-US" dirty="0"/>
              <a:t>Spatial autocorrelation is ubiquitous and needs to be accounted for to prevent serious variance inflation problem </a:t>
            </a:r>
          </a:p>
          <a:p>
            <a:r>
              <a:rPr lang="en-US" dirty="0"/>
              <a:t>Besides spatial autocorrelation, other types of autocorrelation should also be considered for the “best” spatial data analysis </a:t>
            </a:r>
          </a:p>
          <a:p>
            <a:r>
              <a:rPr lang="en-US" dirty="0"/>
              <a:t>The applicability of spatial imputation depends on what you want to do with the imputed data, it may works for getting an overview of spatial autocorrelation component pattern but not as good for inferential analysis.</a:t>
            </a:r>
          </a:p>
          <a:p>
            <a:endParaRPr lang="en-US" dirty="0"/>
          </a:p>
          <a:p>
            <a:endParaRPr lang="en-US" dirty="0"/>
          </a:p>
        </p:txBody>
      </p:sp>
    </p:spTree>
    <p:extLst>
      <p:ext uri="{BB962C8B-B14F-4D97-AF65-F5344CB8AC3E}">
        <p14:creationId xmlns:p14="http://schemas.microsoft.com/office/powerpoint/2010/main" val="144984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C411A3-1AA6-4ADA-8D27-7AA496D0F798}"/>
              </a:ext>
            </a:extLst>
          </p:cNvPr>
          <p:cNvSpPr>
            <a:spLocks noGrp="1"/>
          </p:cNvSpPr>
          <p:nvPr>
            <p:ph type="title"/>
          </p:nvPr>
        </p:nvSpPr>
        <p:spPr/>
        <p:txBody>
          <a:bodyPr/>
          <a:lstStyle/>
          <a:p>
            <a:r>
              <a:rPr lang="en-US" dirty="0"/>
              <a:t>Implications and conclusions (</a:t>
            </a:r>
            <a:r>
              <a:rPr lang="en-US" dirty="0" err="1"/>
              <a:t>cont</a:t>
            </a:r>
            <a:r>
              <a:rPr lang="en-US" dirty="0"/>
              <a:t>)</a:t>
            </a:r>
          </a:p>
        </p:txBody>
      </p:sp>
      <p:sp>
        <p:nvSpPr>
          <p:cNvPr id="3" name="Chỗ dành sẵn cho Nội dung 2">
            <a:extLst>
              <a:ext uri="{FF2B5EF4-FFF2-40B4-BE49-F238E27FC236}">
                <a16:creationId xmlns:a16="http://schemas.microsoft.com/office/drawing/2014/main" id="{945DF09F-2743-4B4E-9259-A13C6FDD7FE2}"/>
              </a:ext>
            </a:extLst>
          </p:cNvPr>
          <p:cNvSpPr>
            <a:spLocks noGrp="1"/>
          </p:cNvSpPr>
          <p:nvPr>
            <p:ph idx="1"/>
          </p:nvPr>
        </p:nvSpPr>
        <p:spPr/>
        <p:txBody>
          <a:bodyPr/>
          <a:lstStyle/>
          <a:p>
            <a:r>
              <a:rPr lang="en-US" dirty="0"/>
              <a:t>The MESF methods may work well across different spatial structure and data type while conventional and autoregressive models may be harder to be estimate and less accurate in some situations. </a:t>
            </a:r>
          </a:p>
          <a:p>
            <a:r>
              <a:rPr lang="en-US" dirty="0"/>
              <a:t>The distribution of high values and low values might sometimes be misleading so it is necessary to visualize the uncertainty in the data. </a:t>
            </a:r>
          </a:p>
          <a:p>
            <a:endParaRPr lang="en-US" dirty="0"/>
          </a:p>
        </p:txBody>
      </p:sp>
    </p:spTree>
    <p:extLst>
      <p:ext uri="{BB962C8B-B14F-4D97-AF65-F5344CB8AC3E}">
        <p14:creationId xmlns:p14="http://schemas.microsoft.com/office/powerpoint/2010/main" val="375232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C30BA6-F82E-4AF5-B973-572AD031F1A8}"/>
              </a:ext>
            </a:extLst>
          </p:cNvPr>
          <p:cNvSpPr>
            <a:spLocks noGrp="1"/>
          </p:cNvSpPr>
          <p:nvPr>
            <p:ph type="title" idx="4294967295"/>
          </p:nvPr>
        </p:nvSpPr>
        <p:spPr>
          <a:xfrm>
            <a:off x="896645" y="609187"/>
            <a:ext cx="9601200" cy="1303337"/>
          </a:xfrm>
        </p:spPr>
        <p:txBody>
          <a:bodyPr>
            <a:normAutofit/>
          </a:bodyPr>
          <a:lstStyle/>
          <a:p>
            <a:r>
              <a:rPr lang="en-US" sz="3200" dirty="0"/>
              <a:t>GLM &amp; ESF Poisson model</a:t>
            </a:r>
          </a:p>
        </p:txBody>
      </p:sp>
      <p:sp>
        <p:nvSpPr>
          <p:cNvPr id="3" name="Chỗ dành sẵn cho Nội dung 2">
            <a:extLst>
              <a:ext uri="{FF2B5EF4-FFF2-40B4-BE49-F238E27FC236}">
                <a16:creationId xmlns:a16="http://schemas.microsoft.com/office/drawing/2014/main" id="{314F08E4-8495-46A7-BFC1-D86E8AC72441}"/>
              </a:ext>
            </a:extLst>
          </p:cNvPr>
          <p:cNvSpPr>
            <a:spLocks noGrp="1"/>
          </p:cNvSpPr>
          <p:nvPr>
            <p:ph idx="4294967295"/>
          </p:nvPr>
        </p:nvSpPr>
        <p:spPr>
          <a:xfrm>
            <a:off x="1003561" y="1502528"/>
            <a:ext cx="9601200" cy="3319462"/>
          </a:xfrm>
        </p:spPr>
        <p:txBody>
          <a:bodyPr>
            <a:normAutofit/>
          </a:bodyPr>
          <a:lstStyle/>
          <a:p>
            <a:r>
              <a:rPr lang="en-US" sz="1800" dirty="0"/>
              <a:t>Response variable: groundwater withdrawals for Public supply (million gallons/day) </a:t>
            </a:r>
          </a:p>
          <a:p>
            <a:r>
              <a:rPr lang="en-US" sz="1800" dirty="0"/>
              <a:t>Covariate: Avg maximum temperature, GCD acreage</a:t>
            </a:r>
          </a:p>
        </p:txBody>
      </p:sp>
      <p:pic>
        <p:nvPicPr>
          <p:cNvPr id="10" name="Picture 63">
            <a:extLst>
              <a:ext uri="{FF2B5EF4-FFF2-40B4-BE49-F238E27FC236}">
                <a16:creationId xmlns:a16="http://schemas.microsoft.com/office/drawing/2014/main" id="{D761F92F-E099-41DD-AEC1-59C9BC4DF2A2}"/>
              </a:ext>
            </a:extLst>
          </p:cNvPr>
          <p:cNvPicPr/>
          <p:nvPr/>
        </p:nvPicPr>
        <p:blipFill rotWithShape="1">
          <a:blip r:embed="rId2"/>
          <a:srcRect l="2239" t="9177"/>
          <a:stretch/>
        </p:blipFill>
        <p:spPr>
          <a:xfrm>
            <a:off x="8266436" y="609187"/>
            <a:ext cx="3253699" cy="1972238"/>
          </a:xfrm>
          <a:prstGeom prst="rect">
            <a:avLst/>
          </a:prstGeom>
        </p:spPr>
      </p:pic>
      <p:pic>
        <p:nvPicPr>
          <p:cNvPr id="11" name="Picture 65">
            <a:extLst>
              <a:ext uri="{FF2B5EF4-FFF2-40B4-BE49-F238E27FC236}">
                <a16:creationId xmlns:a16="http://schemas.microsoft.com/office/drawing/2014/main" id="{DEF81BA5-8758-420C-BF91-4B8BDF8E4166}"/>
              </a:ext>
            </a:extLst>
          </p:cNvPr>
          <p:cNvPicPr/>
          <p:nvPr/>
        </p:nvPicPr>
        <p:blipFill>
          <a:blip r:embed="rId3"/>
          <a:stretch>
            <a:fillRect/>
          </a:stretch>
        </p:blipFill>
        <p:spPr>
          <a:xfrm>
            <a:off x="671865" y="2291118"/>
            <a:ext cx="2862905" cy="3957695"/>
          </a:xfrm>
          <a:prstGeom prst="rect">
            <a:avLst/>
          </a:prstGeom>
        </p:spPr>
      </p:pic>
      <p:pic>
        <p:nvPicPr>
          <p:cNvPr id="12" name="Picture 66">
            <a:extLst>
              <a:ext uri="{FF2B5EF4-FFF2-40B4-BE49-F238E27FC236}">
                <a16:creationId xmlns:a16="http://schemas.microsoft.com/office/drawing/2014/main" id="{78FF3A07-10E0-447A-BF7C-1AB6FB8D0D5B}"/>
              </a:ext>
            </a:extLst>
          </p:cNvPr>
          <p:cNvPicPr/>
          <p:nvPr/>
        </p:nvPicPr>
        <p:blipFill>
          <a:blip r:embed="rId4">
            <a:clrChange>
              <a:clrFrom>
                <a:srgbClr val="FFFFFF"/>
              </a:clrFrom>
              <a:clrTo>
                <a:srgbClr val="FFFFFF">
                  <a:alpha val="0"/>
                </a:srgbClr>
              </a:clrTo>
            </a:clrChange>
          </a:blip>
          <a:stretch>
            <a:fillRect/>
          </a:stretch>
        </p:blipFill>
        <p:spPr>
          <a:xfrm>
            <a:off x="3671702" y="1768133"/>
            <a:ext cx="2229534" cy="2530871"/>
          </a:xfrm>
          <a:prstGeom prst="rect">
            <a:avLst/>
          </a:prstGeom>
        </p:spPr>
      </p:pic>
      <p:pic>
        <p:nvPicPr>
          <p:cNvPr id="14" name="Picture 74">
            <a:extLst>
              <a:ext uri="{FF2B5EF4-FFF2-40B4-BE49-F238E27FC236}">
                <a16:creationId xmlns:a16="http://schemas.microsoft.com/office/drawing/2014/main" id="{97F28FBD-56DA-4CE5-AF2B-B2B286090C87}"/>
              </a:ext>
            </a:extLst>
          </p:cNvPr>
          <p:cNvPicPr/>
          <p:nvPr/>
        </p:nvPicPr>
        <p:blipFill>
          <a:blip r:embed="rId5">
            <a:clrChange>
              <a:clrFrom>
                <a:srgbClr val="FFFFFF"/>
              </a:clrFrom>
              <a:clrTo>
                <a:srgbClr val="FFFFFF">
                  <a:alpha val="0"/>
                </a:srgbClr>
              </a:clrTo>
            </a:clrChange>
          </a:blip>
          <a:stretch>
            <a:fillRect/>
          </a:stretch>
        </p:blipFill>
        <p:spPr>
          <a:xfrm>
            <a:off x="6037021" y="1719487"/>
            <a:ext cx="2561232" cy="2628164"/>
          </a:xfrm>
          <a:prstGeom prst="rect">
            <a:avLst/>
          </a:prstGeom>
        </p:spPr>
      </p:pic>
      <p:sp>
        <p:nvSpPr>
          <p:cNvPr id="4" name="Hình chữ nhật 3">
            <a:extLst>
              <a:ext uri="{FF2B5EF4-FFF2-40B4-BE49-F238E27FC236}">
                <a16:creationId xmlns:a16="http://schemas.microsoft.com/office/drawing/2014/main" id="{18FCB085-6912-468F-B5E9-CDCF000EC9B0}"/>
              </a:ext>
            </a:extLst>
          </p:cNvPr>
          <p:cNvSpPr/>
          <p:nvPr/>
        </p:nvSpPr>
        <p:spPr>
          <a:xfrm>
            <a:off x="6352519" y="3635114"/>
            <a:ext cx="858248" cy="276999"/>
          </a:xfrm>
          <a:prstGeom prst="rect">
            <a:avLst/>
          </a:prstGeom>
        </p:spPr>
        <p:txBody>
          <a:bodyPr wrap="none">
            <a:spAutoFit/>
          </a:bodyPr>
          <a:lstStyle/>
          <a:p>
            <a:r>
              <a:rPr lang="en-US" sz="1200" dirty="0">
                <a:latin typeface="Calibri" panose="020F0502020204030204" pitchFamily="34" charset="0"/>
                <a:ea typeface="Calibri" panose="020F0502020204030204" pitchFamily="34" charset="0"/>
                <a:cs typeface="Times New Roman" panose="02020603050405020304" pitchFamily="18" charset="0"/>
              </a:rPr>
              <a:t>EV10 Local</a:t>
            </a:r>
            <a:endParaRPr lang="en-US" sz="1200" dirty="0"/>
          </a:p>
        </p:txBody>
      </p:sp>
      <p:pic>
        <p:nvPicPr>
          <p:cNvPr id="15" name="Picture 67">
            <a:extLst>
              <a:ext uri="{FF2B5EF4-FFF2-40B4-BE49-F238E27FC236}">
                <a16:creationId xmlns:a16="http://schemas.microsoft.com/office/drawing/2014/main" id="{4A52EF64-BE68-4641-B759-F4B8A3C8ED43}"/>
              </a:ext>
            </a:extLst>
          </p:cNvPr>
          <p:cNvPicPr/>
          <p:nvPr/>
        </p:nvPicPr>
        <p:blipFill>
          <a:blip r:embed="rId6"/>
          <a:stretch>
            <a:fillRect/>
          </a:stretch>
        </p:blipFill>
        <p:spPr>
          <a:xfrm>
            <a:off x="8543326" y="2509837"/>
            <a:ext cx="2880382" cy="1838325"/>
          </a:xfrm>
          <a:prstGeom prst="rect">
            <a:avLst/>
          </a:prstGeom>
        </p:spPr>
      </p:pic>
      <p:pic>
        <p:nvPicPr>
          <p:cNvPr id="16" name="Picture 72">
            <a:extLst>
              <a:ext uri="{FF2B5EF4-FFF2-40B4-BE49-F238E27FC236}">
                <a16:creationId xmlns:a16="http://schemas.microsoft.com/office/drawing/2014/main" id="{3A24C1CA-6BDE-47F8-AC6F-8C95A72F9DD6}"/>
              </a:ext>
            </a:extLst>
          </p:cNvPr>
          <p:cNvPicPr/>
          <p:nvPr/>
        </p:nvPicPr>
        <p:blipFill>
          <a:blip r:embed="rId7"/>
          <a:stretch>
            <a:fillRect/>
          </a:stretch>
        </p:blipFill>
        <p:spPr>
          <a:xfrm>
            <a:off x="3620047" y="4250572"/>
            <a:ext cx="3340312" cy="1838325"/>
          </a:xfrm>
          <a:prstGeom prst="rect">
            <a:avLst/>
          </a:prstGeom>
        </p:spPr>
      </p:pic>
      <p:pic>
        <p:nvPicPr>
          <p:cNvPr id="17" name="Picture 73">
            <a:extLst>
              <a:ext uri="{FF2B5EF4-FFF2-40B4-BE49-F238E27FC236}">
                <a16:creationId xmlns:a16="http://schemas.microsoft.com/office/drawing/2014/main" id="{10E51F7A-EC42-45EA-B4F7-6E4FC025175B}"/>
              </a:ext>
            </a:extLst>
          </p:cNvPr>
          <p:cNvPicPr/>
          <p:nvPr/>
        </p:nvPicPr>
        <p:blipFill rotWithShape="1">
          <a:blip r:embed="rId8">
            <a:clrChange>
              <a:clrFrom>
                <a:srgbClr val="FFFFFF"/>
              </a:clrFrom>
              <a:clrTo>
                <a:srgbClr val="FFFFFF">
                  <a:alpha val="0"/>
                </a:srgbClr>
              </a:clrTo>
            </a:clrChange>
          </a:blip>
          <a:srcRect l="406" t="7734"/>
          <a:stretch/>
        </p:blipFill>
        <p:spPr>
          <a:xfrm>
            <a:off x="7002258" y="4269965"/>
            <a:ext cx="3009888" cy="1967241"/>
          </a:xfrm>
          <a:prstGeom prst="rect">
            <a:avLst/>
          </a:prstGeom>
        </p:spPr>
      </p:pic>
    </p:spTree>
    <p:extLst>
      <p:ext uri="{BB962C8B-B14F-4D97-AF65-F5344CB8AC3E}">
        <p14:creationId xmlns:p14="http://schemas.microsoft.com/office/powerpoint/2010/main" val="319735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88A016-A778-46F8-9173-B774EFDD7F24}"/>
              </a:ext>
            </a:extLst>
          </p:cNvPr>
          <p:cNvSpPr>
            <a:spLocks noGrp="1"/>
          </p:cNvSpPr>
          <p:nvPr>
            <p:ph type="title" idx="4294967295"/>
          </p:nvPr>
        </p:nvSpPr>
        <p:spPr>
          <a:xfrm>
            <a:off x="1171853" y="680822"/>
            <a:ext cx="9601200" cy="1303337"/>
          </a:xfrm>
        </p:spPr>
        <p:txBody>
          <a:bodyPr>
            <a:normAutofit/>
          </a:bodyPr>
          <a:lstStyle/>
          <a:p>
            <a:r>
              <a:rPr lang="en-US" sz="3200" dirty="0"/>
              <a:t>Bayesian model</a:t>
            </a:r>
          </a:p>
        </p:txBody>
      </p:sp>
      <p:sp>
        <p:nvSpPr>
          <p:cNvPr id="3" name="Hộp Văn bản 2">
            <a:extLst>
              <a:ext uri="{FF2B5EF4-FFF2-40B4-BE49-F238E27FC236}">
                <a16:creationId xmlns:a16="http://schemas.microsoft.com/office/drawing/2014/main" id="{52615032-2916-49CE-8705-073488F48644}"/>
              </a:ext>
            </a:extLst>
          </p:cNvPr>
          <p:cNvSpPr txBox="1"/>
          <p:nvPr/>
        </p:nvSpPr>
        <p:spPr>
          <a:xfrm>
            <a:off x="1171853" y="1732547"/>
            <a:ext cx="51166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Estimate the percentage of groundwater withdrawals for public supply </a:t>
            </a:r>
            <a:r>
              <a:rPr lang="en-US" dirty="0" err="1"/>
              <a:t>w.r.t.</a:t>
            </a:r>
            <a:r>
              <a:rPr lang="en-US" dirty="0"/>
              <a:t> total water withdrawals for public supply</a:t>
            </a:r>
          </a:p>
          <a:p>
            <a:pPr marL="285750" indent="-285750">
              <a:buFont typeface="Arial" panose="020B0604020202020204" pitchFamily="34" charset="0"/>
              <a:buChar char="•"/>
            </a:pPr>
            <a:r>
              <a:rPr lang="en-US" dirty="0"/>
              <a:t>The results for history, autocorrelation and </a:t>
            </a:r>
          </a:p>
          <a:p>
            <a:r>
              <a:rPr lang="en-US" dirty="0"/>
              <a:t>density looks quite good</a:t>
            </a:r>
          </a:p>
          <a:p>
            <a:pPr marL="285750" indent="-285750">
              <a:buFont typeface="Arial" panose="020B0604020202020204" pitchFamily="34" charset="0"/>
              <a:buChar char="•"/>
            </a:pPr>
            <a:r>
              <a:rPr lang="en-US" dirty="0"/>
              <a:t>First 1000 simulations is for burn-in</a:t>
            </a:r>
          </a:p>
        </p:txBody>
      </p:sp>
      <p:pic>
        <p:nvPicPr>
          <p:cNvPr id="4" name="Picture 23">
            <a:extLst>
              <a:ext uri="{FF2B5EF4-FFF2-40B4-BE49-F238E27FC236}">
                <a16:creationId xmlns:a16="http://schemas.microsoft.com/office/drawing/2014/main" id="{8E9CEBD5-4FAD-4EA1-B31A-D34D94A5F300}"/>
              </a:ext>
            </a:extLst>
          </p:cNvPr>
          <p:cNvPicPr/>
          <p:nvPr/>
        </p:nvPicPr>
        <p:blipFill>
          <a:blip r:embed="rId2"/>
          <a:stretch>
            <a:fillRect/>
          </a:stretch>
        </p:blipFill>
        <p:spPr>
          <a:xfrm>
            <a:off x="5714545" y="1631033"/>
            <a:ext cx="2971800" cy="1752600"/>
          </a:xfrm>
          <a:prstGeom prst="rect">
            <a:avLst/>
          </a:prstGeom>
        </p:spPr>
      </p:pic>
      <p:pic>
        <p:nvPicPr>
          <p:cNvPr id="8" name="Picture 7"/>
          <p:cNvPicPr>
            <a:picLocks noChangeAspect="1"/>
          </p:cNvPicPr>
          <p:nvPr/>
        </p:nvPicPr>
        <p:blipFill>
          <a:blip r:embed="rId3"/>
          <a:stretch>
            <a:fillRect/>
          </a:stretch>
        </p:blipFill>
        <p:spPr>
          <a:xfrm>
            <a:off x="8686345" y="1631033"/>
            <a:ext cx="2914650" cy="1447800"/>
          </a:xfrm>
          <a:prstGeom prst="rect">
            <a:avLst/>
          </a:prstGeom>
        </p:spPr>
      </p:pic>
      <p:pic>
        <p:nvPicPr>
          <p:cNvPr id="9" name="Picture 8"/>
          <p:cNvPicPr>
            <a:picLocks noChangeAspect="1"/>
          </p:cNvPicPr>
          <p:nvPr/>
        </p:nvPicPr>
        <p:blipFill>
          <a:blip r:embed="rId4"/>
          <a:stretch>
            <a:fillRect/>
          </a:stretch>
        </p:blipFill>
        <p:spPr>
          <a:xfrm>
            <a:off x="5571670" y="3335350"/>
            <a:ext cx="6029325" cy="676275"/>
          </a:xfrm>
          <a:prstGeom prst="rect">
            <a:avLst/>
          </a:prstGeom>
        </p:spPr>
      </p:pic>
      <p:pic>
        <p:nvPicPr>
          <p:cNvPr id="10" name="Picture 9"/>
          <p:cNvPicPr>
            <a:picLocks noChangeAspect="1"/>
          </p:cNvPicPr>
          <p:nvPr/>
        </p:nvPicPr>
        <p:blipFill>
          <a:blip r:embed="rId5"/>
          <a:stretch>
            <a:fillRect/>
          </a:stretch>
        </p:blipFill>
        <p:spPr>
          <a:xfrm>
            <a:off x="1285420" y="4011625"/>
            <a:ext cx="5915025" cy="1895475"/>
          </a:xfrm>
          <a:prstGeom prst="rect">
            <a:avLst/>
          </a:prstGeom>
        </p:spPr>
      </p:pic>
    </p:spTree>
    <p:extLst>
      <p:ext uri="{BB962C8B-B14F-4D97-AF65-F5344CB8AC3E}">
        <p14:creationId xmlns:p14="http://schemas.microsoft.com/office/powerpoint/2010/main" val="14863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0578A3-1B19-491B-8772-13815C146F42}"/>
              </a:ext>
            </a:extLst>
          </p:cNvPr>
          <p:cNvSpPr>
            <a:spLocks noGrp="1"/>
          </p:cNvSpPr>
          <p:nvPr>
            <p:ph type="title" idx="4294967295"/>
          </p:nvPr>
        </p:nvSpPr>
        <p:spPr>
          <a:xfrm>
            <a:off x="1181686" y="645038"/>
            <a:ext cx="9601200" cy="1303337"/>
          </a:xfrm>
        </p:spPr>
        <p:txBody>
          <a:bodyPr/>
          <a:lstStyle/>
          <a:p>
            <a:r>
              <a:rPr lang="en-US" dirty="0"/>
              <a:t>Local spatial analysis for </a:t>
            </a:r>
            <a:r>
              <a:rPr lang="en-US" dirty="0" err="1"/>
              <a:t>tr_acreage</a:t>
            </a:r>
            <a:endParaRPr lang="en-US" dirty="0"/>
          </a:p>
        </p:txBody>
      </p:sp>
      <p:pic>
        <p:nvPicPr>
          <p:cNvPr id="6" name="Picture 84">
            <a:extLst>
              <a:ext uri="{FF2B5EF4-FFF2-40B4-BE49-F238E27FC236}">
                <a16:creationId xmlns:a16="http://schemas.microsoft.com/office/drawing/2014/main" id="{6D886F57-49C4-4F4C-A23A-3CB4E196D9A5}"/>
              </a:ext>
            </a:extLst>
          </p:cNvPr>
          <p:cNvPicPr/>
          <p:nvPr/>
        </p:nvPicPr>
        <p:blipFill>
          <a:blip r:embed="rId2">
            <a:clrChange>
              <a:clrFrom>
                <a:srgbClr val="FFFFFF"/>
              </a:clrFrom>
              <a:clrTo>
                <a:srgbClr val="FFFFFF">
                  <a:alpha val="0"/>
                </a:srgbClr>
              </a:clrTo>
            </a:clrChange>
          </a:blip>
          <a:stretch>
            <a:fillRect/>
          </a:stretch>
        </p:blipFill>
        <p:spPr>
          <a:xfrm>
            <a:off x="1798661" y="1867583"/>
            <a:ext cx="2971800" cy="3857625"/>
          </a:xfrm>
          <a:prstGeom prst="rect">
            <a:avLst/>
          </a:prstGeom>
        </p:spPr>
      </p:pic>
      <p:pic>
        <p:nvPicPr>
          <p:cNvPr id="8" name="Picture 86">
            <a:extLst>
              <a:ext uri="{FF2B5EF4-FFF2-40B4-BE49-F238E27FC236}">
                <a16:creationId xmlns:a16="http://schemas.microsoft.com/office/drawing/2014/main" id="{096018CC-ED2A-4A87-840F-15C71AB7CF2D}"/>
              </a:ext>
            </a:extLst>
          </p:cNvPr>
          <p:cNvPicPr/>
          <p:nvPr/>
        </p:nvPicPr>
        <p:blipFill>
          <a:blip r:embed="rId3">
            <a:clrChange>
              <a:clrFrom>
                <a:srgbClr val="FFFFFF"/>
              </a:clrFrom>
              <a:clrTo>
                <a:srgbClr val="FFFFFF">
                  <a:alpha val="0"/>
                </a:srgbClr>
              </a:clrTo>
            </a:clrChange>
          </a:blip>
          <a:stretch>
            <a:fillRect/>
          </a:stretch>
        </p:blipFill>
        <p:spPr>
          <a:xfrm>
            <a:off x="7592343" y="1867583"/>
            <a:ext cx="3590925" cy="4486275"/>
          </a:xfrm>
          <a:prstGeom prst="rect">
            <a:avLst/>
          </a:prstGeom>
        </p:spPr>
      </p:pic>
      <p:sp>
        <p:nvSpPr>
          <p:cNvPr id="3" name="Hộp Văn bản 2">
            <a:extLst>
              <a:ext uri="{FF2B5EF4-FFF2-40B4-BE49-F238E27FC236}">
                <a16:creationId xmlns:a16="http://schemas.microsoft.com/office/drawing/2014/main" id="{578B25E6-BA8D-4DD2-B5B6-31DF9CB82974}"/>
              </a:ext>
            </a:extLst>
          </p:cNvPr>
          <p:cNvSpPr txBox="1"/>
          <p:nvPr/>
        </p:nvSpPr>
        <p:spPr>
          <a:xfrm>
            <a:off x="4545496" y="2120348"/>
            <a:ext cx="197457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Local hot and cold spots </a:t>
            </a:r>
          </a:p>
          <a:p>
            <a:pPr marL="285750" indent="-285750">
              <a:buFont typeface="Arial" panose="020B0604020202020204" pitchFamily="34" charset="0"/>
              <a:buChar char="•"/>
            </a:pPr>
            <a:r>
              <a:rPr lang="en-US" dirty="0"/>
              <a:t>Comparison between LISA and Gi*</a:t>
            </a:r>
          </a:p>
        </p:txBody>
      </p:sp>
    </p:spTree>
    <p:extLst>
      <p:ext uri="{BB962C8B-B14F-4D97-AF65-F5344CB8AC3E}">
        <p14:creationId xmlns:p14="http://schemas.microsoft.com/office/powerpoint/2010/main" val="351740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5082" y="516497"/>
            <a:ext cx="9601200" cy="1303337"/>
          </a:xfrm>
        </p:spPr>
        <p:txBody>
          <a:bodyPr>
            <a:normAutofit/>
          </a:bodyPr>
          <a:lstStyle/>
          <a:p>
            <a:r>
              <a:rPr lang="en-US" sz="3600" dirty="0"/>
              <a:t>Cold and hot spots for acreage</a:t>
            </a:r>
          </a:p>
        </p:txBody>
      </p:sp>
      <p:pic>
        <p:nvPicPr>
          <p:cNvPr id="3" name="Picture 2"/>
          <p:cNvPicPr>
            <a:picLocks noChangeAspect="1"/>
          </p:cNvPicPr>
          <p:nvPr/>
        </p:nvPicPr>
        <p:blipFill>
          <a:blip r:embed="rId2"/>
          <a:stretch>
            <a:fillRect/>
          </a:stretch>
        </p:blipFill>
        <p:spPr>
          <a:xfrm>
            <a:off x="878839" y="1615199"/>
            <a:ext cx="2949090" cy="2102541"/>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3827929" y="1378489"/>
            <a:ext cx="2961361" cy="2684598"/>
          </a:xfrm>
          <a:prstGeom prst="rect">
            <a:avLst/>
          </a:prstGeom>
        </p:spPr>
      </p:pic>
      <p:pic>
        <p:nvPicPr>
          <p:cNvPr id="5" name="Picture 4"/>
          <p:cNvPicPr>
            <a:picLocks noChangeAspect="1"/>
          </p:cNvPicPr>
          <p:nvPr/>
        </p:nvPicPr>
        <p:blipFill>
          <a:blip r:embed="rId4"/>
          <a:stretch>
            <a:fillRect/>
          </a:stretch>
        </p:blipFill>
        <p:spPr>
          <a:xfrm>
            <a:off x="8050308" y="1449994"/>
            <a:ext cx="2988278" cy="2171747"/>
          </a:xfrm>
          <a:prstGeom prst="rect">
            <a:avLst/>
          </a:prstGeom>
        </p:spPr>
      </p:pic>
      <p:pic>
        <p:nvPicPr>
          <p:cNvPr id="6" name="Picture 5"/>
          <p:cNvPicPr>
            <a:picLocks noChangeAspect="1"/>
          </p:cNvPicPr>
          <p:nvPr/>
        </p:nvPicPr>
        <p:blipFill>
          <a:blip r:embed="rId5">
            <a:clrChange>
              <a:clrFrom>
                <a:srgbClr val="FFFFFF"/>
              </a:clrFrom>
              <a:clrTo>
                <a:srgbClr val="FFFFFF">
                  <a:alpha val="0"/>
                </a:srgbClr>
              </a:clrTo>
            </a:clrChange>
          </a:blip>
          <a:stretch>
            <a:fillRect/>
          </a:stretch>
        </p:blipFill>
        <p:spPr>
          <a:xfrm>
            <a:off x="8132506" y="3638782"/>
            <a:ext cx="2823881" cy="2557478"/>
          </a:xfrm>
          <a:prstGeom prst="rect">
            <a:avLst/>
          </a:prstGeom>
        </p:spPr>
      </p:pic>
      <p:pic>
        <p:nvPicPr>
          <p:cNvPr id="7" name="Picture 6"/>
          <p:cNvPicPr>
            <a:picLocks noChangeAspect="1"/>
          </p:cNvPicPr>
          <p:nvPr/>
        </p:nvPicPr>
        <p:blipFill>
          <a:blip r:embed="rId6"/>
          <a:stretch>
            <a:fillRect/>
          </a:stretch>
        </p:blipFill>
        <p:spPr>
          <a:xfrm>
            <a:off x="1610285" y="4196882"/>
            <a:ext cx="2476959" cy="1791541"/>
          </a:xfrm>
          <a:prstGeom prst="rect">
            <a:avLst/>
          </a:prstGeom>
        </p:spPr>
      </p:pic>
      <p:pic>
        <p:nvPicPr>
          <p:cNvPr id="8" name="Picture 7"/>
          <p:cNvPicPr>
            <a:picLocks noChangeAspect="1"/>
          </p:cNvPicPr>
          <p:nvPr/>
        </p:nvPicPr>
        <p:blipFill>
          <a:blip r:embed="rId7">
            <a:clrChange>
              <a:clrFrom>
                <a:srgbClr val="FFFFFF"/>
              </a:clrFrom>
              <a:clrTo>
                <a:srgbClr val="FFFFFF">
                  <a:alpha val="0"/>
                </a:srgbClr>
              </a:clrTo>
            </a:clrChange>
          </a:blip>
          <a:stretch>
            <a:fillRect/>
          </a:stretch>
        </p:blipFill>
        <p:spPr>
          <a:xfrm>
            <a:off x="4101573" y="3912833"/>
            <a:ext cx="2303471" cy="2176758"/>
          </a:xfrm>
          <a:prstGeom prst="rect">
            <a:avLst/>
          </a:prstGeom>
        </p:spPr>
      </p:pic>
    </p:spTree>
    <p:extLst>
      <p:ext uri="{BB962C8B-B14F-4D97-AF65-F5344CB8AC3E}">
        <p14:creationId xmlns:p14="http://schemas.microsoft.com/office/powerpoint/2010/main" val="129774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8FCA5E-CC47-4688-8E89-6819BEB2092C}"/>
              </a:ext>
            </a:extLst>
          </p:cNvPr>
          <p:cNvSpPr>
            <a:spLocks noGrp="1"/>
          </p:cNvSpPr>
          <p:nvPr>
            <p:ph type="title" idx="4294967295"/>
          </p:nvPr>
        </p:nvSpPr>
        <p:spPr>
          <a:xfrm>
            <a:off x="1295400" y="614173"/>
            <a:ext cx="9601200" cy="1303337"/>
          </a:xfrm>
        </p:spPr>
        <p:txBody>
          <a:bodyPr/>
          <a:lstStyle/>
          <a:p>
            <a:r>
              <a:rPr lang="en-US" dirty="0"/>
              <a:t>Local spatial analysis for GW for PS</a:t>
            </a:r>
          </a:p>
        </p:txBody>
      </p:sp>
      <p:pic>
        <p:nvPicPr>
          <p:cNvPr id="3" name="Picture 82">
            <a:extLst>
              <a:ext uri="{FF2B5EF4-FFF2-40B4-BE49-F238E27FC236}">
                <a16:creationId xmlns:a16="http://schemas.microsoft.com/office/drawing/2014/main" id="{5FC4A3A1-D89F-4532-B86A-B3623A478376}"/>
              </a:ext>
            </a:extLst>
          </p:cNvPr>
          <p:cNvPicPr/>
          <p:nvPr/>
        </p:nvPicPr>
        <p:blipFill>
          <a:blip r:embed="rId2">
            <a:clrChange>
              <a:clrFrom>
                <a:srgbClr val="FFFFFF"/>
              </a:clrFrom>
              <a:clrTo>
                <a:srgbClr val="FFFFFF">
                  <a:alpha val="0"/>
                </a:srgbClr>
              </a:clrTo>
            </a:clrChange>
          </a:blip>
          <a:stretch>
            <a:fillRect/>
          </a:stretch>
        </p:blipFill>
        <p:spPr>
          <a:xfrm>
            <a:off x="1188421" y="1768666"/>
            <a:ext cx="2390775" cy="3171825"/>
          </a:xfrm>
          <a:prstGeom prst="rect">
            <a:avLst/>
          </a:prstGeom>
        </p:spPr>
      </p:pic>
      <p:pic>
        <p:nvPicPr>
          <p:cNvPr id="4" name="Picture 83">
            <a:extLst>
              <a:ext uri="{FF2B5EF4-FFF2-40B4-BE49-F238E27FC236}">
                <a16:creationId xmlns:a16="http://schemas.microsoft.com/office/drawing/2014/main" id="{5920A5D2-1877-4E82-A8BC-CDA6BF233942}"/>
              </a:ext>
            </a:extLst>
          </p:cNvPr>
          <p:cNvPicPr/>
          <p:nvPr/>
        </p:nvPicPr>
        <p:blipFill>
          <a:blip r:embed="rId3">
            <a:clrChange>
              <a:clrFrom>
                <a:srgbClr val="FFFFFF"/>
              </a:clrFrom>
              <a:clrTo>
                <a:srgbClr val="FFFFFF">
                  <a:alpha val="0"/>
                </a:srgbClr>
              </a:clrTo>
            </a:clrChange>
          </a:blip>
          <a:stretch>
            <a:fillRect/>
          </a:stretch>
        </p:blipFill>
        <p:spPr>
          <a:xfrm>
            <a:off x="4286392" y="1662113"/>
            <a:ext cx="2800350" cy="3533775"/>
          </a:xfrm>
          <a:prstGeom prst="rect">
            <a:avLst/>
          </a:prstGeom>
        </p:spPr>
      </p:pic>
      <p:pic>
        <p:nvPicPr>
          <p:cNvPr id="5" name="Picture 81">
            <a:extLst>
              <a:ext uri="{FF2B5EF4-FFF2-40B4-BE49-F238E27FC236}">
                <a16:creationId xmlns:a16="http://schemas.microsoft.com/office/drawing/2014/main" id="{2F52518B-E9BA-46FC-9EDD-D183130316CE}"/>
              </a:ext>
            </a:extLst>
          </p:cNvPr>
          <p:cNvPicPr/>
          <p:nvPr/>
        </p:nvPicPr>
        <p:blipFill>
          <a:blip r:embed="rId4">
            <a:clrChange>
              <a:clrFrom>
                <a:srgbClr val="FFFFFF"/>
              </a:clrFrom>
              <a:clrTo>
                <a:srgbClr val="FFFFFF">
                  <a:alpha val="0"/>
                </a:srgbClr>
              </a:clrTo>
            </a:clrChange>
          </a:blip>
          <a:stretch>
            <a:fillRect/>
          </a:stretch>
        </p:blipFill>
        <p:spPr>
          <a:xfrm>
            <a:off x="7325009" y="1768666"/>
            <a:ext cx="2752725" cy="3638550"/>
          </a:xfrm>
          <a:prstGeom prst="rect">
            <a:avLst/>
          </a:prstGeom>
        </p:spPr>
      </p:pic>
    </p:spTree>
    <p:extLst>
      <p:ext uri="{BB962C8B-B14F-4D97-AF65-F5344CB8AC3E}">
        <p14:creationId xmlns:p14="http://schemas.microsoft.com/office/powerpoint/2010/main" val="286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4072" y="653534"/>
            <a:ext cx="6298210" cy="461665"/>
          </a:xfrm>
          <a:prstGeom prst="rect">
            <a:avLst/>
          </a:prstGeom>
        </p:spPr>
        <p:txBody>
          <a:bodyPr wrap="square">
            <a:spAutoFit/>
          </a:bodyPr>
          <a:lstStyle/>
          <a:p>
            <a:pPr algn="ctr"/>
            <a:r>
              <a:rPr lang="en-US" sz="2400" dirty="0"/>
              <a:t>Cold and hot spots for GWPS</a:t>
            </a:r>
          </a:p>
        </p:txBody>
      </p:sp>
      <p:pic>
        <p:nvPicPr>
          <p:cNvPr id="3" name="Picture 2"/>
          <p:cNvPicPr>
            <a:picLocks noChangeAspect="1"/>
          </p:cNvPicPr>
          <p:nvPr/>
        </p:nvPicPr>
        <p:blipFill>
          <a:blip r:embed="rId2"/>
          <a:stretch>
            <a:fillRect/>
          </a:stretch>
        </p:blipFill>
        <p:spPr>
          <a:xfrm>
            <a:off x="635934" y="1262063"/>
            <a:ext cx="3720913" cy="2517088"/>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4356847" y="1186918"/>
            <a:ext cx="3071270" cy="2838236"/>
          </a:xfrm>
          <a:prstGeom prst="rect">
            <a:avLst/>
          </a:prstGeom>
        </p:spPr>
      </p:pic>
      <p:pic>
        <p:nvPicPr>
          <p:cNvPr id="5" name="Picture 4"/>
          <p:cNvPicPr>
            <a:picLocks noChangeAspect="1"/>
          </p:cNvPicPr>
          <p:nvPr/>
        </p:nvPicPr>
        <p:blipFill>
          <a:blip r:embed="rId4"/>
          <a:stretch>
            <a:fillRect/>
          </a:stretch>
        </p:blipFill>
        <p:spPr>
          <a:xfrm>
            <a:off x="7967662" y="884366"/>
            <a:ext cx="3320027" cy="2260195"/>
          </a:xfrm>
          <a:prstGeom prst="rect">
            <a:avLst/>
          </a:prstGeom>
        </p:spPr>
      </p:pic>
      <p:pic>
        <p:nvPicPr>
          <p:cNvPr id="7" name="Picture 6"/>
          <p:cNvPicPr>
            <a:picLocks noChangeAspect="1"/>
          </p:cNvPicPr>
          <p:nvPr/>
        </p:nvPicPr>
        <p:blipFill>
          <a:blip r:embed="rId5">
            <a:clrChange>
              <a:clrFrom>
                <a:srgbClr val="FFFFFF"/>
              </a:clrFrom>
              <a:clrTo>
                <a:srgbClr val="FFFFFF">
                  <a:alpha val="0"/>
                </a:srgbClr>
              </a:clrTo>
            </a:clrChange>
          </a:blip>
          <a:stretch>
            <a:fillRect/>
          </a:stretch>
        </p:blipFill>
        <p:spPr>
          <a:xfrm>
            <a:off x="7967662" y="3144561"/>
            <a:ext cx="3409145" cy="3113554"/>
          </a:xfrm>
          <a:prstGeom prst="rect">
            <a:avLst/>
          </a:prstGeom>
        </p:spPr>
      </p:pic>
    </p:spTree>
    <p:extLst>
      <p:ext uri="{BB962C8B-B14F-4D97-AF65-F5344CB8AC3E}">
        <p14:creationId xmlns:p14="http://schemas.microsoft.com/office/powerpoint/2010/main" val="286332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85A8C1-C76F-4834-BC3F-472773EE651B}"/>
              </a:ext>
            </a:extLst>
          </p:cNvPr>
          <p:cNvSpPr>
            <a:spLocks noGrp="1"/>
          </p:cNvSpPr>
          <p:nvPr>
            <p:ph type="title" idx="4294967295"/>
          </p:nvPr>
        </p:nvSpPr>
        <p:spPr>
          <a:xfrm>
            <a:off x="-1166395" y="339970"/>
            <a:ext cx="9601200" cy="1303337"/>
          </a:xfrm>
        </p:spPr>
        <p:txBody>
          <a:bodyPr>
            <a:normAutofit/>
          </a:bodyPr>
          <a:lstStyle/>
          <a:p>
            <a:r>
              <a:rPr lang="en-US" sz="3200" dirty="0"/>
              <a:t>Spatial heterogeneity</a:t>
            </a:r>
          </a:p>
        </p:txBody>
      </p:sp>
      <p:pic>
        <p:nvPicPr>
          <p:cNvPr id="4" name="Picture 54">
            <a:extLst>
              <a:ext uri="{FF2B5EF4-FFF2-40B4-BE49-F238E27FC236}">
                <a16:creationId xmlns:a16="http://schemas.microsoft.com/office/drawing/2014/main" id="{77AB2ACB-410F-4C2B-B639-D9C7755501BB}"/>
              </a:ext>
            </a:extLst>
          </p:cNvPr>
          <p:cNvPicPr/>
          <p:nvPr/>
        </p:nvPicPr>
        <p:blipFill>
          <a:blip r:embed="rId2">
            <a:clrChange>
              <a:clrFrom>
                <a:srgbClr val="FFFFFF"/>
              </a:clrFrom>
              <a:clrTo>
                <a:srgbClr val="FFFFFF">
                  <a:alpha val="0"/>
                </a:srgbClr>
              </a:clrTo>
            </a:clrChange>
          </a:blip>
          <a:stretch>
            <a:fillRect/>
          </a:stretch>
        </p:blipFill>
        <p:spPr>
          <a:xfrm>
            <a:off x="535745" y="1643307"/>
            <a:ext cx="4739640" cy="3172938"/>
          </a:xfrm>
          <a:prstGeom prst="rect">
            <a:avLst/>
          </a:prstGeom>
        </p:spPr>
      </p:pic>
      <p:pic>
        <p:nvPicPr>
          <p:cNvPr id="5" name="Picture 55">
            <a:extLst>
              <a:ext uri="{FF2B5EF4-FFF2-40B4-BE49-F238E27FC236}">
                <a16:creationId xmlns:a16="http://schemas.microsoft.com/office/drawing/2014/main" id="{3F972A75-76DA-45FF-9B53-BBD15B53D4FB}"/>
              </a:ext>
            </a:extLst>
          </p:cNvPr>
          <p:cNvPicPr/>
          <p:nvPr/>
        </p:nvPicPr>
        <p:blipFill>
          <a:blip r:embed="rId3">
            <a:clrChange>
              <a:clrFrom>
                <a:srgbClr val="FFFFFF"/>
              </a:clrFrom>
              <a:clrTo>
                <a:srgbClr val="FFFFFF">
                  <a:alpha val="0"/>
                </a:srgbClr>
              </a:clrTo>
            </a:clrChange>
          </a:blip>
          <a:stretch>
            <a:fillRect/>
          </a:stretch>
        </p:blipFill>
        <p:spPr>
          <a:xfrm>
            <a:off x="6916614" y="576774"/>
            <a:ext cx="4739641" cy="2852226"/>
          </a:xfrm>
          <a:prstGeom prst="rect">
            <a:avLst/>
          </a:prstGeom>
        </p:spPr>
      </p:pic>
      <p:pic>
        <p:nvPicPr>
          <p:cNvPr id="6" name="Picture 56">
            <a:extLst>
              <a:ext uri="{FF2B5EF4-FFF2-40B4-BE49-F238E27FC236}">
                <a16:creationId xmlns:a16="http://schemas.microsoft.com/office/drawing/2014/main" id="{079402F1-45E6-4F53-BBE0-AEA539CBCF44}"/>
              </a:ext>
            </a:extLst>
          </p:cNvPr>
          <p:cNvPicPr/>
          <p:nvPr/>
        </p:nvPicPr>
        <p:blipFill>
          <a:blip r:embed="rId4">
            <a:clrChange>
              <a:clrFrom>
                <a:srgbClr val="FFFFFF"/>
              </a:clrFrom>
              <a:clrTo>
                <a:srgbClr val="FFFFFF">
                  <a:alpha val="0"/>
                </a:srgbClr>
              </a:clrTo>
            </a:clrChange>
          </a:blip>
          <a:stretch>
            <a:fillRect/>
          </a:stretch>
        </p:blipFill>
        <p:spPr>
          <a:xfrm>
            <a:off x="5275384" y="2904304"/>
            <a:ext cx="5036233" cy="3172938"/>
          </a:xfrm>
          <a:prstGeom prst="rect">
            <a:avLst/>
          </a:prstGeom>
        </p:spPr>
      </p:pic>
    </p:spTree>
    <p:extLst>
      <p:ext uri="{BB962C8B-B14F-4D97-AF65-F5344CB8AC3E}">
        <p14:creationId xmlns:p14="http://schemas.microsoft.com/office/powerpoint/2010/main" val="1959494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9454</TotalTime>
  <Words>571</Words>
  <Application>Microsoft Office PowerPoint</Application>
  <PresentationFormat>Màn hình rộng</PresentationFormat>
  <Paragraphs>82</Paragraphs>
  <Slides>22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22</vt:i4>
      </vt:variant>
    </vt:vector>
  </HeadingPairs>
  <TitlesOfParts>
    <vt:vector size="28" baseType="lpstr">
      <vt:lpstr>Arial</vt:lpstr>
      <vt:lpstr>Calibri</vt:lpstr>
      <vt:lpstr>Cambria Math</vt:lpstr>
      <vt:lpstr>Garamond</vt:lpstr>
      <vt:lpstr>Times New Roman</vt:lpstr>
      <vt:lpstr>Organic</vt:lpstr>
      <vt:lpstr>Final data presentation</vt:lpstr>
      <vt:lpstr>Importance of addressing spatial autocorrelation</vt:lpstr>
      <vt:lpstr>GLM &amp; ESF Poisson model</vt:lpstr>
      <vt:lpstr>Bayesian model</vt:lpstr>
      <vt:lpstr>Local spatial analysis for tr_acreage</vt:lpstr>
      <vt:lpstr>Cold and hot spots for acreage</vt:lpstr>
      <vt:lpstr>Local spatial analysis for GW for PS</vt:lpstr>
      <vt:lpstr>Bản trình bày PowerPoint</vt:lpstr>
      <vt:lpstr>Spatial heterogeneity</vt:lpstr>
      <vt:lpstr>Cluster analysis</vt:lpstr>
      <vt:lpstr>Spatial uncertainty</vt:lpstr>
      <vt:lpstr>Spatial error</vt:lpstr>
      <vt:lpstr>Space time data analysis: ESF </vt:lpstr>
      <vt:lpstr>Space time analysis: RE Bayesian</vt:lpstr>
      <vt:lpstr>Bản trình bày PowerPoint</vt:lpstr>
      <vt:lpstr>Spatially varying coefficients</vt:lpstr>
      <vt:lpstr>Map of SVCs</vt:lpstr>
      <vt:lpstr>Map of ESFs</vt:lpstr>
      <vt:lpstr>Spatial imputation</vt:lpstr>
      <vt:lpstr>Bản trình bày PowerPoint</vt:lpstr>
      <vt:lpstr>Implications and conclusions</vt:lpstr>
      <vt:lpstr>Implications and conclusions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heterogeneity (linear vs SAR model)</dc:title>
  <dc:creator>Hien Nguyen</dc:creator>
  <cp:lastModifiedBy>Hien Nguyen</cp:lastModifiedBy>
  <cp:revision>203</cp:revision>
  <dcterms:created xsi:type="dcterms:W3CDTF">2019-04-04T19:01:18Z</dcterms:created>
  <dcterms:modified xsi:type="dcterms:W3CDTF">2019-05-02T07:35:59Z</dcterms:modified>
</cp:coreProperties>
</file>