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65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1694" y="365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nhanle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mailto:trongnhanle85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en.wikipedia.org/wiki/Model_of_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Microprocessor – Microcontroller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2892" y="6073587"/>
            <a:ext cx="4253134" cy="784413"/>
          </a:xfrm>
        </p:spPr>
        <p:txBody>
          <a:bodyPr>
            <a:normAutofit fontScale="62500" lnSpcReduction="20000"/>
          </a:bodyPr>
          <a:lstStyle/>
          <a:p>
            <a:endParaRPr lang="en-US" i="1" u="sng" dirty="0">
              <a:hlinkClick r:id="rId3"/>
            </a:endParaRPr>
          </a:p>
          <a:p>
            <a:r>
              <a:rPr lang="en-US" dirty="0" smtClean="0">
                <a:hlinkClick r:id="rId3"/>
              </a:rPr>
              <a:t>trongnhanle@hcmut.edu.vn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trongnhanle85@gmail.com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88077" y="5504481"/>
            <a:ext cx="3444900" cy="7496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TRỌNG NHÂN</a:t>
            </a:r>
            <a:endParaRPr 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Everything You Need to Know About Microcontrollers | RS Compon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61" y="4278876"/>
            <a:ext cx="4568039" cy="257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A Guide for selecting the right microcontroller for your IoT project – IIoT  Worl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0" b="12278"/>
          <a:stretch/>
        </p:blipFill>
        <p:spPr bwMode="auto">
          <a:xfrm>
            <a:off x="-120" y="3974076"/>
            <a:ext cx="4576081" cy="15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Language: Header and C++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711" y="2371531"/>
            <a:ext cx="3226729" cy="39703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r>
              <a:rPr lang="en-US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system_lib.h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user_lib.h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UserFolder</a:t>
            </a:r>
            <a:r>
              <a:rPr lang="en-US" dirty="0" smtClean="0"/>
              <a:t>/</a:t>
            </a:r>
            <a:r>
              <a:rPr lang="en-US" dirty="0" err="1" smtClean="0"/>
              <a:t>lib.h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T_off</a:t>
            </a:r>
            <a:r>
              <a:rPr lang="en-US" b="1" dirty="0" smtClean="0"/>
              <a:t>;  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duration);</a:t>
            </a:r>
          </a:p>
          <a:p>
            <a:r>
              <a:rPr lang="en-US" dirty="0"/>
              <a:t>v</a:t>
            </a:r>
            <a:r>
              <a:rPr lang="en-US" dirty="0" smtClean="0"/>
              <a:t>oid setoff(long duration);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9844" y="2233031"/>
            <a:ext cx="3226729" cy="4247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T_on</a:t>
            </a:r>
            <a:r>
              <a:rPr lang="en-US" b="1" dirty="0"/>
              <a:t>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T_off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counter;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 //TODO: set LED on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setoff(long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//TODO: set LED off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delay(long duration){</a:t>
            </a:r>
          </a:p>
          <a:p>
            <a:r>
              <a:rPr lang="en-US" dirty="0" smtClean="0"/>
              <a:t>   //TODO: set delay here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2050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300163"/>
            <a:ext cx="98583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68" y="11834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flipV="1">
            <a:off x="2286000" y="3129280"/>
            <a:ext cx="2913844" cy="1544320"/>
          </a:xfrm>
          <a:prstGeom prst="bentConnector3">
            <a:avLst>
              <a:gd name="adj1" fmla="val 6220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987040" y="4084321"/>
            <a:ext cx="2212804" cy="1239519"/>
          </a:xfrm>
          <a:prstGeom prst="bentConnector3">
            <a:avLst>
              <a:gd name="adj1" fmla="val 6102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87040" y="4887965"/>
            <a:ext cx="2212804" cy="740677"/>
          </a:xfrm>
          <a:prstGeom prst="bentConnector3">
            <a:avLst>
              <a:gd name="adj1" fmla="val 715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Main File</a:t>
            </a:r>
            <a:endParaRPr lang="en-US" dirty="0"/>
          </a:p>
        </p:txBody>
      </p:sp>
      <p:pic>
        <p:nvPicPr>
          <p:cNvPr id="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163386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3779" y="156972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236012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2458544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2936" y="2394398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3184799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3486880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92093" y="3422734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4213135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431155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61250" y="424741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503781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40815" y="1338985"/>
            <a:ext cx="2397616" cy="52840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1514" y="1478495"/>
            <a:ext cx="3093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timer.h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gpio.h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button.h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initGPIO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initTimer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initButton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initLED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….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….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while(1){};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timer_isr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ext_isr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798" y="32694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0597" y="4063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38258" y="50571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1250" y="5896766"/>
            <a:ext cx="97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6357857" y="5566672"/>
            <a:ext cx="2600465" cy="9024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System operations are implemented in </a:t>
            </a:r>
            <a:r>
              <a:rPr lang="en-US" b="1" dirty="0">
                <a:solidFill>
                  <a:srgbClr val="FF0000"/>
                </a:solidFill>
              </a:rPr>
              <a:t>interrupt </a:t>
            </a:r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6357856" y="1562658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included</a:t>
            </a:r>
            <a:endParaRPr lang="en-US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357855" y="3219075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turns on and off every second (LED </a:t>
            </a:r>
            <a:r>
              <a:rPr lang="en-US" dirty="0" err="1" smtClean="0"/>
              <a:t>Blinky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LED turns on for </a:t>
            </a:r>
            <a:r>
              <a:rPr lang="en-US" b="1" dirty="0"/>
              <a:t>3 seconds</a:t>
            </a:r>
            <a:r>
              <a:rPr lang="en-US" dirty="0"/>
              <a:t> and then turns off for </a:t>
            </a:r>
            <a:r>
              <a:rPr lang="en-US" b="1" dirty="0"/>
              <a:t>5 </a:t>
            </a:r>
            <a:r>
              <a:rPr lang="en-US" b="1" dirty="0" smtClean="0"/>
              <a:t>seconds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Digital Clock with hour, minute and second</a:t>
            </a:r>
          </a:p>
          <a:p>
            <a:endParaRPr lang="en-US" dirty="0"/>
          </a:p>
          <a:p>
            <a:r>
              <a:rPr lang="en-US" dirty="0" smtClean="0"/>
              <a:t>Change the delay from 1000 to 10</a:t>
            </a:r>
          </a:p>
          <a:p>
            <a:pPr marL="10972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Exercises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7" y="4815660"/>
            <a:ext cx="3720083" cy="19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2716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Finite-State </a:t>
            </a:r>
            <a:r>
              <a:rPr lang="en-US" b="1" dirty="0"/>
              <a:t>M</a:t>
            </a:r>
            <a:r>
              <a:rPr lang="en-US" b="1" dirty="0" smtClean="0"/>
              <a:t>achine</a:t>
            </a:r>
            <a:r>
              <a:rPr lang="en-US" dirty="0"/>
              <a:t> (</a:t>
            </a:r>
            <a:r>
              <a:rPr lang="en-US" b="1" dirty="0"/>
              <a:t>FSM</a:t>
            </a:r>
            <a:r>
              <a:rPr lang="en-US" dirty="0"/>
              <a:t>) or </a:t>
            </a:r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b="1" dirty="0" smtClean="0"/>
              <a:t>Finite Automata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DFA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</a:t>
            </a:r>
            <a:r>
              <a:rPr lang="en-US" dirty="0">
                <a:hlinkClick r:id="rId2" tooltip="Model of computation"/>
              </a:rPr>
              <a:t>model </a:t>
            </a:r>
            <a:r>
              <a:rPr lang="en-US" dirty="0" smtClean="0">
                <a:hlinkClick r:id="rId2" tooltip="Model of computation"/>
              </a:rPr>
              <a:t>of </a:t>
            </a:r>
            <a:r>
              <a:rPr lang="en-US" dirty="0">
                <a:hlinkClick r:id="rId2" tooltip="Model of computation"/>
              </a:rPr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pic>
        <p:nvPicPr>
          <p:cNvPr id="3074" name="Picture 2" descr="https://upload.wikimedia.org/wikipedia/commons/9/97/Torniquete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2752769"/>
            <a:ext cx="1307745" cy="19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910" y="421962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turnstile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857" y="2654414"/>
          <a:ext cx="4637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39"/>
                <a:gridCol w="1032967"/>
                <a:gridCol w="2058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File:Turnstile state machine colore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2574" r="5657" b="12318"/>
          <a:stretch/>
        </p:blipFill>
        <p:spPr bwMode="auto">
          <a:xfrm>
            <a:off x="1956122" y="4938421"/>
            <a:ext cx="4919241" cy="18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8353441" cy="5436758"/>
          </a:xfrm>
        </p:spPr>
        <p:txBody>
          <a:bodyPr>
            <a:normAutofit fontScale="92500" lnSpcReduction="20000"/>
          </a:bodyPr>
          <a:lstStyle/>
          <a:p>
            <a:pPr marL="109725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LOCKED: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lock_turnstile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//operation in a state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if(Coin == true)  //transition condition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UNLOCKED;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UNLOCKED: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unlock_turnstile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//operation in a state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if(Push == true)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 condition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LED turns on for </a:t>
            </a:r>
            <a:r>
              <a:rPr lang="en-US" b="1" dirty="0" err="1" smtClean="0"/>
              <a:t>T_on</a:t>
            </a:r>
            <a:r>
              <a:rPr lang="en-US" dirty="0" smtClean="0"/>
              <a:t> and then turns off for </a:t>
            </a:r>
            <a:r>
              <a:rPr lang="en-US" b="1" dirty="0" err="1" smtClean="0"/>
              <a:t>T_off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 an DFA for this LED</a:t>
            </a:r>
          </a:p>
          <a:p>
            <a:pPr lvl="1"/>
            <a:r>
              <a:rPr lang="en-US" dirty="0" smtClean="0"/>
              <a:t>Implement the DFA in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</a:t>
            </a:r>
            <a:r>
              <a:rPr lang="en-US" dirty="0" smtClean="0"/>
              <a:t>: turn on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LOW): </a:t>
            </a:r>
            <a:r>
              <a:rPr lang="en-US" dirty="0" smtClean="0"/>
              <a:t>turn off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(duration): </a:t>
            </a:r>
            <a:r>
              <a:rPr lang="en-US" dirty="0" smtClean="0"/>
              <a:t>set a clock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/>
              <a:t>), when the clock is expired,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dirty="0" smtClean="0"/>
              <a:t>; duration is in </a:t>
            </a:r>
            <a:r>
              <a:rPr lang="en-US" dirty="0" err="1" smtClean="0"/>
              <a:t>mili</a:t>
            </a:r>
            <a:r>
              <a:rPr lang="en-US" dirty="0" smtClean="0"/>
              <a:t>-seconds.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039293"/>
            <a:ext cx="9010221" cy="1934787"/>
          </a:xfrm>
        </p:spPr>
        <p:txBody>
          <a:bodyPr/>
          <a:lstStyle/>
          <a:p>
            <a:r>
              <a:rPr lang="en-US" dirty="0" smtClean="0"/>
              <a:t>INIT: Set pin 13 to OUTPUT mode, set timer</a:t>
            </a:r>
          </a:p>
          <a:p>
            <a:r>
              <a:rPr lang="en-US" dirty="0" smtClean="0"/>
              <a:t>LED_ON: Turn on the LED</a:t>
            </a:r>
          </a:p>
          <a:p>
            <a:r>
              <a:rPr lang="en-US" dirty="0" smtClean="0"/>
              <a:t>LED_OFF: Turn off the LED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3920" y="2031876"/>
            <a:ext cx="128016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5880" y="203320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86500" y="209416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LED_OFF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164080" y="2569752"/>
            <a:ext cx="1251800" cy="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9" idx="0"/>
          </p:cNvCxnSpPr>
          <p:nvPr/>
        </p:nvCxnSpPr>
        <p:spPr>
          <a:xfrm rot="16200000" flipH="1">
            <a:off x="5948470" y="628378"/>
            <a:ext cx="60960" cy="2870620"/>
          </a:xfrm>
          <a:prstGeom prst="bentConnector3">
            <a:avLst>
              <a:gd name="adj1" fmla="val -81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4"/>
            <a:endCxn id="8" idx="4"/>
          </p:cNvCxnSpPr>
          <p:nvPr/>
        </p:nvCxnSpPr>
        <p:spPr>
          <a:xfrm rot="5400000" flipH="1">
            <a:off x="5948470" y="1704129"/>
            <a:ext cx="60960" cy="2870620"/>
          </a:xfrm>
          <a:prstGeom prst="bentConnector3">
            <a:avLst>
              <a:gd name="adj1" fmla="val -76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0850" y="11359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5685" y="323687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</a:t>
            </a:r>
            <a:r>
              <a:rPr lang="en-US" dirty="0" err="1" smtClean="0"/>
              <a:t>Arduino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4160091" cy="5436758"/>
          </a:xfrm>
        </p:spPr>
        <p:txBody>
          <a:bodyPr>
            <a:normAutofit fontScale="47500" lnSpcReduction="20000"/>
          </a:bodyPr>
          <a:lstStyle/>
          <a:p>
            <a:pPr marL="109725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loop()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INIT: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LED_ON;</a:t>
            </a: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LED_ON: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	status = LED_OFF;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T_off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667495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LED_OFF: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status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delay(10);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63869" y="1421242"/>
            <a:ext cx="4160091" cy="54367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timer_run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duration){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duration;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weeks for Lectures </a:t>
            </a:r>
          </a:p>
          <a:p>
            <a:r>
              <a:rPr lang="en-US" dirty="0" smtClean="0"/>
              <a:t>6 weeks for Labs (30%)</a:t>
            </a:r>
          </a:p>
          <a:p>
            <a:r>
              <a:rPr lang="en-US" dirty="0" smtClean="0"/>
              <a:t>24h project for Mid-term (20%)</a:t>
            </a:r>
          </a:p>
          <a:p>
            <a:r>
              <a:rPr lang="en-US" dirty="0" smtClean="0"/>
              <a:t>MCQs and Essay for Final-term (40%)</a:t>
            </a:r>
          </a:p>
          <a:p>
            <a:r>
              <a:rPr lang="en-US" dirty="0" smtClean="0"/>
              <a:t>Final project (10%) and Plus (maximum 2)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microcontroller basics including all common </a:t>
            </a:r>
            <a:r>
              <a:rPr lang="en-US" dirty="0" smtClean="0"/>
              <a:t>interfaces: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err="1" smtClean="0"/>
              <a:t>Input/Output</a:t>
            </a:r>
            <a:r>
              <a:rPr lang="en-US" dirty="0" smtClean="0"/>
              <a:t> GPIO (LEDs, Buttons)</a:t>
            </a:r>
          </a:p>
          <a:p>
            <a:pPr lvl="1"/>
            <a:r>
              <a:rPr lang="en-US" dirty="0" smtClean="0"/>
              <a:t>Interrupts: Timer Interrupt</a:t>
            </a:r>
          </a:p>
          <a:p>
            <a:pPr lvl="1"/>
            <a:r>
              <a:rPr lang="en-US" dirty="0" smtClean="0"/>
              <a:t>Serial communications: UART, I2C, SPI</a:t>
            </a:r>
          </a:p>
          <a:p>
            <a:endParaRPr lang="en-US" dirty="0" smtClean="0"/>
          </a:p>
          <a:p>
            <a:r>
              <a:rPr lang="en-US" dirty="0" smtClean="0"/>
              <a:t>Final projects:</a:t>
            </a:r>
          </a:p>
          <a:p>
            <a:pPr lvl="1"/>
            <a:r>
              <a:rPr lang="en-US" dirty="0" smtClean="0"/>
              <a:t>Validate on hardware platforms</a:t>
            </a:r>
          </a:p>
          <a:p>
            <a:pPr lvl="1"/>
            <a:r>
              <a:rPr lang="en-US" dirty="0" smtClean="0"/>
              <a:t>Group of 3 students</a:t>
            </a:r>
          </a:p>
          <a:p>
            <a:pPr lvl="1"/>
            <a:r>
              <a:rPr lang="en-US" dirty="0" smtClean="0"/>
              <a:t>Presentations and Demos</a:t>
            </a:r>
          </a:p>
          <a:p>
            <a:endParaRPr lang="en-US" dirty="0"/>
          </a:p>
          <a:p>
            <a:r>
              <a:rPr lang="en-US" dirty="0" err="1" smtClean="0"/>
              <a:t>Zalo</a:t>
            </a:r>
            <a:r>
              <a:rPr lang="en-US" dirty="0" smtClean="0"/>
              <a:t> group:</a:t>
            </a:r>
          </a:p>
          <a:p>
            <a:pPr lvl="1"/>
            <a:r>
              <a:rPr lang="en-US" dirty="0"/>
              <a:t>https://zalo.me/g/ismims248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 W</a:t>
            </a:r>
            <a:r>
              <a:rPr lang="en-US" dirty="0" smtClean="0"/>
              <a:t>eeks </a:t>
            </a:r>
            <a:r>
              <a:rPr lang="en-US" dirty="0"/>
              <a:t>for Lectures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522230"/>
            <a:ext cx="2915920" cy="28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requirements:</a:t>
            </a:r>
          </a:p>
          <a:p>
            <a:pPr lvl="1"/>
            <a:r>
              <a:rPr lang="en-US" dirty="0" err="1" smtClean="0"/>
              <a:t>STMCubeIDE</a:t>
            </a:r>
            <a:endParaRPr lang="en-US" dirty="0" smtClean="0"/>
          </a:p>
          <a:p>
            <a:pPr lvl="1"/>
            <a:r>
              <a:rPr lang="en-US" dirty="0" smtClean="0"/>
              <a:t>Proteus simulations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Reports are required to submit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Weeks for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is given and students have 24 hour to submit</a:t>
            </a:r>
          </a:p>
          <a:p>
            <a:r>
              <a:rPr lang="en-US" dirty="0" smtClean="0"/>
              <a:t>The format is similar to the LAB:</a:t>
            </a:r>
          </a:p>
          <a:p>
            <a:pPr lvl="1"/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Project manual</a:t>
            </a:r>
          </a:p>
          <a:p>
            <a:pPr lvl="1"/>
            <a:r>
              <a:rPr lang="en-US" dirty="0" smtClean="0"/>
              <a:t>5 – 10 steps to finalize the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Topic is related to LED – Buttons – Timer Interrupt</a:t>
            </a:r>
          </a:p>
          <a:p>
            <a:pPr marL="109725" indent="0">
              <a:buNone/>
            </a:pPr>
            <a:endParaRPr lang="en-US" dirty="0"/>
          </a:p>
          <a:p>
            <a:r>
              <a:rPr lang="en-US" dirty="0" smtClean="0"/>
              <a:t>Programing on STM32CubeIDE</a:t>
            </a:r>
          </a:p>
          <a:p>
            <a:r>
              <a:rPr lang="en-US" dirty="0" smtClean="0"/>
              <a:t>Simulate on Proteus</a:t>
            </a:r>
          </a:p>
          <a:p>
            <a:r>
              <a:rPr lang="en-US" dirty="0" smtClean="0"/>
              <a:t>Submit the Report for evaluation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24h Project for 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5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dirty="0"/>
              <a:t>Networking &amp; communications</a:t>
            </a:r>
          </a:p>
          <a:p>
            <a:pPr marL="630920" lvl="2" indent="-256026"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phones, modems, switches, routers, signal processors</a:t>
            </a:r>
          </a:p>
          <a:p>
            <a:pPr lvl="0">
              <a:buSzPct val="100000"/>
            </a:pPr>
            <a:endParaRPr lang="en-US" dirty="0" smtClean="0"/>
          </a:p>
          <a:p>
            <a:pPr lvl="0">
              <a:buSzPct val="100000"/>
            </a:pPr>
            <a:r>
              <a:rPr lang="en-US" dirty="0" smtClean="0"/>
              <a:t>Embedded </a:t>
            </a:r>
            <a:r>
              <a:rPr lang="en-US" dirty="0"/>
              <a:t>products &amp; systems</a:t>
            </a:r>
          </a:p>
          <a:p>
            <a:pPr marL="630920" lvl="2" indent="-256026"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consumer electronics, appliances, entertainment devices, medical devices, security, transportation</a:t>
            </a:r>
          </a:p>
          <a:p>
            <a:pPr lvl="0">
              <a:buSzPct val="100000"/>
            </a:pPr>
            <a:endParaRPr lang="en-US" dirty="0" smtClean="0"/>
          </a:p>
          <a:p>
            <a:pPr lvl="0">
              <a:buSzPct val="100000"/>
            </a:pPr>
            <a:r>
              <a:rPr lang="en-US" dirty="0" smtClean="0"/>
              <a:t>Scientific </a:t>
            </a:r>
            <a:r>
              <a:rPr lang="en-US" dirty="0"/>
              <a:t>instruments &amp; equipment</a:t>
            </a:r>
          </a:p>
          <a:p>
            <a:pPr marL="630920" lvl="2" indent="-256026"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simulation, testing, sensing, logging, reporting, analyzing</a:t>
            </a:r>
          </a:p>
          <a:p>
            <a:pPr lvl="0">
              <a:buSzPct val="100000"/>
            </a:pPr>
            <a:endParaRPr lang="en-US" dirty="0" smtClean="0"/>
          </a:p>
          <a:p>
            <a:pPr lvl="0">
              <a:buSzPct val="100000"/>
            </a:pPr>
            <a:r>
              <a:rPr lang="en-US" dirty="0" smtClean="0"/>
              <a:t>Many </a:t>
            </a:r>
            <a:r>
              <a:rPr lang="en-US" dirty="0"/>
              <a:t>more.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Microcontroller </a:t>
            </a:r>
            <a:r>
              <a:rPr lang="en-US" sz="2800" dirty="0"/>
              <a:t>and </a:t>
            </a:r>
            <a:r>
              <a:rPr lang="en-US" sz="2800" dirty="0" smtClean="0"/>
              <a:t>Microprocessor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63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 </a:t>
            </a:r>
            <a:r>
              <a:rPr lang="en-US" dirty="0" err="1" smtClean="0"/>
              <a:t>vs</a:t>
            </a:r>
            <a:r>
              <a:rPr lang="en-US" dirty="0" smtClean="0"/>
              <a:t> Microcontroller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4100"/>
              </p:ext>
            </p:extLst>
          </p:nvPr>
        </p:nvGraphicFramePr>
        <p:xfrm>
          <a:off x="1535575" y="1697942"/>
          <a:ext cx="6096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Stand-alone CPU, RAM, ROM and IO (</a:t>
                      </a:r>
                      <a:r>
                        <a:rPr lang="en-US" b="1" dirty="0" smtClean="0"/>
                        <a:t>and</a:t>
                      </a:r>
                      <a:r>
                        <a:rPr lang="en-US" b="1" baseline="0" dirty="0" smtClean="0"/>
                        <a:t> Timer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dirty="0" smtClean="0"/>
                        <a:t> are</a:t>
                      </a:r>
                      <a:r>
                        <a:rPr lang="en-US" baseline="0" dirty="0" smtClean="0"/>
                        <a:t> separated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CPU, RAM, ROM and IO (</a:t>
                      </a:r>
                      <a:r>
                        <a:rPr lang="en-US" b="1" dirty="0" smtClean="0"/>
                        <a:t>and Timer</a:t>
                      </a:r>
                      <a:r>
                        <a:rPr lang="en-US" dirty="0" smtClean="0"/>
                        <a:t>) are</a:t>
                      </a:r>
                      <a:r>
                        <a:rPr lang="en-US" baseline="0" dirty="0" smtClean="0"/>
                        <a:t> all on a single chip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ROM, RAM and IO can be customized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ROM,</a:t>
                      </a:r>
                      <a:r>
                        <a:rPr lang="en-US" baseline="0" dirty="0" smtClean="0"/>
                        <a:t> RAM and IO are fixed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Expensive,</a:t>
                      </a:r>
                      <a:r>
                        <a:rPr lang="en-US" baseline="0" dirty="0" smtClean="0"/>
                        <a:t> versatility and general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cost, power and single-purpose (control-oriented)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resource of power, processing and memory (for AI inferences)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resource of power, processing and memory (for device controller)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Operating System (32 or 64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</a:t>
                      </a:r>
                      <a:r>
                        <a:rPr lang="en-US" baseline="0" dirty="0" smtClean="0"/>
                        <a:t> Time Operating System (8 or 16 bit)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0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79" y="1652186"/>
            <a:ext cx="5139261" cy="19893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Micro-Controller Unit </a:t>
            </a:r>
            <a:r>
              <a:rPr lang="en-US" dirty="0" smtClean="0"/>
              <a:t>(MCU) contains RAM, ROM and IO</a:t>
            </a:r>
          </a:p>
          <a:p>
            <a:r>
              <a:rPr lang="en-US" b="1" dirty="0" smtClean="0"/>
              <a:t>Micro-Processor Unit </a:t>
            </a:r>
            <a:r>
              <a:rPr lang="en-US" dirty="0" smtClean="0"/>
              <a:t>(MPU) only contains the CPU</a:t>
            </a:r>
          </a:p>
          <a:p>
            <a:r>
              <a:rPr lang="en-US" b="1" dirty="0" smtClean="0"/>
              <a:t>System on Chip</a:t>
            </a:r>
            <a:r>
              <a:rPr lang="en-US" dirty="0" smtClean="0"/>
              <a:t> (</a:t>
            </a:r>
            <a:r>
              <a:rPr lang="en-US" dirty="0" err="1" smtClean="0"/>
              <a:t>SoC</a:t>
            </a:r>
            <a:r>
              <a:rPr lang="en-US" dirty="0" smtClean="0"/>
              <a:t>) </a:t>
            </a:r>
            <a:r>
              <a:rPr lang="en-US" dirty="0"/>
              <a:t>refers to MCUs with a greater number of onboard peripherals and functionality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Micro-Controller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167" t="25111" r="15166" b="47334"/>
          <a:stretch/>
        </p:blipFill>
        <p:spPr>
          <a:xfrm>
            <a:off x="5273040" y="1652186"/>
            <a:ext cx="3807489" cy="1989306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7" y="3952240"/>
            <a:ext cx="242824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chip IoT platfo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87" y="3952240"/>
            <a:ext cx="161641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8392" y="6444239"/>
            <a:ext cx="1891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http://www.microchip.com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2632" y="6434549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www.ti.com</a:t>
            </a:r>
            <a:endParaRPr lang="en-US" sz="1200" dirty="0"/>
          </a:p>
        </p:txBody>
      </p:sp>
      <p:pic>
        <p:nvPicPr>
          <p:cNvPr id="3074" name="Picture 2" descr="NUCLEO-L412RB-P STMicroelectronics | Mo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7" y="3789680"/>
            <a:ext cx="2654559" cy="2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on MPU </a:t>
            </a:r>
            <a:r>
              <a:rPr lang="en-US" dirty="0" err="1" smtClean="0"/>
              <a:t>vs</a:t>
            </a:r>
            <a:r>
              <a:rPr lang="en-US" dirty="0" smtClean="0"/>
              <a:t> MCU</a:t>
            </a:r>
            <a:endParaRPr lang="en-US" dirty="0"/>
          </a:p>
        </p:txBody>
      </p:sp>
      <p:pic>
        <p:nvPicPr>
          <p:cNvPr id="2050" name="Picture 2" descr="Dijkstra's Algorithm Source Code |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/>
          <a:stretch/>
        </p:blipFill>
        <p:spPr bwMode="auto">
          <a:xfrm>
            <a:off x="300942" y="1224794"/>
            <a:ext cx="3893182" cy="29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 - How to recursively program a multiplication algorithms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" t="18590" r="14601" b="13181"/>
          <a:stretch/>
        </p:blipFill>
        <p:spPr bwMode="auto">
          <a:xfrm>
            <a:off x="300942" y="4447760"/>
            <a:ext cx="4413562" cy="227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08" y="1490386"/>
            <a:ext cx="4047844" cy="2161223"/>
          </a:xfrm>
          <a:prstGeom prst="rect">
            <a:avLst/>
          </a:prstGeom>
        </p:spPr>
      </p:pic>
      <p:pic>
        <p:nvPicPr>
          <p:cNvPr id="2054" name="Picture 6" descr="What is a state machine?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11870" r="2863" b="8126"/>
          <a:stretch/>
        </p:blipFill>
        <p:spPr bwMode="auto">
          <a:xfrm>
            <a:off x="5608319" y="3917201"/>
            <a:ext cx="3048001" cy="26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762</Words>
  <Application>Microsoft Office PowerPoint</Application>
  <PresentationFormat>On-screen Show (4:3)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Georgia</vt:lpstr>
      <vt:lpstr>Impact</vt:lpstr>
      <vt:lpstr>Tahoma</vt:lpstr>
      <vt:lpstr>Wingdings</vt:lpstr>
      <vt:lpstr>Wingdings 2</vt:lpstr>
      <vt:lpstr>Training presentation</vt:lpstr>
      <vt:lpstr>Microprocessor – Microcontroller Introduction</vt:lpstr>
      <vt:lpstr>Course Information</vt:lpstr>
      <vt:lpstr>15 Weeks for Lectures </vt:lpstr>
      <vt:lpstr>6 Weeks for Labs</vt:lpstr>
      <vt:lpstr>24h Project for Midterm</vt:lpstr>
      <vt:lpstr>Microcontroller and Microprocessor Applications</vt:lpstr>
      <vt:lpstr>Microprocessor vs Microcontroller</vt:lpstr>
      <vt:lpstr>Micro-Controller Platform</vt:lpstr>
      <vt:lpstr>Program on MPU vs MCU</vt:lpstr>
      <vt:lpstr>C Language: Header and C++ Files </vt:lpstr>
      <vt:lpstr>C Language: Main File</vt:lpstr>
      <vt:lpstr>Warm up Exercises</vt:lpstr>
      <vt:lpstr>Finite State Machine (FSM)</vt:lpstr>
      <vt:lpstr>Finite State Machine Programming</vt:lpstr>
      <vt:lpstr>Example</vt:lpstr>
      <vt:lpstr>Answer</vt:lpstr>
      <vt:lpstr>Answer (Arduino Code)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2022-08-30T04:02:57Z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