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1" r:id="rId3"/>
    <p:sldId id="262" r:id="rId4"/>
    <p:sldId id="278" r:id="rId5"/>
    <p:sldId id="263" r:id="rId6"/>
    <p:sldId id="264" r:id="rId7"/>
    <p:sldId id="267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estrial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90E1AC-5DBB-4E76-AFC1-1A0ECAA2B44C}">
  <a:tblStyle styleId="{7290E1AC-5DBB-4E76-AFC1-1A0ECAA2B44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3E7"/>
          </a:solidFill>
        </a:fill>
      </a:tcStyle>
    </a:wholeTbl>
    <a:band1H>
      <a:tcTxStyle b="off" i="off"/>
      <a:tcStyle>
        <a:tcBdr/>
        <a:fill>
          <a:solidFill>
            <a:srgbClr val="D9E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9E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4" y="300"/>
      </p:cViewPr>
      <p:guideLst>
        <p:guide orient="horz" pos="162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728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8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23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657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85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54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 rot="5400000">
            <a:off x="5369550" y="1483350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1369050" y="-431175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Questrial"/>
              <a:buNone/>
              <a:defRPr sz="6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Questrial"/>
              <a:buNone/>
              <a:defRPr sz="6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  <a:defRPr sz="135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Questrial"/>
              <a:buNone/>
              <a:defRPr sz="27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Calibri"/>
              <a:buNone/>
              <a:defRPr sz="1125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Calibri"/>
              <a:buNone/>
              <a:defRPr sz="7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Questrial"/>
              <a:buNone/>
              <a:defRPr sz="27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D2CAB5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Calibri"/>
              <a:buNone/>
              <a:defRPr sz="1125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Calibri"/>
              <a:buNone/>
              <a:defRPr sz="7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675"/>
              <a:buFont typeface="Calibri"/>
              <a:buNone/>
              <a:defRPr sz="675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5"/>
          <p:cNvSpPr txBox="1">
            <a:spLocks/>
          </p:cNvSpPr>
          <p:nvPr/>
        </p:nvSpPr>
        <p:spPr>
          <a:xfrm>
            <a:off x="2835955" y="1683418"/>
            <a:ext cx="4756829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Carme"/>
              <a:buNone/>
            </a:pPr>
            <a:r>
              <a:rPr lang="en-GB" sz="2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WE ARE HERE TO HELP</a:t>
            </a:r>
            <a:endParaRPr lang="en-GB" sz="2800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194661" y="301925"/>
            <a:ext cx="1626841" cy="1469443"/>
          </a:xfrm>
          <a:prstGeom prst="wedgeRectCallout">
            <a:avLst>
              <a:gd name="adj1" fmla="val -20833"/>
              <a:gd name="adj2" fmla="val 764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HELP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63" y="2406770"/>
            <a:ext cx="4865298" cy="273673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</a:pPr>
            <a:r>
              <a:rPr lang="en-GB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140913" y="1457586"/>
            <a:ext cx="8072705" cy="70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Issue: Damage car/</a:t>
            </a:r>
            <a:r>
              <a:rPr lang="en-US" sz="2000" b="0" i="0" u="none" strike="noStrike" cap="none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motobike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suddenly, out of gas, tore tires</a:t>
            </a: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endParaRPr sz="1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907050" y="2062375"/>
            <a:ext cx="7459569" cy="716756"/>
            <a:chOff x="1785" y="276939"/>
            <a:chExt cx="6092428" cy="716756"/>
          </a:xfrm>
        </p:grpSpPr>
        <p:sp>
          <p:nvSpPr>
            <p:cNvPr id="144" name="Google Shape;144;p20"/>
            <p:cNvSpPr/>
            <p:nvPr/>
          </p:nvSpPr>
          <p:spPr>
            <a:xfrm>
              <a:off x="1785" y="276939"/>
              <a:ext cx="1791890" cy="716756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1785" y="276939"/>
              <a:ext cx="1612701" cy="716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50650" rIns="25325" bIns="5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GB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</a:t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435298" y="276939"/>
              <a:ext cx="1791890" cy="71675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1793676" y="276939"/>
              <a:ext cx="1075134" cy="716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dirty="0" smtClean="0">
                  <a:solidFill>
                    <a:schemeClr val="bg1"/>
                  </a:solidFill>
                </a:rPr>
                <a:t>Check</a:t>
              </a:r>
              <a:endParaRPr sz="1900" dirty="0">
                <a:solidFill>
                  <a:schemeClr val="bg1"/>
                </a:solidFill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868810" y="276939"/>
              <a:ext cx="1791890" cy="71675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227188" y="276939"/>
              <a:ext cx="1075134" cy="716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GB" sz="1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Negotiate</a:t>
              </a:r>
              <a:endParaRPr dirty="0"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02323" y="276939"/>
              <a:ext cx="1791890" cy="71675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4660701" y="276939"/>
              <a:ext cx="1075134" cy="716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0" tIns="50650" rIns="25325" bIns="5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GB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Rent</a:t>
              </a:r>
              <a:endParaRPr/>
            </a:p>
          </p:txBody>
        </p:sp>
      </p:grpSp>
      <p:cxnSp>
        <p:nvCxnSpPr>
          <p:cNvPr id="152" name="Google Shape;152;p20"/>
          <p:cNvCxnSpPr/>
          <p:nvPr/>
        </p:nvCxnSpPr>
        <p:spPr>
          <a:xfrm>
            <a:off x="1887625" y="2832557"/>
            <a:ext cx="0" cy="843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3815826" y="2832557"/>
            <a:ext cx="0" cy="843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5644508" y="2832557"/>
            <a:ext cx="0" cy="843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7311469" y="2832557"/>
            <a:ext cx="0" cy="843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6" name="Google Shape;156;p20"/>
          <p:cNvSpPr txBox="1"/>
          <p:nvPr/>
        </p:nvSpPr>
        <p:spPr>
          <a:xfrm>
            <a:off x="1346482" y="3686000"/>
            <a:ext cx="1357147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sym typeface="Arial"/>
              </a:rPr>
              <a:t>Where?</a:t>
            </a:r>
            <a:endParaRPr sz="2400" dirty="0"/>
          </a:p>
        </p:txBody>
      </p:sp>
      <p:sp>
        <p:nvSpPr>
          <p:cNvPr id="157" name="Google Shape;157;p20"/>
          <p:cNvSpPr txBox="1"/>
          <p:nvPr/>
        </p:nvSpPr>
        <p:spPr>
          <a:xfrm>
            <a:off x="3411526" y="3673499"/>
            <a:ext cx="1399622" cy="4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sym typeface="Arial"/>
              </a:rPr>
              <a:t>When?</a:t>
            </a:r>
            <a:endParaRPr sz="2400" dirty="0"/>
          </a:p>
        </p:txBody>
      </p:sp>
      <p:sp>
        <p:nvSpPr>
          <p:cNvPr id="158" name="Google Shape;158;p20"/>
          <p:cNvSpPr txBox="1"/>
          <p:nvPr/>
        </p:nvSpPr>
        <p:spPr>
          <a:xfrm>
            <a:off x="5232344" y="3673498"/>
            <a:ext cx="1180454" cy="44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sym typeface="Arial"/>
              </a:rPr>
              <a:t>How?</a:t>
            </a:r>
            <a:endParaRPr sz="2400" dirty="0"/>
          </a:p>
        </p:txBody>
      </p:sp>
      <p:sp>
        <p:nvSpPr>
          <p:cNvPr id="159" name="Google Shape;159;p20"/>
          <p:cNvSpPr txBox="1"/>
          <p:nvPr/>
        </p:nvSpPr>
        <p:spPr>
          <a:xfrm>
            <a:off x="6932048" y="3672644"/>
            <a:ext cx="10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sym typeface="Arial"/>
              </a:rPr>
              <a:t>What?</a:t>
            </a:r>
            <a:endParaRPr sz="2400" dirty="0"/>
          </a:p>
        </p:txBody>
      </p:sp>
      <p:sp>
        <p:nvSpPr>
          <p:cNvPr id="160" name="Google Shape;160;p20"/>
          <p:cNvSpPr txBox="1"/>
          <p:nvPr/>
        </p:nvSpPr>
        <p:spPr>
          <a:xfrm>
            <a:off x="1140913" y="3951800"/>
            <a:ext cx="1493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 b="0" i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Dispersed!</a:t>
            </a:r>
            <a:endParaRPr b="0" i="1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990330" y="3951802"/>
            <a:ext cx="1650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 b="0" i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 Confidence!</a:t>
            </a:r>
            <a:endParaRPr sz="1800" dirty="0"/>
          </a:p>
        </p:txBody>
      </p:sp>
      <p:sp>
        <p:nvSpPr>
          <p:cNvPr id="162" name="Google Shape;162;p20"/>
          <p:cNvSpPr txBox="1"/>
          <p:nvPr/>
        </p:nvSpPr>
        <p:spPr>
          <a:xfrm>
            <a:off x="4643748" y="3941852"/>
            <a:ext cx="200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 b="0" i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Slow!</a:t>
            </a:r>
            <a:endParaRPr sz="1800" dirty="0"/>
          </a:p>
        </p:txBody>
      </p:sp>
      <p:sp>
        <p:nvSpPr>
          <p:cNvPr id="163" name="Google Shape;163;p20"/>
          <p:cNvSpPr txBox="1"/>
          <p:nvPr/>
        </p:nvSpPr>
        <p:spPr>
          <a:xfrm>
            <a:off x="6645348" y="4134130"/>
            <a:ext cx="1577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 b="0" i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Are you sure you get what you want?</a:t>
            </a:r>
            <a:endParaRPr b="0" i="1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8945"/>
            <a:ext cx="65" cy="219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8" y="1380769"/>
            <a:ext cx="603858" cy="603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822960" y="1416511"/>
            <a:ext cx="75438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i="1" dirty="0" smtClean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mobile platform where </a:t>
            </a:r>
            <a:r>
              <a:rPr lang="en-US" sz="1800" i="1" dirty="0" smtClean="0">
                <a:latin typeface="Arial"/>
                <a:ea typeface="Arial"/>
                <a:cs typeface="Arial"/>
                <a:sym typeface="Arial"/>
              </a:rPr>
              <a:t>users/service provider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1800" b="1" i="1" dirty="0" smtClean="0">
                <a:latin typeface="Arial"/>
                <a:ea typeface="Arial"/>
                <a:cs typeface="Arial"/>
                <a:sym typeface="Arial"/>
              </a:rPr>
              <a:t>find, track </a:t>
            </a:r>
            <a:r>
              <a:rPr lang="en-US" sz="1800" i="1" dirty="0" smtClean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i="1" dirty="0" smtClean="0">
                <a:latin typeface="Arial"/>
                <a:ea typeface="Arial"/>
                <a:cs typeface="Arial"/>
                <a:sym typeface="Arial"/>
              </a:rPr>
              <a:t>notification</a:t>
            </a:r>
            <a:r>
              <a:rPr lang="en-US" sz="1800" i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locations of people in </a:t>
            </a:r>
            <a:r>
              <a:rPr lang="en-US" sz="1800" i="1" dirty="0" smtClean="0">
                <a:latin typeface="Arial"/>
                <a:ea typeface="Arial"/>
                <a:cs typeface="Arial"/>
                <a:sym typeface="Arial"/>
              </a:rPr>
              <a:t>crash.</a:t>
            </a:r>
            <a:endParaRPr sz="1800" b="1" i="1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465" y="2066115"/>
            <a:ext cx="5878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2400" dirty="0" err="1" smtClean="0"/>
              <a:t>Nomal</a:t>
            </a:r>
            <a:r>
              <a:rPr lang="en-US" sz="2400" dirty="0" smtClean="0"/>
              <a:t> search:</a:t>
            </a:r>
            <a:endParaRPr lang="vi-VN" sz="2400" dirty="0"/>
          </a:p>
          <a:p>
            <a:pPr marL="114300" lvl="0">
              <a:buSzPts val="1800"/>
            </a:pPr>
            <a:r>
              <a:rPr lang="vi-VN" sz="2400" dirty="0"/>
              <a:t>               </a:t>
            </a:r>
            <a:r>
              <a:rPr lang="en-US" sz="2400" dirty="0"/>
              <a:t>+</a:t>
            </a:r>
            <a:r>
              <a:rPr lang="en-US" sz="2400" dirty="0" err="1" smtClean="0"/>
              <a:t>Nomal</a:t>
            </a:r>
            <a:r>
              <a:rPr lang="en-US" sz="2400" dirty="0" smtClean="0"/>
              <a:t> points</a:t>
            </a:r>
            <a:endParaRPr lang="vi-VN" sz="2400" dirty="0" smtClean="0"/>
          </a:p>
          <a:p>
            <a:pPr marL="114300" lvl="0">
              <a:buSzPts val="1800"/>
            </a:pPr>
            <a:r>
              <a:rPr lang="vi-VN" sz="2400" dirty="0" smtClean="0"/>
              <a:t>              </a:t>
            </a:r>
            <a:r>
              <a:rPr lang="en-US" sz="2400" dirty="0" smtClean="0"/>
              <a:t> +Guaranteed service provider</a:t>
            </a:r>
            <a:endParaRPr lang="vi-VN" sz="2400" dirty="0"/>
          </a:p>
        </p:txBody>
      </p:sp>
      <p:sp>
        <p:nvSpPr>
          <p:cNvPr id="3" name="Rectangle 2"/>
          <p:cNvSpPr/>
          <p:nvPr/>
        </p:nvSpPr>
        <p:spPr>
          <a:xfrm>
            <a:off x="279219" y="3359412"/>
            <a:ext cx="5721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sz="2400" dirty="0" err="1" smtClean="0"/>
              <a:t>Notiffication</a:t>
            </a:r>
            <a:r>
              <a:rPr lang="vi-VN" sz="2400" dirty="0" smtClean="0"/>
              <a:t>:</a:t>
            </a:r>
            <a:endParaRPr lang="vi-VN" sz="2400" dirty="0"/>
          </a:p>
          <a:p>
            <a:pPr marL="114300" lvl="0">
              <a:buSzPts val="1800"/>
            </a:pPr>
            <a:r>
              <a:rPr lang="vi-VN" sz="2400" dirty="0"/>
              <a:t>      </a:t>
            </a:r>
            <a:r>
              <a:rPr lang="en-US" sz="2400" dirty="0" smtClean="0"/>
              <a:t>     </a:t>
            </a:r>
            <a:r>
              <a:rPr lang="en-US" sz="2400" dirty="0"/>
              <a:t>+</a:t>
            </a:r>
            <a:r>
              <a:rPr lang="en-US" sz="2400" dirty="0" smtClean="0"/>
              <a:t>Points are available</a:t>
            </a:r>
            <a:endParaRPr lang="vi-VN" sz="2400" dirty="0"/>
          </a:p>
          <a:p>
            <a:pPr marL="114300" lvl="0">
              <a:buSzPts val="1800"/>
            </a:pPr>
            <a:r>
              <a:rPr lang="vi-VN" sz="2400" dirty="0"/>
              <a:t>      </a:t>
            </a:r>
            <a:r>
              <a:rPr lang="en-US" sz="2400" dirty="0" smtClean="0"/>
              <a:t>     </a:t>
            </a:r>
            <a:r>
              <a:rPr lang="en-US" sz="2400" dirty="0"/>
              <a:t>+</a:t>
            </a:r>
            <a:r>
              <a:rPr lang="en-US" sz="2400" dirty="0" smtClean="0"/>
              <a:t>Guaranteed service provider</a:t>
            </a:r>
            <a:endParaRPr lang="vi-V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40" y="2567476"/>
            <a:ext cx="1055106" cy="1097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  <a:endParaRPr dirty="0"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670523" y="2430894"/>
            <a:ext cx="7696237" cy="1035844"/>
            <a:chOff x="0" y="269716"/>
            <a:chExt cx="7696237" cy="1443037"/>
          </a:xfrm>
        </p:grpSpPr>
        <p:sp>
          <p:nvSpPr>
            <p:cNvPr id="171" name="Google Shape;171;p21"/>
            <p:cNvSpPr/>
            <p:nvPr/>
          </p:nvSpPr>
          <p:spPr>
            <a:xfrm>
              <a:off x="0" y="269716"/>
              <a:ext cx="2405062" cy="1443037"/>
            </a:xfrm>
            <a:prstGeom prst="rect">
              <a:avLst/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0" y="269716"/>
              <a:ext cx="2405100" cy="14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975" tIns="220975" rIns="220975" bIns="2209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Arial"/>
                <a:buNone/>
              </a:pPr>
              <a:r>
                <a:rPr lang="en-GB"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645568" y="269716"/>
              <a:ext cx="2405062" cy="1443037"/>
            </a:xfrm>
            <a:prstGeom prst="rect">
              <a:avLst/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645568" y="269716"/>
              <a:ext cx="2405100" cy="144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205725" rIns="205725" bIns="2057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Arial"/>
                <a:buNone/>
              </a:pPr>
              <a:r>
                <a:rPr lang="en-GB" sz="4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</a:t>
              </a:r>
              <a:endParaRPr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91137" y="269716"/>
              <a:ext cx="2405062" cy="1443037"/>
            </a:xfrm>
            <a:prstGeom prst="rect">
              <a:avLst/>
            </a:prstGeom>
            <a:gradFill>
              <a:gsLst>
                <a:gs pos="0">
                  <a:srgbClr val="86BC19"/>
                </a:gs>
                <a:gs pos="34000">
                  <a:srgbClr val="86BB1D"/>
                </a:gs>
                <a:gs pos="70000">
                  <a:srgbClr val="89C219"/>
                </a:gs>
                <a:gs pos="100000">
                  <a:srgbClr val="8CBE2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5291137" y="269716"/>
              <a:ext cx="2405100" cy="14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205725" rIns="205725" bIns="2057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Arial"/>
                <a:buNone/>
              </a:pPr>
              <a:r>
                <a:rPr lang="en-GB" sz="4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Helpful</a:t>
              </a:r>
              <a:endParaRPr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453026" y="319040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br>
              <a:rPr lang="en-GB" sz="36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6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dirty="0"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2285492" y="498131"/>
            <a:ext cx="6108518" cy="729886"/>
            <a:chOff x="43383" y="650"/>
            <a:chExt cx="6009233" cy="838497"/>
          </a:xfrm>
        </p:grpSpPr>
        <p:sp>
          <p:nvSpPr>
            <p:cNvPr id="185" name="Google Shape;185;p22"/>
            <p:cNvSpPr/>
            <p:nvPr/>
          </p:nvSpPr>
          <p:spPr>
            <a:xfrm>
              <a:off x="43383" y="650"/>
              <a:ext cx="1397496" cy="838497"/>
            </a:xfrm>
            <a:prstGeom prst="rect">
              <a:avLst/>
            </a:prstGeom>
            <a:solidFill>
              <a:srgbClr val="8AB83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43383" y="650"/>
              <a:ext cx="1397496" cy="83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GB" sz="2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Online </a:t>
              </a:r>
              <a:r>
                <a:rPr lang="en-GB" sz="2800" b="0" i="0" u="none" strike="noStrike" cap="none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suport</a:t>
              </a:r>
              <a:endParaRPr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580629" y="650"/>
              <a:ext cx="1397496" cy="838497"/>
            </a:xfrm>
            <a:prstGeom prst="rect">
              <a:avLst/>
            </a:prstGeom>
            <a:solidFill>
              <a:srgbClr val="93BC3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1580629" y="650"/>
              <a:ext cx="1397496" cy="83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700"/>
              </a:pPr>
              <a:r>
                <a:rPr lang="en-GB" sz="2400" dirty="0">
                  <a:solidFill>
                    <a:schemeClr val="bg1"/>
                  </a:solidFill>
                </a:rPr>
                <a:t>More </a:t>
              </a:r>
              <a:r>
                <a:rPr lang="en-GB" sz="2400" dirty="0" smtClean="0">
                  <a:solidFill>
                    <a:schemeClr val="bg1"/>
                  </a:solidFill>
                </a:rPr>
                <a:t>Info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117874" y="650"/>
              <a:ext cx="1397496" cy="838497"/>
            </a:xfrm>
            <a:prstGeom prst="rect">
              <a:avLst/>
            </a:prstGeom>
            <a:solidFill>
              <a:srgbClr val="9FC23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3117874" y="650"/>
              <a:ext cx="1397496" cy="83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700"/>
              </a:pPr>
              <a:endParaRPr lang="en-GB" sz="1800" dirty="0" smtClean="0">
                <a:solidFill>
                  <a:schemeClr val="lt1"/>
                </a:solidFill>
              </a:endParaRP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ts val="1700"/>
              </a:pPr>
              <a:r>
                <a:rPr lang="en-GB" sz="2400" dirty="0" smtClean="0">
                  <a:solidFill>
                    <a:schemeClr val="lt1"/>
                  </a:solidFill>
                </a:rPr>
                <a:t>Less </a:t>
              </a:r>
              <a:r>
                <a:rPr lang="en-GB" sz="2400" dirty="0">
                  <a:solidFill>
                    <a:schemeClr val="lt1"/>
                  </a:solidFill>
                </a:rPr>
                <a:t>time</a:t>
              </a:r>
              <a:endParaRPr lang="en-GB" sz="2400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655120" y="650"/>
              <a:ext cx="1397496" cy="838497"/>
            </a:xfrm>
            <a:prstGeom prst="rect">
              <a:avLst/>
            </a:prstGeom>
            <a:solidFill>
              <a:srgbClr val="AAC83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4655120" y="650"/>
              <a:ext cx="1397496" cy="83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GB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Rating system</a:t>
              </a: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378386" y="2341037"/>
            <a:ext cx="1626841" cy="1469443"/>
          </a:xfrm>
          <a:prstGeom prst="wedgeRectCallout">
            <a:avLst>
              <a:gd name="adj1" fmla="val -20833"/>
              <a:gd name="adj2" fmla="val 764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HELP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66" y="1481501"/>
            <a:ext cx="1974920" cy="3510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75" y="1481501"/>
            <a:ext cx="1937360" cy="344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76" y="1481501"/>
            <a:ext cx="1937360" cy="3444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</a:pPr>
            <a:r>
              <a:rPr lang="en-GB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Value Proposition</a:t>
            </a:r>
            <a:endParaRPr dirty="0"/>
          </a:p>
        </p:txBody>
      </p:sp>
      <p:sp>
        <p:nvSpPr>
          <p:cNvPr id="203" name="Google Shape;203;p23"/>
          <p:cNvSpPr/>
          <p:nvPr/>
        </p:nvSpPr>
        <p:spPr>
          <a:xfrm>
            <a:off x="3396336" y="1375718"/>
            <a:ext cx="2351327" cy="853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sz="2400" dirty="0">
                <a:solidFill>
                  <a:schemeClr val="bg1"/>
                </a:solidFill>
              </a:rPr>
              <a:t>social values, community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659130" y="3551644"/>
            <a:ext cx="1847306" cy="955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sz="2400" dirty="0" smtClean="0">
                <a:solidFill>
                  <a:schemeClr val="bg1"/>
                </a:solidFill>
              </a:rPr>
              <a:t>Normalize the </a:t>
            </a:r>
            <a:r>
              <a:rPr lang="en-US" sz="2400" dirty="0">
                <a:solidFill>
                  <a:schemeClr val="bg1"/>
                </a:solidFill>
              </a:rPr>
              <a:t>rescue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6478417" y="3551581"/>
            <a:ext cx="1858464" cy="1148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ctr">
              <a:buClr>
                <a:schemeClr val="lt1"/>
              </a:buClr>
              <a:buSzPts val="1400"/>
            </a:pPr>
            <a:r>
              <a:rPr lang="en-US" sz="2400" dirty="0" smtClean="0">
                <a:solidFill>
                  <a:schemeClr val="bg1"/>
                </a:solidFill>
              </a:rPr>
              <a:t>Guaranteed service </a:t>
            </a:r>
            <a:r>
              <a:rPr lang="en-US" sz="2400" dirty="0">
                <a:solidFill>
                  <a:schemeClr val="bg1"/>
                </a:solidFill>
              </a:rPr>
              <a:t>provider</a:t>
            </a:r>
          </a:p>
          <a:p>
            <a:pPr lvl="0" algn="ctr">
              <a:buClr>
                <a:schemeClr val="lt1"/>
              </a:buClr>
              <a:buSzPts val="1400"/>
            </a:pP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207" name="Google Shape;207;p23"/>
          <p:cNvCxnSpPr>
            <a:stCxn id="205" idx="3"/>
          </p:cNvCxnSpPr>
          <p:nvPr/>
        </p:nvCxnSpPr>
        <p:spPr>
          <a:xfrm flipV="1">
            <a:off x="2506436" y="3551581"/>
            <a:ext cx="599073" cy="47758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8" name="Google Shape;208;p23"/>
          <p:cNvCxnSpPr>
            <a:stCxn id="203" idx="2"/>
          </p:cNvCxnSpPr>
          <p:nvPr/>
        </p:nvCxnSpPr>
        <p:spPr>
          <a:xfrm>
            <a:off x="4572000" y="2229419"/>
            <a:ext cx="22860" cy="2949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0" name="Google Shape;210;p23"/>
          <p:cNvCxnSpPr>
            <a:stCxn id="206" idx="1"/>
          </p:cNvCxnSpPr>
          <p:nvPr/>
        </p:nvCxnSpPr>
        <p:spPr>
          <a:xfrm flipH="1" flipV="1">
            <a:off x="6158321" y="3551582"/>
            <a:ext cx="320096" cy="57412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9" name="Rectangular Callout 38"/>
          <p:cNvSpPr/>
          <p:nvPr/>
        </p:nvSpPr>
        <p:spPr>
          <a:xfrm>
            <a:off x="3781439" y="2571750"/>
            <a:ext cx="1626841" cy="1469443"/>
          </a:xfrm>
          <a:prstGeom prst="wedgeRectCallout">
            <a:avLst>
              <a:gd name="adj1" fmla="val -20833"/>
              <a:gd name="adj2" fmla="val 764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HELP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22960" y="9303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dirty="0" smtClean="0">
                <a:latin typeface="Arial"/>
                <a:ea typeface="Arial"/>
                <a:cs typeface="Arial"/>
                <a:sym typeface="Arial"/>
              </a:rPr>
              <a:t>Future features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393" y="1903675"/>
            <a:ext cx="7153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Analysis, support </a:t>
            </a:r>
            <a:r>
              <a:rPr lang="en-US" sz="3200" b="1" dirty="0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3200" b="1" dirty="0" err="1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endParaRPr lang="en-US" sz="3200" b="1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6007" y="1731249"/>
            <a:ext cx="5445722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</a:rPr>
              <a:t>Multi </a:t>
            </a:r>
            <a:r>
              <a:rPr lang="en-US" sz="3400" b="1" dirty="0" err="1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</a:rPr>
              <a:t>Service:help</a:t>
            </a:r>
            <a:r>
              <a:rPr lang="en-US" sz="34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</a:rPr>
              <a:t> health,</a:t>
            </a:r>
          </a:p>
          <a:p>
            <a:pPr algn="ctr"/>
            <a:r>
              <a:rPr lang="en-US" sz="34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</a:rPr>
              <a:t>Help home appliances,</a:t>
            </a:r>
          </a:p>
          <a:p>
            <a:pPr algn="ctr"/>
            <a:r>
              <a:rPr lang="en-US" sz="34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</a:rPr>
              <a:t>Help moving,</a:t>
            </a:r>
            <a:endParaRPr lang="en-US" sz="3400" b="1" dirty="0">
              <a:ln w="0"/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54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126" y="2525666"/>
            <a:ext cx="5307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Evaluation/Review service</a:t>
            </a:r>
            <a:endParaRPr lang="en-US" sz="3200" b="1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126" y="2980192"/>
            <a:ext cx="34163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Notice to friends</a:t>
            </a:r>
          </a:p>
        </p:txBody>
      </p:sp>
      <p:sp>
        <p:nvSpPr>
          <p:cNvPr id="13" name="Google Shape;272;p26"/>
          <p:cNvSpPr txBox="1">
            <a:spLocks/>
          </p:cNvSpPr>
          <p:nvPr/>
        </p:nvSpPr>
        <p:spPr>
          <a:xfrm>
            <a:off x="822960" y="96249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estrial"/>
              <a:buNone/>
              <a:defRPr sz="3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Development Orientation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126" y="3459959"/>
            <a:ext cx="2005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</a:t>
            </a:r>
            <a:endParaRPr lang="en-US" sz="3200" b="1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72" grpId="1"/>
      <p:bldP spid="6" grpId="0"/>
      <p:bldP spid="6" grpId="1"/>
      <p:bldP spid="8" grpId="0"/>
      <p:bldP spid="10" grpId="0"/>
      <p:bldP spid="10" grpId="1"/>
      <p:bldP spid="11" grpId="0"/>
      <p:bldP spid="11" grpId="1"/>
      <p:bldP spid="13" grpId="0"/>
      <p:bldP spid="15" grpId="0"/>
      <p:bldP spid="1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21"/>
          <p:cNvSpPr txBox="1">
            <a:spLocks noGrp="1"/>
          </p:cNvSpPr>
          <p:nvPr>
            <p:ph type="title"/>
          </p:nvPr>
        </p:nvSpPr>
        <p:spPr>
          <a:xfrm>
            <a:off x="3121854" y="493818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  <p:sp>
        <p:nvSpPr>
          <p:cNvPr id="5" name="Rectangle 4"/>
          <p:cNvSpPr/>
          <p:nvPr/>
        </p:nvSpPr>
        <p:spPr>
          <a:xfrm>
            <a:off x="3392424" y="1261872"/>
            <a:ext cx="20574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99327" y="2074857"/>
            <a:ext cx="1626841" cy="1469443"/>
          </a:xfrm>
          <a:prstGeom prst="wedgeRectCallout">
            <a:avLst>
              <a:gd name="adj1" fmla="val -20833"/>
              <a:gd name="adj2" fmla="val 764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HELP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3308" y="222569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Lê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Phương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26338" y="22256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Hoàng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Văn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Tần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42807" y="223105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Nguyễn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Văn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Hiên</a:t>
            </a:r>
            <a:endParaRPr lang="en-US" sz="1800" b="1" dirty="0"/>
          </a:p>
        </p:txBody>
      </p:sp>
      <p:sp>
        <p:nvSpPr>
          <p:cNvPr id="10" name="Rectangle 9"/>
          <p:cNvSpPr/>
          <p:nvPr/>
        </p:nvSpPr>
        <p:spPr>
          <a:xfrm>
            <a:off x="2720362" y="2615681"/>
            <a:ext cx="7844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arme"/>
              <a:buNone/>
            </a:pPr>
            <a:r>
              <a:rPr lang="en-GB" sz="36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ARE HERE TO </a:t>
            </a:r>
            <a:r>
              <a:rPr lang="en-GB" sz="36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HELP </a:t>
            </a:r>
            <a:r>
              <a:rPr lang="en-GB" sz="36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GB" sz="36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168</Words>
  <Application>Microsoft Office PowerPoint</Application>
  <PresentationFormat>On-screen Show (16:9)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Carme</vt:lpstr>
      <vt:lpstr>Calibri</vt:lpstr>
      <vt:lpstr>Questrial</vt:lpstr>
      <vt:lpstr>Nunito</vt:lpstr>
      <vt:lpstr>Wingdings</vt:lpstr>
      <vt:lpstr>Retrospect</vt:lpstr>
      <vt:lpstr>PowerPoint Presentation</vt:lpstr>
      <vt:lpstr>Problem</vt:lpstr>
      <vt:lpstr>Our Solution</vt:lpstr>
      <vt:lpstr>Our Solution</vt:lpstr>
      <vt:lpstr>Our  Product</vt:lpstr>
      <vt:lpstr>Value Proposition</vt:lpstr>
      <vt:lpstr>Future features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HELP</dc:title>
  <dc:creator>Hoàng Nhất Thiên</dc:creator>
  <cp:lastModifiedBy>That Nguyen</cp:lastModifiedBy>
  <cp:revision>57</cp:revision>
  <dcterms:modified xsi:type="dcterms:W3CDTF">2018-11-18T05:13:26Z</dcterms:modified>
</cp:coreProperties>
</file>