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4" r:id="rId5"/>
    <p:sldId id="265" r:id="rId6"/>
    <p:sldId id="263" r:id="rId7"/>
    <p:sldId id="266"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4856-6AA1-65B0-8CF6-CCB15678E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38BA7-15C8-02AE-A29B-BE7B25190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FA022E-A4B3-0766-564C-1B19B5621B05}"/>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B691A3F9-79BB-AF53-79D2-E1CF25091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32A3B-5DE7-BE0C-924E-CE93B8C2F020}"/>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6320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7DA9-9644-3FED-0956-082C86877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5FF7E-C0BD-910F-52A0-54BDE35E6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A474B-2BB5-16AC-1B86-F04CB9BB1D99}"/>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0BF1D9DD-DE99-4EFB-5444-11AEF6FD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8E65-B90C-EDB0-2A88-DADBC7D002B9}"/>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72307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B157C-CF97-E29E-A2A8-3370C1CB09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31681-54A5-32E6-0C88-93C2BA172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337E3-4138-E4D3-CEEF-C0BB035E3DE0}"/>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1EFFB0A9-F012-F323-2214-AE2E00557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3478F-CD74-5272-716F-0E445F52A027}"/>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942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A743-0A52-5619-FDFA-59A805F3C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5A4EC-162F-54B9-8C25-92ED338F5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8AD74-DBE6-1763-D7C0-DF96A4228834}"/>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45C375C9-4191-4749-DD46-34DD0C58F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C8181-3CAB-CAE4-1DF8-9D5F767AD2BE}"/>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78270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682B-F92B-A6E3-192F-5DBA75DBE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1C921-695C-8727-5EE1-B186C07A73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3C88D-6B82-DF1D-4D1B-0576C631FD06}"/>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71326C09-987D-3290-6CCD-07F33313F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0568-0301-6216-B13A-57440A8C1299}"/>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39254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969F-E7E4-B45C-83A5-8E4F7D368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A3279-CB20-DD04-FB95-1CB040CB07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18535-C8CC-3D8F-DBD5-DA81B4AFC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8F35A-662A-17A2-F99A-55347BB94D30}"/>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6" name="Footer Placeholder 5">
            <a:extLst>
              <a:ext uri="{FF2B5EF4-FFF2-40B4-BE49-F238E27FC236}">
                <a16:creationId xmlns:a16="http://schemas.microsoft.com/office/drawing/2014/main" id="{85C5778F-CA60-3CD3-3A43-8AF23F23D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0C16F-FD17-E925-B526-50C2C4DB311C}"/>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26203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91C6-553E-4C85-E951-A36193ECE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84F1C8-0A3F-40ED-739A-B929D3E4C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A8F1E-8D4D-BB21-C225-0A20B162C5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DE4282-7DC7-A3F8-628A-FF946F94E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6618E-F740-DCB1-AF12-A1854AC57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21C2FD-CDFD-B742-6036-316E16122303}"/>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8" name="Footer Placeholder 7">
            <a:extLst>
              <a:ext uri="{FF2B5EF4-FFF2-40B4-BE49-F238E27FC236}">
                <a16:creationId xmlns:a16="http://schemas.microsoft.com/office/drawing/2014/main" id="{283D6684-48C4-0C26-D4CE-4CCFD0BD6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A8822-2AEE-6AC5-B84E-B3AC16874004}"/>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48830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6649-8494-B750-37B8-9C59D3650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84E73-1FD8-651D-157A-B5002A569AB0}"/>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4" name="Footer Placeholder 3">
            <a:extLst>
              <a:ext uri="{FF2B5EF4-FFF2-40B4-BE49-F238E27FC236}">
                <a16:creationId xmlns:a16="http://schemas.microsoft.com/office/drawing/2014/main" id="{1677EA92-7C7A-08B7-8F58-8480ADF02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1960F-144F-1159-3922-5EB7DD0B300A}"/>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24771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2D60C-629F-3E60-EF98-125CFB9E83AB}"/>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3" name="Footer Placeholder 2">
            <a:extLst>
              <a:ext uri="{FF2B5EF4-FFF2-40B4-BE49-F238E27FC236}">
                <a16:creationId xmlns:a16="http://schemas.microsoft.com/office/drawing/2014/main" id="{24C8354A-4AAD-7461-B021-783864C88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C48BE-68EB-4F95-297C-6354702034FA}"/>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7740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6307-E9ED-BB26-6720-DE5CE26FF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F53FB2-22C5-9B4A-86EC-F956ED14F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A4A952-048F-9CF3-2A04-9AC18329B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4F4BB-0639-69E6-629E-514298B94D25}"/>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6" name="Footer Placeholder 5">
            <a:extLst>
              <a:ext uri="{FF2B5EF4-FFF2-40B4-BE49-F238E27FC236}">
                <a16:creationId xmlns:a16="http://schemas.microsoft.com/office/drawing/2014/main" id="{2FF4FB28-034B-D303-DC46-3D88AAA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B7409-3598-9133-B5FC-69DC2DBD318B}"/>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309557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42E8-DC88-03DA-F604-972BA6CFA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35EFA-7DF8-A94A-0966-F093BE7C3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9F6B9-6E38-6F97-2F7E-2833F923C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A3543-F8EF-3AA2-394E-AC17FD373D3B}"/>
              </a:ext>
            </a:extLst>
          </p:cNvPr>
          <p:cNvSpPr>
            <a:spLocks noGrp="1"/>
          </p:cNvSpPr>
          <p:nvPr>
            <p:ph type="dt" sz="half" idx="10"/>
          </p:nvPr>
        </p:nvSpPr>
        <p:spPr/>
        <p:txBody>
          <a:bodyPr/>
          <a:lstStyle/>
          <a:p>
            <a:fld id="{7ABB417A-DC48-41D1-8E82-5FAF552D7FE1}" type="datetimeFigureOut">
              <a:rPr lang="en-US" smtClean="0"/>
              <a:t>5/11/2025</a:t>
            </a:fld>
            <a:endParaRPr lang="en-US"/>
          </a:p>
        </p:txBody>
      </p:sp>
      <p:sp>
        <p:nvSpPr>
          <p:cNvPr id="6" name="Footer Placeholder 5">
            <a:extLst>
              <a:ext uri="{FF2B5EF4-FFF2-40B4-BE49-F238E27FC236}">
                <a16:creationId xmlns:a16="http://schemas.microsoft.com/office/drawing/2014/main" id="{6DF4FCC4-D9B9-BEB4-BF82-866DEDABB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FFBB8-B602-BCE2-F473-D7A513808D93}"/>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61255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3EC7-6948-72E5-4E82-4012E09C7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D902A-8B10-6A47-A177-BEBD6F9C5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CA72-E00C-E8B9-EECE-6BF509D14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BB417A-DC48-41D1-8E82-5FAF552D7FE1}" type="datetimeFigureOut">
              <a:rPr lang="en-US" smtClean="0"/>
              <a:t>5/11/2025</a:t>
            </a:fld>
            <a:endParaRPr lang="en-US"/>
          </a:p>
        </p:txBody>
      </p:sp>
      <p:sp>
        <p:nvSpPr>
          <p:cNvPr id="5" name="Footer Placeholder 4">
            <a:extLst>
              <a:ext uri="{FF2B5EF4-FFF2-40B4-BE49-F238E27FC236}">
                <a16:creationId xmlns:a16="http://schemas.microsoft.com/office/drawing/2014/main" id="{3C29C664-DE97-A1CB-D27E-5A39F6AD3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DAB2E3-D614-82BE-2C7D-F14B5C29F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6D1A85-6117-4968-9697-69CEEA0EE812}" type="slidenum">
              <a:rPr lang="en-US" smtClean="0"/>
              <a:t>‹#›</a:t>
            </a:fld>
            <a:endParaRPr lang="en-US"/>
          </a:p>
        </p:txBody>
      </p:sp>
    </p:spTree>
    <p:extLst>
      <p:ext uri="{BB962C8B-B14F-4D97-AF65-F5344CB8AC3E}">
        <p14:creationId xmlns:p14="http://schemas.microsoft.com/office/powerpoint/2010/main" val="56292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2.png"/><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21.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D9385-0B11-462E-A5BA-40A22A21615E}"/>
              </a:ext>
            </a:extLst>
          </p:cNvPr>
          <p:cNvSpPr>
            <a:spLocks noGrp="1"/>
          </p:cNvSpPr>
          <p:nvPr>
            <p:ph type="ctrTitle"/>
          </p:nvPr>
        </p:nvSpPr>
        <p:spPr>
          <a:xfrm>
            <a:off x="823442" y="921715"/>
            <a:ext cx="5163022" cy="2635993"/>
          </a:xfrm>
        </p:spPr>
        <p:txBody>
          <a:bodyPr anchor="b">
            <a:normAutofit/>
          </a:bodyPr>
          <a:lstStyle/>
          <a:p>
            <a:pPr algn="l"/>
            <a:r>
              <a:rPr lang="en-US" sz="4800">
                <a:latin typeface="Arial" panose="020B0604020202020204" pitchFamily="34" charset="0"/>
                <a:cs typeface="Arial" panose="020B0604020202020204" pitchFamily="34" charset="0"/>
              </a:rPr>
              <a:t>Hệ thống quản lý ca thi và thi trắc nghiệm trực tuyến</a:t>
            </a:r>
          </a:p>
        </p:txBody>
      </p:sp>
      <p:sp>
        <p:nvSpPr>
          <p:cNvPr id="1037" name="Rectangle 103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38B64F2-7D63-9CDE-57BA-1C15374CDB5E}"/>
              </a:ext>
            </a:extLst>
          </p:cNvPr>
          <p:cNvSpPr>
            <a:spLocks noGrp="1"/>
          </p:cNvSpPr>
          <p:nvPr>
            <p:ph type="subTitle" idx="1"/>
          </p:nvPr>
        </p:nvSpPr>
        <p:spPr>
          <a:xfrm>
            <a:off x="525730" y="5238774"/>
            <a:ext cx="6725674" cy="1395022"/>
          </a:xfrm>
        </p:spPr>
        <p:txBody>
          <a:bodyPr anchor="t">
            <a:normAutofit/>
          </a:bodyPr>
          <a:lstStyle/>
          <a:p>
            <a:pPr algn="l"/>
            <a:r>
              <a:rPr lang="en-US" sz="2200">
                <a:solidFill>
                  <a:srgbClr val="FFFFFF"/>
                </a:solidFill>
                <a:latin typeface="Arial" panose="020B0604020202020204" pitchFamily="34" charset="0"/>
                <a:cs typeface="Arial" panose="020B0604020202020204" pitchFamily="34" charset="0"/>
              </a:rPr>
              <a:t>Giảng viên hướng dẫn: ThS.Nguyễn Huy Cường</a:t>
            </a:r>
          </a:p>
          <a:p>
            <a:pPr algn="l"/>
            <a:r>
              <a:rPr lang="en-US" sz="2200">
                <a:solidFill>
                  <a:srgbClr val="FFFFFF"/>
                </a:solidFill>
                <a:latin typeface="Arial" panose="020B0604020202020204" pitchFamily="34" charset="0"/>
                <a:cs typeface="Arial" panose="020B0604020202020204" pitchFamily="34" charset="0"/>
              </a:rPr>
              <a:t>Sinh viên thực hiện: Cao Hiển Đạt</a:t>
            </a:r>
          </a:p>
        </p:txBody>
      </p:sp>
      <p:pic>
        <p:nvPicPr>
          <p:cNvPr id="1030" name="Picture 6" descr="Entrance Exam, Academic Assessment, Test Preparation Transparent PNG">
            <a:extLst>
              <a:ext uri="{FF2B5EF4-FFF2-40B4-BE49-F238E27FC236}">
                <a16:creationId xmlns:a16="http://schemas.microsoft.com/office/drawing/2014/main" id="{E5787FC0-1A96-DDA1-EB83-5BE0E506B4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3907" y="1432942"/>
            <a:ext cx="5163022" cy="3614117"/>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blue and red text on a white background&#10;&#10;AI-generated content may be incorrect.">
            <a:extLst>
              <a:ext uri="{FF2B5EF4-FFF2-40B4-BE49-F238E27FC236}">
                <a16:creationId xmlns:a16="http://schemas.microsoft.com/office/drawing/2014/main" id="{36129D51-FBBA-3AE7-700D-8132D756C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8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C52D844-B317-2915-6A13-1107155E9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73E7BD9-20BA-A70D-EF0E-157F4EAC7C6A}"/>
              </a:ext>
            </a:extLst>
          </p:cNvPr>
          <p:cNvSpPr txBox="1"/>
          <p:nvPr/>
        </p:nvSpPr>
        <p:spPr>
          <a:xfrm>
            <a:off x="0" y="97778"/>
            <a:ext cx="3997842"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Mục tiêu đề tài</a:t>
            </a:r>
          </a:p>
        </p:txBody>
      </p:sp>
      <p:sp>
        <p:nvSpPr>
          <p:cNvPr id="6" name="TextBox 5">
            <a:extLst>
              <a:ext uri="{FF2B5EF4-FFF2-40B4-BE49-F238E27FC236}">
                <a16:creationId xmlns:a16="http://schemas.microsoft.com/office/drawing/2014/main" id="{32AAF34A-5E09-A9E2-686D-EDE63C3BCE70}"/>
              </a:ext>
            </a:extLst>
          </p:cNvPr>
          <p:cNvSpPr txBox="1"/>
          <p:nvPr/>
        </p:nvSpPr>
        <p:spPr>
          <a:xfrm>
            <a:off x="489096" y="1064889"/>
            <a:ext cx="5450308" cy="2343655"/>
          </a:xfrm>
          <a:prstGeom prst="rect">
            <a:avLst/>
          </a:prstGeom>
          <a:noFill/>
        </p:spPr>
        <p:txBody>
          <a:bodyPr wrap="square" rtlCol="0">
            <a:spAutoFit/>
          </a:bodyPr>
          <a:lstStyle/>
          <a:p>
            <a:pPr marL="342900" indent="-342900" algn="just">
              <a:lnSpc>
                <a:spcPct val="150000"/>
              </a:lnSpc>
              <a:buAutoNum type="arabicPeriod"/>
            </a:pPr>
            <a:r>
              <a:rPr lang="en-US" sz="2000" b="1">
                <a:latin typeface="Arial" panose="020B0604020202020204" pitchFamily="34" charset="0"/>
                <a:cs typeface="Arial" panose="020B0604020202020204" pitchFamily="34" charset="0"/>
              </a:rPr>
              <a:t>Hệ thống toàn diện</a:t>
            </a:r>
          </a:p>
          <a:p>
            <a:pPr marL="342900" lvl="0" indent="-342900" algn="just">
              <a:lnSpc>
                <a:spcPct val="150000"/>
              </a:lnSpc>
              <a:spcAft>
                <a:spcPts val="800"/>
              </a:spcAft>
              <a:buFont typeface="Times New Roman" panose="02020603050405020304" pitchFamily="18" charset="0"/>
              <a:buChar char="-"/>
            </a:pPr>
            <a:r>
              <a:rPr lang="en-US" sz="2000" kern="100">
                <a:effectLst/>
                <a:latin typeface="Arial" panose="020B0604020202020204" pitchFamily="34" charset="0"/>
                <a:ea typeface="Calibri" panose="020F0502020204030204" pitchFamily="34" charset="0"/>
                <a:cs typeface="Arial" panose="020B0604020202020204" pitchFamily="34" charset="0"/>
              </a:rPr>
              <a:t>Xây dựng một hệ thống thi trắc nghiệm trực tuyến tại phòng máy có giám thị giám sát, đảm bảo hiệu suất cao, bảo mật tốt và dễ dàng quản lý.</a:t>
            </a:r>
          </a:p>
        </p:txBody>
      </p:sp>
      <p:pic>
        <p:nvPicPr>
          <p:cNvPr id="7" name="Picture 4" descr="👩🏻‍🏫 Online Education Software - Class Scheduling | Omnify">
            <a:extLst>
              <a:ext uri="{FF2B5EF4-FFF2-40B4-BE49-F238E27FC236}">
                <a16:creationId xmlns:a16="http://schemas.microsoft.com/office/drawing/2014/main" id="{FCCF90F6-EE41-608C-2CBC-9A0A8748D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579" y="3513881"/>
            <a:ext cx="4277467" cy="2871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ow can online and offline education coexist? - LeadSquared">
            <a:extLst>
              <a:ext uri="{FF2B5EF4-FFF2-40B4-BE49-F238E27FC236}">
                <a16:creationId xmlns:a16="http://schemas.microsoft.com/office/drawing/2014/main" id="{E24BBCDF-17A1-BC06-4BD2-4FBC19329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901" y="3429000"/>
            <a:ext cx="4729809" cy="2956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561727A-CE72-C8CD-C330-09206F31A30B}"/>
              </a:ext>
            </a:extLst>
          </p:cNvPr>
          <p:cNvSpPr txBox="1"/>
          <p:nvPr/>
        </p:nvSpPr>
        <p:spPr>
          <a:xfrm>
            <a:off x="6252598" y="1064889"/>
            <a:ext cx="5811159" cy="2451953"/>
          </a:xfrm>
          <a:prstGeom prst="rect">
            <a:avLst/>
          </a:prstGeom>
          <a:noFill/>
        </p:spPr>
        <p:txBody>
          <a:bodyPr wrap="square" rtlCol="0">
            <a:spAutoFit/>
          </a:bodyPr>
          <a:lstStyle/>
          <a:p>
            <a:pPr lvl="0" algn="just">
              <a:lnSpc>
                <a:spcPct val="150000"/>
              </a:lnSpc>
              <a:spcAft>
                <a:spcPts val="800"/>
              </a:spcAft>
            </a:pPr>
            <a:r>
              <a:rPr lang="en-US" sz="2000" b="1" kern="100">
                <a:latin typeface="Arial" panose="020B0604020202020204" pitchFamily="34" charset="0"/>
                <a:ea typeface="Calibri" panose="020F0502020204030204" pitchFamily="34" charset="0"/>
                <a:cs typeface="Arial" panose="020B0604020202020204" pitchFamily="34" charset="0"/>
              </a:rPr>
              <a:t>2. Nâng cao trải nghiệm, nghiên cứu sâu</a:t>
            </a:r>
          </a:p>
          <a:p>
            <a:pPr marL="342900" indent="-342900" algn="just">
              <a:lnSpc>
                <a:spcPct val="150000"/>
              </a:lnSpc>
              <a:spcAft>
                <a:spcPts val="800"/>
              </a:spcAft>
              <a:buFont typeface="Arial" panose="020B0604020202020204" pitchFamily="34" charset="0"/>
              <a:buChar char="­"/>
            </a:pPr>
            <a:r>
              <a:rPr lang="en-US" sz="2000" kern="100">
                <a:effectLst/>
                <a:latin typeface="Arial" panose="020B0604020202020204" pitchFamily="34" charset="0"/>
                <a:ea typeface="Calibri" panose="020F0502020204030204" pitchFamily="34" charset="0"/>
                <a:cs typeface="Arial" panose="020B0604020202020204" pitchFamily="34" charset="0"/>
              </a:rPr>
              <a:t>Góp phần mở rộng hiểu biết về việc ứng dụng Blazor WebAssembly và các công nghệ tối ưu hiệu suất vào thực tiễn.</a:t>
            </a:r>
          </a:p>
          <a:p>
            <a:pPr algn="just"/>
            <a:endParaRPr lang="en-US" sz="2000"/>
          </a:p>
        </p:txBody>
      </p:sp>
    </p:spTree>
    <p:extLst>
      <p:ext uri="{BB962C8B-B14F-4D97-AF65-F5344CB8AC3E}">
        <p14:creationId xmlns:p14="http://schemas.microsoft.com/office/powerpoint/2010/main" val="107474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28282A1-796B-A93A-4363-E241E030F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E56304D-2A06-0137-738D-C0F193FF1F15}"/>
              </a:ext>
            </a:extLst>
          </p:cNvPr>
          <p:cNvSpPr txBox="1"/>
          <p:nvPr/>
        </p:nvSpPr>
        <p:spPr>
          <a:xfrm>
            <a:off x="0" y="106326"/>
            <a:ext cx="12192000"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Sơ đồ kiến trúc tổng quan các dịch vụ</a:t>
            </a:r>
          </a:p>
        </p:txBody>
      </p:sp>
      <p:sp>
        <p:nvSpPr>
          <p:cNvPr id="6" name="Rectangle 5">
            <a:extLst>
              <a:ext uri="{FF2B5EF4-FFF2-40B4-BE49-F238E27FC236}">
                <a16:creationId xmlns:a16="http://schemas.microsoft.com/office/drawing/2014/main" id="{05D3908D-B38C-AC8F-CC9B-3C453A47DA37}"/>
              </a:ext>
            </a:extLst>
          </p:cNvPr>
          <p:cNvSpPr/>
          <p:nvPr/>
        </p:nvSpPr>
        <p:spPr>
          <a:xfrm>
            <a:off x="340242" y="1531088"/>
            <a:ext cx="2796363" cy="3891517"/>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user Vector Icons free download in SVG, PNG Format">
            <a:extLst>
              <a:ext uri="{FF2B5EF4-FFF2-40B4-BE49-F238E27FC236}">
                <a16:creationId xmlns:a16="http://schemas.microsoft.com/office/drawing/2014/main" id="{84BC03CA-BCC6-10AA-D5C7-C7CF890C74A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2" y="1864400"/>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user Vector Icons free download in SVG, PNG Format">
            <a:extLst>
              <a:ext uri="{FF2B5EF4-FFF2-40B4-BE49-F238E27FC236}">
                <a16:creationId xmlns:a16="http://schemas.microsoft.com/office/drawing/2014/main" id="{E2D4F9B0-DE69-C549-0BBA-0939E78300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3" y="2996899"/>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user Vector Icons free download in SVG, PNG Format">
            <a:extLst>
              <a:ext uri="{FF2B5EF4-FFF2-40B4-BE49-F238E27FC236}">
                <a16:creationId xmlns:a16="http://schemas.microsoft.com/office/drawing/2014/main" id="{AB1783FC-9B6C-8397-840F-8836762A3B31}"/>
              </a:ext>
            </a:extLst>
          </p:cNvPr>
          <p:cNvPicPr>
            <a:picLocks noChangeAspect="1" noChangeArrowheads="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3" y="4112507"/>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omputer - Free computer icons">
            <a:extLst>
              <a:ext uri="{FF2B5EF4-FFF2-40B4-BE49-F238E27FC236}">
                <a16:creationId xmlns:a16="http://schemas.microsoft.com/office/drawing/2014/main" id="{D4F24168-5B92-01DC-C556-A2D156D5D8B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7995" y="1864400"/>
            <a:ext cx="1077598" cy="10775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Computer - Free computer icons">
            <a:extLst>
              <a:ext uri="{FF2B5EF4-FFF2-40B4-BE49-F238E27FC236}">
                <a16:creationId xmlns:a16="http://schemas.microsoft.com/office/drawing/2014/main" id="{3393452B-706F-E63E-4BBF-A4A8B2B9D01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7995" y="2996899"/>
            <a:ext cx="1077598" cy="10775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omputer - Free computer icons">
            <a:extLst>
              <a:ext uri="{FF2B5EF4-FFF2-40B4-BE49-F238E27FC236}">
                <a16:creationId xmlns:a16="http://schemas.microsoft.com/office/drawing/2014/main" id="{807DB3FD-CEC6-9A70-E2CE-2EF52EA161F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38423" y="4074497"/>
            <a:ext cx="1077598" cy="107759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B7F542A6-AB68-D26A-2576-697FE77AEEA5}"/>
              </a:ext>
            </a:extLst>
          </p:cNvPr>
          <p:cNvCxnSpPr>
            <a:stCxn id="7" idx="3"/>
          </p:cNvCxnSpPr>
          <p:nvPr/>
        </p:nvCxnSpPr>
        <p:spPr>
          <a:xfrm flipV="1">
            <a:off x="1476983" y="2347240"/>
            <a:ext cx="291012"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D2C3BC4-520A-06C8-CCDE-580A11CCF54C}"/>
              </a:ext>
            </a:extLst>
          </p:cNvPr>
          <p:cNvCxnSpPr/>
          <p:nvPr/>
        </p:nvCxnSpPr>
        <p:spPr>
          <a:xfrm flipV="1">
            <a:off x="1439769" y="3546957"/>
            <a:ext cx="291012"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12593BF-4757-A17D-0BC0-4BA74BA1503D}"/>
              </a:ext>
            </a:extLst>
          </p:cNvPr>
          <p:cNvCxnSpPr/>
          <p:nvPr/>
        </p:nvCxnSpPr>
        <p:spPr>
          <a:xfrm flipV="1">
            <a:off x="1421494" y="4679455"/>
            <a:ext cx="291012" cy="1"/>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0BC1244-6E0A-ADF8-0F56-887E9EFFEF4F}"/>
              </a:ext>
            </a:extLst>
          </p:cNvPr>
          <p:cNvSpPr txBox="1"/>
          <p:nvPr/>
        </p:nvSpPr>
        <p:spPr>
          <a:xfrm>
            <a:off x="425302" y="2701374"/>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1" name="TextBox 20">
            <a:extLst>
              <a:ext uri="{FF2B5EF4-FFF2-40B4-BE49-F238E27FC236}">
                <a16:creationId xmlns:a16="http://schemas.microsoft.com/office/drawing/2014/main" id="{95390321-136A-3D87-ED48-05F1F2F81964}"/>
              </a:ext>
            </a:extLst>
          </p:cNvPr>
          <p:cNvSpPr txBox="1"/>
          <p:nvPr/>
        </p:nvSpPr>
        <p:spPr>
          <a:xfrm>
            <a:off x="425301" y="3853116"/>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2" name="TextBox 21">
            <a:extLst>
              <a:ext uri="{FF2B5EF4-FFF2-40B4-BE49-F238E27FC236}">
                <a16:creationId xmlns:a16="http://schemas.microsoft.com/office/drawing/2014/main" id="{5EE42F5A-DEBB-595C-72AF-14709E2BBFAD}"/>
              </a:ext>
            </a:extLst>
          </p:cNvPr>
          <p:cNvSpPr txBox="1"/>
          <p:nvPr/>
        </p:nvSpPr>
        <p:spPr>
          <a:xfrm>
            <a:off x="425300" y="5040178"/>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Supervisor</a:t>
            </a:r>
          </a:p>
        </p:txBody>
      </p:sp>
      <p:sp>
        <p:nvSpPr>
          <p:cNvPr id="23" name="Rectangle 22">
            <a:extLst>
              <a:ext uri="{FF2B5EF4-FFF2-40B4-BE49-F238E27FC236}">
                <a16:creationId xmlns:a16="http://schemas.microsoft.com/office/drawing/2014/main" id="{3DE241FF-0B5F-57FD-6ABC-F47050C43A14}"/>
              </a:ext>
            </a:extLst>
          </p:cNvPr>
          <p:cNvSpPr/>
          <p:nvPr/>
        </p:nvSpPr>
        <p:spPr>
          <a:xfrm>
            <a:off x="3519377" y="1010093"/>
            <a:ext cx="6060558" cy="5348177"/>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descr="AWS API Gateway • Nub8">
            <a:extLst>
              <a:ext uri="{FF2B5EF4-FFF2-40B4-BE49-F238E27FC236}">
                <a16:creationId xmlns:a16="http://schemas.microsoft.com/office/drawing/2014/main" id="{1433EB3B-A926-1C5A-3E08-4428BF16F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1987" y="2384790"/>
            <a:ext cx="771400" cy="77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C7AB45A-14CF-8594-EBD9-B308CB725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1986" y="4184532"/>
            <a:ext cx="771401" cy="77140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A476D009-0031-F639-5060-89F1BB99963B}"/>
              </a:ext>
            </a:extLst>
          </p:cNvPr>
          <p:cNvSpPr/>
          <p:nvPr/>
        </p:nvSpPr>
        <p:spPr>
          <a:xfrm>
            <a:off x="5148848" y="1127274"/>
            <a:ext cx="1123289"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Identity Service</a:t>
            </a:r>
          </a:p>
        </p:txBody>
      </p:sp>
      <p:pic>
        <p:nvPicPr>
          <p:cNvPr id="3078" name="Picture 6" descr="Docker: Node.js">
            <a:extLst>
              <a:ext uri="{FF2B5EF4-FFF2-40B4-BE49-F238E27FC236}">
                <a16:creationId xmlns:a16="http://schemas.microsoft.com/office/drawing/2014/main" id="{68E92D21-C79B-97ED-3A8A-2C504A223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6745" y="5941964"/>
            <a:ext cx="762165" cy="40013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1BCED961-2202-020A-D7D9-3DB5FC163CD2}"/>
              </a:ext>
            </a:extLst>
          </p:cNvPr>
          <p:cNvSpPr/>
          <p:nvPr/>
        </p:nvSpPr>
        <p:spPr>
          <a:xfrm>
            <a:off x="7219506" y="2126512"/>
            <a:ext cx="1123289"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Exam Service</a:t>
            </a:r>
          </a:p>
        </p:txBody>
      </p:sp>
      <p:sp>
        <p:nvSpPr>
          <p:cNvPr id="27" name="Rectangle: Rounded Corners 26">
            <a:extLst>
              <a:ext uri="{FF2B5EF4-FFF2-40B4-BE49-F238E27FC236}">
                <a16:creationId xmlns:a16="http://schemas.microsoft.com/office/drawing/2014/main" id="{11461524-6979-9BC7-81D1-CF42C5AD9B3D}"/>
              </a:ext>
            </a:extLst>
          </p:cNvPr>
          <p:cNvSpPr/>
          <p:nvPr/>
        </p:nvSpPr>
        <p:spPr>
          <a:xfrm>
            <a:off x="5868384" y="2815156"/>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Save Exam Service</a:t>
            </a:r>
          </a:p>
        </p:txBody>
      </p:sp>
      <p:sp>
        <p:nvSpPr>
          <p:cNvPr id="3075" name="Arc 3074">
            <a:extLst>
              <a:ext uri="{FF2B5EF4-FFF2-40B4-BE49-F238E27FC236}">
                <a16:creationId xmlns:a16="http://schemas.microsoft.com/office/drawing/2014/main" id="{7150B791-358B-2DDA-C686-6BF3D56F90D5}"/>
              </a:ext>
            </a:extLst>
          </p:cNvPr>
          <p:cNvSpPr/>
          <p:nvPr/>
        </p:nvSpPr>
        <p:spPr>
          <a:xfrm>
            <a:off x="1585539" y="2384790"/>
            <a:ext cx="2406447" cy="771396"/>
          </a:xfrm>
          <a:prstGeom prst="arc">
            <a:avLst>
              <a:gd name="adj1" fmla="val 16199993"/>
              <a:gd name="adj2" fmla="val 21358989"/>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77" name="Rectangle: Rounded Corners 3076">
            <a:extLst>
              <a:ext uri="{FF2B5EF4-FFF2-40B4-BE49-F238E27FC236}">
                <a16:creationId xmlns:a16="http://schemas.microsoft.com/office/drawing/2014/main" id="{69C05BEC-3D75-D505-81E1-C583F4185CC6}"/>
              </a:ext>
            </a:extLst>
          </p:cNvPr>
          <p:cNvSpPr/>
          <p:nvPr/>
        </p:nvSpPr>
        <p:spPr>
          <a:xfrm>
            <a:off x="6746116" y="3690921"/>
            <a:ext cx="1545267"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Exam Planner Service</a:t>
            </a:r>
          </a:p>
        </p:txBody>
      </p:sp>
      <p:sp>
        <p:nvSpPr>
          <p:cNvPr id="3079" name="Rectangle: Rounded Corners 3078">
            <a:extLst>
              <a:ext uri="{FF2B5EF4-FFF2-40B4-BE49-F238E27FC236}">
                <a16:creationId xmlns:a16="http://schemas.microsoft.com/office/drawing/2014/main" id="{B3E74E84-6B08-9072-2A6F-096ABCF02E8F}"/>
              </a:ext>
            </a:extLst>
          </p:cNvPr>
          <p:cNvSpPr/>
          <p:nvPr/>
        </p:nvSpPr>
        <p:spPr>
          <a:xfrm>
            <a:off x="6495235" y="5574305"/>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Control Service</a:t>
            </a:r>
          </a:p>
        </p:txBody>
      </p:sp>
      <p:sp>
        <p:nvSpPr>
          <p:cNvPr id="3080" name="Rectangle: Rounded Corners 3079">
            <a:extLst>
              <a:ext uri="{FF2B5EF4-FFF2-40B4-BE49-F238E27FC236}">
                <a16:creationId xmlns:a16="http://schemas.microsoft.com/office/drawing/2014/main" id="{D384627F-57E1-EC3E-DC93-634DE1EF1121}"/>
              </a:ext>
            </a:extLst>
          </p:cNvPr>
          <p:cNvSpPr/>
          <p:nvPr/>
        </p:nvSpPr>
        <p:spPr>
          <a:xfrm>
            <a:off x="5667530" y="4678310"/>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Supervise Service</a:t>
            </a:r>
          </a:p>
        </p:txBody>
      </p:sp>
      <p:sp>
        <p:nvSpPr>
          <p:cNvPr id="3081" name="Rectangle 3080">
            <a:extLst>
              <a:ext uri="{FF2B5EF4-FFF2-40B4-BE49-F238E27FC236}">
                <a16:creationId xmlns:a16="http://schemas.microsoft.com/office/drawing/2014/main" id="{B2CBBAC1-676E-E3A6-49A7-B4CEE8DA064B}"/>
              </a:ext>
            </a:extLst>
          </p:cNvPr>
          <p:cNvSpPr/>
          <p:nvPr/>
        </p:nvSpPr>
        <p:spPr>
          <a:xfrm>
            <a:off x="9824482" y="1010093"/>
            <a:ext cx="2060294" cy="5178056"/>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2" name="Picture 8" descr="EPPlus Software · GitHub">
            <a:extLst>
              <a:ext uri="{FF2B5EF4-FFF2-40B4-BE49-F238E27FC236}">
                <a16:creationId xmlns:a16="http://schemas.microsoft.com/office/drawing/2014/main" id="{993D5E1B-54C6-F64D-079F-5D45A166E4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17438" y="4259575"/>
            <a:ext cx="604217" cy="604217"/>
          </a:xfrm>
          <a:prstGeom prst="rect">
            <a:avLst/>
          </a:prstGeom>
          <a:noFill/>
          <a:extLst>
            <a:ext uri="{909E8E84-426E-40DD-AFC4-6F175D3DCCD1}">
              <a14:hiddenFill xmlns:a14="http://schemas.microsoft.com/office/drawing/2010/main">
                <a:solidFill>
                  <a:srgbClr val="FFFFFF"/>
                </a:solidFill>
              </a14:hiddenFill>
            </a:ext>
          </a:extLst>
        </p:spPr>
      </p:pic>
      <p:sp>
        <p:nvSpPr>
          <p:cNvPr id="3083" name="TextBox 3082">
            <a:extLst>
              <a:ext uri="{FF2B5EF4-FFF2-40B4-BE49-F238E27FC236}">
                <a16:creationId xmlns:a16="http://schemas.microsoft.com/office/drawing/2014/main" id="{21791CD1-B395-9696-EFF3-7BCBA1B3186A}"/>
              </a:ext>
            </a:extLst>
          </p:cNvPr>
          <p:cNvSpPr txBox="1"/>
          <p:nvPr/>
        </p:nvSpPr>
        <p:spPr>
          <a:xfrm>
            <a:off x="788664" y="5652369"/>
            <a:ext cx="173125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 Clients</a:t>
            </a:r>
          </a:p>
        </p:txBody>
      </p:sp>
      <p:sp>
        <p:nvSpPr>
          <p:cNvPr id="3084" name="TextBox 3083">
            <a:extLst>
              <a:ext uri="{FF2B5EF4-FFF2-40B4-BE49-F238E27FC236}">
                <a16:creationId xmlns:a16="http://schemas.microsoft.com/office/drawing/2014/main" id="{5E39A3BB-287B-0C92-6BB2-CBCE1FD4E54E}"/>
              </a:ext>
            </a:extLst>
          </p:cNvPr>
          <p:cNvSpPr txBox="1"/>
          <p:nvPr/>
        </p:nvSpPr>
        <p:spPr>
          <a:xfrm>
            <a:off x="6075799" y="6409437"/>
            <a:ext cx="113405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Services</a:t>
            </a:r>
          </a:p>
        </p:txBody>
      </p:sp>
      <p:pic>
        <p:nvPicPr>
          <p:cNvPr id="3085" name="Picture 10" descr="RabbitMQ Monitoring and Performance Management with Instana | IBM">
            <a:extLst>
              <a:ext uri="{FF2B5EF4-FFF2-40B4-BE49-F238E27FC236}">
                <a16:creationId xmlns:a16="http://schemas.microsoft.com/office/drawing/2014/main" id="{B49550DD-00A0-8204-04E4-E98CFADBB0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28144" y="3367981"/>
            <a:ext cx="1226485" cy="68989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4" descr="JSON Web Token color icon in PNG, SVG">
            <a:extLst>
              <a:ext uri="{FF2B5EF4-FFF2-40B4-BE49-F238E27FC236}">
                <a16:creationId xmlns:a16="http://schemas.microsoft.com/office/drawing/2014/main" id="{6454E84C-1E03-79C0-CC9E-C16790F9D5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85569" y="1789279"/>
            <a:ext cx="729448" cy="729448"/>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6" descr="GitHub - BcryptNet/bcrypt.net: BCrypt.Net - Bringing updates to the  original bcrypt package">
            <a:extLst>
              <a:ext uri="{FF2B5EF4-FFF2-40B4-BE49-F238E27FC236}">
                <a16:creationId xmlns:a16="http://schemas.microsoft.com/office/drawing/2014/main" id="{84F90C28-5E90-7193-8BBF-902EC4B9CB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34876" y="1761852"/>
            <a:ext cx="744052" cy="744052"/>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ndex of /images">
            <a:extLst>
              <a:ext uri="{FF2B5EF4-FFF2-40B4-BE49-F238E27FC236}">
                <a16:creationId xmlns:a16="http://schemas.microsoft.com/office/drawing/2014/main" id="{3F23FD10-F6D8-2054-EAE1-A32D2CB4F2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19547" y="3217632"/>
            <a:ext cx="744948" cy="744948"/>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SignalR deep dive: Key concepts, use cases, and limitations">
            <a:extLst>
              <a:ext uri="{FF2B5EF4-FFF2-40B4-BE49-F238E27FC236}">
                <a16:creationId xmlns:a16="http://schemas.microsoft.com/office/drawing/2014/main" id="{526BF8D4-2645-8F72-C683-BE21A86F4A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01600" y="4958582"/>
            <a:ext cx="604217" cy="604217"/>
          </a:xfrm>
          <a:prstGeom prst="rect">
            <a:avLst/>
          </a:prstGeom>
          <a:noFill/>
          <a:extLst>
            <a:ext uri="{909E8E84-426E-40DD-AFC4-6F175D3DCCD1}">
              <a14:hiddenFill xmlns:a14="http://schemas.microsoft.com/office/drawing/2010/main">
                <a:solidFill>
                  <a:srgbClr val="FFFFFF"/>
                </a:solidFill>
              </a14:hiddenFill>
            </a:ext>
          </a:extLst>
        </p:spPr>
      </p:pic>
      <p:sp>
        <p:nvSpPr>
          <p:cNvPr id="3091" name="TextBox 3090">
            <a:extLst>
              <a:ext uri="{FF2B5EF4-FFF2-40B4-BE49-F238E27FC236}">
                <a16:creationId xmlns:a16="http://schemas.microsoft.com/office/drawing/2014/main" id="{3FEFE2FB-07D7-C8F1-AAF4-8B311B2107BF}"/>
              </a:ext>
            </a:extLst>
          </p:cNvPr>
          <p:cNvSpPr txBox="1"/>
          <p:nvPr/>
        </p:nvSpPr>
        <p:spPr>
          <a:xfrm>
            <a:off x="10212069" y="6311852"/>
            <a:ext cx="157619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Tech Stacks</a:t>
            </a:r>
          </a:p>
        </p:txBody>
      </p:sp>
      <p:pic>
        <p:nvPicPr>
          <p:cNvPr id="3096" name="Picture 24" descr="Redis Cache là gì? Tối ưu cache dữ liệu website với Redis">
            <a:extLst>
              <a:ext uri="{FF2B5EF4-FFF2-40B4-BE49-F238E27FC236}">
                <a16:creationId xmlns:a16="http://schemas.microsoft.com/office/drawing/2014/main" id="{A0832DB6-E75D-2A28-F0BC-12FEB84FA7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00864" y="2564842"/>
            <a:ext cx="1369823" cy="632226"/>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udBlazor - Blazor Component Library">
            <a:extLst>
              <a:ext uri="{FF2B5EF4-FFF2-40B4-BE49-F238E27FC236}">
                <a16:creationId xmlns:a16="http://schemas.microsoft.com/office/drawing/2014/main" id="{E5D479A6-D822-2964-D41F-7A4EB80A97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85775" y="994283"/>
            <a:ext cx="816474" cy="816474"/>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Toric + Microsoft SQL | Data Integration">
            <a:extLst>
              <a:ext uri="{FF2B5EF4-FFF2-40B4-BE49-F238E27FC236}">
                <a16:creationId xmlns:a16="http://schemas.microsoft.com/office/drawing/2014/main" id="{038A5649-416C-4A19-847B-88BDB05E2D1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3457" y="5617282"/>
            <a:ext cx="1742452" cy="516383"/>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D8DDCA38-8978-ED02-5867-73A63EB49B7A}"/>
              </a:ext>
            </a:extLst>
          </p:cNvPr>
          <p:cNvSpPr/>
          <p:nvPr/>
        </p:nvSpPr>
        <p:spPr>
          <a:xfrm>
            <a:off x="2835778" y="3136605"/>
            <a:ext cx="1321552" cy="410352"/>
          </a:xfrm>
          <a:custGeom>
            <a:avLst/>
            <a:gdLst>
              <a:gd name="connsiteX0" fmla="*/ 18690 w 1400922"/>
              <a:gd name="connsiteY0" fmla="*/ 595423 h 600542"/>
              <a:gd name="connsiteX1" fmla="*/ 71852 w 1400922"/>
              <a:gd name="connsiteY1" fmla="*/ 595423 h 600542"/>
              <a:gd name="connsiteX2" fmla="*/ 1092578 w 1400922"/>
              <a:gd name="connsiteY2" fmla="*/ 457200 h 600542"/>
              <a:gd name="connsiteX3" fmla="*/ 1400922 w 1400922"/>
              <a:gd name="connsiteY3" fmla="*/ 0 h 600542"/>
            </a:gdLst>
            <a:ahLst/>
            <a:cxnLst>
              <a:cxn ang="0">
                <a:pos x="connsiteX0" y="connsiteY0"/>
              </a:cxn>
              <a:cxn ang="0">
                <a:pos x="connsiteX1" y="connsiteY1"/>
              </a:cxn>
              <a:cxn ang="0">
                <a:pos x="connsiteX2" y="connsiteY2"/>
              </a:cxn>
              <a:cxn ang="0">
                <a:pos x="connsiteX3" y="connsiteY3"/>
              </a:cxn>
            </a:cxnLst>
            <a:rect l="l" t="t" r="r" b="b"/>
            <a:pathLst>
              <a:path w="1400922" h="600542">
                <a:moveTo>
                  <a:pt x="18690" y="595423"/>
                </a:moveTo>
                <a:cubicBezTo>
                  <a:pt x="-44220" y="606941"/>
                  <a:pt x="71852" y="595423"/>
                  <a:pt x="71852" y="595423"/>
                </a:cubicBezTo>
                <a:cubicBezTo>
                  <a:pt x="250833" y="572386"/>
                  <a:pt x="871066" y="556437"/>
                  <a:pt x="1092578" y="457200"/>
                </a:cubicBezTo>
                <a:cubicBezTo>
                  <a:pt x="1314090" y="357963"/>
                  <a:pt x="1357506" y="178981"/>
                  <a:pt x="1400922" y="0"/>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4DD76DA-E543-235B-00BC-556FC3C17B96}"/>
              </a:ext>
            </a:extLst>
          </p:cNvPr>
          <p:cNvSpPr/>
          <p:nvPr/>
        </p:nvSpPr>
        <p:spPr>
          <a:xfrm>
            <a:off x="2790105" y="4614530"/>
            <a:ext cx="1260899" cy="112234"/>
          </a:xfrm>
          <a:custGeom>
            <a:avLst/>
            <a:gdLst>
              <a:gd name="connsiteX0" fmla="*/ 0 w 1371600"/>
              <a:gd name="connsiteY0" fmla="*/ 106326 h 106326"/>
              <a:gd name="connsiteX1" fmla="*/ 1371600 w 1371600"/>
              <a:gd name="connsiteY1" fmla="*/ 0 h 106326"/>
            </a:gdLst>
            <a:ahLst/>
            <a:cxnLst>
              <a:cxn ang="0">
                <a:pos x="connsiteX0" y="connsiteY0"/>
              </a:cxn>
              <a:cxn ang="0">
                <a:pos x="connsiteX1" y="connsiteY1"/>
              </a:cxn>
            </a:cxnLst>
            <a:rect l="l" t="t" r="r" b="b"/>
            <a:pathLst>
              <a:path w="1371600" h="106326">
                <a:moveTo>
                  <a:pt x="0" y="106326"/>
                </a:moveTo>
                <a:lnTo>
                  <a:pt x="1371600" y="0"/>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Freeform: Shape 3098">
            <a:extLst>
              <a:ext uri="{FF2B5EF4-FFF2-40B4-BE49-F238E27FC236}">
                <a16:creationId xmlns:a16="http://schemas.microsoft.com/office/drawing/2014/main" id="{665EFF52-F658-CF78-4C69-07736325B8E4}"/>
              </a:ext>
            </a:extLst>
          </p:cNvPr>
          <p:cNvSpPr/>
          <p:nvPr/>
        </p:nvSpPr>
        <p:spPr>
          <a:xfrm>
            <a:off x="4742121" y="1765005"/>
            <a:ext cx="925409" cy="1084521"/>
          </a:xfrm>
          <a:custGeom>
            <a:avLst/>
            <a:gdLst>
              <a:gd name="connsiteX0" fmla="*/ 0 w 925409"/>
              <a:gd name="connsiteY0" fmla="*/ 1084521 h 1084521"/>
              <a:gd name="connsiteX1" fmla="*/ 850605 w 925409"/>
              <a:gd name="connsiteY1" fmla="*/ 680483 h 1084521"/>
              <a:gd name="connsiteX2" fmla="*/ 882502 w 925409"/>
              <a:gd name="connsiteY2" fmla="*/ 0 h 1084521"/>
              <a:gd name="connsiteX3" fmla="*/ 882502 w 925409"/>
              <a:gd name="connsiteY3" fmla="*/ 0 h 1084521"/>
            </a:gdLst>
            <a:ahLst/>
            <a:cxnLst>
              <a:cxn ang="0">
                <a:pos x="connsiteX0" y="connsiteY0"/>
              </a:cxn>
              <a:cxn ang="0">
                <a:pos x="connsiteX1" y="connsiteY1"/>
              </a:cxn>
              <a:cxn ang="0">
                <a:pos x="connsiteX2" y="connsiteY2"/>
              </a:cxn>
              <a:cxn ang="0">
                <a:pos x="connsiteX3" y="connsiteY3"/>
              </a:cxn>
            </a:cxnLst>
            <a:rect l="l" t="t" r="r" b="b"/>
            <a:pathLst>
              <a:path w="925409" h="1084521">
                <a:moveTo>
                  <a:pt x="0" y="1084521"/>
                </a:moveTo>
                <a:cubicBezTo>
                  <a:pt x="351760" y="972878"/>
                  <a:pt x="703521" y="861236"/>
                  <a:pt x="850605" y="680483"/>
                </a:cubicBezTo>
                <a:cubicBezTo>
                  <a:pt x="997689" y="499729"/>
                  <a:pt x="882502" y="0"/>
                  <a:pt x="882502" y="0"/>
                </a:cubicBezTo>
                <a:lnTo>
                  <a:pt x="882502" y="0"/>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Freeform: Shape 3100">
            <a:extLst>
              <a:ext uri="{FF2B5EF4-FFF2-40B4-BE49-F238E27FC236}">
                <a16:creationId xmlns:a16="http://schemas.microsoft.com/office/drawing/2014/main" id="{BCE28B05-7492-34EC-3CE0-6CA260064703}"/>
              </a:ext>
            </a:extLst>
          </p:cNvPr>
          <p:cNvSpPr/>
          <p:nvPr/>
        </p:nvSpPr>
        <p:spPr>
          <a:xfrm>
            <a:off x="4752753" y="2432384"/>
            <a:ext cx="2466753" cy="427774"/>
          </a:xfrm>
          <a:custGeom>
            <a:avLst/>
            <a:gdLst>
              <a:gd name="connsiteX0" fmla="*/ 0 w 2456121"/>
              <a:gd name="connsiteY0" fmla="*/ 733646 h 733646"/>
              <a:gd name="connsiteX1" fmla="*/ 1531089 w 2456121"/>
              <a:gd name="connsiteY1" fmla="*/ 244548 h 733646"/>
              <a:gd name="connsiteX2" fmla="*/ 2456121 w 2456121"/>
              <a:gd name="connsiteY2" fmla="*/ 0 h 733646"/>
              <a:gd name="connsiteX3" fmla="*/ 2456121 w 2456121"/>
              <a:gd name="connsiteY3" fmla="*/ 0 h 733646"/>
            </a:gdLst>
            <a:ahLst/>
            <a:cxnLst>
              <a:cxn ang="0">
                <a:pos x="connsiteX0" y="connsiteY0"/>
              </a:cxn>
              <a:cxn ang="0">
                <a:pos x="connsiteX1" y="connsiteY1"/>
              </a:cxn>
              <a:cxn ang="0">
                <a:pos x="connsiteX2" y="connsiteY2"/>
              </a:cxn>
              <a:cxn ang="0">
                <a:pos x="connsiteX3" y="connsiteY3"/>
              </a:cxn>
            </a:cxnLst>
            <a:rect l="l" t="t" r="r" b="b"/>
            <a:pathLst>
              <a:path w="2456121" h="733646">
                <a:moveTo>
                  <a:pt x="0" y="733646"/>
                </a:moveTo>
                <a:lnTo>
                  <a:pt x="1531089" y="244548"/>
                </a:lnTo>
                <a:cubicBezTo>
                  <a:pt x="1940442" y="122274"/>
                  <a:pt x="2456121" y="0"/>
                  <a:pt x="2456121" y="0"/>
                </a:cubicBezTo>
                <a:lnTo>
                  <a:pt x="2456121" y="0"/>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Freeform: Shape 3102">
            <a:extLst>
              <a:ext uri="{FF2B5EF4-FFF2-40B4-BE49-F238E27FC236}">
                <a16:creationId xmlns:a16="http://schemas.microsoft.com/office/drawing/2014/main" id="{230F8B84-B8EC-4C97-02CB-9ED35C54B8D7}"/>
              </a:ext>
            </a:extLst>
          </p:cNvPr>
          <p:cNvSpPr/>
          <p:nvPr/>
        </p:nvSpPr>
        <p:spPr>
          <a:xfrm>
            <a:off x="4763386" y="2849526"/>
            <a:ext cx="1073888" cy="244548"/>
          </a:xfrm>
          <a:custGeom>
            <a:avLst/>
            <a:gdLst>
              <a:gd name="connsiteX0" fmla="*/ 0 w 1073888"/>
              <a:gd name="connsiteY0" fmla="*/ 0 h 244548"/>
              <a:gd name="connsiteX1" fmla="*/ 1073888 w 1073888"/>
              <a:gd name="connsiteY1" fmla="*/ 244548 h 244548"/>
            </a:gdLst>
            <a:ahLst/>
            <a:cxnLst>
              <a:cxn ang="0">
                <a:pos x="connsiteX0" y="connsiteY0"/>
              </a:cxn>
              <a:cxn ang="0">
                <a:pos x="connsiteX1" y="connsiteY1"/>
              </a:cxn>
            </a:cxnLst>
            <a:rect l="l" t="t" r="r" b="b"/>
            <a:pathLst>
              <a:path w="1073888" h="244548">
                <a:moveTo>
                  <a:pt x="0" y="0"/>
                </a:moveTo>
                <a:lnTo>
                  <a:pt x="1073888" y="244548"/>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Freeform: Shape 3103">
            <a:extLst>
              <a:ext uri="{FF2B5EF4-FFF2-40B4-BE49-F238E27FC236}">
                <a16:creationId xmlns:a16="http://schemas.microsoft.com/office/drawing/2014/main" id="{EEE9ECAA-B0BF-CEDB-A727-4B88CDB7A9BF}"/>
              </a:ext>
            </a:extLst>
          </p:cNvPr>
          <p:cNvSpPr/>
          <p:nvPr/>
        </p:nvSpPr>
        <p:spPr>
          <a:xfrm>
            <a:off x="6283842" y="1429704"/>
            <a:ext cx="3721395" cy="633012"/>
          </a:xfrm>
          <a:custGeom>
            <a:avLst/>
            <a:gdLst>
              <a:gd name="connsiteX0" fmla="*/ 0 w 3721395"/>
              <a:gd name="connsiteY0" fmla="*/ 5691 h 633012"/>
              <a:gd name="connsiteX1" fmla="*/ 2424223 w 3721395"/>
              <a:gd name="connsiteY1" fmla="*/ 90752 h 633012"/>
              <a:gd name="connsiteX2" fmla="*/ 3721395 w 3721395"/>
              <a:gd name="connsiteY2" fmla="*/ 633012 h 633012"/>
            </a:gdLst>
            <a:ahLst/>
            <a:cxnLst>
              <a:cxn ang="0">
                <a:pos x="connsiteX0" y="connsiteY0"/>
              </a:cxn>
              <a:cxn ang="0">
                <a:pos x="connsiteX1" y="connsiteY1"/>
              </a:cxn>
              <a:cxn ang="0">
                <a:pos x="connsiteX2" y="connsiteY2"/>
              </a:cxn>
            </a:cxnLst>
            <a:rect l="l" t="t" r="r" b="b"/>
            <a:pathLst>
              <a:path w="3721395" h="633012">
                <a:moveTo>
                  <a:pt x="0" y="5691"/>
                </a:moveTo>
                <a:cubicBezTo>
                  <a:pt x="901995" y="-4055"/>
                  <a:pt x="1803991" y="-13801"/>
                  <a:pt x="2424223" y="90752"/>
                </a:cubicBezTo>
                <a:cubicBezTo>
                  <a:pt x="3044455" y="195305"/>
                  <a:pt x="3382925" y="414158"/>
                  <a:pt x="3721395" y="633012"/>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Freeform: Shape 3104">
            <a:extLst>
              <a:ext uri="{FF2B5EF4-FFF2-40B4-BE49-F238E27FC236}">
                <a16:creationId xmlns:a16="http://schemas.microsoft.com/office/drawing/2014/main" id="{017CEFDF-AC14-7A85-7002-CBD6DA1EAF7D}"/>
              </a:ext>
            </a:extLst>
          </p:cNvPr>
          <p:cNvSpPr/>
          <p:nvPr/>
        </p:nvSpPr>
        <p:spPr>
          <a:xfrm>
            <a:off x="8346558" y="2434856"/>
            <a:ext cx="1754306" cy="443446"/>
          </a:xfrm>
          <a:custGeom>
            <a:avLst/>
            <a:gdLst>
              <a:gd name="connsiteX0" fmla="*/ 0 w 1690577"/>
              <a:gd name="connsiteY0" fmla="*/ 0 h 329609"/>
              <a:gd name="connsiteX1" fmla="*/ 1690577 w 1690577"/>
              <a:gd name="connsiteY1" fmla="*/ 329609 h 329609"/>
            </a:gdLst>
            <a:ahLst/>
            <a:cxnLst>
              <a:cxn ang="0">
                <a:pos x="connsiteX0" y="connsiteY0"/>
              </a:cxn>
              <a:cxn ang="0">
                <a:pos x="connsiteX1" y="connsiteY1"/>
              </a:cxn>
            </a:cxnLst>
            <a:rect l="l" t="t" r="r" b="b"/>
            <a:pathLst>
              <a:path w="1690577" h="329609">
                <a:moveTo>
                  <a:pt x="0" y="0"/>
                </a:moveTo>
                <a:lnTo>
                  <a:pt x="1690577" y="329609"/>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Freeform: Shape 3107">
            <a:extLst>
              <a:ext uri="{FF2B5EF4-FFF2-40B4-BE49-F238E27FC236}">
                <a16:creationId xmlns:a16="http://schemas.microsoft.com/office/drawing/2014/main" id="{AE111E9E-FDAD-7986-38F5-8AB8AFCBD2FF}"/>
              </a:ext>
            </a:extLst>
          </p:cNvPr>
          <p:cNvSpPr/>
          <p:nvPr/>
        </p:nvSpPr>
        <p:spPr>
          <a:xfrm>
            <a:off x="7187609" y="3189767"/>
            <a:ext cx="2775098" cy="519298"/>
          </a:xfrm>
          <a:custGeom>
            <a:avLst/>
            <a:gdLst>
              <a:gd name="connsiteX0" fmla="*/ 0 w 2743200"/>
              <a:gd name="connsiteY0" fmla="*/ 0 h 467833"/>
              <a:gd name="connsiteX1" fmla="*/ 1733107 w 2743200"/>
              <a:gd name="connsiteY1" fmla="*/ 212652 h 467833"/>
              <a:gd name="connsiteX2" fmla="*/ 2743200 w 2743200"/>
              <a:gd name="connsiteY2" fmla="*/ 467833 h 467833"/>
            </a:gdLst>
            <a:ahLst/>
            <a:cxnLst>
              <a:cxn ang="0">
                <a:pos x="connsiteX0" y="connsiteY0"/>
              </a:cxn>
              <a:cxn ang="0">
                <a:pos x="connsiteX1" y="connsiteY1"/>
              </a:cxn>
              <a:cxn ang="0">
                <a:pos x="connsiteX2" y="connsiteY2"/>
              </a:cxn>
            </a:cxnLst>
            <a:rect l="l" t="t" r="r" b="b"/>
            <a:pathLst>
              <a:path w="2743200" h="467833">
                <a:moveTo>
                  <a:pt x="0" y="0"/>
                </a:moveTo>
                <a:cubicBezTo>
                  <a:pt x="637953" y="67340"/>
                  <a:pt x="1275907" y="134680"/>
                  <a:pt x="1733107" y="212652"/>
                </a:cubicBezTo>
                <a:cubicBezTo>
                  <a:pt x="2190307" y="290624"/>
                  <a:pt x="2466753" y="379228"/>
                  <a:pt x="2743200" y="467833"/>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9027FE4A-FAD9-0DD1-DBC5-762E59FBFB3B}"/>
              </a:ext>
            </a:extLst>
          </p:cNvPr>
          <p:cNvSpPr/>
          <p:nvPr/>
        </p:nvSpPr>
        <p:spPr>
          <a:xfrm>
            <a:off x="4710223" y="3987209"/>
            <a:ext cx="2020186" cy="595424"/>
          </a:xfrm>
          <a:custGeom>
            <a:avLst/>
            <a:gdLst>
              <a:gd name="connsiteX0" fmla="*/ 0 w 2020186"/>
              <a:gd name="connsiteY0" fmla="*/ 595424 h 595424"/>
              <a:gd name="connsiteX1" fmla="*/ 1190847 w 2020186"/>
              <a:gd name="connsiteY1" fmla="*/ 361507 h 595424"/>
              <a:gd name="connsiteX2" fmla="*/ 2020186 w 2020186"/>
              <a:gd name="connsiteY2" fmla="*/ 0 h 595424"/>
            </a:gdLst>
            <a:ahLst/>
            <a:cxnLst>
              <a:cxn ang="0">
                <a:pos x="connsiteX0" y="connsiteY0"/>
              </a:cxn>
              <a:cxn ang="0">
                <a:pos x="connsiteX1" y="connsiteY1"/>
              </a:cxn>
              <a:cxn ang="0">
                <a:pos x="connsiteX2" y="connsiteY2"/>
              </a:cxn>
            </a:cxnLst>
            <a:rect l="l" t="t" r="r" b="b"/>
            <a:pathLst>
              <a:path w="2020186" h="595424">
                <a:moveTo>
                  <a:pt x="0" y="595424"/>
                </a:moveTo>
                <a:cubicBezTo>
                  <a:pt x="427074" y="528084"/>
                  <a:pt x="854149" y="460744"/>
                  <a:pt x="1190847" y="361507"/>
                </a:cubicBezTo>
                <a:cubicBezTo>
                  <a:pt x="1527545" y="262270"/>
                  <a:pt x="1773865" y="131135"/>
                  <a:pt x="2020186" y="0"/>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Freeform: Shape 3109">
            <a:extLst>
              <a:ext uri="{FF2B5EF4-FFF2-40B4-BE49-F238E27FC236}">
                <a16:creationId xmlns:a16="http://schemas.microsoft.com/office/drawing/2014/main" id="{1F1F6321-0005-272F-A9E4-2B21676F1EA9}"/>
              </a:ext>
            </a:extLst>
          </p:cNvPr>
          <p:cNvSpPr/>
          <p:nvPr/>
        </p:nvSpPr>
        <p:spPr>
          <a:xfrm>
            <a:off x="4688958" y="4572000"/>
            <a:ext cx="935665" cy="404037"/>
          </a:xfrm>
          <a:custGeom>
            <a:avLst/>
            <a:gdLst>
              <a:gd name="connsiteX0" fmla="*/ 0 w 935665"/>
              <a:gd name="connsiteY0" fmla="*/ 0 h 404037"/>
              <a:gd name="connsiteX1" fmla="*/ 935665 w 935665"/>
              <a:gd name="connsiteY1" fmla="*/ 404037 h 404037"/>
            </a:gdLst>
            <a:ahLst/>
            <a:cxnLst>
              <a:cxn ang="0">
                <a:pos x="connsiteX0" y="connsiteY0"/>
              </a:cxn>
              <a:cxn ang="0">
                <a:pos x="connsiteX1" y="connsiteY1"/>
              </a:cxn>
            </a:cxnLst>
            <a:rect l="l" t="t" r="r" b="b"/>
            <a:pathLst>
              <a:path w="935665" h="404037">
                <a:moveTo>
                  <a:pt x="0" y="0"/>
                </a:moveTo>
                <a:lnTo>
                  <a:pt x="935665" y="404037"/>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Freeform: Shape 3110">
            <a:extLst>
              <a:ext uri="{FF2B5EF4-FFF2-40B4-BE49-F238E27FC236}">
                <a16:creationId xmlns:a16="http://schemas.microsoft.com/office/drawing/2014/main" id="{7B8BE189-D92D-C0B0-42C8-A3D5EE46FF1F}"/>
              </a:ext>
            </a:extLst>
          </p:cNvPr>
          <p:cNvSpPr/>
          <p:nvPr/>
        </p:nvSpPr>
        <p:spPr>
          <a:xfrm>
            <a:off x="4699591" y="4561367"/>
            <a:ext cx="1754372" cy="1362202"/>
          </a:xfrm>
          <a:custGeom>
            <a:avLst/>
            <a:gdLst>
              <a:gd name="connsiteX0" fmla="*/ 0 w 1754372"/>
              <a:gd name="connsiteY0" fmla="*/ 0 h 1362202"/>
              <a:gd name="connsiteX1" fmla="*/ 510362 w 1754372"/>
              <a:gd name="connsiteY1" fmla="*/ 1190847 h 1362202"/>
              <a:gd name="connsiteX2" fmla="*/ 1754372 w 1754372"/>
              <a:gd name="connsiteY2" fmla="*/ 1329070 h 1362202"/>
            </a:gdLst>
            <a:ahLst/>
            <a:cxnLst>
              <a:cxn ang="0">
                <a:pos x="connsiteX0" y="connsiteY0"/>
              </a:cxn>
              <a:cxn ang="0">
                <a:pos x="connsiteX1" y="connsiteY1"/>
              </a:cxn>
              <a:cxn ang="0">
                <a:pos x="connsiteX2" y="connsiteY2"/>
              </a:cxn>
            </a:cxnLst>
            <a:rect l="l" t="t" r="r" b="b"/>
            <a:pathLst>
              <a:path w="1754372" h="1362202">
                <a:moveTo>
                  <a:pt x="0" y="0"/>
                </a:moveTo>
                <a:cubicBezTo>
                  <a:pt x="108983" y="484667"/>
                  <a:pt x="217967" y="969335"/>
                  <a:pt x="510362" y="1190847"/>
                </a:cubicBezTo>
                <a:cubicBezTo>
                  <a:pt x="802757" y="1412359"/>
                  <a:pt x="1278564" y="1370714"/>
                  <a:pt x="1754372" y="1329070"/>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Freeform: Shape 3111">
            <a:extLst>
              <a:ext uri="{FF2B5EF4-FFF2-40B4-BE49-F238E27FC236}">
                <a16:creationId xmlns:a16="http://schemas.microsoft.com/office/drawing/2014/main" id="{7DE6F23E-4DBF-A8A5-5903-588D2E33D743}"/>
              </a:ext>
            </a:extLst>
          </p:cNvPr>
          <p:cNvSpPr/>
          <p:nvPr/>
        </p:nvSpPr>
        <p:spPr>
          <a:xfrm>
            <a:off x="8293395" y="4029740"/>
            <a:ext cx="2208205" cy="648570"/>
          </a:xfrm>
          <a:custGeom>
            <a:avLst/>
            <a:gdLst>
              <a:gd name="connsiteX0" fmla="*/ 0 w 2137145"/>
              <a:gd name="connsiteY0" fmla="*/ 0 h 520995"/>
              <a:gd name="connsiteX1" fmla="*/ 988828 w 2137145"/>
              <a:gd name="connsiteY1" fmla="*/ 106325 h 520995"/>
              <a:gd name="connsiteX2" fmla="*/ 2137145 w 2137145"/>
              <a:gd name="connsiteY2" fmla="*/ 520995 h 520995"/>
            </a:gdLst>
            <a:ahLst/>
            <a:cxnLst>
              <a:cxn ang="0">
                <a:pos x="connsiteX0" y="connsiteY0"/>
              </a:cxn>
              <a:cxn ang="0">
                <a:pos x="connsiteX1" y="connsiteY1"/>
              </a:cxn>
              <a:cxn ang="0">
                <a:pos x="connsiteX2" y="connsiteY2"/>
              </a:cxn>
            </a:cxnLst>
            <a:rect l="l" t="t" r="r" b="b"/>
            <a:pathLst>
              <a:path w="2137145" h="520995">
                <a:moveTo>
                  <a:pt x="0" y="0"/>
                </a:moveTo>
                <a:cubicBezTo>
                  <a:pt x="316318" y="9746"/>
                  <a:pt x="632637" y="19492"/>
                  <a:pt x="988828" y="106325"/>
                </a:cubicBezTo>
                <a:cubicBezTo>
                  <a:pt x="1345019" y="193158"/>
                  <a:pt x="1741082" y="357076"/>
                  <a:pt x="2137145" y="520995"/>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Freeform: Shape 3112">
            <a:extLst>
              <a:ext uri="{FF2B5EF4-FFF2-40B4-BE49-F238E27FC236}">
                <a16:creationId xmlns:a16="http://schemas.microsoft.com/office/drawing/2014/main" id="{A4ACD4FB-8AC4-90FB-B40C-FFB8D1813B9E}"/>
              </a:ext>
            </a:extLst>
          </p:cNvPr>
          <p:cNvSpPr/>
          <p:nvPr/>
        </p:nvSpPr>
        <p:spPr>
          <a:xfrm>
            <a:off x="6996223" y="4986670"/>
            <a:ext cx="3487479" cy="352510"/>
          </a:xfrm>
          <a:custGeom>
            <a:avLst/>
            <a:gdLst>
              <a:gd name="connsiteX0" fmla="*/ 0 w 3487479"/>
              <a:gd name="connsiteY0" fmla="*/ 0 h 352510"/>
              <a:gd name="connsiteX1" fmla="*/ 1414130 w 3487479"/>
              <a:gd name="connsiteY1" fmla="*/ 340242 h 352510"/>
              <a:gd name="connsiteX2" fmla="*/ 3487479 w 3487479"/>
              <a:gd name="connsiteY2" fmla="*/ 244549 h 352510"/>
            </a:gdLst>
            <a:ahLst/>
            <a:cxnLst>
              <a:cxn ang="0">
                <a:pos x="connsiteX0" y="connsiteY0"/>
              </a:cxn>
              <a:cxn ang="0">
                <a:pos x="connsiteX1" y="connsiteY1"/>
              </a:cxn>
              <a:cxn ang="0">
                <a:pos x="connsiteX2" y="connsiteY2"/>
              </a:cxn>
            </a:cxnLst>
            <a:rect l="l" t="t" r="r" b="b"/>
            <a:pathLst>
              <a:path w="3487479" h="352510">
                <a:moveTo>
                  <a:pt x="0" y="0"/>
                </a:moveTo>
                <a:cubicBezTo>
                  <a:pt x="416442" y="149742"/>
                  <a:pt x="832884" y="299484"/>
                  <a:pt x="1414130" y="340242"/>
                </a:cubicBezTo>
                <a:cubicBezTo>
                  <a:pt x="1995376" y="381000"/>
                  <a:pt x="2741427" y="312774"/>
                  <a:pt x="3487479" y="244549"/>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Freeform: Shape 3113">
            <a:extLst>
              <a:ext uri="{FF2B5EF4-FFF2-40B4-BE49-F238E27FC236}">
                <a16:creationId xmlns:a16="http://schemas.microsoft.com/office/drawing/2014/main" id="{7573D619-59D3-B327-F344-88BAD41C6FA8}"/>
              </a:ext>
            </a:extLst>
          </p:cNvPr>
          <p:cNvSpPr/>
          <p:nvPr/>
        </p:nvSpPr>
        <p:spPr>
          <a:xfrm>
            <a:off x="7825563" y="5390707"/>
            <a:ext cx="2668772" cy="499730"/>
          </a:xfrm>
          <a:custGeom>
            <a:avLst/>
            <a:gdLst>
              <a:gd name="connsiteX0" fmla="*/ 0 w 2668772"/>
              <a:gd name="connsiteY0" fmla="*/ 499730 h 499730"/>
              <a:gd name="connsiteX1" fmla="*/ 1573618 w 2668772"/>
              <a:gd name="connsiteY1" fmla="*/ 212651 h 499730"/>
              <a:gd name="connsiteX2" fmla="*/ 2668772 w 2668772"/>
              <a:gd name="connsiteY2" fmla="*/ 0 h 499730"/>
            </a:gdLst>
            <a:ahLst/>
            <a:cxnLst>
              <a:cxn ang="0">
                <a:pos x="connsiteX0" y="connsiteY0"/>
              </a:cxn>
              <a:cxn ang="0">
                <a:pos x="connsiteX1" y="connsiteY1"/>
              </a:cxn>
              <a:cxn ang="0">
                <a:pos x="connsiteX2" y="connsiteY2"/>
              </a:cxn>
            </a:cxnLst>
            <a:rect l="l" t="t" r="r" b="b"/>
            <a:pathLst>
              <a:path w="2668772" h="499730">
                <a:moveTo>
                  <a:pt x="0" y="499730"/>
                </a:moveTo>
                <a:lnTo>
                  <a:pt x="1573618" y="212651"/>
                </a:lnTo>
                <a:lnTo>
                  <a:pt x="2668772" y="0"/>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azor now in official preview! - .NET Blog">
            <a:extLst>
              <a:ext uri="{FF2B5EF4-FFF2-40B4-BE49-F238E27FC236}">
                <a16:creationId xmlns:a16="http://schemas.microsoft.com/office/drawing/2014/main" id="{3301E72E-4338-44F3-7079-00A9CEAA45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32966" y="1013727"/>
            <a:ext cx="761079" cy="76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22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D44D2-B5EE-E099-C48C-FED7EDEDE5E1}"/>
              </a:ext>
            </a:extLst>
          </p:cNvPr>
          <p:cNvSpPr txBox="1"/>
          <p:nvPr/>
        </p:nvSpPr>
        <p:spPr>
          <a:xfrm>
            <a:off x="0" y="79390"/>
            <a:ext cx="12192000" cy="707886"/>
          </a:xfrm>
          <a:prstGeom prst="rect">
            <a:avLst/>
          </a:prstGeom>
          <a:noFill/>
        </p:spPr>
        <p:txBody>
          <a:bodyPr wrap="square" rtlCol="0">
            <a:spAutoFit/>
          </a:bodyPr>
          <a:lstStyle/>
          <a:p>
            <a:pPr algn="ctr"/>
            <a:r>
              <a:rPr lang="en-US" sz="4000">
                <a:latin typeface="Arial" panose="020B0604020202020204" pitchFamily="34" charset="0"/>
                <a:cs typeface="Arial" panose="020B0604020202020204" pitchFamily="34" charset="0"/>
              </a:rPr>
              <a:t>Quy trình thi và giám sát thí sinh thi</a:t>
            </a:r>
          </a:p>
        </p:txBody>
      </p:sp>
      <p:pic>
        <p:nvPicPr>
          <p:cNvPr id="7" name="Picture 6" descr="user Vector Icons free download in SVG, PNG Format">
            <a:extLst>
              <a:ext uri="{FF2B5EF4-FFF2-40B4-BE49-F238E27FC236}">
                <a16:creationId xmlns:a16="http://schemas.microsoft.com/office/drawing/2014/main" id="{EF5F325A-9DE5-E063-23B4-E28F4D77139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31491" y="1212445"/>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mputer - Free computer icons">
            <a:extLst>
              <a:ext uri="{FF2B5EF4-FFF2-40B4-BE49-F238E27FC236}">
                <a16:creationId xmlns:a16="http://schemas.microsoft.com/office/drawing/2014/main" id="{FB0F87B9-B49B-8F1C-2956-2A13111F3BD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176255" y="1212445"/>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67747520-5F05-8F23-9BDD-EFEA0B220A09}"/>
              </a:ext>
            </a:extLst>
          </p:cNvPr>
          <p:cNvCxnSpPr>
            <a:cxnSpLocks/>
            <a:stCxn id="7" idx="3"/>
            <a:endCxn id="8" idx="1"/>
          </p:cNvCxnSpPr>
          <p:nvPr/>
        </p:nvCxnSpPr>
        <p:spPr>
          <a:xfrm>
            <a:off x="1841867" y="1967633"/>
            <a:ext cx="133438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76C22C4-C11B-A474-89AD-12BB350720F8}"/>
              </a:ext>
            </a:extLst>
          </p:cNvPr>
          <p:cNvSpPr txBox="1"/>
          <p:nvPr/>
        </p:nvSpPr>
        <p:spPr>
          <a:xfrm>
            <a:off x="440199" y="2658423"/>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2" name="TextBox 21">
            <a:extLst>
              <a:ext uri="{FF2B5EF4-FFF2-40B4-BE49-F238E27FC236}">
                <a16:creationId xmlns:a16="http://schemas.microsoft.com/office/drawing/2014/main" id="{4DFA52E7-EDB5-57B5-4345-C7BFF8F99377}"/>
              </a:ext>
            </a:extLst>
          </p:cNvPr>
          <p:cNvSpPr txBox="1"/>
          <p:nvPr/>
        </p:nvSpPr>
        <p:spPr>
          <a:xfrm>
            <a:off x="2127506" y="2024238"/>
            <a:ext cx="763110" cy="36675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Login</a:t>
            </a:r>
          </a:p>
        </p:txBody>
      </p:sp>
      <p:pic>
        <p:nvPicPr>
          <p:cNvPr id="25" name="Picture 24" descr="user Vector Icons free download in SVG, PNG Format">
            <a:extLst>
              <a:ext uri="{FF2B5EF4-FFF2-40B4-BE49-F238E27FC236}">
                <a16:creationId xmlns:a16="http://schemas.microsoft.com/office/drawing/2014/main" id="{47A40F99-93AD-2B34-051E-82AA83ABD18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93169" y="3027755"/>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Computer - Free computer icons">
            <a:extLst>
              <a:ext uri="{FF2B5EF4-FFF2-40B4-BE49-F238E27FC236}">
                <a16:creationId xmlns:a16="http://schemas.microsoft.com/office/drawing/2014/main" id="{4D7AB1AE-2388-1774-A859-B5B50515797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137933" y="3027755"/>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530C83AF-3FD9-83F0-04A9-070ED4E0D2D0}"/>
              </a:ext>
            </a:extLst>
          </p:cNvPr>
          <p:cNvCxnSpPr>
            <a:cxnSpLocks/>
            <a:stCxn id="25" idx="3"/>
            <a:endCxn id="26" idx="1"/>
          </p:cNvCxnSpPr>
          <p:nvPr/>
        </p:nvCxnSpPr>
        <p:spPr>
          <a:xfrm>
            <a:off x="1803545" y="3782943"/>
            <a:ext cx="133438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F9A88FB-B5C6-4CEC-A828-6702603C52B8}"/>
              </a:ext>
            </a:extLst>
          </p:cNvPr>
          <p:cNvSpPr txBox="1"/>
          <p:nvPr/>
        </p:nvSpPr>
        <p:spPr>
          <a:xfrm>
            <a:off x="401877" y="4473733"/>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9" name="TextBox 28">
            <a:extLst>
              <a:ext uri="{FF2B5EF4-FFF2-40B4-BE49-F238E27FC236}">
                <a16:creationId xmlns:a16="http://schemas.microsoft.com/office/drawing/2014/main" id="{AC772060-8F3E-9B8F-FBF9-21CCD54AFBCE}"/>
              </a:ext>
            </a:extLst>
          </p:cNvPr>
          <p:cNvSpPr txBox="1"/>
          <p:nvPr/>
        </p:nvSpPr>
        <p:spPr>
          <a:xfrm>
            <a:off x="1640373" y="3880035"/>
            <a:ext cx="173853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Take an exam</a:t>
            </a:r>
          </a:p>
        </p:txBody>
      </p:sp>
      <p:pic>
        <p:nvPicPr>
          <p:cNvPr id="30" name="Picture 22" descr="SignalR deep dive: Key concepts, use cases, and limitations">
            <a:extLst>
              <a:ext uri="{FF2B5EF4-FFF2-40B4-BE49-F238E27FC236}">
                <a16:creationId xmlns:a16="http://schemas.microsoft.com/office/drawing/2014/main" id="{BB597814-950C-F8C1-7DA9-BBE73701F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545" y="2787219"/>
            <a:ext cx="451769" cy="4517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user Vector Icons free download in SVG, PNG Format">
            <a:extLst>
              <a:ext uri="{FF2B5EF4-FFF2-40B4-BE49-F238E27FC236}">
                <a16:creationId xmlns:a16="http://schemas.microsoft.com/office/drawing/2014/main" id="{FC7D725E-9DBE-D13C-CB48-EBAB7D3E208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93169" y="4778667"/>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Computer - Free computer icons">
            <a:extLst>
              <a:ext uri="{FF2B5EF4-FFF2-40B4-BE49-F238E27FC236}">
                <a16:creationId xmlns:a16="http://schemas.microsoft.com/office/drawing/2014/main" id="{E610BFD7-808E-4397-90D6-06C04E5443D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137933" y="4778667"/>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074F11A4-06CC-463D-ACEC-14E3B4B017F2}"/>
              </a:ext>
            </a:extLst>
          </p:cNvPr>
          <p:cNvCxnSpPr>
            <a:cxnSpLocks/>
            <a:stCxn id="31" idx="3"/>
            <a:endCxn id="32" idx="1"/>
          </p:cNvCxnSpPr>
          <p:nvPr/>
        </p:nvCxnSpPr>
        <p:spPr>
          <a:xfrm>
            <a:off x="1803545" y="5533855"/>
            <a:ext cx="133438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2820378B-4A78-72EA-0BB2-0D1EF1B5EB2A}"/>
              </a:ext>
            </a:extLst>
          </p:cNvPr>
          <p:cNvSpPr txBox="1"/>
          <p:nvPr/>
        </p:nvSpPr>
        <p:spPr>
          <a:xfrm>
            <a:off x="401877" y="6224645"/>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35" name="TextBox 34">
            <a:extLst>
              <a:ext uri="{FF2B5EF4-FFF2-40B4-BE49-F238E27FC236}">
                <a16:creationId xmlns:a16="http://schemas.microsoft.com/office/drawing/2014/main" id="{A09FD3CF-CF14-7DA3-0AD6-02E0C79A187A}"/>
              </a:ext>
            </a:extLst>
          </p:cNvPr>
          <p:cNvSpPr txBox="1"/>
          <p:nvPr/>
        </p:nvSpPr>
        <p:spPr>
          <a:xfrm>
            <a:off x="1640373" y="5630947"/>
            <a:ext cx="173853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Take a result</a:t>
            </a:r>
          </a:p>
        </p:txBody>
      </p:sp>
      <p:pic>
        <p:nvPicPr>
          <p:cNvPr id="39" name="Picture 24" descr="Redis Cache là gì? Tối ưu cache dữ liệu website với Redis">
            <a:extLst>
              <a:ext uri="{FF2B5EF4-FFF2-40B4-BE49-F238E27FC236}">
                <a16:creationId xmlns:a16="http://schemas.microsoft.com/office/drawing/2014/main" id="{80C5617A-F38C-87FC-FEF8-32CDCFDC3D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4003" y="2996921"/>
            <a:ext cx="1872342" cy="864158"/>
          </a:xfrm>
          <a:prstGeom prst="rect">
            <a:avLst/>
          </a:prstGeom>
          <a:noFill/>
          <a:extLst>
            <a:ext uri="{909E8E84-426E-40DD-AFC4-6F175D3DCCD1}">
              <a14:hiddenFill xmlns:a14="http://schemas.microsoft.com/office/drawing/2010/main">
                <a:solidFill>
                  <a:srgbClr val="FFFFFF"/>
                </a:solidFill>
              </a14:hiddenFill>
            </a:ext>
          </a:extLst>
        </p:spPr>
      </p:pic>
      <p:sp>
        <p:nvSpPr>
          <p:cNvPr id="40" name="Cylinder 39">
            <a:extLst>
              <a:ext uri="{FF2B5EF4-FFF2-40B4-BE49-F238E27FC236}">
                <a16:creationId xmlns:a16="http://schemas.microsoft.com/office/drawing/2014/main" id="{6762C4A6-C5E8-3077-B78E-58D9D41F6E14}"/>
              </a:ext>
            </a:extLst>
          </p:cNvPr>
          <p:cNvSpPr/>
          <p:nvPr/>
        </p:nvSpPr>
        <p:spPr>
          <a:xfrm>
            <a:off x="8852039" y="3153184"/>
            <a:ext cx="1326637" cy="707880"/>
          </a:xfrm>
          <a:prstGeom prst="can">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EDFB39D-E7C7-1492-AB5F-727179237EA8}"/>
              </a:ext>
            </a:extLst>
          </p:cNvPr>
          <p:cNvSpPr txBox="1"/>
          <p:nvPr/>
        </p:nvSpPr>
        <p:spPr>
          <a:xfrm>
            <a:off x="9183317" y="3411044"/>
            <a:ext cx="720582"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SQL</a:t>
            </a:r>
          </a:p>
        </p:txBody>
      </p:sp>
      <p:cxnSp>
        <p:nvCxnSpPr>
          <p:cNvPr id="45" name="Straight Arrow Connector 44">
            <a:extLst>
              <a:ext uri="{FF2B5EF4-FFF2-40B4-BE49-F238E27FC236}">
                <a16:creationId xmlns:a16="http://schemas.microsoft.com/office/drawing/2014/main" id="{69F46836-3CD1-7CCD-BE12-F4ACB0AF61BD}"/>
              </a:ext>
            </a:extLst>
          </p:cNvPr>
          <p:cNvCxnSpPr/>
          <p:nvPr/>
        </p:nvCxnSpPr>
        <p:spPr>
          <a:xfrm>
            <a:off x="4807110" y="2024238"/>
            <a:ext cx="104874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EB3667C-8E84-8791-D081-E3009D15A306}"/>
              </a:ext>
            </a:extLst>
          </p:cNvPr>
          <p:cNvCxnSpPr>
            <a:cxnSpLocks/>
          </p:cNvCxnSpPr>
          <p:nvPr/>
        </p:nvCxnSpPr>
        <p:spPr>
          <a:xfrm flipV="1">
            <a:off x="4856505" y="3543049"/>
            <a:ext cx="957498" cy="235158"/>
          </a:xfrm>
          <a:prstGeom prst="straightConnector1">
            <a:avLst/>
          </a:prstGeom>
          <a:ln w="762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2" name="Teardrop 61">
            <a:extLst>
              <a:ext uri="{FF2B5EF4-FFF2-40B4-BE49-F238E27FC236}">
                <a16:creationId xmlns:a16="http://schemas.microsoft.com/office/drawing/2014/main" id="{F41B4DFB-196E-71B4-9B60-ECB6C6DCCBB1}"/>
              </a:ext>
            </a:extLst>
          </p:cNvPr>
          <p:cNvSpPr/>
          <p:nvPr/>
        </p:nvSpPr>
        <p:spPr>
          <a:xfrm flipH="1" flipV="1">
            <a:off x="9227705" y="1045135"/>
            <a:ext cx="2404313" cy="1942741"/>
          </a:xfrm>
          <a:prstGeom prst="teardrop">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5075526E-CA26-772E-F2F5-BC284BFED200}"/>
              </a:ext>
            </a:extLst>
          </p:cNvPr>
          <p:cNvCxnSpPr>
            <a:cxnSpLocks/>
          </p:cNvCxnSpPr>
          <p:nvPr/>
        </p:nvCxnSpPr>
        <p:spPr>
          <a:xfrm flipV="1">
            <a:off x="7804297" y="3507124"/>
            <a:ext cx="971639" cy="1621"/>
          </a:xfrm>
          <a:prstGeom prst="straightConnector1">
            <a:avLst/>
          </a:prstGeom>
          <a:ln w="762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B30FBCB8-E9C3-C691-D3F2-9BA6B6470110}"/>
              </a:ext>
            </a:extLst>
          </p:cNvPr>
          <p:cNvSpPr txBox="1"/>
          <p:nvPr/>
        </p:nvSpPr>
        <p:spPr>
          <a:xfrm>
            <a:off x="7722260" y="3059668"/>
            <a:ext cx="110910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No data</a:t>
            </a:r>
          </a:p>
        </p:txBody>
      </p:sp>
      <p:pic>
        <p:nvPicPr>
          <p:cNvPr id="2050" name="Picture 2" descr="Exam - Free education icons">
            <a:extLst>
              <a:ext uri="{FF2B5EF4-FFF2-40B4-BE49-F238E27FC236}">
                <a16:creationId xmlns:a16="http://schemas.microsoft.com/office/drawing/2014/main" id="{9A356862-AF2D-443B-8959-9848852939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4727" y="1371002"/>
            <a:ext cx="1209001" cy="1209001"/>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F2CB247-B2D5-A531-28F0-168B6C65DE6F}"/>
              </a:ext>
            </a:extLst>
          </p:cNvPr>
          <p:cNvSpPr txBox="1"/>
          <p:nvPr/>
        </p:nvSpPr>
        <p:spPr>
          <a:xfrm>
            <a:off x="10626939" y="2178544"/>
            <a:ext cx="1109103"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CLO</a:t>
            </a:r>
          </a:p>
        </p:txBody>
      </p:sp>
      <p:pic>
        <p:nvPicPr>
          <p:cNvPr id="2051" name="Picture 2050">
            <a:extLst>
              <a:ext uri="{FF2B5EF4-FFF2-40B4-BE49-F238E27FC236}">
                <a16:creationId xmlns:a16="http://schemas.microsoft.com/office/drawing/2014/main" id="{30B7F6B8-AB73-91FA-9988-5285FA43E7A8}"/>
              </a:ext>
            </a:extLst>
          </p:cNvPr>
          <p:cNvPicPr>
            <a:picLocks noChangeAspect="1"/>
          </p:cNvPicPr>
          <p:nvPr/>
        </p:nvPicPr>
        <p:blipFill>
          <a:blip r:embed="rId9"/>
          <a:stretch>
            <a:fillRect/>
          </a:stretch>
        </p:blipFill>
        <p:spPr>
          <a:xfrm>
            <a:off x="5927993" y="1152092"/>
            <a:ext cx="1706262" cy="1706262"/>
          </a:xfrm>
          <a:prstGeom prst="rect">
            <a:avLst/>
          </a:prstGeom>
        </p:spPr>
      </p:pic>
      <p:pic>
        <p:nvPicPr>
          <p:cNvPr id="2052" name="Picture 22" descr="SignalR deep dive: Key concepts, use cases, and limitations">
            <a:extLst>
              <a:ext uri="{FF2B5EF4-FFF2-40B4-BE49-F238E27FC236}">
                <a16:creationId xmlns:a16="http://schemas.microsoft.com/office/drawing/2014/main" id="{4567DE07-BEEF-A66B-AAC1-C26288AF6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352" y="960188"/>
            <a:ext cx="451769" cy="45176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2" descr="SignalR deep dive: Key concepts, use cases, and limitations">
            <a:extLst>
              <a:ext uri="{FF2B5EF4-FFF2-40B4-BE49-F238E27FC236}">
                <a16:creationId xmlns:a16="http://schemas.microsoft.com/office/drawing/2014/main" id="{C824BC5D-96B5-918E-5944-DBB7E77BE1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225" y="4538884"/>
            <a:ext cx="451769" cy="451769"/>
          </a:xfrm>
          <a:prstGeom prst="rect">
            <a:avLst/>
          </a:prstGeom>
          <a:noFill/>
          <a:extLst>
            <a:ext uri="{909E8E84-426E-40DD-AFC4-6F175D3DCCD1}">
              <a14:hiddenFill xmlns:a14="http://schemas.microsoft.com/office/drawing/2010/main">
                <a:solidFill>
                  <a:srgbClr val="FFFFFF"/>
                </a:solidFill>
              </a14:hiddenFill>
            </a:ext>
          </a:extLst>
        </p:spPr>
      </p:pic>
      <p:sp>
        <p:nvSpPr>
          <p:cNvPr id="2055" name="Cylinder 2054">
            <a:extLst>
              <a:ext uri="{FF2B5EF4-FFF2-40B4-BE49-F238E27FC236}">
                <a16:creationId xmlns:a16="http://schemas.microsoft.com/office/drawing/2014/main" id="{B172FA06-17D4-6A0A-9CE2-4B78C62FA037}"/>
              </a:ext>
            </a:extLst>
          </p:cNvPr>
          <p:cNvSpPr/>
          <p:nvPr/>
        </p:nvSpPr>
        <p:spPr>
          <a:xfrm rot="5400000">
            <a:off x="6812650" y="4772461"/>
            <a:ext cx="476142" cy="1063680"/>
          </a:xfrm>
          <a:prstGeom prst="can">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0" name="Straight Arrow Connector 2059">
            <a:extLst>
              <a:ext uri="{FF2B5EF4-FFF2-40B4-BE49-F238E27FC236}">
                <a16:creationId xmlns:a16="http://schemas.microsoft.com/office/drawing/2014/main" id="{5B3AEF7B-9295-FE6D-5813-23267E256ABB}"/>
              </a:ext>
            </a:extLst>
          </p:cNvPr>
          <p:cNvCxnSpPr>
            <a:cxnSpLocks/>
          </p:cNvCxnSpPr>
          <p:nvPr/>
        </p:nvCxnSpPr>
        <p:spPr>
          <a:xfrm>
            <a:off x="4891121" y="4249367"/>
            <a:ext cx="1524907" cy="104667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068" name="Rectangle 2067">
            <a:extLst>
              <a:ext uri="{FF2B5EF4-FFF2-40B4-BE49-F238E27FC236}">
                <a16:creationId xmlns:a16="http://schemas.microsoft.com/office/drawing/2014/main" id="{EA3594B2-CBEE-9912-0A1D-62C9E053BB7F}"/>
              </a:ext>
            </a:extLst>
          </p:cNvPr>
          <p:cNvSpPr/>
          <p:nvPr/>
        </p:nvSpPr>
        <p:spPr>
          <a:xfrm>
            <a:off x="8682113" y="4249367"/>
            <a:ext cx="3509887" cy="26086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10" descr="RabbitMQ Monitoring and Performance Management with Instana | IBM">
            <a:extLst>
              <a:ext uri="{FF2B5EF4-FFF2-40B4-BE49-F238E27FC236}">
                <a16:creationId xmlns:a16="http://schemas.microsoft.com/office/drawing/2014/main" id="{38E21142-37B7-9E63-E542-A229BD6DB3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3306" y="5067999"/>
            <a:ext cx="803144" cy="451769"/>
          </a:xfrm>
          <a:prstGeom prst="rect">
            <a:avLst/>
          </a:prstGeom>
          <a:noFill/>
          <a:extLst>
            <a:ext uri="{909E8E84-426E-40DD-AFC4-6F175D3DCCD1}">
              <a14:hiddenFill xmlns:a14="http://schemas.microsoft.com/office/drawing/2010/main">
                <a:solidFill>
                  <a:srgbClr val="FFFFFF"/>
                </a:solidFill>
              </a14:hiddenFill>
            </a:ext>
          </a:extLst>
        </p:spPr>
      </p:pic>
      <p:sp>
        <p:nvSpPr>
          <p:cNvPr id="2062" name="TextBox 2061">
            <a:extLst>
              <a:ext uri="{FF2B5EF4-FFF2-40B4-BE49-F238E27FC236}">
                <a16:creationId xmlns:a16="http://schemas.microsoft.com/office/drawing/2014/main" id="{E751A8CC-5BC8-6189-8E2F-C291B2ECC925}"/>
              </a:ext>
            </a:extLst>
          </p:cNvPr>
          <p:cNvSpPr txBox="1"/>
          <p:nvPr/>
        </p:nvSpPr>
        <p:spPr>
          <a:xfrm rot="2139919">
            <a:off x="5125063" y="4352460"/>
            <a:ext cx="160586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Every 2 mins</a:t>
            </a:r>
          </a:p>
        </p:txBody>
      </p:sp>
      <p:cxnSp>
        <p:nvCxnSpPr>
          <p:cNvPr id="2065" name="Straight Arrow Connector 2064">
            <a:extLst>
              <a:ext uri="{FF2B5EF4-FFF2-40B4-BE49-F238E27FC236}">
                <a16:creationId xmlns:a16="http://schemas.microsoft.com/office/drawing/2014/main" id="{908CD6A7-87F0-D212-2FD3-0BDA8D8608AF}"/>
              </a:ext>
            </a:extLst>
          </p:cNvPr>
          <p:cNvCxnSpPr>
            <a:cxnSpLocks/>
          </p:cNvCxnSpPr>
          <p:nvPr/>
        </p:nvCxnSpPr>
        <p:spPr>
          <a:xfrm flipV="1">
            <a:off x="7592646" y="3867145"/>
            <a:ext cx="1153219" cy="112350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pic>
        <p:nvPicPr>
          <p:cNvPr id="2066" name="Picture 2065" descr="user Vector Icons free download in SVG, PNG Format">
            <a:extLst>
              <a:ext uri="{FF2B5EF4-FFF2-40B4-BE49-F238E27FC236}">
                <a16:creationId xmlns:a16="http://schemas.microsoft.com/office/drawing/2014/main" id="{321F81AF-E03E-127E-2B3A-257DB2017493}"/>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83019" y="5070516"/>
            <a:ext cx="1390267" cy="1390267"/>
          </a:xfrm>
          <a:prstGeom prst="rect">
            <a:avLst/>
          </a:prstGeom>
          <a:noFill/>
          <a:extLst>
            <a:ext uri="{909E8E84-426E-40DD-AFC4-6F175D3DCCD1}">
              <a14:hiddenFill xmlns:a14="http://schemas.microsoft.com/office/drawing/2010/main">
                <a:solidFill>
                  <a:srgbClr val="FFFFFF"/>
                </a:solidFill>
              </a14:hiddenFill>
            </a:ext>
          </a:extLst>
        </p:spPr>
      </p:pic>
      <p:sp>
        <p:nvSpPr>
          <p:cNvPr id="2067" name="TextBox 2066">
            <a:extLst>
              <a:ext uri="{FF2B5EF4-FFF2-40B4-BE49-F238E27FC236}">
                <a16:creationId xmlns:a16="http://schemas.microsoft.com/office/drawing/2014/main" id="{CABD233E-7C8C-D024-0C79-457B8F90B7DF}"/>
              </a:ext>
            </a:extLst>
          </p:cNvPr>
          <p:cNvSpPr txBox="1"/>
          <p:nvPr/>
        </p:nvSpPr>
        <p:spPr>
          <a:xfrm>
            <a:off x="9903899" y="6313651"/>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Supervisor</a:t>
            </a:r>
          </a:p>
        </p:txBody>
      </p:sp>
      <p:pic>
        <p:nvPicPr>
          <p:cNvPr id="2069" name="Picture 24" descr="Redis Cache là gì? Tối ưu cache dữ liệu website với Redis">
            <a:extLst>
              <a:ext uri="{FF2B5EF4-FFF2-40B4-BE49-F238E27FC236}">
                <a16:creationId xmlns:a16="http://schemas.microsoft.com/office/drawing/2014/main" id="{BB4CAE92-00BD-25B1-F041-5724357929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0391" y="4749810"/>
            <a:ext cx="1183508" cy="5462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SignalR deep dive: Key concepts, use cases, and limitations">
            <a:extLst>
              <a:ext uri="{FF2B5EF4-FFF2-40B4-BE49-F238E27FC236}">
                <a16:creationId xmlns:a16="http://schemas.microsoft.com/office/drawing/2014/main" id="{262EAB39-4EB0-A0CF-0EDA-B3E9C19D71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5936" y="4325099"/>
            <a:ext cx="451769" cy="451769"/>
          </a:xfrm>
          <a:prstGeom prst="rect">
            <a:avLst/>
          </a:prstGeom>
          <a:noFill/>
          <a:extLst>
            <a:ext uri="{909E8E84-426E-40DD-AFC4-6F175D3DCCD1}">
              <a14:hiddenFill xmlns:a14="http://schemas.microsoft.com/office/drawing/2010/main">
                <a:solidFill>
                  <a:srgbClr val="FFFFFF"/>
                </a:solidFill>
              </a14:hiddenFill>
            </a:ext>
          </a:extLst>
        </p:spPr>
      </p:pic>
      <p:sp>
        <p:nvSpPr>
          <p:cNvPr id="2071" name="TextBox 2070">
            <a:extLst>
              <a:ext uri="{FF2B5EF4-FFF2-40B4-BE49-F238E27FC236}">
                <a16:creationId xmlns:a16="http://schemas.microsoft.com/office/drawing/2014/main" id="{AFF128A2-65D2-3194-BF74-359EA2F8C608}"/>
              </a:ext>
            </a:extLst>
          </p:cNvPr>
          <p:cNvSpPr txBox="1"/>
          <p:nvPr/>
        </p:nvSpPr>
        <p:spPr>
          <a:xfrm>
            <a:off x="9287168" y="4352460"/>
            <a:ext cx="2018399"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Monitor real-time</a:t>
            </a:r>
          </a:p>
        </p:txBody>
      </p:sp>
      <p:sp>
        <p:nvSpPr>
          <p:cNvPr id="2072" name="TextBox 2071">
            <a:extLst>
              <a:ext uri="{FF2B5EF4-FFF2-40B4-BE49-F238E27FC236}">
                <a16:creationId xmlns:a16="http://schemas.microsoft.com/office/drawing/2014/main" id="{B8232274-2107-D629-4EC3-5CCBE9195C5B}"/>
              </a:ext>
            </a:extLst>
          </p:cNvPr>
          <p:cNvSpPr txBox="1"/>
          <p:nvPr/>
        </p:nvSpPr>
        <p:spPr>
          <a:xfrm>
            <a:off x="9897009" y="4848316"/>
            <a:ext cx="245926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Stored connectionId</a:t>
            </a:r>
          </a:p>
        </p:txBody>
      </p:sp>
      <p:pic>
        <p:nvPicPr>
          <p:cNvPr id="2073" name="Picture 6" descr="Eye Special Lineal color icon | Freepik">
            <a:extLst>
              <a:ext uri="{FF2B5EF4-FFF2-40B4-BE49-F238E27FC236}">
                <a16:creationId xmlns:a16="http://schemas.microsoft.com/office/drawing/2014/main" id="{C7DAA043-8B64-506C-0FE6-C6F8A2EC95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88306" y="5372857"/>
            <a:ext cx="632331" cy="632331"/>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10" descr="Reset password - Free security icons">
            <a:extLst>
              <a:ext uri="{FF2B5EF4-FFF2-40B4-BE49-F238E27FC236}">
                <a16:creationId xmlns:a16="http://schemas.microsoft.com/office/drawing/2014/main" id="{C996FC3B-80E5-8BBD-260F-5D114E2A60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51063" y="5316154"/>
            <a:ext cx="622921" cy="622921"/>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12" descr="Submit - Free ui icons">
            <a:extLst>
              <a:ext uri="{FF2B5EF4-FFF2-40B4-BE49-F238E27FC236}">
                <a16:creationId xmlns:a16="http://schemas.microsoft.com/office/drawing/2014/main" id="{5A20EFB0-64C1-57E7-8474-87CC04607B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60175" y="5945355"/>
            <a:ext cx="881342" cy="881342"/>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14" descr="Frozen - Free nature icons">
            <a:extLst>
              <a:ext uri="{FF2B5EF4-FFF2-40B4-BE49-F238E27FC236}">
                <a16:creationId xmlns:a16="http://schemas.microsoft.com/office/drawing/2014/main" id="{1071C78A-CCF7-430D-1D56-033D1DA706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59241" y="6003549"/>
            <a:ext cx="505378" cy="505378"/>
          </a:xfrm>
          <a:prstGeom prst="rect">
            <a:avLst/>
          </a:prstGeom>
          <a:noFill/>
          <a:extLst>
            <a:ext uri="{909E8E84-426E-40DD-AFC4-6F175D3DCCD1}">
              <a14:hiddenFill xmlns:a14="http://schemas.microsoft.com/office/drawing/2010/main">
                <a:solidFill>
                  <a:srgbClr val="FFFFFF"/>
                </a:solidFill>
              </a14:hiddenFill>
            </a:ext>
          </a:extLst>
        </p:spPr>
      </p:pic>
      <p:sp>
        <p:nvSpPr>
          <p:cNvPr id="2080" name="TextBox 2079">
            <a:extLst>
              <a:ext uri="{FF2B5EF4-FFF2-40B4-BE49-F238E27FC236}">
                <a16:creationId xmlns:a16="http://schemas.microsoft.com/office/drawing/2014/main" id="{96490340-F043-169C-CB95-F8C24317BEDD}"/>
              </a:ext>
            </a:extLst>
          </p:cNvPr>
          <p:cNvSpPr txBox="1"/>
          <p:nvPr/>
        </p:nvSpPr>
        <p:spPr>
          <a:xfrm>
            <a:off x="10642307" y="1781327"/>
            <a:ext cx="1109103"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latex</a:t>
            </a:r>
          </a:p>
        </p:txBody>
      </p:sp>
    </p:spTree>
    <p:extLst>
      <p:ext uri="{BB962C8B-B14F-4D97-AF65-F5344CB8AC3E}">
        <p14:creationId xmlns:p14="http://schemas.microsoft.com/office/powerpoint/2010/main" val="368240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AAD074-7D35-D7CE-FF6C-FF7F9E3A60F5}"/>
              </a:ext>
            </a:extLst>
          </p:cNvPr>
          <p:cNvSpPr txBox="1"/>
          <p:nvPr/>
        </p:nvSpPr>
        <p:spPr>
          <a:xfrm>
            <a:off x="0" y="79390"/>
            <a:ext cx="12192000" cy="707886"/>
          </a:xfrm>
          <a:prstGeom prst="rect">
            <a:avLst/>
          </a:prstGeom>
          <a:noFill/>
        </p:spPr>
        <p:txBody>
          <a:bodyPr wrap="square" rtlCol="0">
            <a:spAutoFit/>
          </a:bodyPr>
          <a:lstStyle/>
          <a:p>
            <a:pPr algn="ctr"/>
            <a:r>
              <a:rPr lang="en-US" sz="4000">
                <a:latin typeface="Arial" panose="020B0604020202020204" pitchFamily="34" charset="0"/>
                <a:cs typeface="Arial" panose="020B0604020202020204" pitchFamily="34" charset="0"/>
              </a:rPr>
              <a:t>Qui trình xử lí thí sinh treo máy</a:t>
            </a:r>
          </a:p>
        </p:txBody>
      </p:sp>
      <p:pic>
        <p:nvPicPr>
          <p:cNvPr id="5" name="Picture 4" descr="user Vector Icons free download in SVG, PNG Format">
            <a:extLst>
              <a:ext uri="{FF2B5EF4-FFF2-40B4-BE49-F238E27FC236}">
                <a16:creationId xmlns:a16="http://schemas.microsoft.com/office/drawing/2014/main" id="{37F4C7A6-6BA4-5307-9583-F4FF03D065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2756" y="1026060"/>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omputer - Free computer icons">
            <a:extLst>
              <a:ext uri="{FF2B5EF4-FFF2-40B4-BE49-F238E27FC236}">
                <a16:creationId xmlns:a16="http://schemas.microsoft.com/office/drawing/2014/main" id="{5E35BA2F-F135-B892-DFC6-18AA3EB2F6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867081" y="1026060"/>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9B24F97-4364-F1B9-D630-53DD868DCCAD}"/>
              </a:ext>
            </a:extLst>
          </p:cNvPr>
          <p:cNvCxnSpPr>
            <a:cxnSpLocks/>
            <a:stCxn id="5" idx="3"/>
            <a:endCxn id="6" idx="1"/>
          </p:cNvCxnSpPr>
          <p:nvPr/>
        </p:nvCxnSpPr>
        <p:spPr>
          <a:xfrm>
            <a:off x="1863132" y="1781248"/>
            <a:ext cx="1003949"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7BB9619-62D5-FCF8-FBD4-60924BBE9A5F}"/>
              </a:ext>
            </a:extLst>
          </p:cNvPr>
          <p:cNvSpPr txBox="1"/>
          <p:nvPr/>
        </p:nvSpPr>
        <p:spPr>
          <a:xfrm>
            <a:off x="571554" y="2407714"/>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9" name="TextBox 8">
            <a:extLst>
              <a:ext uri="{FF2B5EF4-FFF2-40B4-BE49-F238E27FC236}">
                <a16:creationId xmlns:a16="http://schemas.microsoft.com/office/drawing/2014/main" id="{C1F49DA1-BA49-6BC6-BEC7-FB151A372B6C}"/>
              </a:ext>
            </a:extLst>
          </p:cNvPr>
          <p:cNvSpPr txBox="1"/>
          <p:nvPr/>
        </p:nvSpPr>
        <p:spPr>
          <a:xfrm>
            <a:off x="2839069" y="2405888"/>
            <a:ext cx="142847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Unresponse</a:t>
            </a:r>
          </a:p>
        </p:txBody>
      </p:sp>
      <p:pic>
        <p:nvPicPr>
          <p:cNvPr id="1028" name="Picture 4" descr="frozen&quot; Icon - Download for free – Iconduck">
            <a:extLst>
              <a:ext uri="{FF2B5EF4-FFF2-40B4-BE49-F238E27FC236}">
                <a16:creationId xmlns:a16="http://schemas.microsoft.com/office/drawing/2014/main" id="{78ED52B1-B706-E552-0E5B-82631CF35D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536" y="1411915"/>
            <a:ext cx="371944" cy="4173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user Vector Icons free download in SVG, PNG Format">
            <a:extLst>
              <a:ext uri="{FF2B5EF4-FFF2-40B4-BE49-F238E27FC236}">
                <a16:creationId xmlns:a16="http://schemas.microsoft.com/office/drawing/2014/main" id="{BD84997E-4907-1BE4-8A8B-B15CB9888069}"/>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87455" y="1026060"/>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omputer - Free computer icons">
            <a:extLst>
              <a:ext uri="{FF2B5EF4-FFF2-40B4-BE49-F238E27FC236}">
                <a16:creationId xmlns:a16="http://schemas.microsoft.com/office/drawing/2014/main" id="{728678B2-E76A-0E9D-B6F8-D7DB4461D7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818492" y="1080178"/>
            <a:ext cx="1510376" cy="15103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833DDAB-3A76-22EB-477C-06398EE3E2FD}"/>
              </a:ext>
            </a:extLst>
          </p:cNvPr>
          <p:cNvSpPr txBox="1"/>
          <p:nvPr/>
        </p:nvSpPr>
        <p:spPr>
          <a:xfrm>
            <a:off x="6496163" y="2536436"/>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Supervisor</a:t>
            </a:r>
          </a:p>
        </p:txBody>
      </p:sp>
      <p:cxnSp>
        <p:nvCxnSpPr>
          <p:cNvPr id="23" name="Straight Arrow Connector 22">
            <a:extLst>
              <a:ext uri="{FF2B5EF4-FFF2-40B4-BE49-F238E27FC236}">
                <a16:creationId xmlns:a16="http://schemas.microsoft.com/office/drawing/2014/main" id="{D701EEDB-5648-BE4A-E3AE-CD7D94864F92}"/>
              </a:ext>
            </a:extLst>
          </p:cNvPr>
          <p:cNvCxnSpPr>
            <a:cxnSpLocks/>
          </p:cNvCxnSpPr>
          <p:nvPr/>
        </p:nvCxnSpPr>
        <p:spPr>
          <a:xfrm>
            <a:off x="7789123" y="1779770"/>
            <a:ext cx="1003949"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A641850A-94D7-EB45-2FA9-7703293B0DF1}"/>
              </a:ext>
            </a:extLst>
          </p:cNvPr>
          <p:cNvSpPr/>
          <p:nvPr/>
        </p:nvSpPr>
        <p:spPr>
          <a:xfrm>
            <a:off x="8910361" y="3262555"/>
            <a:ext cx="1326637" cy="707880"/>
          </a:xfrm>
          <a:prstGeom prst="can">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931524A-F927-67EE-F157-A5FC28B68C95}"/>
              </a:ext>
            </a:extLst>
          </p:cNvPr>
          <p:cNvSpPr txBox="1"/>
          <p:nvPr/>
        </p:nvSpPr>
        <p:spPr>
          <a:xfrm>
            <a:off x="9241639" y="3520415"/>
            <a:ext cx="720582"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SQL</a:t>
            </a:r>
          </a:p>
        </p:txBody>
      </p:sp>
      <p:cxnSp>
        <p:nvCxnSpPr>
          <p:cNvPr id="26" name="Straight Arrow Connector 25">
            <a:extLst>
              <a:ext uri="{FF2B5EF4-FFF2-40B4-BE49-F238E27FC236}">
                <a16:creationId xmlns:a16="http://schemas.microsoft.com/office/drawing/2014/main" id="{0E9D4755-13BA-0C45-DB15-A3755CE3C70B}"/>
              </a:ext>
            </a:extLst>
          </p:cNvPr>
          <p:cNvCxnSpPr>
            <a:cxnSpLocks/>
          </p:cNvCxnSpPr>
          <p:nvPr/>
        </p:nvCxnSpPr>
        <p:spPr>
          <a:xfrm>
            <a:off x="9488620" y="2467326"/>
            <a:ext cx="0" cy="67200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24" name="Rectangle: Rounded Corners 1023">
            <a:extLst>
              <a:ext uri="{FF2B5EF4-FFF2-40B4-BE49-F238E27FC236}">
                <a16:creationId xmlns:a16="http://schemas.microsoft.com/office/drawing/2014/main" id="{664A3FB8-438B-4372-AA28-F525F36D5583}"/>
              </a:ext>
            </a:extLst>
          </p:cNvPr>
          <p:cNvSpPr/>
          <p:nvPr/>
        </p:nvSpPr>
        <p:spPr>
          <a:xfrm>
            <a:off x="10791491" y="3309573"/>
            <a:ext cx="1326637"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Reset login Service</a:t>
            </a:r>
          </a:p>
        </p:txBody>
      </p:sp>
      <p:sp>
        <p:nvSpPr>
          <p:cNvPr id="1025" name="Rectangle: Rounded Corners 1024">
            <a:extLst>
              <a:ext uri="{FF2B5EF4-FFF2-40B4-BE49-F238E27FC236}">
                <a16:creationId xmlns:a16="http://schemas.microsoft.com/office/drawing/2014/main" id="{C791F2B0-AC0D-73B1-703A-00FFB161A503}"/>
              </a:ext>
            </a:extLst>
          </p:cNvPr>
          <p:cNvSpPr/>
          <p:nvPr/>
        </p:nvSpPr>
        <p:spPr>
          <a:xfrm>
            <a:off x="7029231" y="3309573"/>
            <a:ext cx="1326637"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Add time Service</a:t>
            </a:r>
          </a:p>
        </p:txBody>
      </p:sp>
      <p:cxnSp>
        <p:nvCxnSpPr>
          <p:cNvPr id="1029" name="Straight Connector 1028">
            <a:extLst>
              <a:ext uri="{FF2B5EF4-FFF2-40B4-BE49-F238E27FC236}">
                <a16:creationId xmlns:a16="http://schemas.microsoft.com/office/drawing/2014/main" id="{A4938358-FB77-08FE-3666-F55B730817A9}"/>
              </a:ext>
            </a:extLst>
          </p:cNvPr>
          <p:cNvCxnSpPr>
            <a:stCxn id="24" idx="2"/>
            <a:endCxn id="1025" idx="3"/>
          </p:cNvCxnSpPr>
          <p:nvPr/>
        </p:nvCxnSpPr>
        <p:spPr>
          <a:xfrm flipH="1">
            <a:off x="8355868" y="3616495"/>
            <a:ext cx="554493"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032" name="Straight Connector 1031">
            <a:extLst>
              <a:ext uri="{FF2B5EF4-FFF2-40B4-BE49-F238E27FC236}">
                <a16:creationId xmlns:a16="http://schemas.microsoft.com/office/drawing/2014/main" id="{1CFC2DAD-ACFF-19FE-0DE5-7ABEC47F5C39}"/>
              </a:ext>
            </a:extLst>
          </p:cNvPr>
          <p:cNvCxnSpPr>
            <a:stCxn id="24" idx="4"/>
            <a:endCxn id="1024" idx="1"/>
          </p:cNvCxnSpPr>
          <p:nvPr/>
        </p:nvCxnSpPr>
        <p:spPr>
          <a:xfrm>
            <a:off x="10236998" y="3616495"/>
            <a:ext cx="554493" cy="0"/>
          </a:xfrm>
          <a:prstGeom prst="line">
            <a:avLst/>
          </a:prstGeom>
          <a:ln w="76200"/>
        </p:spPr>
        <p:style>
          <a:lnRef idx="2">
            <a:schemeClr val="accent1"/>
          </a:lnRef>
          <a:fillRef idx="0">
            <a:schemeClr val="accent1"/>
          </a:fillRef>
          <a:effectRef idx="1">
            <a:schemeClr val="accent1"/>
          </a:effectRef>
          <a:fontRef idx="minor">
            <a:schemeClr val="tx1"/>
          </a:fontRef>
        </p:style>
      </p:cxnSp>
      <p:pic>
        <p:nvPicPr>
          <p:cNvPr id="1034" name="Picture 1033" descr="user Vector Icons free download in SVG, PNG Format">
            <a:extLst>
              <a:ext uri="{FF2B5EF4-FFF2-40B4-BE49-F238E27FC236}">
                <a16:creationId xmlns:a16="http://schemas.microsoft.com/office/drawing/2014/main" id="{C71C5840-EAEB-19F6-98A7-488B1624392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89967" y="4690897"/>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8" descr="Computer - Free computer icons">
            <a:extLst>
              <a:ext uri="{FF2B5EF4-FFF2-40B4-BE49-F238E27FC236}">
                <a16:creationId xmlns:a16="http://schemas.microsoft.com/office/drawing/2014/main" id="{144D34B0-6635-3BCD-EE34-73ED9E3B212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804292" y="4690897"/>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1036" name="Straight Arrow Connector 1035">
            <a:extLst>
              <a:ext uri="{FF2B5EF4-FFF2-40B4-BE49-F238E27FC236}">
                <a16:creationId xmlns:a16="http://schemas.microsoft.com/office/drawing/2014/main" id="{98BAB2FE-C3A0-D19F-9209-6CE11340E756}"/>
              </a:ext>
            </a:extLst>
          </p:cNvPr>
          <p:cNvCxnSpPr>
            <a:cxnSpLocks/>
            <a:stCxn id="1034" idx="3"/>
            <a:endCxn id="1035" idx="1"/>
          </p:cNvCxnSpPr>
          <p:nvPr/>
        </p:nvCxnSpPr>
        <p:spPr>
          <a:xfrm>
            <a:off x="1800343" y="5446085"/>
            <a:ext cx="1003949"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BF1CF92A-17A0-056D-44B3-D782A2325433}"/>
              </a:ext>
            </a:extLst>
          </p:cNvPr>
          <p:cNvSpPr txBox="1"/>
          <p:nvPr/>
        </p:nvSpPr>
        <p:spPr>
          <a:xfrm>
            <a:off x="508765" y="6072551"/>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1038" name="Cylinder 1037">
            <a:extLst>
              <a:ext uri="{FF2B5EF4-FFF2-40B4-BE49-F238E27FC236}">
                <a16:creationId xmlns:a16="http://schemas.microsoft.com/office/drawing/2014/main" id="{48E871D5-1228-D36D-60EC-E4EF035F0A9F}"/>
              </a:ext>
            </a:extLst>
          </p:cNvPr>
          <p:cNvSpPr/>
          <p:nvPr/>
        </p:nvSpPr>
        <p:spPr>
          <a:xfrm>
            <a:off x="6732037" y="5318637"/>
            <a:ext cx="1326637" cy="707880"/>
          </a:xfrm>
          <a:prstGeom prst="can">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TextBox 1038">
            <a:extLst>
              <a:ext uri="{FF2B5EF4-FFF2-40B4-BE49-F238E27FC236}">
                <a16:creationId xmlns:a16="http://schemas.microsoft.com/office/drawing/2014/main" id="{E478BFFD-191D-C893-9C6D-41E0B041693C}"/>
              </a:ext>
            </a:extLst>
          </p:cNvPr>
          <p:cNvSpPr txBox="1"/>
          <p:nvPr/>
        </p:nvSpPr>
        <p:spPr>
          <a:xfrm>
            <a:off x="7063315" y="5576497"/>
            <a:ext cx="720582"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SQL</a:t>
            </a:r>
          </a:p>
        </p:txBody>
      </p:sp>
      <p:cxnSp>
        <p:nvCxnSpPr>
          <p:cNvPr id="1041" name="Straight Arrow Connector 1040">
            <a:extLst>
              <a:ext uri="{FF2B5EF4-FFF2-40B4-BE49-F238E27FC236}">
                <a16:creationId xmlns:a16="http://schemas.microsoft.com/office/drawing/2014/main" id="{812BE46F-23D9-3C96-6276-6BBD37E6EE5B}"/>
              </a:ext>
            </a:extLst>
          </p:cNvPr>
          <p:cNvCxnSpPr>
            <a:cxnSpLocks/>
          </p:cNvCxnSpPr>
          <p:nvPr/>
        </p:nvCxnSpPr>
        <p:spPr>
          <a:xfrm>
            <a:off x="4465293" y="5502391"/>
            <a:ext cx="2130472"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43" name="Straight Arrow Connector 1042">
            <a:extLst>
              <a:ext uri="{FF2B5EF4-FFF2-40B4-BE49-F238E27FC236}">
                <a16:creationId xmlns:a16="http://schemas.microsoft.com/office/drawing/2014/main" id="{1F244CC3-A0A0-DFB7-B36D-AFE4B5D70C96}"/>
              </a:ext>
            </a:extLst>
          </p:cNvPr>
          <p:cNvCxnSpPr>
            <a:cxnSpLocks/>
          </p:cNvCxnSpPr>
          <p:nvPr/>
        </p:nvCxnSpPr>
        <p:spPr>
          <a:xfrm flipH="1">
            <a:off x="4650727" y="5773256"/>
            <a:ext cx="1945038"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044" name="Rectangle: Rounded Corners 1043">
            <a:extLst>
              <a:ext uri="{FF2B5EF4-FFF2-40B4-BE49-F238E27FC236}">
                <a16:creationId xmlns:a16="http://schemas.microsoft.com/office/drawing/2014/main" id="{1B1D3729-BFDE-8095-FD22-789BE0FD0970}"/>
              </a:ext>
            </a:extLst>
          </p:cNvPr>
          <p:cNvSpPr/>
          <p:nvPr/>
        </p:nvSpPr>
        <p:spPr>
          <a:xfrm>
            <a:off x="8635584" y="5365655"/>
            <a:ext cx="1326637"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Load data Service</a:t>
            </a:r>
          </a:p>
        </p:txBody>
      </p:sp>
      <p:pic>
        <p:nvPicPr>
          <p:cNvPr id="1051" name="Picture 10" descr="Exam Special Lineal color icon | Freepik">
            <a:extLst>
              <a:ext uri="{FF2B5EF4-FFF2-40B4-BE49-F238E27FC236}">
                <a16:creationId xmlns:a16="http://schemas.microsoft.com/office/drawing/2014/main" id="{63CA7C0C-2A1B-96F6-54BE-A4A29E2A1E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2668" y="3984371"/>
            <a:ext cx="1106663" cy="1106663"/>
          </a:xfrm>
          <a:prstGeom prst="rect">
            <a:avLst/>
          </a:prstGeom>
          <a:noFill/>
          <a:extLst>
            <a:ext uri="{909E8E84-426E-40DD-AFC4-6F175D3DCCD1}">
              <a14:hiddenFill xmlns:a14="http://schemas.microsoft.com/office/drawing/2010/main">
                <a:solidFill>
                  <a:srgbClr val="FFFFFF"/>
                </a:solidFill>
              </a14:hiddenFill>
            </a:ext>
          </a:extLst>
        </p:spPr>
      </p:pic>
      <p:cxnSp>
        <p:nvCxnSpPr>
          <p:cNvPr id="1053" name="Straight Connector 1052">
            <a:extLst>
              <a:ext uri="{FF2B5EF4-FFF2-40B4-BE49-F238E27FC236}">
                <a16:creationId xmlns:a16="http://schemas.microsoft.com/office/drawing/2014/main" id="{D283E8A3-864D-CD32-8D50-57F0CBF01730}"/>
              </a:ext>
            </a:extLst>
          </p:cNvPr>
          <p:cNvCxnSpPr>
            <a:cxnSpLocks/>
            <a:stCxn id="1038" idx="4"/>
            <a:endCxn id="1044" idx="1"/>
          </p:cNvCxnSpPr>
          <p:nvPr/>
        </p:nvCxnSpPr>
        <p:spPr>
          <a:xfrm>
            <a:off x="8058674" y="5672577"/>
            <a:ext cx="576910" cy="0"/>
          </a:xfrm>
          <a:prstGeom prst="line">
            <a:avLst/>
          </a:prstGeom>
          <a:ln w="76200"/>
        </p:spPr>
        <p:style>
          <a:lnRef idx="2">
            <a:schemeClr val="accent1"/>
          </a:lnRef>
          <a:fillRef idx="0">
            <a:schemeClr val="accent1"/>
          </a:fillRef>
          <a:effectRef idx="1">
            <a:schemeClr val="accent1"/>
          </a:effectRef>
          <a:fontRef idx="minor">
            <a:schemeClr val="tx1"/>
          </a:fontRef>
        </p:style>
      </p:cxnSp>
      <p:pic>
        <p:nvPicPr>
          <p:cNvPr id="1054" name="Picture 1053" descr="user Vector Icons free download in SVG, PNG Format">
            <a:extLst>
              <a:ext uri="{FF2B5EF4-FFF2-40B4-BE49-F238E27FC236}">
                <a16:creationId xmlns:a16="http://schemas.microsoft.com/office/drawing/2014/main" id="{2BDCE93F-6F09-D201-D854-828E38B305C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09011" y="2905768"/>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8" descr="Computer - Free computer icons">
            <a:extLst>
              <a:ext uri="{FF2B5EF4-FFF2-40B4-BE49-F238E27FC236}">
                <a16:creationId xmlns:a16="http://schemas.microsoft.com/office/drawing/2014/main" id="{856E892F-093F-5DB3-FCC9-14B6809A4F9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723336" y="2905768"/>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Arrow Connector 1055">
            <a:extLst>
              <a:ext uri="{FF2B5EF4-FFF2-40B4-BE49-F238E27FC236}">
                <a16:creationId xmlns:a16="http://schemas.microsoft.com/office/drawing/2014/main" id="{E2FFCF2D-CF98-0978-A1C5-68F41B6279EB}"/>
              </a:ext>
            </a:extLst>
          </p:cNvPr>
          <p:cNvCxnSpPr>
            <a:cxnSpLocks/>
            <a:stCxn id="1054" idx="3"/>
            <a:endCxn id="1055" idx="1"/>
          </p:cNvCxnSpPr>
          <p:nvPr/>
        </p:nvCxnSpPr>
        <p:spPr>
          <a:xfrm>
            <a:off x="1719387" y="3660956"/>
            <a:ext cx="1003949"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57" name="TextBox 1056">
            <a:extLst>
              <a:ext uri="{FF2B5EF4-FFF2-40B4-BE49-F238E27FC236}">
                <a16:creationId xmlns:a16="http://schemas.microsoft.com/office/drawing/2014/main" id="{92A61763-043C-3A9D-E719-C504E59DC80A}"/>
              </a:ext>
            </a:extLst>
          </p:cNvPr>
          <p:cNvSpPr txBox="1"/>
          <p:nvPr/>
        </p:nvSpPr>
        <p:spPr>
          <a:xfrm>
            <a:off x="427809" y="4287422"/>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1058" name="Multiplication Sign 1057">
            <a:extLst>
              <a:ext uri="{FF2B5EF4-FFF2-40B4-BE49-F238E27FC236}">
                <a16:creationId xmlns:a16="http://schemas.microsoft.com/office/drawing/2014/main" id="{86C5DF7B-B20D-05E9-0AAE-CA8B824D8E93}"/>
              </a:ext>
            </a:extLst>
          </p:cNvPr>
          <p:cNvSpPr/>
          <p:nvPr/>
        </p:nvSpPr>
        <p:spPr>
          <a:xfrm>
            <a:off x="2957400" y="3189253"/>
            <a:ext cx="460271" cy="541429"/>
          </a:xfrm>
          <a:prstGeom prst="mathMultiply">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TextBox 1058">
            <a:extLst>
              <a:ext uri="{FF2B5EF4-FFF2-40B4-BE49-F238E27FC236}">
                <a16:creationId xmlns:a16="http://schemas.microsoft.com/office/drawing/2014/main" id="{08EC3A80-2191-E187-B93F-42D090B2A246}"/>
              </a:ext>
            </a:extLst>
          </p:cNvPr>
          <p:cNvSpPr txBox="1"/>
          <p:nvPr/>
        </p:nvSpPr>
        <p:spPr>
          <a:xfrm>
            <a:off x="2659271" y="4238742"/>
            <a:ext cx="161593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Already login</a:t>
            </a:r>
          </a:p>
        </p:txBody>
      </p:sp>
      <p:cxnSp>
        <p:nvCxnSpPr>
          <p:cNvPr id="1061" name="Straight Arrow Connector 1060">
            <a:extLst>
              <a:ext uri="{FF2B5EF4-FFF2-40B4-BE49-F238E27FC236}">
                <a16:creationId xmlns:a16="http://schemas.microsoft.com/office/drawing/2014/main" id="{978BE4E3-0F8F-677D-835C-B4FE1E301754}"/>
              </a:ext>
            </a:extLst>
          </p:cNvPr>
          <p:cNvCxnSpPr/>
          <p:nvPr/>
        </p:nvCxnSpPr>
        <p:spPr>
          <a:xfrm flipV="1">
            <a:off x="4377457" y="2041451"/>
            <a:ext cx="2009998" cy="1478964"/>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077" name="Plus Sign 1076">
            <a:extLst>
              <a:ext uri="{FF2B5EF4-FFF2-40B4-BE49-F238E27FC236}">
                <a16:creationId xmlns:a16="http://schemas.microsoft.com/office/drawing/2014/main" id="{52E85551-5350-3FF3-3B80-7966B26589C4}"/>
              </a:ext>
            </a:extLst>
          </p:cNvPr>
          <p:cNvSpPr/>
          <p:nvPr/>
        </p:nvSpPr>
        <p:spPr>
          <a:xfrm>
            <a:off x="6595765" y="4012304"/>
            <a:ext cx="348372" cy="369332"/>
          </a:xfrm>
          <a:prstGeom prst="mathPlus">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0EC87017-17A4-A25D-A67E-86DC0BD50ACF}"/>
              </a:ext>
            </a:extLst>
          </p:cNvPr>
          <p:cNvCxnSpPr>
            <a:endCxn id="1051" idx="1"/>
          </p:cNvCxnSpPr>
          <p:nvPr/>
        </p:nvCxnSpPr>
        <p:spPr>
          <a:xfrm flipV="1">
            <a:off x="4361108" y="4537703"/>
            <a:ext cx="1181560" cy="4546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084" name="Oval 1083">
            <a:extLst>
              <a:ext uri="{FF2B5EF4-FFF2-40B4-BE49-F238E27FC236}">
                <a16:creationId xmlns:a16="http://schemas.microsoft.com/office/drawing/2014/main" id="{50D41D59-2056-0682-1B9C-7DAEDE8C7987}"/>
              </a:ext>
            </a:extLst>
          </p:cNvPr>
          <p:cNvSpPr/>
          <p:nvPr/>
        </p:nvSpPr>
        <p:spPr>
          <a:xfrm>
            <a:off x="2065900" y="1064773"/>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085" name="Oval 1084">
            <a:extLst>
              <a:ext uri="{FF2B5EF4-FFF2-40B4-BE49-F238E27FC236}">
                <a16:creationId xmlns:a16="http://schemas.microsoft.com/office/drawing/2014/main" id="{2ED8B6C4-4AD8-B91D-36CC-C90DBD03AACE}"/>
              </a:ext>
            </a:extLst>
          </p:cNvPr>
          <p:cNvSpPr/>
          <p:nvPr/>
        </p:nvSpPr>
        <p:spPr>
          <a:xfrm>
            <a:off x="1953451" y="2905768"/>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086" name="Oval 1085">
            <a:extLst>
              <a:ext uri="{FF2B5EF4-FFF2-40B4-BE49-F238E27FC236}">
                <a16:creationId xmlns:a16="http://schemas.microsoft.com/office/drawing/2014/main" id="{C98D1973-A93A-029A-0AE2-58EC88654CF5}"/>
              </a:ext>
            </a:extLst>
          </p:cNvPr>
          <p:cNvSpPr/>
          <p:nvPr/>
        </p:nvSpPr>
        <p:spPr>
          <a:xfrm>
            <a:off x="4882832" y="2135981"/>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087" name="Oval 1086">
            <a:extLst>
              <a:ext uri="{FF2B5EF4-FFF2-40B4-BE49-F238E27FC236}">
                <a16:creationId xmlns:a16="http://schemas.microsoft.com/office/drawing/2014/main" id="{625AC702-E0F2-3181-9734-471C51EDB702}"/>
              </a:ext>
            </a:extLst>
          </p:cNvPr>
          <p:cNvSpPr/>
          <p:nvPr/>
        </p:nvSpPr>
        <p:spPr>
          <a:xfrm>
            <a:off x="8011981" y="1068738"/>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088" name="Oval 1087">
            <a:extLst>
              <a:ext uri="{FF2B5EF4-FFF2-40B4-BE49-F238E27FC236}">
                <a16:creationId xmlns:a16="http://schemas.microsoft.com/office/drawing/2014/main" id="{B6B7F727-A292-F0E2-A256-4E7E9341416B}"/>
              </a:ext>
            </a:extLst>
          </p:cNvPr>
          <p:cNvSpPr/>
          <p:nvPr/>
        </p:nvSpPr>
        <p:spPr>
          <a:xfrm>
            <a:off x="9932354" y="2575453"/>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089" name="Oval 1088">
            <a:extLst>
              <a:ext uri="{FF2B5EF4-FFF2-40B4-BE49-F238E27FC236}">
                <a16:creationId xmlns:a16="http://schemas.microsoft.com/office/drawing/2014/main" id="{796B9938-C538-2D44-17F3-B957E0AB8312}"/>
              </a:ext>
            </a:extLst>
          </p:cNvPr>
          <p:cNvSpPr/>
          <p:nvPr/>
        </p:nvSpPr>
        <p:spPr>
          <a:xfrm>
            <a:off x="1953451" y="4724387"/>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090" name="Oval 1089">
            <a:extLst>
              <a:ext uri="{FF2B5EF4-FFF2-40B4-BE49-F238E27FC236}">
                <a16:creationId xmlns:a16="http://schemas.microsoft.com/office/drawing/2014/main" id="{DAE51D07-5CA7-7E5D-2B40-F811CDF96F47}"/>
              </a:ext>
            </a:extLst>
          </p:cNvPr>
          <p:cNvSpPr/>
          <p:nvPr/>
        </p:nvSpPr>
        <p:spPr>
          <a:xfrm>
            <a:off x="5278346" y="6009647"/>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a:t>
            </a:r>
          </a:p>
        </p:txBody>
      </p:sp>
      <p:sp>
        <p:nvSpPr>
          <p:cNvPr id="1091" name="Oval 1090">
            <a:extLst>
              <a:ext uri="{FF2B5EF4-FFF2-40B4-BE49-F238E27FC236}">
                <a16:creationId xmlns:a16="http://schemas.microsoft.com/office/drawing/2014/main" id="{DA4F4B78-66C0-83C8-F801-42FEC42E58A2}"/>
              </a:ext>
            </a:extLst>
          </p:cNvPr>
          <p:cNvSpPr/>
          <p:nvPr/>
        </p:nvSpPr>
        <p:spPr>
          <a:xfrm>
            <a:off x="4545099" y="4037891"/>
            <a:ext cx="566880" cy="539814"/>
          </a:xfrm>
          <a:prstGeom prst="ellipse">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8</a:t>
            </a:r>
          </a:p>
        </p:txBody>
      </p:sp>
      <p:sp>
        <p:nvSpPr>
          <p:cNvPr id="1092" name="TextBox 1091">
            <a:extLst>
              <a:ext uri="{FF2B5EF4-FFF2-40B4-BE49-F238E27FC236}">
                <a16:creationId xmlns:a16="http://schemas.microsoft.com/office/drawing/2014/main" id="{FC3BCF7B-22C1-1AB7-A93C-BCBA1149788B}"/>
              </a:ext>
            </a:extLst>
          </p:cNvPr>
          <p:cNvSpPr txBox="1"/>
          <p:nvPr/>
        </p:nvSpPr>
        <p:spPr>
          <a:xfrm rot="19583313">
            <a:off x="5087787" y="2826589"/>
            <a:ext cx="947999" cy="367528"/>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Notify</a:t>
            </a:r>
          </a:p>
        </p:txBody>
      </p:sp>
      <p:pic>
        <p:nvPicPr>
          <p:cNvPr id="1093" name="Picture 12" descr="Download Check Mark, Tick Mark, Check. Royalty-Free Vector Graphic - Pixabay">
            <a:extLst>
              <a:ext uri="{FF2B5EF4-FFF2-40B4-BE49-F238E27FC236}">
                <a16:creationId xmlns:a16="http://schemas.microsoft.com/office/drawing/2014/main" id="{3E8BF4DD-886E-35E3-D68D-C74D51CCD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8253" y="4993929"/>
            <a:ext cx="487271" cy="47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66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4D08E6-52A5-1386-CC11-B1B9B5EBC7BE}"/>
              </a:ext>
            </a:extLst>
          </p:cNvPr>
          <p:cNvSpPr txBox="1"/>
          <p:nvPr/>
        </p:nvSpPr>
        <p:spPr>
          <a:xfrm>
            <a:off x="129444" y="983045"/>
            <a:ext cx="1339702" cy="2554545"/>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Kết quả thực hiện</a:t>
            </a:r>
          </a:p>
        </p:txBody>
      </p:sp>
      <p:pic>
        <p:nvPicPr>
          <p:cNvPr id="20" name="Picture 19">
            <a:extLst>
              <a:ext uri="{FF2B5EF4-FFF2-40B4-BE49-F238E27FC236}">
                <a16:creationId xmlns:a16="http://schemas.microsoft.com/office/drawing/2014/main" id="{9D5C587C-47EA-5B7E-E898-6F34CCBFCDAD}"/>
              </a:ext>
            </a:extLst>
          </p:cNvPr>
          <p:cNvPicPr>
            <a:picLocks noChangeAspect="1"/>
          </p:cNvPicPr>
          <p:nvPr/>
        </p:nvPicPr>
        <p:blipFill>
          <a:blip r:embed="rId2"/>
          <a:stretch>
            <a:fillRect/>
          </a:stretch>
        </p:blipFill>
        <p:spPr>
          <a:xfrm>
            <a:off x="1514014" y="336650"/>
            <a:ext cx="10100930" cy="3539365"/>
          </a:xfrm>
          <a:prstGeom prst="rect">
            <a:avLst/>
          </a:prstGeom>
          <a:ln w="19050">
            <a:solidFill>
              <a:schemeClr val="tx1"/>
            </a:solidFill>
          </a:ln>
        </p:spPr>
      </p:pic>
      <p:pic>
        <p:nvPicPr>
          <p:cNvPr id="7" name="Picture 6">
            <a:extLst>
              <a:ext uri="{FF2B5EF4-FFF2-40B4-BE49-F238E27FC236}">
                <a16:creationId xmlns:a16="http://schemas.microsoft.com/office/drawing/2014/main" id="{B685CCFD-E2FD-BA37-13F4-0598C9DF39DC}"/>
              </a:ext>
            </a:extLst>
          </p:cNvPr>
          <p:cNvPicPr>
            <a:picLocks noChangeAspect="1"/>
          </p:cNvPicPr>
          <p:nvPr/>
        </p:nvPicPr>
        <p:blipFill>
          <a:blip r:embed="rId3"/>
          <a:stretch>
            <a:fillRect/>
          </a:stretch>
        </p:blipFill>
        <p:spPr>
          <a:xfrm>
            <a:off x="196213" y="4091648"/>
            <a:ext cx="4128295" cy="2429702"/>
          </a:xfrm>
          <a:prstGeom prst="rect">
            <a:avLst/>
          </a:prstGeom>
          <a:ln w="19050">
            <a:solidFill>
              <a:schemeClr val="tx1"/>
            </a:solidFill>
          </a:ln>
        </p:spPr>
      </p:pic>
      <p:pic>
        <p:nvPicPr>
          <p:cNvPr id="16" name="Picture 15">
            <a:extLst>
              <a:ext uri="{FF2B5EF4-FFF2-40B4-BE49-F238E27FC236}">
                <a16:creationId xmlns:a16="http://schemas.microsoft.com/office/drawing/2014/main" id="{9BA7834F-C3AB-574F-8801-E5D433BDE08E}"/>
              </a:ext>
            </a:extLst>
          </p:cNvPr>
          <p:cNvPicPr>
            <a:picLocks noChangeAspect="1"/>
          </p:cNvPicPr>
          <p:nvPr/>
        </p:nvPicPr>
        <p:blipFill>
          <a:blip r:embed="rId4"/>
          <a:stretch>
            <a:fillRect/>
          </a:stretch>
        </p:blipFill>
        <p:spPr>
          <a:xfrm>
            <a:off x="9073641" y="3179618"/>
            <a:ext cx="3118359" cy="3429000"/>
          </a:xfrm>
          <a:prstGeom prst="rect">
            <a:avLst/>
          </a:prstGeom>
          <a:ln w="19050">
            <a:solidFill>
              <a:schemeClr val="tx1"/>
            </a:solidFill>
          </a:ln>
        </p:spPr>
      </p:pic>
      <p:pic>
        <p:nvPicPr>
          <p:cNvPr id="18" name="Picture 17">
            <a:extLst>
              <a:ext uri="{FF2B5EF4-FFF2-40B4-BE49-F238E27FC236}">
                <a16:creationId xmlns:a16="http://schemas.microsoft.com/office/drawing/2014/main" id="{38FDFCAE-9473-FBBD-B056-9146476F8F03}"/>
              </a:ext>
            </a:extLst>
          </p:cNvPr>
          <p:cNvPicPr>
            <a:picLocks noChangeAspect="1"/>
          </p:cNvPicPr>
          <p:nvPr/>
        </p:nvPicPr>
        <p:blipFill>
          <a:blip r:embed="rId5"/>
          <a:stretch>
            <a:fillRect/>
          </a:stretch>
        </p:blipFill>
        <p:spPr>
          <a:xfrm>
            <a:off x="4439570" y="4283366"/>
            <a:ext cx="4541880" cy="2046266"/>
          </a:xfrm>
          <a:prstGeom prst="rect">
            <a:avLst/>
          </a:prstGeom>
          <a:ln w="19050">
            <a:solidFill>
              <a:schemeClr val="tx1"/>
            </a:solidFill>
          </a:ln>
        </p:spPr>
      </p:pic>
    </p:spTree>
    <p:extLst>
      <p:ext uri="{BB962C8B-B14F-4D97-AF65-F5344CB8AC3E}">
        <p14:creationId xmlns:p14="http://schemas.microsoft.com/office/powerpoint/2010/main" val="62573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ABFF5CA-B169-0D17-580B-38A0B2D7AB5D}"/>
              </a:ext>
            </a:extLst>
          </p:cNvPr>
          <p:cNvSpPr txBox="1"/>
          <p:nvPr/>
        </p:nvSpPr>
        <p:spPr>
          <a:xfrm>
            <a:off x="129444" y="983045"/>
            <a:ext cx="1339702" cy="2554545"/>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Kết quả thực hiện</a:t>
            </a:r>
          </a:p>
        </p:txBody>
      </p:sp>
      <p:pic>
        <p:nvPicPr>
          <p:cNvPr id="16" name="Picture 15">
            <a:extLst>
              <a:ext uri="{FF2B5EF4-FFF2-40B4-BE49-F238E27FC236}">
                <a16:creationId xmlns:a16="http://schemas.microsoft.com/office/drawing/2014/main" id="{5FC75AD1-0EA5-45DE-AAAA-45A51ACB489A}"/>
              </a:ext>
            </a:extLst>
          </p:cNvPr>
          <p:cNvPicPr>
            <a:picLocks noChangeAspect="1"/>
          </p:cNvPicPr>
          <p:nvPr/>
        </p:nvPicPr>
        <p:blipFill>
          <a:blip r:embed="rId2"/>
          <a:stretch>
            <a:fillRect/>
          </a:stretch>
        </p:blipFill>
        <p:spPr>
          <a:xfrm>
            <a:off x="4842476" y="3934864"/>
            <a:ext cx="4014446" cy="2507802"/>
          </a:xfrm>
          <a:prstGeom prst="rect">
            <a:avLst/>
          </a:prstGeom>
          <a:ln w="19050">
            <a:solidFill>
              <a:schemeClr val="tx1"/>
            </a:solidFill>
          </a:ln>
        </p:spPr>
      </p:pic>
      <p:pic>
        <p:nvPicPr>
          <p:cNvPr id="17" name="Picture 16">
            <a:extLst>
              <a:ext uri="{FF2B5EF4-FFF2-40B4-BE49-F238E27FC236}">
                <a16:creationId xmlns:a16="http://schemas.microsoft.com/office/drawing/2014/main" id="{10398E15-B2B2-632A-8619-D0DEBC270CDE}"/>
              </a:ext>
            </a:extLst>
          </p:cNvPr>
          <p:cNvPicPr>
            <a:picLocks noChangeAspect="1"/>
          </p:cNvPicPr>
          <p:nvPr/>
        </p:nvPicPr>
        <p:blipFill>
          <a:blip r:embed="rId3"/>
          <a:stretch>
            <a:fillRect/>
          </a:stretch>
        </p:blipFill>
        <p:spPr>
          <a:xfrm>
            <a:off x="9031706" y="3658412"/>
            <a:ext cx="3012173" cy="2823911"/>
          </a:xfrm>
          <a:prstGeom prst="rect">
            <a:avLst/>
          </a:prstGeom>
          <a:ln w="19050">
            <a:solidFill>
              <a:schemeClr val="tx1"/>
            </a:solidFill>
          </a:ln>
        </p:spPr>
      </p:pic>
      <p:pic>
        <p:nvPicPr>
          <p:cNvPr id="18" name="Picture 17">
            <a:extLst>
              <a:ext uri="{FF2B5EF4-FFF2-40B4-BE49-F238E27FC236}">
                <a16:creationId xmlns:a16="http://schemas.microsoft.com/office/drawing/2014/main" id="{DF6F55F6-D4BB-4D97-CDF9-D0516B9034B7}"/>
              </a:ext>
            </a:extLst>
          </p:cNvPr>
          <p:cNvPicPr>
            <a:picLocks noChangeAspect="1"/>
          </p:cNvPicPr>
          <p:nvPr/>
        </p:nvPicPr>
        <p:blipFill>
          <a:blip r:embed="rId4"/>
          <a:srcRect b="18701"/>
          <a:stretch/>
        </p:blipFill>
        <p:spPr>
          <a:xfrm>
            <a:off x="1892744" y="375677"/>
            <a:ext cx="8193862" cy="3047500"/>
          </a:xfrm>
          <a:prstGeom prst="rect">
            <a:avLst/>
          </a:prstGeom>
          <a:ln w="19050">
            <a:solidFill>
              <a:schemeClr val="tx1"/>
            </a:solidFill>
          </a:ln>
        </p:spPr>
      </p:pic>
      <p:pic>
        <p:nvPicPr>
          <p:cNvPr id="20" name="Picture 19">
            <a:extLst>
              <a:ext uri="{FF2B5EF4-FFF2-40B4-BE49-F238E27FC236}">
                <a16:creationId xmlns:a16="http://schemas.microsoft.com/office/drawing/2014/main" id="{0E276AB6-91A2-743F-2E7B-9A2B9C71723E}"/>
              </a:ext>
            </a:extLst>
          </p:cNvPr>
          <p:cNvPicPr>
            <a:picLocks noChangeAspect="1"/>
          </p:cNvPicPr>
          <p:nvPr/>
        </p:nvPicPr>
        <p:blipFill>
          <a:blip r:embed="rId5"/>
          <a:stretch>
            <a:fillRect/>
          </a:stretch>
        </p:blipFill>
        <p:spPr>
          <a:xfrm>
            <a:off x="387745" y="3895207"/>
            <a:ext cx="4279947" cy="2547459"/>
          </a:xfrm>
          <a:prstGeom prst="rect">
            <a:avLst/>
          </a:prstGeom>
          <a:ln w="19050">
            <a:solidFill>
              <a:schemeClr val="tx1"/>
            </a:solidFill>
          </a:ln>
        </p:spPr>
      </p:pic>
    </p:spTree>
    <p:extLst>
      <p:ext uri="{BB962C8B-B14F-4D97-AF65-F5344CB8AC3E}">
        <p14:creationId xmlns:p14="http://schemas.microsoft.com/office/powerpoint/2010/main" val="43977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5D0005-0484-56A4-8AF6-1CB3DB600044}"/>
              </a:ext>
            </a:extLst>
          </p:cNvPr>
          <p:cNvPicPr>
            <a:picLocks noChangeAspect="1"/>
          </p:cNvPicPr>
          <p:nvPr/>
        </p:nvPicPr>
        <p:blipFill>
          <a:blip r:embed="rId2"/>
          <a:stretch>
            <a:fillRect/>
          </a:stretch>
        </p:blipFill>
        <p:spPr>
          <a:xfrm>
            <a:off x="8312516" y="926816"/>
            <a:ext cx="3569739" cy="5537806"/>
          </a:xfrm>
          <a:prstGeom prst="rect">
            <a:avLst/>
          </a:prstGeom>
          <a:ln w="28575">
            <a:solidFill>
              <a:schemeClr val="tx1"/>
            </a:solidFill>
          </a:ln>
        </p:spPr>
      </p:pic>
      <p:sp>
        <p:nvSpPr>
          <p:cNvPr id="4" name="TextBox 3">
            <a:extLst>
              <a:ext uri="{FF2B5EF4-FFF2-40B4-BE49-F238E27FC236}">
                <a16:creationId xmlns:a16="http://schemas.microsoft.com/office/drawing/2014/main" id="{0351E950-CCF0-3F19-C3B5-215220D8605A}"/>
              </a:ext>
            </a:extLst>
          </p:cNvPr>
          <p:cNvSpPr txBox="1"/>
          <p:nvPr/>
        </p:nvSpPr>
        <p:spPr>
          <a:xfrm>
            <a:off x="342095" y="664068"/>
            <a:ext cx="1339702" cy="2554545"/>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Tiến độ thực hiện</a:t>
            </a:r>
          </a:p>
        </p:txBody>
      </p:sp>
      <p:pic>
        <p:nvPicPr>
          <p:cNvPr id="4098" name="Picture 2" descr="Try Basic Straight Flat icon | Freepik">
            <a:extLst>
              <a:ext uri="{FF2B5EF4-FFF2-40B4-BE49-F238E27FC236}">
                <a16:creationId xmlns:a16="http://schemas.microsoft.com/office/drawing/2014/main" id="{99AEBF47-A988-BC70-9C50-AAE78093B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614" y="926816"/>
            <a:ext cx="2029047" cy="202904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1A20044-69D1-1148-2455-CA72FEF40081}"/>
              </a:ext>
            </a:extLst>
          </p:cNvPr>
          <p:cNvSpPr/>
          <p:nvPr/>
        </p:nvSpPr>
        <p:spPr>
          <a:xfrm>
            <a:off x="469685" y="3297625"/>
            <a:ext cx="3014251" cy="29133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0">
                <a:solidFill>
                  <a:srgbClr val="00B050"/>
                </a:solidFill>
              </a:rPr>
              <a:t>55%</a:t>
            </a:r>
          </a:p>
        </p:txBody>
      </p:sp>
      <p:pic>
        <p:nvPicPr>
          <p:cNvPr id="4100" name="Picture 4" descr="Hard work - Free business icons">
            <a:extLst>
              <a:ext uri="{FF2B5EF4-FFF2-40B4-BE49-F238E27FC236}">
                <a16:creationId xmlns:a16="http://schemas.microsoft.com/office/drawing/2014/main" id="{F82B13F9-B3A0-6E63-9793-14753F114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137" y="1750337"/>
            <a:ext cx="4876800" cy="48768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EE149E44-E68D-8A04-CA0A-5A09A46439E5}"/>
              </a:ext>
            </a:extLst>
          </p:cNvPr>
          <p:cNvCxnSpPr>
            <a:cxnSpLocks/>
          </p:cNvCxnSpPr>
          <p:nvPr/>
        </p:nvCxnSpPr>
        <p:spPr>
          <a:xfrm flipH="1">
            <a:off x="10455268" y="3365216"/>
            <a:ext cx="443104"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3C14347-19E2-54B7-8975-29FFA6C36046}"/>
              </a:ext>
            </a:extLst>
          </p:cNvPr>
          <p:cNvCxnSpPr>
            <a:cxnSpLocks/>
          </p:cNvCxnSpPr>
          <p:nvPr/>
        </p:nvCxnSpPr>
        <p:spPr>
          <a:xfrm flipH="1">
            <a:off x="10657287" y="5420844"/>
            <a:ext cx="432471"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DB9A3E5-9314-B23A-4C11-17BB30D8B6CA}"/>
              </a:ext>
            </a:extLst>
          </p:cNvPr>
          <p:cNvCxnSpPr>
            <a:cxnSpLocks/>
          </p:cNvCxnSpPr>
          <p:nvPr/>
        </p:nvCxnSpPr>
        <p:spPr>
          <a:xfrm flipH="1">
            <a:off x="10455268" y="4078491"/>
            <a:ext cx="464369"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36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DDEC45B8-5BEA-D826-7AEF-9F54D253CC52}"/>
              </a:ext>
            </a:extLst>
          </p:cNvPr>
          <p:cNvSpPr/>
          <p:nvPr/>
        </p:nvSpPr>
        <p:spPr>
          <a:xfrm>
            <a:off x="630936" y="639520"/>
            <a:ext cx="4089920" cy="1719072"/>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5400" kern="1200">
                <a:solidFill>
                  <a:schemeClr val="tx1"/>
                </a:solidFill>
                <a:latin typeface="Arial" panose="020B0604020202020204" pitchFamily="34" charset="0"/>
                <a:ea typeface="+mj-ea"/>
                <a:cs typeface="Arial" panose="020B0604020202020204" pitchFamily="34" charset="0"/>
              </a:rPr>
              <a:t>Lời Cảm Ơn</a:t>
            </a:r>
          </a:p>
        </p:txBody>
      </p:sp>
      <p:sp>
        <p:nvSpPr>
          <p:cNvPr id="51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091E58-D5A9-5FE4-E0EA-A7083F965AC6}"/>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150000"/>
              </a:lnSpc>
              <a:spcAft>
                <a:spcPts val="600"/>
              </a:spcAft>
            </a:pPr>
            <a:r>
              <a:rPr lang="en-US" sz="2200">
                <a:latin typeface="Arial" panose="020B0604020202020204" pitchFamily="34" charset="0"/>
                <a:cs typeface="Arial" panose="020B0604020202020204" pitchFamily="34" charset="0"/>
              </a:rPr>
              <a:t>Xin chân thành cảm ơn thầy cô đã lắng nghe và theo dõi. Mọi ý kiến đóng góp của thầy cô là vô cùng quý báu.</a:t>
            </a:r>
          </a:p>
        </p:txBody>
      </p:sp>
      <p:pic>
        <p:nvPicPr>
          <p:cNvPr id="4" name="Picture 2" descr="A blue and red text on a white background&#10;&#10;AI-generated content may be incorrect.">
            <a:extLst>
              <a:ext uri="{FF2B5EF4-FFF2-40B4-BE49-F238E27FC236}">
                <a16:creationId xmlns:a16="http://schemas.microsoft.com/office/drawing/2014/main" id="{B4BB6FE7-1D8A-0304-8811-357D12B30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Cảm ơn bạn đã để lại thông tin! Giữ máy nhé, Woay sẽ liên hệ với bạn ngay.">
            <a:extLst>
              <a:ext uri="{FF2B5EF4-FFF2-40B4-BE49-F238E27FC236}">
                <a16:creationId xmlns:a16="http://schemas.microsoft.com/office/drawing/2014/main" id="{B47CB223-E9E1-4220-1352-DB7F0DFC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214" y="810318"/>
            <a:ext cx="6670508" cy="551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81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373</TotalTime>
  <Words>249</Words>
  <Application>Microsoft Office PowerPoint</Application>
  <PresentationFormat>Widescreen</PresentationFormat>
  <Paragraphs>63</Paragraphs>
  <Slides>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Hệ thống quản lý ca thi và thi trắc nghiệm trực tuyến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 cao</dc:creator>
  <cp:lastModifiedBy>Dat Cao</cp:lastModifiedBy>
  <cp:revision>14</cp:revision>
  <dcterms:created xsi:type="dcterms:W3CDTF">2025-03-06T03:04:54Z</dcterms:created>
  <dcterms:modified xsi:type="dcterms:W3CDTF">2025-05-11T00:50:47Z</dcterms:modified>
</cp:coreProperties>
</file>