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58" r:id="rId5"/>
    <p:sldId id="263" r:id="rId6"/>
    <p:sldId id="259"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A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4856-6AA1-65B0-8CF6-CCB15678E4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B038BA7-15C8-02AE-A29B-BE7B25190E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FA022E-A4B3-0766-564C-1B19B5621B05}"/>
              </a:ext>
            </a:extLst>
          </p:cNvPr>
          <p:cNvSpPr>
            <a:spLocks noGrp="1"/>
          </p:cNvSpPr>
          <p:nvPr>
            <p:ph type="dt" sz="half" idx="10"/>
          </p:nvPr>
        </p:nvSpPr>
        <p:spPr/>
        <p:txBody>
          <a:bodyPr/>
          <a:lstStyle/>
          <a:p>
            <a:fld id="{7ABB417A-DC48-41D1-8E82-5FAF552D7FE1}" type="datetimeFigureOut">
              <a:rPr lang="en-US" smtClean="0"/>
              <a:t>3/7/2025</a:t>
            </a:fld>
            <a:endParaRPr lang="en-US"/>
          </a:p>
        </p:txBody>
      </p:sp>
      <p:sp>
        <p:nvSpPr>
          <p:cNvPr id="5" name="Footer Placeholder 4">
            <a:extLst>
              <a:ext uri="{FF2B5EF4-FFF2-40B4-BE49-F238E27FC236}">
                <a16:creationId xmlns:a16="http://schemas.microsoft.com/office/drawing/2014/main" id="{B691A3F9-79BB-AF53-79D2-E1CF25091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D32A3B-5DE7-BE0C-924E-CE93B8C2F020}"/>
              </a:ext>
            </a:extLst>
          </p:cNvPr>
          <p:cNvSpPr>
            <a:spLocks noGrp="1"/>
          </p:cNvSpPr>
          <p:nvPr>
            <p:ph type="sldNum" sz="quarter" idx="12"/>
          </p:nvPr>
        </p:nvSpPr>
        <p:spPr/>
        <p:txBody>
          <a:bodyPr/>
          <a:lstStyle/>
          <a:p>
            <a:fld id="{E56D1A85-6117-4968-9697-69CEEA0EE812}" type="slidenum">
              <a:rPr lang="en-US" smtClean="0"/>
              <a:t>‹#›</a:t>
            </a:fld>
            <a:endParaRPr lang="en-US"/>
          </a:p>
        </p:txBody>
      </p:sp>
    </p:spTree>
    <p:extLst>
      <p:ext uri="{BB962C8B-B14F-4D97-AF65-F5344CB8AC3E}">
        <p14:creationId xmlns:p14="http://schemas.microsoft.com/office/powerpoint/2010/main" val="16320187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67DA9-9644-3FED-0956-082C86877BC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85FF7E-C0BD-910F-52A0-54BDE35E69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4A474B-2BB5-16AC-1B86-F04CB9BB1D99}"/>
              </a:ext>
            </a:extLst>
          </p:cNvPr>
          <p:cNvSpPr>
            <a:spLocks noGrp="1"/>
          </p:cNvSpPr>
          <p:nvPr>
            <p:ph type="dt" sz="half" idx="10"/>
          </p:nvPr>
        </p:nvSpPr>
        <p:spPr/>
        <p:txBody>
          <a:bodyPr/>
          <a:lstStyle/>
          <a:p>
            <a:fld id="{7ABB417A-DC48-41D1-8E82-5FAF552D7FE1}" type="datetimeFigureOut">
              <a:rPr lang="en-US" smtClean="0"/>
              <a:t>3/7/2025</a:t>
            </a:fld>
            <a:endParaRPr lang="en-US"/>
          </a:p>
        </p:txBody>
      </p:sp>
      <p:sp>
        <p:nvSpPr>
          <p:cNvPr id="5" name="Footer Placeholder 4">
            <a:extLst>
              <a:ext uri="{FF2B5EF4-FFF2-40B4-BE49-F238E27FC236}">
                <a16:creationId xmlns:a16="http://schemas.microsoft.com/office/drawing/2014/main" id="{0BF1D9DD-DE99-4EFB-5444-11AEF6FD45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728E65-B90C-EDB0-2A88-DADBC7D002B9}"/>
              </a:ext>
            </a:extLst>
          </p:cNvPr>
          <p:cNvSpPr>
            <a:spLocks noGrp="1"/>
          </p:cNvSpPr>
          <p:nvPr>
            <p:ph type="sldNum" sz="quarter" idx="12"/>
          </p:nvPr>
        </p:nvSpPr>
        <p:spPr/>
        <p:txBody>
          <a:bodyPr/>
          <a:lstStyle/>
          <a:p>
            <a:fld id="{E56D1A85-6117-4968-9697-69CEEA0EE812}" type="slidenum">
              <a:rPr lang="en-US" smtClean="0"/>
              <a:t>‹#›</a:t>
            </a:fld>
            <a:endParaRPr lang="en-US"/>
          </a:p>
        </p:txBody>
      </p:sp>
    </p:spTree>
    <p:extLst>
      <p:ext uri="{BB962C8B-B14F-4D97-AF65-F5344CB8AC3E}">
        <p14:creationId xmlns:p14="http://schemas.microsoft.com/office/powerpoint/2010/main" val="1723073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AB157C-CF97-E29E-A2A8-3370C1CB094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C631681-54A5-32E6-0C88-93C2BA1727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5337E3-4138-E4D3-CEEF-C0BB035E3DE0}"/>
              </a:ext>
            </a:extLst>
          </p:cNvPr>
          <p:cNvSpPr>
            <a:spLocks noGrp="1"/>
          </p:cNvSpPr>
          <p:nvPr>
            <p:ph type="dt" sz="half" idx="10"/>
          </p:nvPr>
        </p:nvSpPr>
        <p:spPr/>
        <p:txBody>
          <a:bodyPr/>
          <a:lstStyle/>
          <a:p>
            <a:fld id="{7ABB417A-DC48-41D1-8E82-5FAF552D7FE1}" type="datetimeFigureOut">
              <a:rPr lang="en-US" smtClean="0"/>
              <a:t>3/7/2025</a:t>
            </a:fld>
            <a:endParaRPr lang="en-US"/>
          </a:p>
        </p:txBody>
      </p:sp>
      <p:sp>
        <p:nvSpPr>
          <p:cNvPr id="5" name="Footer Placeholder 4">
            <a:extLst>
              <a:ext uri="{FF2B5EF4-FFF2-40B4-BE49-F238E27FC236}">
                <a16:creationId xmlns:a16="http://schemas.microsoft.com/office/drawing/2014/main" id="{1EFFB0A9-F012-F323-2214-AE2E005572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B3478F-CD74-5272-716F-0E445F52A027}"/>
              </a:ext>
            </a:extLst>
          </p:cNvPr>
          <p:cNvSpPr>
            <a:spLocks noGrp="1"/>
          </p:cNvSpPr>
          <p:nvPr>
            <p:ph type="sldNum" sz="quarter" idx="12"/>
          </p:nvPr>
        </p:nvSpPr>
        <p:spPr/>
        <p:txBody>
          <a:bodyPr/>
          <a:lstStyle/>
          <a:p>
            <a:fld id="{E56D1A85-6117-4968-9697-69CEEA0EE812}" type="slidenum">
              <a:rPr lang="en-US" smtClean="0"/>
              <a:t>‹#›</a:t>
            </a:fld>
            <a:endParaRPr lang="en-US"/>
          </a:p>
        </p:txBody>
      </p:sp>
    </p:spTree>
    <p:extLst>
      <p:ext uri="{BB962C8B-B14F-4D97-AF65-F5344CB8AC3E}">
        <p14:creationId xmlns:p14="http://schemas.microsoft.com/office/powerpoint/2010/main" val="29423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AA743-0A52-5619-FDFA-59A805F3C1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95A4EC-162F-54B9-8C25-92ED338F50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C8AD74-DBE6-1763-D7C0-DF96A4228834}"/>
              </a:ext>
            </a:extLst>
          </p:cNvPr>
          <p:cNvSpPr>
            <a:spLocks noGrp="1"/>
          </p:cNvSpPr>
          <p:nvPr>
            <p:ph type="dt" sz="half" idx="10"/>
          </p:nvPr>
        </p:nvSpPr>
        <p:spPr/>
        <p:txBody>
          <a:bodyPr/>
          <a:lstStyle/>
          <a:p>
            <a:fld id="{7ABB417A-DC48-41D1-8E82-5FAF552D7FE1}" type="datetimeFigureOut">
              <a:rPr lang="en-US" smtClean="0"/>
              <a:t>3/7/2025</a:t>
            </a:fld>
            <a:endParaRPr lang="en-US"/>
          </a:p>
        </p:txBody>
      </p:sp>
      <p:sp>
        <p:nvSpPr>
          <p:cNvPr id="5" name="Footer Placeholder 4">
            <a:extLst>
              <a:ext uri="{FF2B5EF4-FFF2-40B4-BE49-F238E27FC236}">
                <a16:creationId xmlns:a16="http://schemas.microsoft.com/office/drawing/2014/main" id="{45C375C9-4191-4749-DD46-34DD0C58FF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FC8181-3CAB-CAE4-1DF8-9D5F767AD2BE}"/>
              </a:ext>
            </a:extLst>
          </p:cNvPr>
          <p:cNvSpPr>
            <a:spLocks noGrp="1"/>
          </p:cNvSpPr>
          <p:nvPr>
            <p:ph type="sldNum" sz="quarter" idx="12"/>
          </p:nvPr>
        </p:nvSpPr>
        <p:spPr/>
        <p:txBody>
          <a:bodyPr/>
          <a:lstStyle/>
          <a:p>
            <a:fld id="{E56D1A85-6117-4968-9697-69CEEA0EE812}" type="slidenum">
              <a:rPr lang="en-US" smtClean="0"/>
              <a:t>‹#›</a:t>
            </a:fld>
            <a:endParaRPr lang="en-US"/>
          </a:p>
        </p:txBody>
      </p:sp>
    </p:spTree>
    <p:extLst>
      <p:ext uri="{BB962C8B-B14F-4D97-AF65-F5344CB8AC3E}">
        <p14:creationId xmlns:p14="http://schemas.microsoft.com/office/powerpoint/2010/main" val="1782700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4682B-F92B-A6E3-192F-5DBA75DBE35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41C921-695C-8727-5EE1-B186C07A73F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C3C88D-6B82-DF1D-4D1B-0576C631FD06}"/>
              </a:ext>
            </a:extLst>
          </p:cNvPr>
          <p:cNvSpPr>
            <a:spLocks noGrp="1"/>
          </p:cNvSpPr>
          <p:nvPr>
            <p:ph type="dt" sz="half" idx="10"/>
          </p:nvPr>
        </p:nvSpPr>
        <p:spPr/>
        <p:txBody>
          <a:bodyPr/>
          <a:lstStyle/>
          <a:p>
            <a:fld id="{7ABB417A-DC48-41D1-8E82-5FAF552D7FE1}" type="datetimeFigureOut">
              <a:rPr lang="en-US" smtClean="0"/>
              <a:t>3/7/2025</a:t>
            </a:fld>
            <a:endParaRPr lang="en-US"/>
          </a:p>
        </p:txBody>
      </p:sp>
      <p:sp>
        <p:nvSpPr>
          <p:cNvPr id="5" name="Footer Placeholder 4">
            <a:extLst>
              <a:ext uri="{FF2B5EF4-FFF2-40B4-BE49-F238E27FC236}">
                <a16:creationId xmlns:a16="http://schemas.microsoft.com/office/drawing/2014/main" id="{71326C09-987D-3290-6CCD-07F33313F7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940568-0301-6216-B13A-57440A8C1299}"/>
              </a:ext>
            </a:extLst>
          </p:cNvPr>
          <p:cNvSpPr>
            <a:spLocks noGrp="1"/>
          </p:cNvSpPr>
          <p:nvPr>
            <p:ph type="sldNum" sz="quarter" idx="12"/>
          </p:nvPr>
        </p:nvSpPr>
        <p:spPr/>
        <p:txBody>
          <a:bodyPr/>
          <a:lstStyle/>
          <a:p>
            <a:fld id="{E56D1A85-6117-4968-9697-69CEEA0EE812}" type="slidenum">
              <a:rPr lang="en-US" smtClean="0"/>
              <a:t>‹#›</a:t>
            </a:fld>
            <a:endParaRPr lang="en-US"/>
          </a:p>
        </p:txBody>
      </p:sp>
    </p:spTree>
    <p:extLst>
      <p:ext uri="{BB962C8B-B14F-4D97-AF65-F5344CB8AC3E}">
        <p14:creationId xmlns:p14="http://schemas.microsoft.com/office/powerpoint/2010/main" val="392542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B969F-E7E4-B45C-83A5-8E4F7D36860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35A3279-CB20-DD04-FB95-1CB040CB07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418535-C8CC-3D8F-DBD5-DA81B4AFCD9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D8F35A-662A-17A2-F99A-55347BB94D30}"/>
              </a:ext>
            </a:extLst>
          </p:cNvPr>
          <p:cNvSpPr>
            <a:spLocks noGrp="1"/>
          </p:cNvSpPr>
          <p:nvPr>
            <p:ph type="dt" sz="half" idx="10"/>
          </p:nvPr>
        </p:nvSpPr>
        <p:spPr/>
        <p:txBody>
          <a:bodyPr/>
          <a:lstStyle/>
          <a:p>
            <a:fld id="{7ABB417A-DC48-41D1-8E82-5FAF552D7FE1}" type="datetimeFigureOut">
              <a:rPr lang="en-US" smtClean="0"/>
              <a:t>3/7/2025</a:t>
            </a:fld>
            <a:endParaRPr lang="en-US"/>
          </a:p>
        </p:txBody>
      </p:sp>
      <p:sp>
        <p:nvSpPr>
          <p:cNvPr id="6" name="Footer Placeholder 5">
            <a:extLst>
              <a:ext uri="{FF2B5EF4-FFF2-40B4-BE49-F238E27FC236}">
                <a16:creationId xmlns:a16="http://schemas.microsoft.com/office/drawing/2014/main" id="{85C5778F-CA60-3CD3-3A43-8AF23F23D3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70C16F-FD17-E925-B526-50C2C4DB311C}"/>
              </a:ext>
            </a:extLst>
          </p:cNvPr>
          <p:cNvSpPr>
            <a:spLocks noGrp="1"/>
          </p:cNvSpPr>
          <p:nvPr>
            <p:ph type="sldNum" sz="quarter" idx="12"/>
          </p:nvPr>
        </p:nvSpPr>
        <p:spPr/>
        <p:txBody>
          <a:bodyPr/>
          <a:lstStyle/>
          <a:p>
            <a:fld id="{E56D1A85-6117-4968-9697-69CEEA0EE812}" type="slidenum">
              <a:rPr lang="en-US" smtClean="0"/>
              <a:t>‹#›</a:t>
            </a:fld>
            <a:endParaRPr lang="en-US"/>
          </a:p>
        </p:txBody>
      </p:sp>
    </p:spTree>
    <p:extLst>
      <p:ext uri="{BB962C8B-B14F-4D97-AF65-F5344CB8AC3E}">
        <p14:creationId xmlns:p14="http://schemas.microsoft.com/office/powerpoint/2010/main" val="126203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E91C6-553E-4C85-E951-A36193ECE46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584F1C8-0A3F-40ED-739A-B929D3E4C7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DA8F1E-8D4D-BB21-C225-0A20B162C5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4DE4282-7DC7-A3F8-628A-FF946F94E4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86618E-F740-DCB1-AF12-A1854AC577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21C2FD-CDFD-B742-6036-316E16122303}"/>
              </a:ext>
            </a:extLst>
          </p:cNvPr>
          <p:cNvSpPr>
            <a:spLocks noGrp="1"/>
          </p:cNvSpPr>
          <p:nvPr>
            <p:ph type="dt" sz="half" idx="10"/>
          </p:nvPr>
        </p:nvSpPr>
        <p:spPr/>
        <p:txBody>
          <a:bodyPr/>
          <a:lstStyle/>
          <a:p>
            <a:fld id="{7ABB417A-DC48-41D1-8E82-5FAF552D7FE1}" type="datetimeFigureOut">
              <a:rPr lang="en-US" smtClean="0"/>
              <a:t>3/7/2025</a:t>
            </a:fld>
            <a:endParaRPr lang="en-US"/>
          </a:p>
        </p:txBody>
      </p:sp>
      <p:sp>
        <p:nvSpPr>
          <p:cNvPr id="8" name="Footer Placeholder 7">
            <a:extLst>
              <a:ext uri="{FF2B5EF4-FFF2-40B4-BE49-F238E27FC236}">
                <a16:creationId xmlns:a16="http://schemas.microsoft.com/office/drawing/2014/main" id="{283D6684-48C4-0C26-D4CE-4CCFD0BD67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6A8822-2AEE-6AC5-B84E-B3AC16874004}"/>
              </a:ext>
            </a:extLst>
          </p:cNvPr>
          <p:cNvSpPr>
            <a:spLocks noGrp="1"/>
          </p:cNvSpPr>
          <p:nvPr>
            <p:ph type="sldNum" sz="quarter" idx="12"/>
          </p:nvPr>
        </p:nvSpPr>
        <p:spPr/>
        <p:txBody>
          <a:bodyPr/>
          <a:lstStyle/>
          <a:p>
            <a:fld id="{E56D1A85-6117-4968-9697-69CEEA0EE812}" type="slidenum">
              <a:rPr lang="en-US" smtClean="0"/>
              <a:t>‹#›</a:t>
            </a:fld>
            <a:endParaRPr lang="en-US"/>
          </a:p>
        </p:txBody>
      </p:sp>
    </p:spTree>
    <p:extLst>
      <p:ext uri="{BB962C8B-B14F-4D97-AF65-F5344CB8AC3E}">
        <p14:creationId xmlns:p14="http://schemas.microsoft.com/office/powerpoint/2010/main" val="488303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B6649-8494-B750-37B8-9C59D3650F6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A484E73-1FD8-651D-157A-B5002A569AB0}"/>
              </a:ext>
            </a:extLst>
          </p:cNvPr>
          <p:cNvSpPr>
            <a:spLocks noGrp="1"/>
          </p:cNvSpPr>
          <p:nvPr>
            <p:ph type="dt" sz="half" idx="10"/>
          </p:nvPr>
        </p:nvSpPr>
        <p:spPr/>
        <p:txBody>
          <a:bodyPr/>
          <a:lstStyle/>
          <a:p>
            <a:fld id="{7ABB417A-DC48-41D1-8E82-5FAF552D7FE1}" type="datetimeFigureOut">
              <a:rPr lang="en-US" smtClean="0"/>
              <a:t>3/7/2025</a:t>
            </a:fld>
            <a:endParaRPr lang="en-US"/>
          </a:p>
        </p:txBody>
      </p:sp>
      <p:sp>
        <p:nvSpPr>
          <p:cNvPr id="4" name="Footer Placeholder 3">
            <a:extLst>
              <a:ext uri="{FF2B5EF4-FFF2-40B4-BE49-F238E27FC236}">
                <a16:creationId xmlns:a16="http://schemas.microsoft.com/office/drawing/2014/main" id="{1677EA92-7C7A-08B7-8F58-8480ADF024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C1960F-144F-1159-3922-5EB7DD0B300A}"/>
              </a:ext>
            </a:extLst>
          </p:cNvPr>
          <p:cNvSpPr>
            <a:spLocks noGrp="1"/>
          </p:cNvSpPr>
          <p:nvPr>
            <p:ph type="sldNum" sz="quarter" idx="12"/>
          </p:nvPr>
        </p:nvSpPr>
        <p:spPr/>
        <p:txBody>
          <a:bodyPr/>
          <a:lstStyle/>
          <a:p>
            <a:fld id="{E56D1A85-6117-4968-9697-69CEEA0EE812}" type="slidenum">
              <a:rPr lang="en-US" smtClean="0"/>
              <a:t>‹#›</a:t>
            </a:fld>
            <a:endParaRPr lang="en-US"/>
          </a:p>
        </p:txBody>
      </p:sp>
    </p:spTree>
    <p:extLst>
      <p:ext uri="{BB962C8B-B14F-4D97-AF65-F5344CB8AC3E}">
        <p14:creationId xmlns:p14="http://schemas.microsoft.com/office/powerpoint/2010/main" val="2247717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62D60C-629F-3E60-EF98-125CFB9E83AB}"/>
              </a:ext>
            </a:extLst>
          </p:cNvPr>
          <p:cNvSpPr>
            <a:spLocks noGrp="1"/>
          </p:cNvSpPr>
          <p:nvPr>
            <p:ph type="dt" sz="half" idx="10"/>
          </p:nvPr>
        </p:nvSpPr>
        <p:spPr/>
        <p:txBody>
          <a:bodyPr/>
          <a:lstStyle/>
          <a:p>
            <a:fld id="{7ABB417A-DC48-41D1-8E82-5FAF552D7FE1}" type="datetimeFigureOut">
              <a:rPr lang="en-US" smtClean="0"/>
              <a:t>3/7/2025</a:t>
            </a:fld>
            <a:endParaRPr lang="en-US"/>
          </a:p>
        </p:txBody>
      </p:sp>
      <p:sp>
        <p:nvSpPr>
          <p:cNvPr id="3" name="Footer Placeholder 2">
            <a:extLst>
              <a:ext uri="{FF2B5EF4-FFF2-40B4-BE49-F238E27FC236}">
                <a16:creationId xmlns:a16="http://schemas.microsoft.com/office/drawing/2014/main" id="{24C8354A-4AAD-7461-B021-783864C8838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FC48BE-68EB-4F95-297C-6354702034FA}"/>
              </a:ext>
            </a:extLst>
          </p:cNvPr>
          <p:cNvSpPr>
            <a:spLocks noGrp="1"/>
          </p:cNvSpPr>
          <p:nvPr>
            <p:ph type="sldNum" sz="quarter" idx="12"/>
          </p:nvPr>
        </p:nvSpPr>
        <p:spPr/>
        <p:txBody>
          <a:bodyPr/>
          <a:lstStyle/>
          <a:p>
            <a:fld id="{E56D1A85-6117-4968-9697-69CEEA0EE812}" type="slidenum">
              <a:rPr lang="en-US" smtClean="0"/>
              <a:t>‹#›</a:t>
            </a:fld>
            <a:endParaRPr lang="en-US"/>
          </a:p>
        </p:txBody>
      </p:sp>
    </p:spTree>
    <p:extLst>
      <p:ext uri="{BB962C8B-B14F-4D97-AF65-F5344CB8AC3E}">
        <p14:creationId xmlns:p14="http://schemas.microsoft.com/office/powerpoint/2010/main" val="2774038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A6307-E9ED-BB26-6720-DE5CE26FF4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F53FB2-22C5-9B4A-86EC-F956ED14F3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A4A952-048F-9CF3-2A04-9AC18329B1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94F4BB-0639-69E6-629E-514298B94D25}"/>
              </a:ext>
            </a:extLst>
          </p:cNvPr>
          <p:cNvSpPr>
            <a:spLocks noGrp="1"/>
          </p:cNvSpPr>
          <p:nvPr>
            <p:ph type="dt" sz="half" idx="10"/>
          </p:nvPr>
        </p:nvSpPr>
        <p:spPr/>
        <p:txBody>
          <a:bodyPr/>
          <a:lstStyle/>
          <a:p>
            <a:fld id="{7ABB417A-DC48-41D1-8E82-5FAF552D7FE1}" type="datetimeFigureOut">
              <a:rPr lang="en-US" smtClean="0"/>
              <a:t>3/7/2025</a:t>
            </a:fld>
            <a:endParaRPr lang="en-US"/>
          </a:p>
        </p:txBody>
      </p:sp>
      <p:sp>
        <p:nvSpPr>
          <p:cNvPr id="6" name="Footer Placeholder 5">
            <a:extLst>
              <a:ext uri="{FF2B5EF4-FFF2-40B4-BE49-F238E27FC236}">
                <a16:creationId xmlns:a16="http://schemas.microsoft.com/office/drawing/2014/main" id="{2FF4FB28-034B-D303-DC46-3D88AAAF04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B7409-3598-9133-B5FC-69DC2DBD318B}"/>
              </a:ext>
            </a:extLst>
          </p:cNvPr>
          <p:cNvSpPr>
            <a:spLocks noGrp="1"/>
          </p:cNvSpPr>
          <p:nvPr>
            <p:ph type="sldNum" sz="quarter" idx="12"/>
          </p:nvPr>
        </p:nvSpPr>
        <p:spPr/>
        <p:txBody>
          <a:bodyPr/>
          <a:lstStyle/>
          <a:p>
            <a:fld id="{E56D1A85-6117-4968-9697-69CEEA0EE812}" type="slidenum">
              <a:rPr lang="en-US" smtClean="0"/>
              <a:t>‹#›</a:t>
            </a:fld>
            <a:endParaRPr lang="en-US"/>
          </a:p>
        </p:txBody>
      </p:sp>
    </p:spTree>
    <p:extLst>
      <p:ext uri="{BB962C8B-B14F-4D97-AF65-F5344CB8AC3E}">
        <p14:creationId xmlns:p14="http://schemas.microsoft.com/office/powerpoint/2010/main" val="30955763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542E8-DC88-03DA-F604-972BA6CFA7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2D35EFA-7DF8-A94A-0966-F093BE7C35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49F6B9-6E38-6F97-2F7E-2833F923CB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FA3543-F8EF-3AA2-394E-AC17FD373D3B}"/>
              </a:ext>
            </a:extLst>
          </p:cNvPr>
          <p:cNvSpPr>
            <a:spLocks noGrp="1"/>
          </p:cNvSpPr>
          <p:nvPr>
            <p:ph type="dt" sz="half" idx="10"/>
          </p:nvPr>
        </p:nvSpPr>
        <p:spPr/>
        <p:txBody>
          <a:bodyPr/>
          <a:lstStyle/>
          <a:p>
            <a:fld id="{7ABB417A-DC48-41D1-8E82-5FAF552D7FE1}" type="datetimeFigureOut">
              <a:rPr lang="en-US" smtClean="0"/>
              <a:t>3/7/2025</a:t>
            </a:fld>
            <a:endParaRPr lang="en-US"/>
          </a:p>
        </p:txBody>
      </p:sp>
      <p:sp>
        <p:nvSpPr>
          <p:cNvPr id="6" name="Footer Placeholder 5">
            <a:extLst>
              <a:ext uri="{FF2B5EF4-FFF2-40B4-BE49-F238E27FC236}">
                <a16:creationId xmlns:a16="http://schemas.microsoft.com/office/drawing/2014/main" id="{6DF4FCC4-D9B9-BEB4-BF82-866DEDABB1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1FFBB8-B602-BCE2-F473-D7A513808D93}"/>
              </a:ext>
            </a:extLst>
          </p:cNvPr>
          <p:cNvSpPr>
            <a:spLocks noGrp="1"/>
          </p:cNvSpPr>
          <p:nvPr>
            <p:ph type="sldNum" sz="quarter" idx="12"/>
          </p:nvPr>
        </p:nvSpPr>
        <p:spPr/>
        <p:txBody>
          <a:bodyPr/>
          <a:lstStyle/>
          <a:p>
            <a:fld id="{E56D1A85-6117-4968-9697-69CEEA0EE812}" type="slidenum">
              <a:rPr lang="en-US" smtClean="0"/>
              <a:t>‹#›</a:t>
            </a:fld>
            <a:endParaRPr lang="en-US"/>
          </a:p>
        </p:txBody>
      </p:sp>
    </p:spTree>
    <p:extLst>
      <p:ext uri="{BB962C8B-B14F-4D97-AF65-F5344CB8AC3E}">
        <p14:creationId xmlns:p14="http://schemas.microsoft.com/office/powerpoint/2010/main" val="1612553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E03EC7-6948-72E5-4E82-4012E09C7D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7D902A-8B10-6A47-A177-BEBD6F9C5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CA72-E00C-E8B9-EECE-6BF509D14B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ABB417A-DC48-41D1-8E82-5FAF552D7FE1}" type="datetimeFigureOut">
              <a:rPr lang="en-US" smtClean="0"/>
              <a:t>3/7/2025</a:t>
            </a:fld>
            <a:endParaRPr lang="en-US"/>
          </a:p>
        </p:txBody>
      </p:sp>
      <p:sp>
        <p:nvSpPr>
          <p:cNvPr id="5" name="Footer Placeholder 4">
            <a:extLst>
              <a:ext uri="{FF2B5EF4-FFF2-40B4-BE49-F238E27FC236}">
                <a16:creationId xmlns:a16="http://schemas.microsoft.com/office/drawing/2014/main" id="{3C29C664-DE97-A1CB-D27E-5A39F6AD37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FDAB2E3-D614-82BE-2C7D-F14B5C29FC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6D1A85-6117-4968-9697-69CEEA0EE812}" type="slidenum">
              <a:rPr lang="en-US" smtClean="0"/>
              <a:t>‹#›</a:t>
            </a:fld>
            <a:endParaRPr lang="en-US"/>
          </a:p>
        </p:txBody>
      </p:sp>
    </p:spTree>
    <p:extLst>
      <p:ext uri="{BB962C8B-B14F-4D97-AF65-F5344CB8AC3E}">
        <p14:creationId xmlns:p14="http://schemas.microsoft.com/office/powerpoint/2010/main" val="5629299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image" Target="../media/image5.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jpeg"/><Relationship Id="rId16" Type="http://schemas.openxmlformats.org/officeDocument/2006/relationships/image" Target="../media/image16.png"/><Relationship Id="rId1" Type="http://schemas.openxmlformats.org/officeDocument/2006/relationships/slideLayout" Target="../slideLayouts/slideLayout2.xml"/><Relationship Id="rId6" Type="http://schemas.microsoft.com/office/2007/relationships/hdphoto" Target="../media/hdphoto2.wdp"/><Relationship Id="rId11" Type="http://schemas.openxmlformats.org/officeDocument/2006/relationships/image" Target="../media/image11.png"/><Relationship Id="rId5" Type="http://schemas.openxmlformats.org/officeDocument/2006/relationships/image" Target="../media/image6.png"/><Relationship Id="rId15" Type="http://schemas.openxmlformats.org/officeDocument/2006/relationships/image" Target="../media/image15.png"/><Relationship Id="rId10" Type="http://schemas.openxmlformats.org/officeDocument/2006/relationships/image" Target="../media/image10.png"/><Relationship Id="rId19" Type="http://schemas.openxmlformats.org/officeDocument/2006/relationships/image" Target="../media/image19.png"/><Relationship Id="rId4" Type="http://schemas.microsoft.com/office/2007/relationships/hdphoto" Target="../media/hdphoto1.wdp"/><Relationship Id="rId9" Type="http://schemas.openxmlformats.org/officeDocument/2006/relationships/image" Target="../media/image9.png"/><Relationship Id="rId1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0.png"/><Relationship Id="rId2" Type="http://schemas.openxmlformats.org/officeDocument/2006/relationships/image" Target="../media/image2.jpe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6.png"/><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1D9385-0B11-462E-A5BA-40A22A21615E}"/>
              </a:ext>
            </a:extLst>
          </p:cNvPr>
          <p:cNvSpPr>
            <a:spLocks noGrp="1"/>
          </p:cNvSpPr>
          <p:nvPr>
            <p:ph type="ctrTitle"/>
          </p:nvPr>
        </p:nvSpPr>
        <p:spPr>
          <a:xfrm>
            <a:off x="823442" y="921715"/>
            <a:ext cx="5163022" cy="2635993"/>
          </a:xfrm>
        </p:spPr>
        <p:txBody>
          <a:bodyPr anchor="b">
            <a:normAutofit/>
          </a:bodyPr>
          <a:lstStyle/>
          <a:p>
            <a:pPr algn="l"/>
            <a:r>
              <a:rPr lang="en-US" sz="4800">
                <a:latin typeface="Arial" panose="020B0604020202020204" pitchFamily="34" charset="0"/>
                <a:cs typeface="Arial" panose="020B0604020202020204" pitchFamily="34" charset="0"/>
              </a:rPr>
              <a:t>Hệ thống quản lý ca thi và thi trắc nghiệm trực tuyến</a:t>
            </a:r>
          </a:p>
        </p:txBody>
      </p:sp>
      <p:sp>
        <p:nvSpPr>
          <p:cNvPr id="1037" name="Rectangle 1036">
            <a:extLst>
              <a:ext uri="{FF2B5EF4-FFF2-40B4-BE49-F238E27FC236}">
                <a16:creationId xmlns:a16="http://schemas.microsoft.com/office/drawing/2014/main" id="{BC05CA36-AD6A-4ABF-9A05-52E5A143D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022214"/>
            <a:ext cx="12192000" cy="2835786"/>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Rectangle 1038">
            <a:extLst>
              <a:ext uri="{FF2B5EF4-FFF2-40B4-BE49-F238E27FC236}">
                <a16:creationId xmlns:a16="http://schemas.microsoft.com/office/drawing/2014/main" id="{D4331EE8-85A4-4588-8D9E-70E534D47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4022220"/>
            <a:ext cx="8153398" cy="2835780"/>
          </a:xfrm>
          <a:prstGeom prst="rect">
            <a:avLst/>
          </a:prstGeom>
          <a:gradFill>
            <a:gsLst>
              <a:gs pos="0">
                <a:srgbClr val="000000">
                  <a:alpha val="63000"/>
                </a:srgbClr>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Rectangle 1040">
            <a:extLst>
              <a:ext uri="{FF2B5EF4-FFF2-40B4-BE49-F238E27FC236}">
                <a16:creationId xmlns:a16="http://schemas.microsoft.com/office/drawing/2014/main" id="{49D6C862-61CC-4B46-8080-96583D653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4022219"/>
            <a:ext cx="12253472" cy="2835781"/>
          </a:xfrm>
          <a:prstGeom prst="rect">
            <a:avLst/>
          </a:prstGeom>
          <a:gradFill>
            <a:gsLst>
              <a:gs pos="39000">
                <a:schemeClr val="accent1">
                  <a:lumMod val="50000"/>
                  <a:alpha val="0"/>
                </a:schemeClr>
              </a:gs>
              <a:gs pos="100000">
                <a:srgbClr val="000000">
                  <a:alpha val="72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E38B64F2-7D63-9CDE-57BA-1C15374CDB5E}"/>
              </a:ext>
            </a:extLst>
          </p:cNvPr>
          <p:cNvSpPr>
            <a:spLocks noGrp="1"/>
          </p:cNvSpPr>
          <p:nvPr>
            <p:ph type="subTitle" idx="1"/>
          </p:nvPr>
        </p:nvSpPr>
        <p:spPr>
          <a:xfrm>
            <a:off x="525730" y="5238774"/>
            <a:ext cx="6725674" cy="1395022"/>
          </a:xfrm>
        </p:spPr>
        <p:txBody>
          <a:bodyPr anchor="t">
            <a:normAutofit/>
          </a:bodyPr>
          <a:lstStyle/>
          <a:p>
            <a:pPr algn="l"/>
            <a:r>
              <a:rPr lang="en-US" sz="2200">
                <a:solidFill>
                  <a:srgbClr val="FFFFFF"/>
                </a:solidFill>
                <a:latin typeface="Arial" panose="020B0604020202020204" pitchFamily="34" charset="0"/>
                <a:cs typeface="Arial" panose="020B0604020202020204" pitchFamily="34" charset="0"/>
              </a:rPr>
              <a:t>Giảng viên hướng dẫn: ThS.Nguyễn Huy Cường</a:t>
            </a:r>
          </a:p>
          <a:p>
            <a:pPr algn="l"/>
            <a:r>
              <a:rPr lang="en-US" sz="2200">
                <a:solidFill>
                  <a:srgbClr val="FFFFFF"/>
                </a:solidFill>
                <a:latin typeface="Arial" panose="020B0604020202020204" pitchFamily="34" charset="0"/>
                <a:cs typeface="Arial" panose="020B0604020202020204" pitchFamily="34" charset="0"/>
              </a:rPr>
              <a:t>Sinh viên thực hiện: Cao Hiển Đạt</a:t>
            </a:r>
          </a:p>
        </p:txBody>
      </p:sp>
      <p:pic>
        <p:nvPicPr>
          <p:cNvPr id="1030" name="Picture 6" descr="Entrance Exam, Academic Assessment, Test Preparation Transparent PNG">
            <a:extLst>
              <a:ext uri="{FF2B5EF4-FFF2-40B4-BE49-F238E27FC236}">
                <a16:creationId xmlns:a16="http://schemas.microsoft.com/office/drawing/2014/main" id="{E5787FC0-1A96-DDA1-EB83-5BE0E506B48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73907" y="1432942"/>
            <a:ext cx="5163022" cy="3614117"/>
          </a:xfrm>
          <a:prstGeom prst="rect">
            <a:avLst/>
          </a:prstGeom>
          <a:noFill/>
          <a:extLst>
            <a:ext uri="{909E8E84-426E-40DD-AFC4-6F175D3DCCD1}">
              <a14:hiddenFill xmlns:a14="http://schemas.microsoft.com/office/drawing/2010/main">
                <a:solidFill>
                  <a:srgbClr val="FFFFFF"/>
                </a:solidFill>
              </a14:hiddenFill>
            </a:ext>
          </a:extLst>
        </p:spPr>
      </p:pic>
      <p:sp>
        <p:nvSpPr>
          <p:cNvPr id="1043" name="Rectangle 1042">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0797"/>
            <a:ext cx="12191998" cy="457203"/>
          </a:xfrm>
          <a:prstGeom prst="rect">
            <a:avLst/>
          </a:prstGeom>
          <a:gradFill>
            <a:gsLst>
              <a:gs pos="0">
                <a:srgbClr val="000000">
                  <a:alpha val="43000"/>
                </a:srgbClr>
              </a:gs>
              <a:gs pos="79000">
                <a:schemeClr val="accent1">
                  <a:lumMod val="75000"/>
                  <a:alpha val="2200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A blue and red text on a white background&#10;&#10;AI-generated content may be incorrect.">
            <a:extLst>
              <a:ext uri="{FF2B5EF4-FFF2-40B4-BE49-F238E27FC236}">
                <a16:creationId xmlns:a16="http://schemas.microsoft.com/office/drawing/2014/main" id="{36129D51-FBBA-3AE7-700D-8132D756CC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63"/>
            <a:ext cx="2138363" cy="690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268924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EC52D844-B317-2915-6A13-1107155E97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3637" y="0"/>
            <a:ext cx="2138363" cy="690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373E7BD9-20BA-A70D-EF0E-157F4EAC7C6A}"/>
              </a:ext>
            </a:extLst>
          </p:cNvPr>
          <p:cNvSpPr txBox="1"/>
          <p:nvPr/>
        </p:nvSpPr>
        <p:spPr>
          <a:xfrm>
            <a:off x="0" y="97778"/>
            <a:ext cx="3997842" cy="707886"/>
          </a:xfrm>
          <a:prstGeom prst="rect">
            <a:avLst/>
          </a:prstGeom>
          <a:noFill/>
        </p:spPr>
        <p:txBody>
          <a:bodyPr wrap="square" rtlCol="0">
            <a:spAutoFit/>
          </a:bodyPr>
          <a:lstStyle/>
          <a:p>
            <a:r>
              <a:rPr lang="en-US" sz="4000">
                <a:latin typeface="Arial" panose="020B0604020202020204" pitchFamily="34" charset="0"/>
                <a:cs typeface="Arial" panose="020B0604020202020204" pitchFamily="34" charset="0"/>
              </a:rPr>
              <a:t>Mục tiêu đề tài</a:t>
            </a:r>
          </a:p>
        </p:txBody>
      </p:sp>
      <p:sp>
        <p:nvSpPr>
          <p:cNvPr id="6" name="TextBox 5">
            <a:extLst>
              <a:ext uri="{FF2B5EF4-FFF2-40B4-BE49-F238E27FC236}">
                <a16:creationId xmlns:a16="http://schemas.microsoft.com/office/drawing/2014/main" id="{32AAF34A-5E09-A9E2-686D-EDE63C3BCE70}"/>
              </a:ext>
            </a:extLst>
          </p:cNvPr>
          <p:cNvSpPr txBox="1"/>
          <p:nvPr/>
        </p:nvSpPr>
        <p:spPr>
          <a:xfrm>
            <a:off x="489096" y="1064889"/>
            <a:ext cx="5450308" cy="2343655"/>
          </a:xfrm>
          <a:prstGeom prst="rect">
            <a:avLst/>
          </a:prstGeom>
          <a:noFill/>
        </p:spPr>
        <p:txBody>
          <a:bodyPr wrap="square" rtlCol="0">
            <a:spAutoFit/>
          </a:bodyPr>
          <a:lstStyle/>
          <a:p>
            <a:pPr marL="342900" indent="-342900" algn="just">
              <a:lnSpc>
                <a:spcPct val="150000"/>
              </a:lnSpc>
              <a:buAutoNum type="arabicPeriod"/>
            </a:pPr>
            <a:r>
              <a:rPr lang="en-US" sz="2000" b="1">
                <a:latin typeface="Arial" panose="020B0604020202020204" pitchFamily="34" charset="0"/>
                <a:cs typeface="Arial" panose="020B0604020202020204" pitchFamily="34" charset="0"/>
              </a:rPr>
              <a:t>Hệ thống toàn diện</a:t>
            </a:r>
          </a:p>
          <a:p>
            <a:pPr marL="342900" lvl="0" indent="-342900" algn="just">
              <a:lnSpc>
                <a:spcPct val="150000"/>
              </a:lnSpc>
              <a:spcAft>
                <a:spcPts val="800"/>
              </a:spcAft>
              <a:buFont typeface="Times New Roman" panose="02020603050405020304" pitchFamily="18" charset="0"/>
              <a:buChar char="-"/>
            </a:pPr>
            <a:r>
              <a:rPr lang="en-US" sz="2000" kern="100">
                <a:effectLst/>
                <a:latin typeface="Arial" panose="020B0604020202020204" pitchFamily="34" charset="0"/>
                <a:ea typeface="Calibri" panose="020F0502020204030204" pitchFamily="34" charset="0"/>
                <a:cs typeface="Arial" panose="020B0604020202020204" pitchFamily="34" charset="0"/>
              </a:rPr>
              <a:t>Xây dựng một hệ thống thi trắc nghiệm trực tuyến tại phòng máy có giám thị giám sát, đảm bảo hiệu suất cao, bảo mật tốt và dễ dàng quản lý.</a:t>
            </a:r>
          </a:p>
        </p:txBody>
      </p:sp>
      <p:pic>
        <p:nvPicPr>
          <p:cNvPr id="7" name="Picture 4" descr="👩🏻‍🏫 Online Education Software - Class Scheduling | Omnify">
            <a:extLst>
              <a:ext uri="{FF2B5EF4-FFF2-40B4-BE49-F238E27FC236}">
                <a16:creationId xmlns:a16="http://schemas.microsoft.com/office/drawing/2014/main" id="{FCCF90F6-EE41-608C-2CBC-9A0A8748D6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7579" y="3513881"/>
            <a:ext cx="4277467" cy="28712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How can online and offline education coexist? - LeadSquared">
            <a:extLst>
              <a:ext uri="{FF2B5EF4-FFF2-40B4-BE49-F238E27FC236}">
                <a16:creationId xmlns:a16="http://schemas.microsoft.com/office/drawing/2014/main" id="{E24BBCDF-17A1-BC06-4BD2-4FBC19329C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93901" y="3429000"/>
            <a:ext cx="4729809" cy="295613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8561727A-CE72-C8CD-C330-09206F31A30B}"/>
              </a:ext>
            </a:extLst>
          </p:cNvPr>
          <p:cNvSpPr txBox="1"/>
          <p:nvPr/>
        </p:nvSpPr>
        <p:spPr>
          <a:xfrm>
            <a:off x="6252598" y="1064889"/>
            <a:ext cx="5811159" cy="2451953"/>
          </a:xfrm>
          <a:prstGeom prst="rect">
            <a:avLst/>
          </a:prstGeom>
          <a:noFill/>
        </p:spPr>
        <p:txBody>
          <a:bodyPr wrap="square" rtlCol="0">
            <a:spAutoFit/>
          </a:bodyPr>
          <a:lstStyle/>
          <a:p>
            <a:pPr lvl="0" algn="just">
              <a:lnSpc>
                <a:spcPct val="150000"/>
              </a:lnSpc>
              <a:spcAft>
                <a:spcPts val="800"/>
              </a:spcAft>
            </a:pPr>
            <a:r>
              <a:rPr lang="en-US" sz="2000" b="1" kern="100">
                <a:latin typeface="Arial" panose="020B0604020202020204" pitchFamily="34" charset="0"/>
                <a:ea typeface="Calibri" panose="020F0502020204030204" pitchFamily="34" charset="0"/>
                <a:cs typeface="Arial" panose="020B0604020202020204" pitchFamily="34" charset="0"/>
              </a:rPr>
              <a:t>2. Nâng cao trải nghiệm, nghiên cứu sâu</a:t>
            </a:r>
          </a:p>
          <a:p>
            <a:pPr marL="342900" indent="-342900" algn="just">
              <a:lnSpc>
                <a:spcPct val="150000"/>
              </a:lnSpc>
              <a:spcAft>
                <a:spcPts val="800"/>
              </a:spcAft>
              <a:buFont typeface="Arial" panose="020B0604020202020204" pitchFamily="34" charset="0"/>
              <a:buChar char="­"/>
            </a:pPr>
            <a:r>
              <a:rPr lang="en-US" sz="2000" kern="100">
                <a:effectLst/>
                <a:latin typeface="Arial" panose="020B0604020202020204" pitchFamily="34" charset="0"/>
                <a:ea typeface="Calibri" panose="020F0502020204030204" pitchFamily="34" charset="0"/>
                <a:cs typeface="Arial" panose="020B0604020202020204" pitchFamily="34" charset="0"/>
              </a:rPr>
              <a:t>Góp phần mở rộng hiểu biết về việc ứng dụng Blazor WebAssembly, microservices và các công nghệ tối ưu hiệu suất vào thực tiễn.</a:t>
            </a:r>
          </a:p>
          <a:p>
            <a:pPr algn="just"/>
            <a:endParaRPr lang="en-US" sz="2000"/>
          </a:p>
        </p:txBody>
      </p:sp>
    </p:spTree>
    <p:extLst>
      <p:ext uri="{BB962C8B-B14F-4D97-AF65-F5344CB8AC3E}">
        <p14:creationId xmlns:p14="http://schemas.microsoft.com/office/powerpoint/2010/main" val="107474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28282A1-796B-A93A-4363-E241E030F7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3637" y="0"/>
            <a:ext cx="2138363" cy="690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9E56304D-2A06-0137-738D-C0F193FF1F15}"/>
              </a:ext>
            </a:extLst>
          </p:cNvPr>
          <p:cNvSpPr txBox="1"/>
          <p:nvPr/>
        </p:nvSpPr>
        <p:spPr>
          <a:xfrm>
            <a:off x="0" y="106326"/>
            <a:ext cx="12192000" cy="707886"/>
          </a:xfrm>
          <a:prstGeom prst="rect">
            <a:avLst/>
          </a:prstGeom>
          <a:noFill/>
        </p:spPr>
        <p:txBody>
          <a:bodyPr wrap="square" rtlCol="0">
            <a:spAutoFit/>
          </a:bodyPr>
          <a:lstStyle/>
          <a:p>
            <a:r>
              <a:rPr lang="en-US" sz="4000">
                <a:latin typeface="Arial" panose="020B0604020202020204" pitchFamily="34" charset="0"/>
                <a:cs typeface="Arial" panose="020B0604020202020204" pitchFamily="34" charset="0"/>
              </a:rPr>
              <a:t>Sơ đồ kiến trúc tổng quan các dịch vụ</a:t>
            </a:r>
          </a:p>
        </p:txBody>
      </p:sp>
      <p:sp>
        <p:nvSpPr>
          <p:cNvPr id="6" name="Rectangle 5">
            <a:extLst>
              <a:ext uri="{FF2B5EF4-FFF2-40B4-BE49-F238E27FC236}">
                <a16:creationId xmlns:a16="http://schemas.microsoft.com/office/drawing/2014/main" id="{05D3908D-B38C-AC8F-CC9B-3C453A47DA37}"/>
              </a:ext>
            </a:extLst>
          </p:cNvPr>
          <p:cNvSpPr/>
          <p:nvPr/>
        </p:nvSpPr>
        <p:spPr>
          <a:xfrm>
            <a:off x="340242" y="1531088"/>
            <a:ext cx="2796363" cy="3891517"/>
          </a:xfrm>
          <a:prstGeom prst="rect">
            <a:avLst/>
          </a:prstGeom>
          <a:ln>
            <a:solidFill>
              <a:schemeClr val="tx1"/>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7" name="Picture 6" descr="user Vector Icons free download in SVG, PNG Format">
            <a:extLst>
              <a:ext uri="{FF2B5EF4-FFF2-40B4-BE49-F238E27FC236}">
                <a16:creationId xmlns:a16="http://schemas.microsoft.com/office/drawing/2014/main" id="{84BC03CA-BCC6-10AA-D5C7-C7CF890C74A2}"/>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11302" y="1864400"/>
            <a:ext cx="965681" cy="96568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user Vector Icons free download in SVG, PNG Format">
            <a:extLst>
              <a:ext uri="{FF2B5EF4-FFF2-40B4-BE49-F238E27FC236}">
                <a16:creationId xmlns:a16="http://schemas.microsoft.com/office/drawing/2014/main" id="{E2D4F9B0-DE69-C549-0BBA-0939E78300B7}"/>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11303" y="2996899"/>
            <a:ext cx="965681" cy="9656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user Vector Icons free download in SVG, PNG Format">
            <a:extLst>
              <a:ext uri="{FF2B5EF4-FFF2-40B4-BE49-F238E27FC236}">
                <a16:creationId xmlns:a16="http://schemas.microsoft.com/office/drawing/2014/main" id="{AB1783FC-9B6C-8397-840F-8836762A3B31}"/>
              </a:ext>
            </a:extLst>
          </p:cNvPr>
          <p:cNvPicPr>
            <a:picLocks noChangeAspect="1" noChangeArrowheads="1"/>
          </p:cNvPicPr>
          <p:nvPr/>
        </p:nvPicPr>
        <p:blipFill>
          <a:blip r:embed="rId3">
            <a:duotone>
              <a:prstClr val="black"/>
              <a:schemeClr val="accent5">
                <a:tint val="45000"/>
                <a:satMod val="400000"/>
              </a:schemeClr>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511303" y="4112507"/>
            <a:ext cx="965681" cy="96568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descr="Computer - Free computer icons">
            <a:extLst>
              <a:ext uri="{FF2B5EF4-FFF2-40B4-BE49-F238E27FC236}">
                <a16:creationId xmlns:a16="http://schemas.microsoft.com/office/drawing/2014/main" id="{D4F24168-5B92-01DC-C556-A2D156D5D8B6}"/>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1767995" y="1864400"/>
            <a:ext cx="1077598" cy="107759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Computer - Free computer icons">
            <a:extLst>
              <a:ext uri="{FF2B5EF4-FFF2-40B4-BE49-F238E27FC236}">
                <a16:creationId xmlns:a16="http://schemas.microsoft.com/office/drawing/2014/main" id="{3393452B-706F-E63E-4BBF-A4A8B2B9D01D}"/>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1767995" y="2996899"/>
            <a:ext cx="1077598" cy="107759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8" descr="Computer - Free computer icons">
            <a:extLst>
              <a:ext uri="{FF2B5EF4-FFF2-40B4-BE49-F238E27FC236}">
                <a16:creationId xmlns:a16="http://schemas.microsoft.com/office/drawing/2014/main" id="{807DB3FD-CEC6-9A70-E2CE-2EF52EA161F6}"/>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1738423" y="4074497"/>
            <a:ext cx="1077598" cy="1077598"/>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Arrow Connector 14">
            <a:extLst>
              <a:ext uri="{FF2B5EF4-FFF2-40B4-BE49-F238E27FC236}">
                <a16:creationId xmlns:a16="http://schemas.microsoft.com/office/drawing/2014/main" id="{B7F542A6-AB68-D26A-2576-697FE77AEEA5}"/>
              </a:ext>
            </a:extLst>
          </p:cNvPr>
          <p:cNvCxnSpPr>
            <a:stCxn id="7" idx="3"/>
          </p:cNvCxnSpPr>
          <p:nvPr/>
        </p:nvCxnSpPr>
        <p:spPr>
          <a:xfrm flipV="1">
            <a:off x="1476983" y="2347240"/>
            <a:ext cx="291012" cy="1"/>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DD2C3BC4-520A-06C8-CCDE-580A11CCF54C}"/>
              </a:ext>
            </a:extLst>
          </p:cNvPr>
          <p:cNvCxnSpPr/>
          <p:nvPr/>
        </p:nvCxnSpPr>
        <p:spPr>
          <a:xfrm flipV="1">
            <a:off x="1439769" y="3546957"/>
            <a:ext cx="291012" cy="1"/>
          </a:xfrm>
          <a:prstGeom prst="straightConnector1">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512593BF-4757-A17D-0BC0-4BA74BA1503D}"/>
              </a:ext>
            </a:extLst>
          </p:cNvPr>
          <p:cNvCxnSpPr/>
          <p:nvPr/>
        </p:nvCxnSpPr>
        <p:spPr>
          <a:xfrm flipV="1">
            <a:off x="1421494" y="4679455"/>
            <a:ext cx="291012" cy="1"/>
          </a:xfrm>
          <a:prstGeom prst="straightConnector1">
            <a:avLst/>
          </a:prstGeom>
          <a:ln w="5715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60BC1244-6E0A-ADF8-0F56-887E9EFFEF4F}"/>
              </a:ext>
            </a:extLst>
          </p:cNvPr>
          <p:cNvSpPr txBox="1"/>
          <p:nvPr/>
        </p:nvSpPr>
        <p:spPr>
          <a:xfrm>
            <a:off x="425302" y="2701374"/>
            <a:ext cx="1552353"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Examinee</a:t>
            </a:r>
          </a:p>
        </p:txBody>
      </p:sp>
      <p:sp>
        <p:nvSpPr>
          <p:cNvPr id="21" name="TextBox 20">
            <a:extLst>
              <a:ext uri="{FF2B5EF4-FFF2-40B4-BE49-F238E27FC236}">
                <a16:creationId xmlns:a16="http://schemas.microsoft.com/office/drawing/2014/main" id="{95390321-136A-3D87-ED48-05F1F2F81964}"/>
              </a:ext>
            </a:extLst>
          </p:cNvPr>
          <p:cNvSpPr txBox="1"/>
          <p:nvPr/>
        </p:nvSpPr>
        <p:spPr>
          <a:xfrm>
            <a:off x="425301" y="3853116"/>
            <a:ext cx="1552353"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Examinee</a:t>
            </a:r>
          </a:p>
        </p:txBody>
      </p:sp>
      <p:sp>
        <p:nvSpPr>
          <p:cNvPr id="22" name="TextBox 21">
            <a:extLst>
              <a:ext uri="{FF2B5EF4-FFF2-40B4-BE49-F238E27FC236}">
                <a16:creationId xmlns:a16="http://schemas.microsoft.com/office/drawing/2014/main" id="{5EE42F5A-DEBB-595C-72AF-14709E2BBFAD}"/>
              </a:ext>
            </a:extLst>
          </p:cNvPr>
          <p:cNvSpPr txBox="1"/>
          <p:nvPr/>
        </p:nvSpPr>
        <p:spPr>
          <a:xfrm>
            <a:off x="425300" y="5040178"/>
            <a:ext cx="1552353"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Supervisor</a:t>
            </a:r>
          </a:p>
        </p:txBody>
      </p:sp>
      <p:sp>
        <p:nvSpPr>
          <p:cNvPr id="23" name="Rectangle 22">
            <a:extLst>
              <a:ext uri="{FF2B5EF4-FFF2-40B4-BE49-F238E27FC236}">
                <a16:creationId xmlns:a16="http://schemas.microsoft.com/office/drawing/2014/main" id="{3DE241FF-0B5F-57FD-6ABC-F47050C43A14}"/>
              </a:ext>
            </a:extLst>
          </p:cNvPr>
          <p:cNvSpPr/>
          <p:nvPr/>
        </p:nvSpPr>
        <p:spPr>
          <a:xfrm>
            <a:off x="3519377" y="1010093"/>
            <a:ext cx="6060558" cy="5348177"/>
          </a:xfrm>
          <a:prstGeom prst="rect">
            <a:avLst/>
          </a:prstGeom>
          <a:ln>
            <a:solidFill>
              <a:schemeClr val="tx1"/>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074" name="Picture 2" descr="AWS API Gateway • Nub8">
            <a:extLst>
              <a:ext uri="{FF2B5EF4-FFF2-40B4-BE49-F238E27FC236}">
                <a16:creationId xmlns:a16="http://schemas.microsoft.com/office/drawing/2014/main" id="{1433EB3B-A926-1C5A-3E08-4428BF16F4D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91987" y="2384790"/>
            <a:ext cx="771400" cy="77229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7C7AB45A-14CF-8594-EBD9-B308CB7258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91986" y="4184532"/>
            <a:ext cx="771401" cy="771401"/>
          </a:xfrm>
          <a:prstGeom prst="rect">
            <a:avLst/>
          </a:prstGeom>
          <a:noFill/>
          <a:extLst>
            <a:ext uri="{909E8E84-426E-40DD-AFC4-6F175D3DCCD1}">
              <a14:hiddenFill xmlns:a14="http://schemas.microsoft.com/office/drawing/2010/main">
                <a:solidFill>
                  <a:srgbClr val="FFFFFF"/>
                </a:solidFill>
              </a14:hiddenFill>
            </a:ext>
          </a:extLst>
        </p:spPr>
      </p:pic>
      <p:sp>
        <p:nvSpPr>
          <p:cNvPr id="24" name="Rectangle: Rounded Corners 23">
            <a:extLst>
              <a:ext uri="{FF2B5EF4-FFF2-40B4-BE49-F238E27FC236}">
                <a16:creationId xmlns:a16="http://schemas.microsoft.com/office/drawing/2014/main" id="{A476D009-0031-F639-5060-89F1BB99963B}"/>
              </a:ext>
            </a:extLst>
          </p:cNvPr>
          <p:cNvSpPr/>
          <p:nvPr/>
        </p:nvSpPr>
        <p:spPr>
          <a:xfrm>
            <a:off x="5148848" y="1127274"/>
            <a:ext cx="1123289" cy="613844"/>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Arial" panose="020B0604020202020204" pitchFamily="34" charset="0"/>
                <a:cs typeface="Arial" panose="020B0604020202020204" pitchFamily="34" charset="0"/>
              </a:rPr>
              <a:t>Identity Service</a:t>
            </a:r>
          </a:p>
        </p:txBody>
      </p:sp>
      <p:pic>
        <p:nvPicPr>
          <p:cNvPr id="3078" name="Picture 6" descr="Docker: Node.js">
            <a:extLst>
              <a:ext uri="{FF2B5EF4-FFF2-40B4-BE49-F238E27FC236}">
                <a16:creationId xmlns:a16="http://schemas.microsoft.com/office/drawing/2014/main" id="{68E92D21-C79B-97ED-3A8A-2C504A22366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06745" y="5941964"/>
            <a:ext cx="762165" cy="400136"/>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Rounded Corners 25">
            <a:extLst>
              <a:ext uri="{FF2B5EF4-FFF2-40B4-BE49-F238E27FC236}">
                <a16:creationId xmlns:a16="http://schemas.microsoft.com/office/drawing/2014/main" id="{1BCED961-2202-020A-D7D9-3DB5FC163CD2}"/>
              </a:ext>
            </a:extLst>
          </p:cNvPr>
          <p:cNvSpPr/>
          <p:nvPr/>
        </p:nvSpPr>
        <p:spPr>
          <a:xfrm>
            <a:off x="7219506" y="2126512"/>
            <a:ext cx="1123289" cy="613844"/>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Arial" panose="020B0604020202020204" pitchFamily="34" charset="0"/>
                <a:cs typeface="Arial" panose="020B0604020202020204" pitchFamily="34" charset="0"/>
              </a:rPr>
              <a:t>Exam Service</a:t>
            </a:r>
          </a:p>
        </p:txBody>
      </p:sp>
      <p:sp>
        <p:nvSpPr>
          <p:cNvPr id="27" name="Rectangle: Rounded Corners 26">
            <a:extLst>
              <a:ext uri="{FF2B5EF4-FFF2-40B4-BE49-F238E27FC236}">
                <a16:creationId xmlns:a16="http://schemas.microsoft.com/office/drawing/2014/main" id="{11461524-6979-9BC7-81D1-CF42C5AD9B3D}"/>
              </a:ext>
            </a:extLst>
          </p:cNvPr>
          <p:cNvSpPr/>
          <p:nvPr/>
        </p:nvSpPr>
        <p:spPr>
          <a:xfrm>
            <a:off x="5868384" y="2815156"/>
            <a:ext cx="1332616" cy="613844"/>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Arial" panose="020B0604020202020204" pitchFamily="34" charset="0"/>
                <a:cs typeface="Arial" panose="020B0604020202020204" pitchFamily="34" charset="0"/>
              </a:rPr>
              <a:t>Save Exam Service</a:t>
            </a:r>
          </a:p>
        </p:txBody>
      </p:sp>
      <p:sp>
        <p:nvSpPr>
          <p:cNvPr id="3075" name="Arc 3074">
            <a:extLst>
              <a:ext uri="{FF2B5EF4-FFF2-40B4-BE49-F238E27FC236}">
                <a16:creationId xmlns:a16="http://schemas.microsoft.com/office/drawing/2014/main" id="{7150B791-358B-2DDA-C686-6BF3D56F90D5}"/>
              </a:ext>
            </a:extLst>
          </p:cNvPr>
          <p:cNvSpPr/>
          <p:nvPr/>
        </p:nvSpPr>
        <p:spPr>
          <a:xfrm>
            <a:off x="1585539" y="2384790"/>
            <a:ext cx="2406447" cy="771396"/>
          </a:xfrm>
          <a:prstGeom prst="arc">
            <a:avLst>
              <a:gd name="adj1" fmla="val 16199993"/>
              <a:gd name="adj2" fmla="val 21358989"/>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3077" name="Rectangle: Rounded Corners 3076">
            <a:extLst>
              <a:ext uri="{FF2B5EF4-FFF2-40B4-BE49-F238E27FC236}">
                <a16:creationId xmlns:a16="http://schemas.microsoft.com/office/drawing/2014/main" id="{69C05BEC-3D75-D505-81E1-C583F4185CC6}"/>
              </a:ext>
            </a:extLst>
          </p:cNvPr>
          <p:cNvSpPr/>
          <p:nvPr/>
        </p:nvSpPr>
        <p:spPr>
          <a:xfrm>
            <a:off x="6746116" y="3690921"/>
            <a:ext cx="1545267" cy="613844"/>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Arial" panose="020B0604020202020204" pitchFamily="34" charset="0"/>
                <a:cs typeface="Arial" panose="020B0604020202020204" pitchFamily="34" charset="0"/>
              </a:rPr>
              <a:t>Exam Planner Service</a:t>
            </a:r>
          </a:p>
        </p:txBody>
      </p:sp>
      <p:sp>
        <p:nvSpPr>
          <p:cNvPr id="3079" name="Rectangle: Rounded Corners 3078">
            <a:extLst>
              <a:ext uri="{FF2B5EF4-FFF2-40B4-BE49-F238E27FC236}">
                <a16:creationId xmlns:a16="http://schemas.microsoft.com/office/drawing/2014/main" id="{B3E74E84-6B08-9072-2A6F-096ABCF02E8F}"/>
              </a:ext>
            </a:extLst>
          </p:cNvPr>
          <p:cNvSpPr/>
          <p:nvPr/>
        </p:nvSpPr>
        <p:spPr>
          <a:xfrm>
            <a:off x="6495235" y="5574305"/>
            <a:ext cx="1332616" cy="613844"/>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Arial" panose="020B0604020202020204" pitchFamily="34" charset="0"/>
                <a:cs typeface="Arial" panose="020B0604020202020204" pitchFamily="34" charset="0"/>
              </a:rPr>
              <a:t>Control Service</a:t>
            </a:r>
          </a:p>
        </p:txBody>
      </p:sp>
      <p:sp>
        <p:nvSpPr>
          <p:cNvPr id="3080" name="Rectangle: Rounded Corners 3079">
            <a:extLst>
              <a:ext uri="{FF2B5EF4-FFF2-40B4-BE49-F238E27FC236}">
                <a16:creationId xmlns:a16="http://schemas.microsoft.com/office/drawing/2014/main" id="{D384627F-57E1-EC3E-DC93-634DE1EF1121}"/>
              </a:ext>
            </a:extLst>
          </p:cNvPr>
          <p:cNvSpPr/>
          <p:nvPr/>
        </p:nvSpPr>
        <p:spPr>
          <a:xfrm>
            <a:off x="5667530" y="4678310"/>
            <a:ext cx="1332616" cy="613844"/>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Arial" panose="020B0604020202020204" pitchFamily="34" charset="0"/>
                <a:cs typeface="Arial" panose="020B0604020202020204" pitchFamily="34" charset="0"/>
              </a:rPr>
              <a:t>Supervise Service</a:t>
            </a:r>
          </a:p>
        </p:txBody>
      </p:sp>
      <p:sp>
        <p:nvSpPr>
          <p:cNvPr id="3081" name="Rectangle 3080">
            <a:extLst>
              <a:ext uri="{FF2B5EF4-FFF2-40B4-BE49-F238E27FC236}">
                <a16:creationId xmlns:a16="http://schemas.microsoft.com/office/drawing/2014/main" id="{B2CBBAC1-676E-E3A6-49A7-B4CEE8DA064B}"/>
              </a:ext>
            </a:extLst>
          </p:cNvPr>
          <p:cNvSpPr/>
          <p:nvPr/>
        </p:nvSpPr>
        <p:spPr>
          <a:xfrm>
            <a:off x="9824482" y="1010093"/>
            <a:ext cx="2060294" cy="5178056"/>
          </a:xfrm>
          <a:prstGeom prst="rect">
            <a:avLst/>
          </a:prstGeom>
          <a:ln>
            <a:solidFill>
              <a:schemeClr val="tx1"/>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082" name="Picture 8" descr="EPPlus Software · GitHub">
            <a:extLst>
              <a:ext uri="{FF2B5EF4-FFF2-40B4-BE49-F238E27FC236}">
                <a16:creationId xmlns:a16="http://schemas.microsoft.com/office/drawing/2014/main" id="{993D5E1B-54C6-F64D-079F-5D45A166E4D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17438" y="4259575"/>
            <a:ext cx="604217" cy="604217"/>
          </a:xfrm>
          <a:prstGeom prst="rect">
            <a:avLst/>
          </a:prstGeom>
          <a:noFill/>
          <a:extLst>
            <a:ext uri="{909E8E84-426E-40DD-AFC4-6F175D3DCCD1}">
              <a14:hiddenFill xmlns:a14="http://schemas.microsoft.com/office/drawing/2010/main">
                <a:solidFill>
                  <a:srgbClr val="FFFFFF"/>
                </a:solidFill>
              </a14:hiddenFill>
            </a:ext>
          </a:extLst>
        </p:spPr>
      </p:pic>
      <p:sp>
        <p:nvSpPr>
          <p:cNvPr id="3083" name="TextBox 3082">
            <a:extLst>
              <a:ext uri="{FF2B5EF4-FFF2-40B4-BE49-F238E27FC236}">
                <a16:creationId xmlns:a16="http://schemas.microsoft.com/office/drawing/2014/main" id="{21791CD1-B395-9696-EFF3-7BCBA1B3186A}"/>
              </a:ext>
            </a:extLst>
          </p:cNvPr>
          <p:cNvSpPr txBox="1"/>
          <p:nvPr/>
        </p:nvSpPr>
        <p:spPr>
          <a:xfrm>
            <a:off x="788664" y="5652369"/>
            <a:ext cx="1731252"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Exam Clients</a:t>
            </a:r>
          </a:p>
        </p:txBody>
      </p:sp>
      <p:sp>
        <p:nvSpPr>
          <p:cNvPr id="3084" name="TextBox 3083">
            <a:extLst>
              <a:ext uri="{FF2B5EF4-FFF2-40B4-BE49-F238E27FC236}">
                <a16:creationId xmlns:a16="http://schemas.microsoft.com/office/drawing/2014/main" id="{5E39A3BB-287B-0C92-6BB2-CBCE1FD4E54E}"/>
              </a:ext>
            </a:extLst>
          </p:cNvPr>
          <p:cNvSpPr txBox="1"/>
          <p:nvPr/>
        </p:nvSpPr>
        <p:spPr>
          <a:xfrm>
            <a:off x="6075799" y="6409437"/>
            <a:ext cx="1134055"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Services</a:t>
            </a:r>
          </a:p>
        </p:txBody>
      </p:sp>
      <p:pic>
        <p:nvPicPr>
          <p:cNvPr id="3085" name="Picture 10" descr="RabbitMQ Monitoring and Performance Management with Instana | IBM">
            <a:extLst>
              <a:ext uri="{FF2B5EF4-FFF2-40B4-BE49-F238E27FC236}">
                <a16:creationId xmlns:a16="http://schemas.microsoft.com/office/drawing/2014/main" id="{B49550DD-00A0-8204-04E4-E98CFADBB006}"/>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28144" y="3367981"/>
            <a:ext cx="1226485" cy="689898"/>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4" descr="JSON Web Token color icon in PNG, SVG">
            <a:extLst>
              <a:ext uri="{FF2B5EF4-FFF2-40B4-BE49-F238E27FC236}">
                <a16:creationId xmlns:a16="http://schemas.microsoft.com/office/drawing/2014/main" id="{6454E84C-1E03-79C0-CC9E-C16790F9D5E1}"/>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985569" y="1789279"/>
            <a:ext cx="729448" cy="729448"/>
          </a:xfrm>
          <a:prstGeom prst="rect">
            <a:avLst/>
          </a:prstGeom>
          <a:noFill/>
          <a:extLst>
            <a:ext uri="{909E8E84-426E-40DD-AFC4-6F175D3DCCD1}">
              <a14:hiddenFill xmlns:a14="http://schemas.microsoft.com/office/drawing/2010/main">
                <a:solidFill>
                  <a:srgbClr val="FFFFFF"/>
                </a:solidFill>
              </a14:hiddenFill>
            </a:ext>
          </a:extLst>
        </p:spPr>
      </p:pic>
      <p:pic>
        <p:nvPicPr>
          <p:cNvPr id="3089" name="Picture 16" descr="GitHub - BcryptNet/bcrypt.net: BCrypt.Net - Bringing updates to the  original bcrypt package">
            <a:extLst>
              <a:ext uri="{FF2B5EF4-FFF2-40B4-BE49-F238E27FC236}">
                <a16:creationId xmlns:a16="http://schemas.microsoft.com/office/drawing/2014/main" id="{84F90C28-5E90-7193-8BBF-902EC4B9CB4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834876" y="1761852"/>
            <a:ext cx="744052" cy="744052"/>
          </a:xfrm>
          <a:prstGeom prst="rect">
            <a:avLst/>
          </a:prstGeom>
          <a:noFill/>
          <a:extLst>
            <a:ext uri="{909E8E84-426E-40DD-AFC4-6F175D3DCCD1}">
              <a14:hiddenFill xmlns:a14="http://schemas.microsoft.com/office/drawing/2010/main">
                <a:solidFill>
                  <a:srgbClr val="FFFFFF"/>
                </a:solidFill>
              </a14:hiddenFill>
            </a:ext>
          </a:extLst>
        </p:spPr>
      </p:pic>
      <p:pic>
        <p:nvPicPr>
          <p:cNvPr id="3092" name="Picture 20" descr="Index of /images">
            <a:extLst>
              <a:ext uri="{FF2B5EF4-FFF2-40B4-BE49-F238E27FC236}">
                <a16:creationId xmlns:a16="http://schemas.microsoft.com/office/drawing/2014/main" id="{3F23FD10-F6D8-2054-EAE1-A32D2CB4F22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0819547" y="3217632"/>
            <a:ext cx="744948" cy="744948"/>
          </a:xfrm>
          <a:prstGeom prst="rect">
            <a:avLst/>
          </a:prstGeom>
          <a:noFill/>
          <a:extLst>
            <a:ext uri="{909E8E84-426E-40DD-AFC4-6F175D3DCCD1}">
              <a14:hiddenFill xmlns:a14="http://schemas.microsoft.com/office/drawing/2010/main">
                <a:solidFill>
                  <a:srgbClr val="FFFFFF"/>
                </a:solidFill>
              </a14:hiddenFill>
            </a:ext>
          </a:extLst>
        </p:spPr>
      </p:pic>
      <p:pic>
        <p:nvPicPr>
          <p:cNvPr id="3094" name="Picture 22" descr="SignalR deep dive: Key concepts, use cases, and limitations">
            <a:extLst>
              <a:ext uri="{FF2B5EF4-FFF2-40B4-BE49-F238E27FC236}">
                <a16:creationId xmlns:a16="http://schemas.microsoft.com/office/drawing/2014/main" id="{526BF8D4-2645-8F72-C683-BE21A86F4A1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501600" y="4958582"/>
            <a:ext cx="604217" cy="604217"/>
          </a:xfrm>
          <a:prstGeom prst="rect">
            <a:avLst/>
          </a:prstGeom>
          <a:noFill/>
          <a:extLst>
            <a:ext uri="{909E8E84-426E-40DD-AFC4-6F175D3DCCD1}">
              <a14:hiddenFill xmlns:a14="http://schemas.microsoft.com/office/drawing/2010/main">
                <a:solidFill>
                  <a:srgbClr val="FFFFFF"/>
                </a:solidFill>
              </a14:hiddenFill>
            </a:ext>
          </a:extLst>
        </p:spPr>
      </p:pic>
      <p:sp>
        <p:nvSpPr>
          <p:cNvPr id="3091" name="TextBox 3090">
            <a:extLst>
              <a:ext uri="{FF2B5EF4-FFF2-40B4-BE49-F238E27FC236}">
                <a16:creationId xmlns:a16="http://schemas.microsoft.com/office/drawing/2014/main" id="{3FEFE2FB-07D7-C8F1-AAF4-8B311B2107BF}"/>
              </a:ext>
            </a:extLst>
          </p:cNvPr>
          <p:cNvSpPr txBox="1"/>
          <p:nvPr/>
        </p:nvSpPr>
        <p:spPr>
          <a:xfrm>
            <a:off x="10212069" y="6311852"/>
            <a:ext cx="1576190"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Tech Stacks</a:t>
            </a:r>
          </a:p>
        </p:txBody>
      </p:sp>
      <p:pic>
        <p:nvPicPr>
          <p:cNvPr id="3096" name="Picture 24" descr="Redis Cache là gì? Tối ưu cache dữ liệu website với Redis">
            <a:extLst>
              <a:ext uri="{FF2B5EF4-FFF2-40B4-BE49-F238E27FC236}">
                <a16:creationId xmlns:a16="http://schemas.microsoft.com/office/drawing/2014/main" id="{A0832DB6-E75D-2A28-F0BC-12FEB84FA7F1}"/>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100864" y="2564842"/>
            <a:ext cx="1369823" cy="632226"/>
          </a:xfrm>
          <a:prstGeom prst="rect">
            <a:avLst/>
          </a:prstGeom>
          <a:noFill/>
          <a:extLst>
            <a:ext uri="{909E8E84-426E-40DD-AFC4-6F175D3DCCD1}">
              <a14:hiddenFill xmlns:a14="http://schemas.microsoft.com/office/drawing/2010/main">
                <a:solidFill>
                  <a:srgbClr val="FFFFFF"/>
                </a:solidFill>
              </a14:hiddenFill>
            </a:ext>
          </a:extLst>
        </p:spPr>
      </p:pic>
      <p:pic>
        <p:nvPicPr>
          <p:cNvPr id="3100" name="Picture 28" descr="MudBlazor - Blazor Component Library">
            <a:extLst>
              <a:ext uri="{FF2B5EF4-FFF2-40B4-BE49-F238E27FC236}">
                <a16:creationId xmlns:a16="http://schemas.microsoft.com/office/drawing/2014/main" id="{E5D479A6-D822-2964-D41F-7A4EB80A977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785775" y="994283"/>
            <a:ext cx="816474" cy="816474"/>
          </a:xfrm>
          <a:prstGeom prst="rect">
            <a:avLst/>
          </a:prstGeom>
          <a:noFill/>
          <a:extLst>
            <a:ext uri="{909E8E84-426E-40DD-AFC4-6F175D3DCCD1}">
              <a14:hiddenFill xmlns:a14="http://schemas.microsoft.com/office/drawing/2010/main">
                <a:solidFill>
                  <a:srgbClr val="FFFFFF"/>
                </a:solidFill>
              </a14:hiddenFill>
            </a:ext>
          </a:extLst>
        </p:spPr>
      </p:pic>
      <p:pic>
        <p:nvPicPr>
          <p:cNvPr id="3102" name="Picture 30" descr="Toric + Microsoft SQL | Data Integration">
            <a:extLst>
              <a:ext uri="{FF2B5EF4-FFF2-40B4-BE49-F238E27FC236}">
                <a16:creationId xmlns:a16="http://schemas.microsoft.com/office/drawing/2014/main" id="{038A5649-416C-4A19-847B-88BDB05E2D1E}"/>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013457" y="5617282"/>
            <a:ext cx="1742452" cy="516383"/>
          </a:xfrm>
          <a:prstGeom prst="rect">
            <a:avLst/>
          </a:prstGeom>
          <a:noFill/>
          <a:extLst>
            <a:ext uri="{909E8E84-426E-40DD-AFC4-6F175D3DCCD1}">
              <a14:hiddenFill xmlns:a14="http://schemas.microsoft.com/office/drawing/2010/main">
                <a:solidFill>
                  <a:srgbClr val="FFFFFF"/>
                </a:solidFill>
              </a14:hiddenFill>
            </a:ext>
          </a:extLst>
        </p:spPr>
      </p:pic>
      <p:sp>
        <p:nvSpPr>
          <p:cNvPr id="14" name="Freeform: Shape 13">
            <a:extLst>
              <a:ext uri="{FF2B5EF4-FFF2-40B4-BE49-F238E27FC236}">
                <a16:creationId xmlns:a16="http://schemas.microsoft.com/office/drawing/2014/main" id="{D8DDCA38-8978-ED02-5867-73A63EB49B7A}"/>
              </a:ext>
            </a:extLst>
          </p:cNvPr>
          <p:cNvSpPr/>
          <p:nvPr/>
        </p:nvSpPr>
        <p:spPr>
          <a:xfrm>
            <a:off x="2835778" y="3136605"/>
            <a:ext cx="1321552" cy="410352"/>
          </a:xfrm>
          <a:custGeom>
            <a:avLst/>
            <a:gdLst>
              <a:gd name="connsiteX0" fmla="*/ 18690 w 1400922"/>
              <a:gd name="connsiteY0" fmla="*/ 595423 h 600542"/>
              <a:gd name="connsiteX1" fmla="*/ 71852 w 1400922"/>
              <a:gd name="connsiteY1" fmla="*/ 595423 h 600542"/>
              <a:gd name="connsiteX2" fmla="*/ 1092578 w 1400922"/>
              <a:gd name="connsiteY2" fmla="*/ 457200 h 600542"/>
              <a:gd name="connsiteX3" fmla="*/ 1400922 w 1400922"/>
              <a:gd name="connsiteY3" fmla="*/ 0 h 600542"/>
            </a:gdLst>
            <a:ahLst/>
            <a:cxnLst>
              <a:cxn ang="0">
                <a:pos x="connsiteX0" y="connsiteY0"/>
              </a:cxn>
              <a:cxn ang="0">
                <a:pos x="connsiteX1" y="connsiteY1"/>
              </a:cxn>
              <a:cxn ang="0">
                <a:pos x="connsiteX2" y="connsiteY2"/>
              </a:cxn>
              <a:cxn ang="0">
                <a:pos x="connsiteX3" y="connsiteY3"/>
              </a:cxn>
            </a:cxnLst>
            <a:rect l="l" t="t" r="r" b="b"/>
            <a:pathLst>
              <a:path w="1400922" h="600542">
                <a:moveTo>
                  <a:pt x="18690" y="595423"/>
                </a:moveTo>
                <a:cubicBezTo>
                  <a:pt x="-44220" y="606941"/>
                  <a:pt x="71852" y="595423"/>
                  <a:pt x="71852" y="595423"/>
                </a:cubicBezTo>
                <a:cubicBezTo>
                  <a:pt x="250833" y="572386"/>
                  <a:pt x="871066" y="556437"/>
                  <a:pt x="1092578" y="457200"/>
                </a:cubicBezTo>
                <a:cubicBezTo>
                  <a:pt x="1314090" y="357963"/>
                  <a:pt x="1357506" y="178981"/>
                  <a:pt x="1400922" y="0"/>
                </a:cubicBezTo>
              </a:path>
            </a:pathLst>
          </a:custGeom>
          <a:noFill/>
          <a:ln>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E4DD76DA-E543-235B-00BC-556FC3C17B96}"/>
              </a:ext>
            </a:extLst>
          </p:cNvPr>
          <p:cNvSpPr/>
          <p:nvPr/>
        </p:nvSpPr>
        <p:spPr>
          <a:xfrm>
            <a:off x="2790105" y="4614530"/>
            <a:ext cx="1260899" cy="112234"/>
          </a:xfrm>
          <a:custGeom>
            <a:avLst/>
            <a:gdLst>
              <a:gd name="connsiteX0" fmla="*/ 0 w 1371600"/>
              <a:gd name="connsiteY0" fmla="*/ 106326 h 106326"/>
              <a:gd name="connsiteX1" fmla="*/ 1371600 w 1371600"/>
              <a:gd name="connsiteY1" fmla="*/ 0 h 106326"/>
            </a:gdLst>
            <a:ahLst/>
            <a:cxnLst>
              <a:cxn ang="0">
                <a:pos x="connsiteX0" y="connsiteY0"/>
              </a:cxn>
              <a:cxn ang="0">
                <a:pos x="connsiteX1" y="connsiteY1"/>
              </a:cxn>
            </a:cxnLst>
            <a:rect l="l" t="t" r="r" b="b"/>
            <a:pathLst>
              <a:path w="1371600" h="106326">
                <a:moveTo>
                  <a:pt x="0" y="106326"/>
                </a:moveTo>
                <a:lnTo>
                  <a:pt x="1371600" y="0"/>
                </a:lnTo>
              </a:path>
            </a:pathLst>
          </a:custGeom>
          <a:noFill/>
          <a:ln>
            <a:solidFill>
              <a:schemeClr val="accent5"/>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9" name="Freeform: Shape 3098">
            <a:extLst>
              <a:ext uri="{FF2B5EF4-FFF2-40B4-BE49-F238E27FC236}">
                <a16:creationId xmlns:a16="http://schemas.microsoft.com/office/drawing/2014/main" id="{665EFF52-F658-CF78-4C69-07736325B8E4}"/>
              </a:ext>
            </a:extLst>
          </p:cNvPr>
          <p:cNvSpPr/>
          <p:nvPr/>
        </p:nvSpPr>
        <p:spPr>
          <a:xfrm>
            <a:off x="4742121" y="1765005"/>
            <a:ext cx="925409" cy="1084521"/>
          </a:xfrm>
          <a:custGeom>
            <a:avLst/>
            <a:gdLst>
              <a:gd name="connsiteX0" fmla="*/ 0 w 925409"/>
              <a:gd name="connsiteY0" fmla="*/ 1084521 h 1084521"/>
              <a:gd name="connsiteX1" fmla="*/ 850605 w 925409"/>
              <a:gd name="connsiteY1" fmla="*/ 680483 h 1084521"/>
              <a:gd name="connsiteX2" fmla="*/ 882502 w 925409"/>
              <a:gd name="connsiteY2" fmla="*/ 0 h 1084521"/>
              <a:gd name="connsiteX3" fmla="*/ 882502 w 925409"/>
              <a:gd name="connsiteY3" fmla="*/ 0 h 1084521"/>
            </a:gdLst>
            <a:ahLst/>
            <a:cxnLst>
              <a:cxn ang="0">
                <a:pos x="connsiteX0" y="connsiteY0"/>
              </a:cxn>
              <a:cxn ang="0">
                <a:pos x="connsiteX1" y="connsiteY1"/>
              </a:cxn>
              <a:cxn ang="0">
                <a:pos x="connsiteX2" y="connsiteY2"/>
              </a:cxn>
              <a:cxn ang="0">
                <a:pos x="connsiteX3" y="connsiteY3"/>
              </a:cxn>
            </a:cxnLst>
            <a:rect l="l" t="t" r="r" b="b"/>
            <a:pathLst>
              <a:path w="925409" h="1084521">
                <a:moveTo>
                  <a:pt x="0" y="1084521"/>
                </a:moveTo>
                <a:cubicBezTo>
                  <a:pt x="351760" y="972878"/>
                  <a:pt x="703521" y="861236"/>
                  <a:pt x="850605" y="680483"/>
                </a:cubicBezTo>
                <a:cubicBezTo>
                  <a:pt x="997689" y="499729"/>
                  <a:pt x="882502" y="0"/>
                  <a:pt x="882502" y="0"/>
                </a:cubicBezTo>
                <a:lnTo>
                  <a:pt x="882502" y="0"/>
                </a:lnTo>
              </a:path>
            </a:pathLst>
          </a:custGeom>
          <a:noFill/>
          <a:ln>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1" name="Freeform: Shape 3100">
            <a:extLst>
              <a:ext uri="{FF2B5EF4-FFF2-40B4-BE49-F238E27FC236}">
                <a16:creationId xmlns:a16="http://schemas.microsoft.com/office/drawing/2014/main" id="{BCE28B05-7492-34EC-3CE0-6CA260064703}"/>
              </a:ext>
            </a:extLst>
          </p:cNvPr>
          <p:cNvSpPr/>
          <p:nvPr/>
        </p:nvSpPr>
        <p:spPr>
          <a:xfrm>
            <a:off x="4752753" y="2432384"/>
            <a:ext cx="2466753" cy="427774"/>
          </a:xfrm>
          <a:custGeom>
            <a:avLst/>
            <a:gdLst>
              <a:gd name="connsiteX0" fmla="*/ 0 w 2456121"/>
              <a:gd name="connsiteY0" fmla="*/ 733646 h 733646"/>
              <a:gd name="connsiteX1" fmla="*/ 1531089 w 2456121"/>
              <a:gd name="connsiteY1" fmla="*/ 244548 h 733646"/>
              <a:gd name="connsiteX2" fmla="*/ 2456121 w 2456121"/>
              <a:gd name="connsiteY2" fmla="*/ 0 h 733646"/>
              <a:gd name="connsiteX3" fmla="*/ 2456121 w 2456121"/>
              <a:gd name="connsiteY3" fmla="*/ 0 h 733646"/>
            </a:gdLst>
            <a:ahLst/>
            <a:cxnLst>
              <a:cxn ang="0">
                <a:pos x="connsiteX0" y="connsiteY0"/>
              </a:cxn>
              <a:cxn ang="0">
                <a:pos x="connsiteX1" y="connsiteY1"/>
              </a:cxn>
              <a:cxn ang="0">
                <a:pos x="connsiteX2" y="connsiteY2"/>
              </a:cxn>
              <a:cxn ang="0">
                <a:pos x="connsiteX3" y="connsiteY3"/>
              </a:cxn>
            </a:cxnLst>
            <a:rect l="l" t="t" r="r" b="b"/>
            <a:pathLst>
              <a:path w="2456121" h="733646">
                <a:moveTo>
                  <a:pt x="0" y="733646"/>
                </a:moveTo>
                <a:lnTo>
                  <a:pt x="1531089" y="244548"/>
                </a:lnTo>
                <a:cubicBezTo>
                  <a:pt x="1940442" y="122274"/>
                  <a:pt x="2456121" y="0"/>
                  <a:pt x="2456121" y="0"/>
                </a:cubicBezTo>
                <a:lnTo>
                  <a:pt x="2456121" y="0"/>
                </a:lnTo>
              </a:path>
            </a:pathLst>
          </a:custGeom>
          <a:noFill/>
          <a:ln>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3" name="Freeform: Shape 3102">
            <a:extLst>
              <a:ext uri="{FF2B5EF4-FFF2-40B4-BE49-F238E27FC236}">
                <a16:creationId xmlns:a16="http://schemas.microsoft.com/office/drawing/2014/main" id="{230F8B84-B8EC-4C97-02CB-9ED35C54B8D7}"/>
              </a:ext>
            </a:extLst>
          </p:cNvPr>
          <p:cNvSpPr/>
          <p:nvPr/>
        </p:nvSpPr>
        <p:spPr>
          <a:xfrm>
            <a:off x="4763386" y="2849526"/>
            <a:ext cx="1073888" cy="244548"/>
          </a:xfrm>
          <a:custGeom>
            <a:avLst/>
            <a:gdLst>
              <a:gd name="connsiteX0" fmla="*/ 0 w 1073888"/>
              <a:gd name="connsiteY0" fmla="*/ 0 h 244548"/>
              <a:gd name="connsiteX1" fmla="*/ 1073888 w 1073888"/>
              <a:gd name="connsiteY1" fmla="*/ 244548 h 244548"/>
            </a:gdLst>
            <a:ahLst/>
            <a:cxnLst>
              <a:cxn ang="0">
                <a:pos x="connsiteX0" y="connsiteY0"/>
              </a:cxn>
              <a:cxn ang="0">
                <a:pos x="connsiteX1" y="connsiteY1"/>
              </a:cxn>
            </a:cxnLst>
            <a:rect l="l" t="t" r="r" b="b"/>
            <a:pathLst>
              <a:path w="1073888" h="244548">
                <a:moveTo>
                  <a:pt x="0" y="0"/>
                </a:moveTo>
                <a:lnTo>
                  <a:pt x="1073888" y="244548"/>
                </a:lnTo>
              </a:path>
            </a:pathLst>
          </a:custGeom>
          <a:noFill/>
          <a:ln>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4" name="Freeform: Shape 3103">
            <a:extLst>
              <a:ext uri="{FF2B5EF4-FFF2-40B4-BE49-F238E27FC236}">
                <a16:creationId xmlns:a16="http://schemas.microsoft.com/office/drawing/2014/main" id="{EEE9ECAA-B0BF-CEDB-A727-4B88CDB7A9BF}"/>
              </a:ext>
            </a:extLst>
          </p:cNvPr>
          <p:cNvSpPr/>
          <p:nvPr/>
        </p:nvSpPr>
        <p:spPr>
          <a:xfrm>
            <a:off x="6283842" y="1429704"/>
            <a:ext cx="3721395" cy="633012"/>
          </a:xfrm>
          <a:custGeom>
            <a:avLst/>
            <a:gdLst>
              <a:gd name="connsiteX0" fmla="*/ 0 w 3721395"/>
              <a:gd name="connsiteY0" fmla="*/ 5691 h 633012"/>
              <a:gd name="connsiteX1" fmla="*/ 2424223 w 3721395"/>
              <a:gd name="connsiteY1" fmla="*/ 90752 h 633012"/>
              <a:gd name="connsiteX2" fmla="*/ 3721395 w 3721395"/>
              <a:gd name="connsiteY2" fmla="*/ 633012 h 633012"/>
            </a:gdLst>
            <a:ahLst/>
            <a:cxnLst>
              <a:cxn ang="0">
                <a:pos x="connsiteX0" y="connsiteY0"/>
              </a:cxn>
              <a:cxn ang="0">
                <a:pos x="connsiteX1" y="connsiteY1"/>
              </a:cxn>
              <a:cxn ang="0">
                <a:pos x="connsiteX2" y="connsiteY2"/>
              </a:cxn>
            </a:cxnLst>
            <a:rect l="l" t="t" r="r" b="b"/>
            <a:pathLst>
              <a:path w="3721395" h="633012">
                <a:moveTo>
                  <a:pt x="0" y="5691"/>
                </a:moveTo>
                <a:cubicBezTo>
                  <a:pt x="901995" y="-4055"/>
                  <a:pt x="1803991" y="-13801"/>
                  <a:pt x="2424223" y="90752"/>
                </a:cubicBezTo>
                <a:cubicBezTo>
                  <a:pt x="3044455" y="195305"/>
                  <a:pt x="3382925" y="414158"/>
                  <a:pt x="3721395" y="633012"/>
                </a:cubicBezTo>
              </a:path>
            </a:pathLst>
          </a:custGeom>
          <a:noFill/>
          <a:ln>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5" name="Freeform: Shape 3104">
            <a:extLst>
              <a:ext uri="{FF2B5EF4-FFF2-40B4-BE49-F238E27FC236}">
                <a16:creationId xmlns:a16="http://schemas.microsoft.com/office/drawing/2014/main" id="{017CEFDF-AC14-7A85-7002-CBD6DA1EAF7D}"/>
              </a:ext>
            </a:extLst>
          </p:cNvPr>
          <p:cNvSpPr/>
          <p:nvPr/>
        </p:nvSpPr>
        <p:spPr>
          <a:xfrm>
            <a:off x="8346558" y="2434856"/>
            <a:ext cx="1754306" cy="443446"/>
          </a:xfrm>
          <a:custGeom>
            <a:avLst/>
            <a:gdLst>
              <a:gd name="connsiteX0" fmla="*/ 0 w 1690577"/>
              <a:gd name="connsiteY0" fmla="*/ 0 h 329609"/>
              <a:gd name="connsiteX1" fmla="*/ 1690577 w 1690577"/>
              <a:gd name="connsiteY1" fmla="*/ 329609 h 329609"/>
            </a:gdLst>
            <a:ahLst/>
            <a:cxnLst>
              <a:cxn ang="0">
                <a:pos x="connsiteX0" y="connsiteY0"/>
              </a:cxn>
              <a:cxn ang="0">
                <a:pos x="connsiteX1" y="connsiteY1"/>
              </a:cxn>
            </a:cxnLst>
            <a:rect l="l" t="t" r="r" b="b"/>
            <a:pathLst>
              <a:path w="1690577" h="329609">
                <a:moveTo>
                  <a:pt x="0" y="0"/>
                </a:moveTo>
                <a:lnTo>
                  <a:pt x="1690577" y="329609"/>
                </a:lnTo>
              </a:path>
            </a:pathLst>
          </a:custGeom>
          <a:noFill/>
          <a:ln>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8" name="Freeform: Shape 3107">
            <a:extLst>
              <a:ext uri="{FF2B5EF4-FFF2-40B4-BE49-F238E27FC236}">
                <a16:creationId xmlns:a16="http://schemas.microsoft.com/office/drawing/2014/main" id="{AE111E9E-FDAD-7986-38F5-8AB8AFCBD2FF}"/>
              </a:ext>
            </a:extLst>
          </p:cNvPr>
          <p:cNvSpPr/>
          <p:nvPr/>
        </p:nvSpPr>
        <p:spPr>
          <a:xfrm>
            <a:off x="7187609" y="3189767"/>
            <a:ext cx="2775098" cy="519298"/>
          </a:xfrm>
          <a:custGeom>
            <a:avLst/>
            <a:gdLst>
              <a:gd name="connsiteX0" fmla="*/ 0 w 2743200"/>
              <a:gd name="connsiteY0" fmla="*/ 0 h 467833"/>
              <a:gd name="connsiteX1" fmla="*/ 1733107 w 2743200"/>
              <a:gd name="connsiteY1" fmla="*/ 212652 h 467833"/>
              <a:gd name="connsiteX2" fmla="*/ 2743200 w 2743200"/>
              <a:gd name="connsiteY2" fmla="*/ 467833 h 467833"/>
            </a:gdLst>
            <a:ahLst/>
            <a:cxnLst>
              <a:cxn ang="0">
                <a:pos x="connsiteX0" y="connsiteY0"/>
              </a:cxn>
              <a:cxn ang="0">
                <a:pos x="connsiteX1" y="connsiteY1"/>
              </a:cxn>
              <a:cxn ang="0">
                <a:pos x="connsiteX2" y="connsiteY2"/>
              </a:cxn>
            </a:cxnLst>
            <a:rect l="l" t="t" r="r" b="b"/>
            <a:pathLst>
              <a:path w="2743200" h="467833">
                <a:moveTo>
                  <a:pt x="0" y="0"/>
                </a:moveTo>
                <a:cubicBezTo>
                  <a:pt x="637953" y="67340"/>
                  <a:pt x="1275907" y="134680"/>
                  <a:pt x="1733107" y="212652"/>
                </a:cubicBezTo>
                <a:cubicBezTo>
                  <a:pt x="2190307" y="290624"/>
                  <a:pt x="2466753" y="379228"/>
                  <a:pt x="2743200" y="467833"/>
                </a:cubicBezTo>
              </a:path>
            </a:pathLst>
          </a:custGeom>
          <a:noFill/>
          <a:ln>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9" name="Freeform: Shape 3108">
            <a:extLst>
              <a:ext uri="{FF2B5EF4-FFF2-40B4-BE49-F238E27FC236}">
                <a16:creationId xmlns:a16="http://schemas.microsoft.com/office/drawing/2014/main" id="{9027FE4A-FAD9-0DD1-DBC5-762E59FBFB3B}"/>
              </a:ext>
            </a:extLst>
          </p:cNvPr>
          <p:cNvSpPr/>
          <p:nvPr/>
        </p:nvSpPr>
        <p:spPr>
          <a:xfrm>
            <a:off x="4710223" y="3987209"/>
            <a:ext cx="2020186" cy="595424"/>
          </a:xfrm>
          <a:custGeom>
            <a:avLst/>
            <a:gdLst>
              <a:gd name="connsiteX0" fmla="*/ 0 w 2020186"/>
              <a:gd name="connsiteY0" fmla="*/ 595424 h 595424"/>
              <a:gd name="connsiteX1" fmla="*/ 1190847 w 2020186"/>
              <a:gd name="connsiteY1" fmla="*/ 361507 h 595424"/>
              <a:gd name="connsiteX2" fmla="*/ 2020186 w 2020186"/>
              <a:gd name="connsiteY2" fmla="*/ 0 h 595424"/>
            </a:gdLst>
            <a:ahLst/>
            <a:cxnLst>
              <a:cxn ang="0">
                <a:pos x="connsiteX0" y="connsiteY0"/>
              </a:cxn>
              <a:cxn ang="0">
                <a:pos x="connsiteX1" y="connsiteY1"/>
              </a:cxn>
              <a:cxn ang="0">
                <a:pos x="connsiteX2" y="connsiteY2"/>
              </a:cxn>
            </a:cxnLst>
            <a:rect l="l" t="t" r="r" b="b"/>
            <a:pathLst>
              <a:path w="2020186" h="595424">
                <a:moveTo>
                  <a:pt x="0" y="595424"/>
                </a:moveTo>
                <a:cubicBezTo>
                  <a:pt x="427074" y="528084"/>
                  <a:pt x="854149" y="460744"/>
                  <a:pt x="1190847" y="361507"/>
                </a:cubicBezTo>
                <a:cubicBezTo>
                  <a:pt x="1527545" y="262270"/>
                  <a:pt x="1773865" y="131135"/>
                  <a:pt x="2020186" y="0"/>
                </a:cubicBezTo>
              </a:path>
            </a:pathLst>
          </a:custGeom>
          <a:noFill/>
          <a:ln>
            <a:solidFill>
              <a:schemeClr val="accent5"/>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0" name="Freeform: Shape 3109">
            <a:extLst>
              <a:ext uri="{FF2B5EF4-FFF2-40B4-BE49-F238E27FC236}">
                <a16:creationId xmlns:a16="http://schemas.microsoft.com/office/drawing/2014/main" id="{1F1F6321-0005-272F-A9E4-2B21676F1EA9}"/>
              </a:ext>
            </a:extLst>
          </p:cNvPr>
          <p:cNvSpPr/>
          <p:nvPr/>
        </p:nvSpPr>
        <p:spPr>
          <a:xfrm>
            <a:off x="4688958" y="4572000"/>
            <a:ext cx="935665" cy="404037"/>
          </a:xfrm>
          <a:custGeom>
            <a:avLst/>
            <a:gdLst>
              <a:gd name="connsiteX0" fmla="*/ 0 w 935665"/>
              <a:gd name="connsiteY0" fmla="*/ 0 h 404037"/>
              <a:gd name="connsiteX1" fmla="*/ 935665 w 935665"/>
              <a:gd name="connsiteY1" fmla="*/ 404037 h 404037"/>
            </a:gdLst>
            <a:ahLst/>
            <a:cxnLst>
              <a:cxn ang="0">
                <a:pos x="connsiteX0" y="connsiteY0"/>
              </a:cxn>
              <a:cxn ang="0">
                <a:pos x="connsiteX1" y="connsiteY1"/>
              </a:cxn>
            </a:cxnLst>
            <a:rect l="l" t="t" r="r" b="b"/>
            <a:pathLst>
              <a:path w="935665" h="404037">
                <a:moveTo>
                  <a:pt x="0" y="0"/>
                </a:moveTo>
                <a:lnTo>
                  <a:pt x="935665" y="404037"/>
                </a:lnTo>
              </a:path>
            </a:pathLst>
          </a:custGeom>
          <a:noFill/>
          <a:ln>
            <a:solidFill>
              <a:schemeClr val="accent5"/>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1" name="Freeform: Shape 3110">
            <a:extLst>
              <a:ext uri="{FF2B5EF4-FFF2-40B4-BE49-F238E27FC236}">
                <a16:creationId xmlns:a16="http://schemas.microsoft.com/office/drawing/2014/main" id="{7B8BE189-D92D-C0B0-42C8-A3D5EE46FF1F}"/>
              </a:ext>
            </a:extLst>
          </p:cNvPr>
          <p:cNvSpPr/>
          <p:nvPr/>
        </p:nvSpPr>
        <p:spPr>
          <a:xfrm>
            <a:off x="4699591" y="4561367"/>
            <a:ext cx="1754372" cy="1362202"/>
          </a:xfrm>
          <a:custGeom>
            <a:avLst/>
            <a:gdLst>
              <a:gd name="connsiteX0" fmla="*/ 0 w 1754372"/>
              <a:gd name="connsiteY0" fmla="*/ 0 h 1362202"/>
              <a:gd name="connsiteX1" fmla="*/ 510362 w 1754372"/>
              <a:gd name="connsiteY1" fmla="*/ 1190847 h 1362202"/>
              <a:gd name="connsiteX2" fmla="*/ 1754372 w 1754372"/>
              <a:gd name="connsiteY2" fmla="*/ 1329070 h 1362202"/>
            </a:gdLst>
            <a:ahLst/>
            <a:cxnLst>
              <a:cxn ang="0">
                <a:pos x="connsiteX0" y="connsiteY0"/>
              </a:cxn>
              <a:cxn ang="0">
                <a:pos x="connsiteX1" y="connsiteY1"/>
              </a:cxn>
              <a:cxn ang="0">
                <a:pos x="connsiteX2" y="connsiteY2"/>
              </a:cxn>
            </a:cxnLst>
            <a:rect l="l" t="t" r="r" b="b"/>
            <a:pathLst>
              <a:path w="1754372" h="1362202">
                <a:moveTo>
                  <a:pt x="0" y="0"/>
                </a:moveTo>
                <a:cubicBezTo>
                  <a:pt x="108983" y="484667"/>
                  <a:pt x="217967" y="969335"/>
                  <a:pt x="510362" y="1190847"/>
                </a:cubicBezTo>
                <a:cubicBezTo>
                  <a:pt x="802757" y="1412359"/>
                  <a:pt x="1278564" y="1370714"/>
                  <a:pt x="1754372" y="1329070"/>
                </a:cubicBezTo>
              </a:path>
            </a:pathLst>
          </a:custGeom>
          <a:noFill/>
          <a:ln>
            <a:solidFill>
              <a:schemeClr val="accent5"/>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2" name="Freeform: Shape 3111">
            <a:extLst>
              <a:ext uri="{FF2B5EF4-FFF2-40B4-BE49-F238E27FC236}">
                <a16:creationId xmlns:a16="http://schemas.microsoft.com/office/drawing/2014/main" id="{7DE6F23E-4DBF-A8A5-5903-588D2E33D743}"/>
              </a:ext>
            </a:extLst>
          </p:cNvPr>
          <p:cNvSpPr/>
          <p:nvPr/>
        </p:nvSpPr>
        <p:spPr>
          <a:xfrm>
            <a:off x="8293395" y="4029740"/>
            <a:ext cx="2208205" cy="648570"/>
          </a:xfrm>
          <a:custGeom>
            <a:avLst/>
            <a:gdLst>
              <a:gd name="connsiteX0" fmla="*/ 0 w 2137145"/>
              <a:gd name="connsiteY0" fmla="*/ 0 h 520995"/>
              <a:gd name="connsiteX1" fmla="*/ 988828 w 2137145"/>
              <a:gd name="connsiteY1" fmla="*/ 106325 h 520995"/>
              <a:gd name="connsiteX2" fmla="*/ 2137145 w 2137145"/>
              <a:gd name="connsiteY2" fmla="*/ 520995 h 520995"/>
            </a:gdLst>
            <a:ahLst/>
            <a:cxnLst>
              <a:cxn ang="0">
                <a:pos x="connsiteX0" y="connsiteY0"/>
              </a:cxn>
              <a:cxn ang="0">
                <a:pos x="connsiteX1" y="connsiteY1"/>
              </a:cxn>
              <a:cxn ang="0">
                <a:pos x="connsiteX2" y="connsiteY2"/>
              </a:cxn>
            </a:cxnLst>
            <a:rect l="l" t="t" r="r" b="b"/>
            <a:pathLst>
              <a:path w="2137145" h="520995">
                <a:moveTo>
                  <a:pt x="0" y="0"/>
                </a:moveTo>
                <a:cubicBezTo>
                  <a:pt x="316318" y="9746"/>
                  <a:pt x="632637" y="19492"/>
                  <a:pt x="988828" y="106325"/>
                </a:cubicBezTo>
                <a:cubicBezTo>
                  <a:pt x="1345019" y="193158"/>
                  <a:pt x="1741082" y="357076"/>
                  <a:pt x="2137145" y="520995"/>
                </a:cubicBezTo>
              </a:path>
            </a:pathLst>
          </a:custGeom>
          <a:noFill/>
          <a:ln>
            <a:solidFill>
              <a:schemeClr val="accent5"/>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3" name="Freeform: Shape 3112">
            <a:extLst>
              <a:ext uri="{FF2B5EF4-FFF2-40B4-BE49-F238E27FC236}">
                <a16:creationId xmlns:a16="http://schemas.microsoft.com/office/drawing/2014/main" id="{A4ACD4FB-8AC4-90FB-B40C-FFB8D1813B9E}"/>
              </a:ext>
            </a:extLst>
          </p:cNvPr>
          <p:cNvSpPr/>
          <p:nvPr/>
        </p:nvSpPr>
        <p:spPr>
          <a:xfrm>
            <a:off x="6996223" y="4986670"/>
            <a:ext cx="3487479" cy="352510"/>
          </a:xfrm>
          <a:custGeom>
            <a:avLst/>
            <a:gdLst>
              <a:gd name="connsiteX0" fmla="*/ 0 w 3487479"/>
              <a:gd name="connsiteY0" fmla="*/ 0 h 352510"/>
              <a:gd name="connsiteX1" fmla="*/ 1414130 w 3487479"/>
              <a:gd name="connsiteY1" fmla="*/ 340242 h 352510"/>
              <a:gd name="connsiteX2" fmla="*/ 3487479 w 3487479"/>
              <a:gd name="connsiteY2" fmla="*/ 244549 h 352510"/>
            </a:gdLst>
            <a:ahLst/>
            <a:cxnLst>
              <a:cxn ang="0">
                <a:pos x="connsiteX0" y="connsiteY0"/>
              </a:cxn>
              <a:cxn ang="0">
                <a:pos x="connsiteX1" y="connsiteY1"/>
              </a:cxn>
              <a:cxn ang="0">
                <a:pos x="connsiteX2" y="connsiteY2"/>
              </a:cxn>
            </a:cxnLst>
            <a:rect l="l" t="t" r="r" b="b"/>
            <a:pathLst>
              <a:path w="3487479" h="352510">
                <a:moveTo>
                  <a:pt x="0" y="0"/>
                </a:moveTo>
                <a:cubicBezTo>
                  <a:pt x="416442" y="149742"/>
                  <a:pt x="832884" y="299484"/>
                  <a:pt x="1414130" y="340242"/>
                </a:cubicBezTo>
                <a:cubicBezTo>
                  <a:pt x="1995376" y="381000"/>
                  <a:pt x="2741427" y="312774"/>
                  <a:pt x="3487479" y="244549"/>
                </a:cubicBezTo>
              </a:path>
            </a:pathLst>
          </a:custGeom>
          <a:noFill/>
          <a:ln>
            <a:solidFill>
              <a:schemeClr val="accent5"/>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4" name="Freeform: Shape 3113">
            <a:extLst>
              <a:ext uri="{FF2B5EF4-FFF2-40B4-BE49-F238E27FC236}">
                <a16:creationId xmlns:a16="http://schemas.microsoft.com/office/drawing/2014/main" id="{7573D619-59D3-B327-F344-88BAD41C6FA8}"/>
              </a:ext>
            </a:extLst>
          </p:cNvPr>
          <p:cNvSpPr/>
          <p:nvPr/>
        </p:nvSpPr>
        <p:spPr>
          <a:xfrm>
            <a:off x="7825563" y="5390707"/>
            <a:ext cx="2668772" cy="499730"/>
          </a:xfrm>
          <a:custGeom>
            <a:avLst/>
            <a:gdLst>
              <a:gd name="connsiteX0" fmla="*/ 0 w 2668772"/>
              <a:gd name="connsiteY0" fmla="*/ 499730 h 499730"/>
              <a:gd name="connsiteX1" fmla="*/ 1573618 w 2668772"/>
              <a:gd name="connsiteY1" fmla="*/ 212651 h 499730"/>
              <a:gd name="connsiteX2" fmla="*/ 2668772 w 2668772"/>
              <a:gd name="connsiteY2" fmla="*/ 0 h 499730"/>
            </a:gdLst>
            <a:ahLst/>
            <a:cxnLst>
              <a:cxn ang="0">
                <a:pos x="connsiteX0" y="connsiteY0"/>
              </a:cxn>
              <a:cxn ang="0">
                <a:pos x="connsiteX1" y="connsiteY1"/>
              </a:cxn>
              <a:cxn ang="0">
                <a:pos x="connsiteX2" y="connsiteY2"/>
              </a:cxn>
            </a:cxnLst>
            <a:rect l="l" t="t" r="r" b="b"/>
            <a:pathLst>
              <a:path w="2668772" h="499730">
                <a:moveTo>
                  <a:pt x="0" y="499730"/>
                </a:moveTo>
                <a:lnTo>
                  <a:pt x="1573618" y="212651"/>
                </a:lnTo>
                <a:lnTo>
                  <a:pt x="2668772" y="0"/>
                </a:lnTo>
              </a:path>
            </a:pathLst>
          </a:custGeom>
          <a:noFill/>
          <a:ln>
            <a:solidFill>
              <a:schemeClr val="accent5"/>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Blazor now in official preview! - .NET Blog">
            <a:extLst>
              <a:ext uri="{FF2B5EF4-FFF2-40B4-BE49-F238E27FC236}">
                <a16:creationId xmlns:a16="http://schemas.microsoft.com/office/drawing/2014/main" id="{3301E72E-4338-44F3-7079-00A9CEAA45D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032966" y="1013727"/>
            <a:ext cx="761079" cy="761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5227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4006F0AC-C48E-7D1B-B386-157CCBDA9B6A}"/>
              </a:ext>
            </a:extLst>
          </p:cNvPr>
          <p:cNvSpPr/>
          <p:nvPr/>
        </p:nvSpPr>
        <p:spPr>
          <a:xfrm>
            <a:off x="2197449" y="1010996"/>
            <a:ext cx="5773479" cy="1223068"/>
          </a:xfrm>
          <a:prstGeom prst="roundRect">
            <a:avLst/>
          </a:prstGeom>
          <a:ln>
            <a:solidFill>
              <a:srgbClr val="00B050"/>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4" name="Picture 2">
            <a:extLst>
              <a:ext uri="{FF2B5EF4-FFF2-40B4-BE49-F238E27FC236}">
                <a16:creationId xmlns:a16="http://schemas.microsoft.com/office/drawing/2014/main" id="{5A0CF95C-0E02-21AD-9DC4-3342F2608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3637" y="0"/>
            <a:ext cx="2138363" cy="690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Rounded Corners 4">
            <a:extLst>
              <a:ext uri="{FF2B5EF4-FFF2-40B4-BE49-F238E27FC236}">
                <a16:creationId xmlns:a16="http://schemas.microsoft.com/office/drawing/2014/main" id="{8EB8A374-FA2C-135F-BD9C-E0366252573F}"/>
              </a:ext>
            </a:extLst>
          </p:cNvPr>
          <p:cNvSpPr/>
          <p:nvPr/>
        </p:nvSpPr>
        <p:spPr>
          <a:xfrm>
            <a:off x="4876852" y="1425066"/>
            <a:ext cx="2232838" cy="637953"/>
          </a:xfrm>
          <a:prstGeom prst="roundRect">
            <a:avLst/>
          </a:prstGeom>
          <a:solidFill>
            <a:schemeClr val="accent5">
              <a:lumMod val="75000"/>
            </a:schemeClr>
          </a:soli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a:latin typeface="Arial" panose="020B0604020202020204" pitchFamily="34" charset="0"/>
                <a:cs typeface="Arial" panose="020B0604020202020204" pitchFamily="34" charset="0"/>
              </a:rPr>
              <a:t>Controller</a:t>
            </a:r>
          </a:p>
          <a:p>
            <a:pPr algn="ctr"/>
            <a:r>
              <a:rPr lang="en-US" sz="1600">
                <a:latin typeface="Arial" panose="020B0604020202020204" pitchFamily="34" charset="0"/>
                <a:cs typeface="Arial" panose="020B0604020202020204" pitchFamily="34" charset="0"/>
              </a:rPr>
              <a:t>(Synchronous – in)</a:t>
            </a:r>
          </a:p>
        </p:txBody>
      </p:sp>
      <p:sp>
        <p:nvSpPr>
          <p:cNvPr id="6" name="Rectangle: Rounded Corners 5">
            <a:extLst>
              <a:ext uri="{FF2B5EF4-FFF2-40B4-BE49-F238E27FC236}">
                <a16:creationId xmlns:a16="http://schemas.microsoft.com/office/drawing/2014/main" id="{C3F75F03-88D6-E83D-AEDF-A09756E332D3}"/>
              </a:ext>
            </a:extLst>
          </p:cNvPr>
          <p:cNvSpPr/>
          <p:nvPr/>
        </p:nvSpPr>
        <p:spPr>
          <a:xfrm>
            <a:off x="5283820" y="2452255"/>
            <a:ext cx="2721935" cy="91440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Arial" panose="020B0604020202020204" pitchFamily="34" charset="0"/>
                <a:cs typeface="Arial" panose="020B0604020202020204" pitchFamily="34" charset="0"/>
              </a:rPr>
              <a:t>Msg. Subscriber</a:t>
            </a:r>
          </a:p>
          <a:p>
            <a:pPr algn="ctr"/>
            <a:r>
              <a:rPr lang="en-US" sz="1600">
                <a:latin typeface="Arial" panose="020B0604020202020204" pitchFamily="34" charset="0"/>
                <a:cs typeface="Arial" panose="020B0604020202020204" pitchFamily="34" charset="0"/>
              </a:rPr>
              <a:t>(Asynchronous – in)</a:t>
            </a:r>
          </a:p>
        </p:txBody>
      </p:sp>
      <p:sp>
        <p:nvSpPr>
          <p:cNvPr id="7" name="Rectangle: Rounded Corners 6">
            <a:extLst>
              <a:ext uri="{FF2B5EF4-FFF2-40B4-BE49-F238E27FC236}">
                <a16:creationId xmlns:a16="http://schemas.microsoft.com/office/drawing/2014/main" id="{356D5ECA-1A94-C53D-7BBD-2C6A7D960268}"/>
              </a:ext>
            </a:extLst>
          </p:cNvPr>
          <p:cNvSpPr/>
          <p:nvPr/>
        </p:nvSpPr>
        <p:spPr>
          <a:xfrm>
            <a:off x="5901123" y="5908941"/>
            <a:ext cx="1658679" cy="637953"/>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Arial" panose="020B0604020202020204" pitchFamily="34" charset="0"/>
                <a:cs typeface="Arial" panose="020B0604020202020204" pitchFamily="34" charset="0"/>
              </a:rPr>
              <a:t>DTOs</a:t>
            </a:r>
          </a:p>
        </p:txBody>
      </p:sp>
      <p:sp>
        <p:nvSpPr>
          <p:cNvPr id="8" name="Rectangle: Rounded Corners 7">
            <a:extLst>
              <a:ext uri="{FF2B5EF4-FFF2-40B4-BE49-F238E27FC236}">
                <a16:creationId xmlns:a16="http://schemas.microsoft.com/office/drawing/2014/main" id="{378D7713-9500-4937-C232-FB6C23151A0D}"/>
              </a:ext>
            </a:extLst>
          </p:cNvPr>
          <p:cNvSpPr/>
          <p:nvPr/>
        </p:nvSpPr>
        <p:spPr>
          <a:xfrm>
            <a:off x="5901124" y="4164626"/>
            <a:ext cx="1658679" cy="637953"/>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Arial" panose="020B0604020202020204" pitchFamily="34" charset="0"/>
                <a:cs typeface="Arial" panose="020B0604020202020204" pitchFamily="34" charset="0"/>
              </a:rPr>
              <a:t>Models</a:t>
            </a:r>
          </a:p>
        </p:txBody>
      </p:sp>
      <p:sp>
        <p:nvSpPr>
          <p:cNvPr id="9" name="Rectangle: Rounded Corners 8">
            <a:extLst>
              <a:ext uri="{FF2B5EF4-FFF2-40B4-BE49-F238E27FC236}">
                <a16:creationId xmlns:a16="http://schemas.microsoft.com/office/drawing/2014/main" id="{AFA972A3-A284-75FE-3FB8-8897B199C8A7}"/>
              </a:ext>
            </a:extLst>
          </p:cNvPr>
          <p:cNvSpPr/>
          <p:nvPr/>
        </p:nvSpPr>
        <p:spPr>
          <a:xfrm>
            <a:off x="9431131" y="2588566"/>
            <a:ext cx="2232838" cy="637953"/>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Arial" panose="020B0604020202020204" pitchFamily="34" charset="0"/>
                <a:cs typeface="Arial" panose="020B0604020202020204" pitchFamily="34" charset="0"/>
              </a:rPr>
              <a:t>Repository</a:t>
            </a:r>
          </a:p>
        </p:txBody>
      </p:sp>
      <p:sp>
        <p:nvSpPr>
          <p:cNvPr id="10" name="Rectangle: Rounded Corners 9">
            <a:extLst>
              <a:ext uri="{FF2B5EF4-FFF2-40B4-BE49-F238E27FC236}">
                <a16:creationId xmlns:a16="http://schemas.microsoft.com/office/drawing/2014/main" id="{71F97D04-C913-0FBD-63CC-33EE16664030}"/>
              </a:ext>
            </a:extLst>
          </p:cNvPr>
          <p:cNvSpPr/>
          <p:nvPr/>
        </p:nvSpPr>
        <p:spPr>
          <a:xfrm>
            <a:off x="9574671" y="4129055"/>
            <a:ext cx="1945758" cy="637953"/>
          </a:xfrm>
          <a:prstGeom prst="roundRect">
            <a:avLst/>
          </a:prstGeom>
          <a:solidFill>
            <a:schemeClr val="tx2">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latin typeface="Arial" panose="020B0604020202020204" pitchFamily="34" charset="0"/>
                <a:cs typeface="Arial" panose="020B0604020202020204" pitchFamily="34" charset="0"/>
              </a:rPr>
              <a:t>DB Context</a:t>
            </a:r>
          </a:p>
        </p:txBody>
      </p:sp>
      <p:sp>
        <p:nvSpPr>
          <p:cNvPr id="11" name="Cylinder 10">
            <a:extLst>
              <a:ext uri="{FF2B5EF4-FFF2-40B4-BE49-F238E27FC236}">
                <a16:creationId xmlns:a16="http://schemas.microsoft.com/office/drawing/2014/main" id="{748F63BC-B416-8278-8DD3-5CE4299433FF}"/>
              </a:ext>
            </a:extLst>
          </p:cNvPr>
          <p:cNvSpPr/>
          <p:nvPr/>
        </p:nvSpPr>
        <p:spPr>
          <a:xfrm>
            <a:off x="9431131" y="5454502"/>
            <a:ext cx="2232838" cy="1031358"/>
          </a:xfrm>
          <a:prstGeom prst="can">
            <a:avLst/>
          </a:prstGeom>
          <a:solidFill>
            <a:schemeClr val="tx1">
              <a:lumMod val="75000"/>
              <a:lumOff val="2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8C9BCC7-0DB3-17C2-3E3A-AECECBE444F1}"/>
              </a:ext>
            </a:extLst>
          </p:cNvPr>
          <p:cNvSpPr txBox="1"/>
          <p:nvPr/>
        </p:nvSpPr>
        <p:spPr>
          <a:xfrm>
            <a:off x="9665047" y="5897926"/>
            <a:ext cx="1765005" cy="369332"/>
          </a:xfrm>
          <a:prstGeom prst="rect">
            <a:avLst/>
          </a:prstGeom>
          <a:noFill/>
        </p:spPr>
        <p:txBody>
          <a:bodyPr wrap="square" rtlCol="0">
            <a:spAutoFit/>
          </a:bodyPr>
          <a:lstStyle/>
          <a:p>
            <a:r>
              <a:rPr lang="en-US">
                <a:solidFill>
                  <a:schemeClr val="bg1"/>
                </a:solidFill>
                <a:latin typeface="Arial" panose="020B0604020202020204" pitchFamily="34" charset="0"/>
                <a:cs typeface="Arial" panose="020B0604020202020204" pitchFamily="34" charset="0"/>
              </a:rPr>
              <a:t>SQL Server DB</a:t>
            </a:r>
          </a:p>
        </p:txBody>
      </p:sp>
      <p:sp>
        <p:nvSpPr>
          <p:cNvPr id="14" name="Cylinder 13">
            <a:extLst>
              <a:ext uri="{FF2B5EF4-FFF2-40B4-BE49-F238E27FC236}">
                <a16:creationId xmlns:a16="http://schemas.microsoft.com/office/drawing/2014/main" id="{DAFE4ED6-C67A-3FC1-4C50-3AFDE020D73D}"/>
              </a:ext>
            </a:extLst>
          </p:cNvPr>
          <p:cNvSpPr/>
          <p:nvPr/>
        </p:nvSpPr>
        <p:spPr>
          <a:xfrm rot="5400000">
            <a:off x="1223360" y="2212957"/>
            <a:ext cx="584775" cy="1351553"/>
          </a:xfrm>
          <a:prstGeom prst="can">
            <a:avLst/>
          </a:prstGeom>
          <a:solidFill>
            <a:srgbClr val="DAA6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A451FD86-2AAE-7C26-5BE8-B614A9031469}"/>
              </a:ext>
            </a:extLst>
          </p:cNvPr>
          <p:cNvCxnSpPr>
            <a:cxnSpLocks/>
          </p:cNvCxnSpPr>
          <p:nvPr/>
        </p:nvCxnSpPr>
        <p:spPr>
          <a:xfrm>
            <a:off x="2548323" y="1458436"/>
            <a:ext cx="2179674" cy="0"/>
          </a:xfrm>
          <a:prstGeom prst="straightConnector1">
            <a:avLst/>
          </a:prstGeom>
          <a:ln w="57150">
            <a:solidFill>
              <a:srgbClr val="00B05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19DFC12-6E3F-C87D-B950-DF6E69C42094}"/>
              </a:ext>
            </a:extLst>
          </p:cNvPr>
          <p:cNvCxnSpPr>
            <a:cxnSpLocks/>
          </p:cNvCxnSpPr>
          <p:nvPr/>
        </p:nvCxnSpPr>
        <p:spPr>
          <a:xfrm flipH="1">
            <a:off x="2548323" y="1928580"/>
            <a:ext cx="2179674" cy="0"/>
          </a:xfrm>
          <a:prstGeom prst="straightConnector1">
            <a:avLst/>
          </a:prstGeom>
          <a:ln w="57150">
            <a:solidFill>
              <a:srgbClr val="00B050"/>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4" name="Connector: Elbow 23">
            <a:extLst>
              <a:ext uri="{FF2B5EF4-FFF2-40B4-BE49-F238E27FC236}">
                <a16:creationId xmlns:a16="http://schemas.microsoft.com/office/drawing/2014/main" id="{432041B3-1E4F-DB93-BEEA-39164148B990}"/>
              </a:ext>
            </a:extLst>
          </p:cNvPr>
          <p:cNvCxnSpPr>
            <a:stCxn id="5" idx="3"/>
            <a:endCxn id="9" idx="0"/>
          </p:cNvCxnSpPr>
          <p:nvPr/>
        </p:nvCxnSpPr>
        <p:spPr>
          <a:xfrm>
            <a:off x="7109690" y="1744043"/>
            <a:ext cx="3437860" cy="844523"/>
          </a:xfrm>
          <a:prstGeom prst="bentConnector2">
            <a:avLst/>
          </a:prstGeom>
          <a:ln w="57150">
            <a:solidFill>
              <a:schemeClr val="accent4">
                <a:lumMod val="75000"/>
              </a:schemeClr>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253F520C-80B1-1BD5-07E8-4F097CC02C9D}"/>
              </a:ext>
            </a:extLst>
          </p:cNvPr>
          <p:cNvCxnSpPr>
            <a:stCxn id="6" idx="3"/>
            <a:endCxn id="9" idx="1"/>
          </p:cNvCxnSpPr>
          <p:nvPr/>
        </p:nvCxnSpPr>
        <p:spPr>
          <a:xfrm flipV="1">
            <a:off x="8005755" y="2907543"/>
            <a:ext cx="1425376" cy="1912"/>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006C78DF-2526-70B0-FD00-A92F2C5B8F4B}"/>
              </a:ext>
            </a:extLst>
          </p:cNvPr>
          <p:cNvCxnSpPr>
            <a:stCxn id="9" idx="2"/>
            <a:endCxn id="10" idx="0"/>
          </p:cNvCxnSpPr>
          <p:nvPr/>
        </p:nvCxnSpPr>
        <p:spPr>
          <a:xfrm>
            <a:off x="10547550" y="3226519"/>
            <a:ext cx="0" cy="902536"/>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82543F96-8EB3-8596-90E1-8077CA5C4621}"/>
              </a:ext>
            </a:extLst>
          </p:cNvPr>
          <p:cNvCxnSpPr>
            <a:cxnSpLocks/>
            <a:stCxn id="10" idx="2"/>
          </p:cNvCxnSpPr>
          <p:nvPr/>
        </p:nvCxnSpPr>
        <p:spPr>
          <a:xfrm>
            <a:off x="10547550" y="4767008"/>
            <a:ext cx="0" cy="687494"/>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E6A45CE7-4DA9-366B-0A5A-814DB8BA1B5F}"/>
              </a:ext>
            </a:extLst>
          </p:cNvPr>
          <p:cNvSpPr txBox="1"/>
          <p:nvPr/>
        </p:nvSpPr>
        <p:spPr>
          <a:xfrm>
            <a:off x="2620979" y="1089104"/>
            <a:ext cx="1832343"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HTTP Request</a:t>
            </a:r>
          </a:p>
        </p:txBody>
      </p:sp>
      <p:sp>
        <p:nvSpPr>
          <p:cNvPr id="37" name="TextBox 36">
            <a:extLst>
              <a:ext uri="{FF2B5EF4-FFF2-40B4-BE49-F238E27FC236}">
                <a16:creationId xmlns:a16="http://schemas.microsoft.com/office/drawing/2014/main" id="{EEAC1FCE-77CC-7B70-1BF9-57BF5E959077}"/>
              </a:ext>
            </a:extLst>
          </p:cNvPr>
          <p:cNvSpPr txBox="1"/>
          <p:nvPr/>
        </p:nvSpPr>
        <p:spPr>
          <a:xfrm>
            <a:off x="2644905" y="1542506"/>
            <a:ext cx="2020182"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HTTP Response</a:t>
            </a:r>
          </a:p>
        </p:txBody>
      </p:sp>
      <p:cxnSp>
        <p:nvCxnSpPr>
          <p:cNvPr id="39" name="Straight Arrow Connector 38">
            <a:extLst>
              <a:ext uri="{FF2B5EF4-FFF2-40B4-BE49-F238E27FC236}">
                <a16:creationId xmlns:a16="http://schemas.microsoft.com/office/drawing/2014/main" id="{075F3E74-2550-D28D-2FF8-36FEF203B34D}"/>
              </a:ext>
            </a:extLst>
          </p:cNvPr>
          <p:cNvCxnSpPr>
            <a:cxnSpLocks/>
            <a:stCxn id="14" idx="1"/>
            <a:endCxn id="6" idx="1"/>
          </p:cNvCxnSpPr>
          <p:nvPr/>
        </p:nvCxnSpPr>
        <p:spPr>
          <a:xfrm>
            <a:off x="2191524" y="2888734"/>
            <a:ext cx="3092296" cy="20721"/>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215FABBA-288C-BCC4-46C2-AC1BF1654AA0}"/>
              </a:ext>
            </a:extLst>
          </p:cNvPr>
          <p:cNvCxnSpPr>
            <a:stCxn id="10" idx="1"/>
            <a:endCxn id="8" idx="3"/>
          </p:cNvCxnSpPr>
          <p:nvPr/>
        </p:nvCxnSpPr>
        <p:spPr>
          <a:xfrm flipH="1">
            <a:off x="7559803" y="4448032"/>
            <a:ext cx="2014868" cy="35571"/>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90DAF2FB-4C20-FE07-2ED2-DAA3E9C2D945}"/>
              </a:ext>
            </a:extLst>
          </p:cNvPr>
          <p:cNvCxnSpPr>
            <a:stCxn id="8" idx="2"/>
            <a:endCxn id="7" idx="0"/>
          </p:cNvCxnSpPr>
          <p:nvPr/>
        </p:nvCxnSpPr>
        <p:spPr>
          <a:xfrm flipH="1">
            <a:off x="6730463" y="4802579"/>
            <a:ext cx="1" cy="1106362"/>
          </a:xfrm>
          <a:prstGeom prst="straightConnector1">
            <a:avLst/>
          </a:prstGeom>
          <a:ln w="57150">
            <a:headEnd type="triangle"/>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5C87EB3F-485F-4159-FC57-44114961107F}"/>
              </a:ext>
            </a:extLst>
          </p:cNvPr>
          <p:cNvSpPr txBox="1"/>
          <p:nvPr/>
        </p:nvSpPr>
        <p:spPr>
          <a:xfrm>
            <a:off x="9017623" y="3485277"/>
            <a:ext cx="1456661"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Read/ Write</a:t>
            </a:r>
          </a:p>
        </p:txBody>
      </p:sp>
      <p:sp>
        <p:nvSpPr>
          <p:cNvPr id="46" name="TextBox 45">
            <a:extLst>
              <a:ext uri="{FF2B5EF4-FFF2-40B4-BE49-F238E27FC236}">
                <a16:creationId xmlns:a16="http://schemas.microsoft.com/office/drawing/2014/main" id="{A6E534D4-A5EA-6BD8-BD4F-EC5CE47D9BF2}"/>
              </a:ext>
            </a:extLst>
          </p:cNvPr>
          <p:cNvSpPr txBox="1"/>
          <p:nvPr/>
        </p:nvSpPr>
        <p:spPr>
          <a:xfrm>
            <a:off x="6831471" y="5171094"/>
            <a:ext cx="1456661"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Mapped</a:t>
            </a:r>
          </a:p>
        </p:txBody>
      </p:sp>
      <p:sp>
        <p:nvSpPr>
          <p:cNvPr id="49" name="TextBox 48">
            <a:extLst>
              <a:ext uri="{FF2B5EF4-FFF2-40B4-BE49-F238E27FC236}">
                <a16:creationId xmlns:a16="http://schemas.microsoft.com/office/drawing/2014/main" id="{1ADB04A6-500F-6186-9EC3-5AEF253DD1F5}"/>
              </a:ext>
            </a:extLst>
          </p:cNvPr>
          <p:cNvSpPr txBox="1"/>
          <p:nvPr/>
        </p:nvSpPr>
        <p:spPr>
          <a:xfrm>
            <a:off x="2172585" y="2976602"/>
            <a:ext cx="3291377"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Received from Message Bus</a:t>
            </a:r>
          </a:p>
        </p:txBody>
      </p:sp>
      <p:sp>
        <p:nvSpPr>
          <p:cNvPr id="56" name="TextBox 55">
            <a:extLst>
              <a:ext uri="{FF2B5EF4-FFF2-40B4-BE49-F238E27FC236}">
                <a16:creationId xmlns:a16="http://schemas.microsoft.com/office/drawing/2014/main" id="{3EC27BF1-96F6-5CEA-8BDA-6D97BD577985}"/>
              </a:ext>
            </a:extLst>
          </p:cNvPr>
          <p:cNvSpPr txBox="1"/>
          <p:nvPr/>
        </p:nvSpPr>
        <p:spPr>
          <a:xfrm>
            <a:off x="0" y="79390"/>
            <a:ext cx="8480785" cy="707886"/>
          </a:xfrm>
          <a:prstGeom prst="rect">
            <a:avLst/>
          </a:prstGeom>
          <a:noFill/>
        </p:spPr>
        <p:txBody>
          <a:bodyPr wrap="square" rtlCol="0">
            <a:spAutoFit/>
          </a:bodyPr>
          <a:lstStyle/>
          <a:p>
            <a:r>
              <a:rPr lang="en-US" sz="4000">
                <a:latin typeface="Arial" panose="020B0604020202020204" pitchFamily="34" charset="0"/>
                <a:cs typeface="Arial" panose="020B0604020202020204" pitchFamily="34" charset="0"/>
              </a:rPr>
              <a:t>Sơ đồ kiến trúc dịch vụ lưu bài thi</a:t>
            </a:r>
          </a:p>
        </p:txBody>
      </p:sp>
      <p:pic>
        <p:nvPicPr>
          <p:cNvPr id="2054" name="Picture 6" descr="user Vector Icons free download in SVG, PNG Format">
            <a:extLst>
              <a:ext uri="{FF2B5EF4-FFF2-40B4-BE49-F238E27FC236}">
                <a16:creationId xmlns:a16="http://schemas.microsoft.com/office/drawing/2014/main" id="{2B502D25-E6A0-AD94-4998-4DEDB297894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3436198" y="4806250"/>
            <a:ext cx="1510376" cy="1510376"/>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omputer - Free computer icons">
            <a:extLst>
              <a:ext uri="{FF2B5EF4-FFF2-40B4-BE49-F238E27FC236}">
                <a16:creationId xmlns:a16="http://schemas.microsoft.com/office/drawing/2014/main" id="{424563EC-C31D-16CD-BC23-1EE9F81250C0}"/>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rightnessContrast contrast="-20000"/>
                    </a14:imgEffect>
                  </a14:imgLayer>
                </a14:imgProps>
              </a:ext>
              <a:ext uri="{28A0092B-C50C-407E-A947-70E740481C1C}">
                <a14:useLocalDpi xmlns:a14="http://schemas.microsoft.com/office/drawing/2010/main" val="0"/>
              </a:ext>
            </a:extLst>
          </a:blip>
          <a:srcRect/>
          <a:stretch>
            <a:fillRect/>
          </a:stretch>
        </p:blipFill>
        <p:spPr bwMode="auto">
          <a:xfrm>
            <a:off x="772467" y="4816882"/>
            <a:ext cx="1510376" cy="1510376"/>
          </a:xfrm>
          <a:prstGeom prst="rect">
            <a:avLst/>
          </a:prstGeom>
          <a:noFill/>
          <a:extLst>
            <a:ext uri="{909E8E84-426E-40DD-AFC4-6F175D3DCCD1}">
              <a14:hiddenFill xmlns:a14="http://schemas.microsoft.com/office/drawing/2010/main">
                <a:solidFill>
                  <a:srgbClr val="FFFFFF"/>
                </a:solidFill>
              </a14:hiddenFill>
            </a:ext>
          </a:extLst>
        </p:spPr>
      </p:pic>
      <p:cxnSp>
        <p:nvCxnSpPr>
          <p:cNvPr id="61" name="Straight Arrow Connector 60">
            <a:extLst>
              <a:ext uri="{FF2B5EF4-FFF2-40B4-BE49-F238E27FC236}">
                <a16:creationId xmlns:a16="http://schemas.microsoft.com/office/drawing/2014/main" id="{3C6E289B-075A-29AB-AE3D-037D6D8F9EFB}"/>
              </a:ext>
            </a:extLst>
          </p:cNvPr>
          <p:cNvCxnSpPr>
            <a:stCxn id="2054" idx="1"/>
            <a:endCxn id="2056" idx="3"/>
          </p:cNvCxnSpPr>
          <p:nvPr/>
        </p:nvCxnSpPr>
        <p:spPr>
          <a:xfrm flipH="1">
            <a:off x="2282843" y="5561438"/>
            <a:ext cx="1153355" cy="10632"/>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D9EE3E24-1A89-BF08-919F-47C6AA9E437E}"/>
              </a:ext>
            </a:extLst>
          </p:cNvPr>
          <p:cNvCxnSpPr>
            <a:cxnSpLocks/>
          </p:cNvCxnSpPr>
          <p:nvPr/>
        </p:nvCxnSpPr>
        <p:spPr>
          <a:xfrm flipH="1" flipV="1">
            <a:off x="1007322" y="3263528"/>
            <a:ext cx="11908" cy="1635761"/>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2051" name="TextBox 2050">
            <a:extLst>
              <a:ext uri="{FF2B5EF4-FFF2-40B4-BE49-F238E27FC236}">
                <a16:creationId xmlns:a16="http://schemas.microsoft.com/office/drawing/2014/main" id="{E9F120E9-C3B6-24C8-843B-AC03F8B67803}"/>
              </a:ext>
            </a:extLst>
          </p:cNvPr>
          <p:cNvSpPr txBox="1"/>
          <p:nvPr/>
        </p:nvSpPr>
        <p:spPr>
          <a:xfrm>
            <a:off x="3654996" y="6187904"/>
            <a:ext cx="1292960"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Examinee</a:t>
            </a:r>
          </a:p>
        </p:txBody>
      </p:sp>
      <p:sp>
        <p:nvSpPr>
          <p:cNvPr id="2055" name="TextBox 2054">
            <a:extLst>
              <a:ext uri="{FF2B5EF4-FFF2-40B4-BE49-F238E27FC236}">
                <a16:creationId xmlns:a16="http://schemas.microsoft.com/office/drawing/2014/main" id="{A5A8F16B-A324-3594-E3C3-86C492E32BF5}"/>
              </a:ext>
            </a:extLst>
          </p:cNvPr>
          <p:cNvSpPr txBox="1"/>
          <p:nvPr/>
        </p:nvSpPr>
        <p:spPr>
          <a:xfrm rot="16200000">
            <a:off x="550586" y="3979959"/>
            <a:ext cx="1510377"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Push to MB</a:t>
            </a:r>
          </a:p>
        </p:txBody>
      </p:sp>
      <p:sp>
        <p:nvSpPr>
          <p:cNvPr id="2057" name="TextBox 2056">
            <a:extLst>
              <a:ext uri="{FF2B5EF4-FFF2-40B4-BE49-F238E27FC236}">
                <a16:creationId xmlns:a16="http://schemas.microsoft.com/office/drawing/2014/main" id="{F0CA1F77-EF4D-8B76-5E24-40F7A81A4439}"/>
              </a:ext>
            </a:extLst>
          </p:cNvPr>
          <p:cNvSpPr txBox="1"/>
          <p:nvPr/>
        </p:nvSpPr>
        <p:spPr>
          <a:xfrm rot="16200000">
            <a:off x="-128296" y="3944389"/>
            <a:ext cx="1685641" cy="369332"/>
          </a:xfrm>
          <a:prstGeom prst="rect">
            <a:avLst/>
          </a:prstGeom>
          <a:noFill/>
        </p:spPr>
        <p:txBody>
          <a:bodyPr wrap="square" rtlCol="0">
            <a:spAutoFit/>
          </a:bodyPr>
          <a:lstStyle/>
          <a:p>
            <a:r>
              <a:rPr lang="en-US">
                <a:latin typeface="Arial" panose="020B0604020202020204" pitchFamily="34" charset="0"/>
                <a:cs typeface="Arial" panose="020B0604020202020204" pitchFamily="34" charset="0"/>
              </a:rPr>
              <a:t>Every 2 mins</a:t>
            </a:r>
          </a:p>
        </p:txBody>
      </p:sp>
      <p:sp>
        <p:nvSpPr>
          <p:cNvPr id="2060" name="Teardrop 2059">
            <a:extLst>
              <a:ext uri="{FF2B5EF4-FFF2-40B4-BE49-F238E27FC236}">
                <a16:creationId xmlns:a16="http://schemas.microsoft.com/office/drawing/2014/main" id="{4876F0CF-FDE6-40E0-E09C-0D311DF95B62}"/>
              </a:ext>
            </a:extLst>
          </p:cNvPr>
          <p:cNvSpPr/>
          <p:nvPr/>
        </p:nvSpPr>
        <p:spPr>
          <a:xfrm flipH="1">
            <a:off x="1940948" y="3475203"/>
            <a:ext cx="1510371" cy="1070014"/>
          </a:xfrm>
          <a:prstGeom prst="teardrop">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058" name="Picture 10" descr="RabbitMQ Monitoring and Performance Management with Instana | IBM">
            <a:extLst>
              <a:ext uri="{FF2B5EF4-FFF2-40B4-BE49-F238E27FC236}">
                <a16:creationId xmlns:a16="http://schemas.microsoft.com/office/drawing/2014/main" id="{FB0B88C5-7A16-3AB8-F6A7-A265E2E6CF2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55014" y="3624589"/>
            <a:ext cx="1379781" cy="776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0662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1559C1AA-419A-B165-6BA6-6E6E5D58C9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3637" y="0"/>
            <a:ext cx="2138363" cy="690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4B4D08E6-52A5-1386-CC11-B1B9B5EBC7BE}"/>
              </a:ext>
            </a:extLst>
          </p:cNvPr>
          <p:cNvSpPr txBox="1"/>
          <p:nvPr/>
        </p:nvSpPr>
        <p:spPr>
          <a:xfrm>
            <a:off x="0" y="79390"/>
            <a:ext cx="8480785" cy="707886"/>
          </a:xfrm>
          <a:prstGeom prst="rect">
            <a:avLst/>
          </a:prstGeom>
          <a:noFill/>
        </p:spPr>
        <p:txBody>
          <a:bodyPr wrap="square" rtlCol="0">
            <a:spAutoFit/>
          </a:bodyPr>
          <a:lstStyle/>
          <a:p>
            <a:r>
              <a:rPr lang="en-US" sz="4000">
                <a:latin typeface="Arial" panose="020B0604020202020204" pitchFamily="34" charset="0"/>
                <a:cs typeface="Arial" panose="020B0604020202020204" pitchFamily="34" charset="0"/>
              </a:rPr>
              <a:t>Dự kiến kết quả</a:t>
            </a:r>
          </a:p>
        </p:txBody>
      </p:sp>
      <p:pic>
        <p:nvPicPr>
          <p:cNvPr id="8" name="Picture 7">
            <a:extLst>
              <a:ext uri="{FF2B5EF4-FFF2-40B4-BE49-F238E27FC236}">
                <a16:creationId xmlns:a16="http://schemas.microsoft.com/office/drawing/2014/main" id="{8E8E4FE8-6398-332E-3E5B-54E4995FA09D}"/>
              </a:ext>
            </a:extLst>
          </p:cNvPr>
          <p:cNvPicPr>
            <a:picLocks noChangeAspect="1"/>
          </p:cNvPicPr>
          <p:nvPr/>
        </p:nvPicPr>
        <p:blipFill>
          <a:blip r:embed="rId3"/>
          <a:srcRect l="24978" t="14782" r="24806" b="15584"/>
          <a:stretch/>
        </p:blipFill>
        <p:spPr>
          <a:xfrm>
            <a:off x="971764" y="1150974"/>
            <a:ext cx="3413780" cy="2445955"/>
          </a:xfrm>
          <a:prstGeom prst="rect">
            <a:avLst/>
          </a:prstGeom>
          <a:ln>
            <a:solidFill>
              <a:schemeClr val="tx1"/>
            </a:solidFill>
          </a:ln>
        </p:spPr>
      </p:pic>
      <p:pic>
        <p:nvPicPr>
          <p:cNvPr id="9" name="Picture 8">
            <a:extLst>
              <a:ext uri="{FF2B5EF4-FFF2-40B4-BE49-F238E27FC236}">
                <a16:creationId xmlns:a16="http://schemas.microsoft.com/office/drawing/2014/main" id="{B35E231B-BB1F-1DD0-7842-DE1530E28C24}"/>
              </a:ext>
            </a:extLst>
          </p:cNvPr>
          <p:cNvPicPr>
            <a:picLocks noChangeAspect="1"/>
          </p:cNvPicPr>
          <p:nvPr/>
        </p:nvPicPr>
        <p:blipFill>
          <a:blip r:embed="rId4"/>
          <a:srcRect l="28010" t="14300" r="28225"/>
          <a:stretch/>
        </p:blipFill>
        <p:spPr>
          <a:xfrm>
            <a:off x="4782737" y="285966"/>
            <a:ext cx="3604437" cy="3648773"/>
          </a:xfrm>
          <a:prstGeom prst="rect">
            <a:avLst/>
          </a:prstGeom>
          <a:ln>
            <a:solidFill>
              <a:schemeClr val="tx1"/>
            </a:solidFill>
          </a:ln>
        </p:spPr>
      </p:pic>
      <p:pic>
        <p:nvPicPr>
          <p:cNvPr id="10" name="Picture 9">
            <a:extLst>
              <a:ext uri="{FF2B5EF4-FFF2-40B4-BE49-F238E27FC236}">
                <a16:creationId xmlns:a16="http://schemas.microsoft.com/office/drawing/2014/main" id="{DF6F55F6-D4BB-4D97-CDF9-D0516B9034B7}"/>
              </a:ext>
            </a:extLst>
          </p:cNvPr>
          <p:cNvPicPr>
            <a:picLocks noChangeAspect="1"/>
          </p:cNvPicPr>
          <p:nvPr/>
        </p:nvPicPr>
        <p:blipFill>
          <a:blip r:embed="rId5"/>
          <a:srcRect b="18701"/>
          <a:stretch/>
        </p:blipFill>
        <p:spPr>
          <a:xfrm>
            <a:off x="378719" y="4272550"/>
            <a:ext cx="5979551" cy="2223943"/>
          </a:xfrm>
          <a:prstGeom prst="rect">
            <a:avLst/>
          </a:prstGeom>
          <a:ln>
            <a:solidFill>
              <a:schemeClr val="tx1"/>
            </a:solidFill>
          </a:ln>
        </p:spPr>
      </p:pic>
      <p:pic>
        <p:nvPicPr>
          <p:cNvPr id="11" name="Picture 10">
            <a:extLst>
              <a:ext uri="{FF2B5EF4-FFF2-40B4-BE49-F238E27FC236}">
                <a16:creationId xmlns:a16="http://schemas.microsoft.com/office/drawing/2014/main" id="{F2A876A9-D67E-802D-BA7D-E17E0AB10D70}"/>
              </a:ext>
            </a:extLst>
          </p:cNvPr>
          <p:cNvPicPr>
            <a:picLocks noChangeAspect="1"/>
          </p:cNvPicPr>
          <p:nvPr/>
        </p:nvPicPr>
        <p:blipFill>
          <a:blip r:embed="rId6"/>
          <a:srcRect l="21856" t="12639" r="24517" b="7737"/>
          <a:stretch/>
        </p:blipFill>
        <p:spPr>
          <a:xfrm>
            <a:off x="8784367" y="1275583"/>
            <a:ext cx="3251690" cy="2516946"/>
          </a:xfrm>
          <a:prstGeom prst="rect">
            <a:avLst/>
          </a:prstGeom>
          <a:ln>
            <a:solidFill>
              <a:schemeClr val="tx1"/>
            </a:solidFill>
          </a:ln>
        </p:spPr>
      </p:pic>
      <p:pic>
        <p:nvPicPr>
          <p:cNvPr id="13" name="Picture 12">
            <a:extLst>
              <a:ext uri="{FF2B5EF4-FFF2-40B4-BE49-F238E27FC236}">
                <a16:creationId xmlns:a16="http://schemas.microsoft.com/office/drawing/2014/main" id="{E317C5AE-7CFD-BFE1-1EC9-13F379C4011B}"/>
              </a:ext>
            </a:extLst>
          </p:cNvPr>
          <p:cNvPicPr>
            <a:picLocks noChangeAspect="1"/>
          </p:cNvPicPr>
          <p:nvPr/>
        </p:nvPicPr>
        <p:blipFill>
          <a:blip r:embed="rId7"/>
          <a:srcRect l="17412" t="27492" r="26548" b="24067"/>
          <a:stretch/>
        </p:blipFill>
        <p:spPr>
          <a:xfrm>
            <a:off x="6741550" y="4452603"/>
            <a:ext cx="4869712" cy="1951074"/>
          </a:xfrm>
          <a:prstGeom prst="rect">
            <a:avLst/>
          </a:prstGeom>
          <a:ln>
            <a:solidFill>
              <a:schemeClr val="tx1"/>
            </a:solidFill>
          </a:ln>
        </p:spPr>
      </p:pic>
    </p:spTree>
    <p:extLst>
      <p:ext uri="{BB962C8B-B14F-4D97-AF65-F5344CB8AC3E}">
        <p14:creationId xmlns:p14="http://schemas.microsoft.com/office/powerpoint/2010/main" val="62573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42"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Shape 2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6" name="Isosceles Triangle 3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12742265-651A-90BA-4232-A2373E031E24}"/>
              </a:ext>
            </a:extLst>
          </p:cNvPr>
          <p:cNvGraphicFramePr>
            <a:graphicFrameLocks noGrp="1"/>
          </p:cNvGraphicFramePr>
          <p:nvPr>
            <p:extLst>
              <p:ext uri="{D42A27DB-BD31-4B8C-83A1-F6EECF244321}">
                <p14:modId xmlns:p14="http://schemas.microsoft.com/office/powerpoint/2010/main" val="3302563941"/>
              </p:ext>
            </p:extLst>
          </p:nvPr>
        </p:nvGraphicFramePr>
        <p:xfrm>
          <a:off x="2051506" y="187101"/>
          <a:ext cx="9506084" cy="6468470"/>
        </p:xfrm>
        <a:graphic>
          <a:graphicData uri="http://schemas.openxmlformats.org/drawingml/2006/table">
            <a:tbl>
              <a:tblPr firstRow="1" firstCol="1" bandRow="1">
                <a:solidFill>
                  <a:srgbClr val="F2F2F2">
                    <a:alpha val="45098"/>
                  </a:srgbClr>
                </a:solidFill>
                <a:tableStyleId>{5C22544A-7EE6-4342-B048-85BDC9FD1C3A}</a:tableStyleId>
              </a:tblPr>
              <a:tblGrid>
                <a:gridCol w="4180434">
                  <a:extLst>
                    <a:ext uri="{9D8B030D-6E8A-4147-A177-3AD203B41FA5}">
                      <a16:colId xmlns:a16="http://schemas.microsoft.com/office/drawing/2014/main" val="4219538487"/>
                    </a:ext>
                  </a:extLst>
                </a:gridCol>
                <a:gridCol w="735879">
                  <a:extLst>
                    <a:ext uri="{9D8B030D-6E8A-4147-A177-3AD203B41FA5}">
                      <a16:colId xmlns:a16="http://schemas.microsoft.com/office/drawing/2014/main" val="4288510837"/>
                    </a:ext>
                  </a:extLst>
                </a:gridCol>
                <a:gridCol w="818707">
                  <a:extLst>
                    <a:ext uri="{9D8B030D-6E8A-4147-A177-3AD203B41FA5}">
                      <a16:colId xmlns:a16="http://schemas.microsoft.com/office/drawing/2014/main" val="3623962967"/>
                    </a:ext>
                  </a:extLst>
                </a:gridCol>
                <a:gridCol w="839973">
                  <a:extLst>
                    <a:ext uri="{9D8B030D-6E8A-4147-A177-3AD203B41FA5}">
                      <a16:colId xmlns:a16="http://schemas.microsoft.com/office/drawing/2014/main" val="1201024004"/>
                    </a:ext>
                  </a:extLst>
                </a:gridCol>
                <a:gridCol w="829339">
                  <a:extLst>
                    <a:ext uri="{9D8B030D-6E8A-4147-A177-3AD203B41FA5}">
                      <a16:colId xmlns:a16="http://schemas.microsoft.com/office/drawing/2014/main" val="4272782845"/>
                    </a:ext>
                  </a:extLst>
                </a:gridCol>
                <a:gridCol w="914400">
                  <a:extLst>
                    <a:ext uri="{9D8B030D-6E8A-4147-A177-3AD203B41FA5}">
                      <a16:colId xmlns:a16="http://schemas.microsoft.com/office/drawing/2014/main" val="4203810229"/>
                    </a:ext>
                  </a:extLst>
                </a:gridCol>
                <a:gridCol w="1187352">
                  <a:extLst>
                    <a:ext uri="{9D8B030D-6E8A-4147-A177-3AD203B41FA5}">
                      <a16:colId xmlns:a16="http://schemas.microsoft.com/office/drawing/2014/main" val="3482240292"/>
                    </a:ext>
                  </a:extLst>
                </a:gridCol>
              </a:tblGrid>
              <a:tr h="614810">
                <a:tc>
                  <a:txBody>
                    <a:bodyPr/>
                    <a:lstStyle/>
                    <a:p>
                      <a:pPr>
                        <a:lnSpc>
                          <a:spcPct val="150000"/>
                        </a:lnSpc>
                        <a:spcAft>
                          <a:spcPts val="800"/>
                        </a:spcAft>
                      </a:pPr>
                      <a:r>
                        <a:rPr lang="en-US" sz="1600" b="0" kern="0" cap="none" spc="0">
                          <a:solidFill>
                            <a:schemeClr val="bg1"/>
                          </a:solidFill>
                          <a:effectLst/>
                          <a:latin typeface="Arial" panose="020B0604020202020204" pitchFamily="34" charset="0"/>
                          <a:cs typeface="Arial" panose="020B0604020202020204" pitchFamily="34" charset="0"/>
                        </a:rPr>
                        <a:t>Công việc / Tuần</a:t>
                      </a:r>
                      <a:endParaRPr lang="en-US" sz="1600" b="0" kern="1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75000"/>
                        <a:lumOff val="25000"/>
                      </a:schemeClr>
                    </a:solidFill>
                  </a:tcPr>
                </a:tc>
                <a:tc>
                  <a:txBody>
                    <a:bodyPr/>
                    <a:lstStyle/>
                    <a:p>
                      <a:pPr algn="ctr">
                        <a:lnSpc>
                          <a:spcPct val="150000"/>
                        </a:lnSpc>
                        <a:spcAft>
                          <a:spcPts val="800"/>
                        </a:spcAft>
                      </a:pPr>
                      <a:r>
                        <a:rPr lang="en-US" sz="1600" b="0" kern="0" cap="none" spc="0">
                          <a:solidFill>
                            <a:schemeClr val="bg1"/>
                          </a:solidFill>
                          <a:effectLst/>
                          <a:latin typeface="Arial" panose="020B0604020202020204" pitchFamily="34" charset="0"/>
                          <a:cs typeface="Arial" panose="020B0604020202020204" pitchFamily="34" charset="0"/>
                        </a:rPr>
                        <a:t>1  -  2</a:t>
                      </a:r>
                      <a:endParaRPr lang="en-US" sz="1600" b="0" kern="1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75000"/>
                        <a:lumOff val="25000"/>
                      </a:schemeClr>
                    </a:solidFill>
                  </a:tcPr>
                </a:tc>
                <a:tc>
                  <a:txBody>
                    <a:bodyPr/>
                    <a:lstStyle/>
                    <a:p>
                      <a:pPr algn="ctr">
                        <a:lnSpc>
                          <a:spcPct val="150000"/>
                        </a:lnSpc>
                        <a:spcAft>
                          <a:spcPts val="800"/>
                        </a:spcAft>
                      </a:pPr>
                      <a:r>
                        <a:rPr lang="en-US" sz="1600" b="0" kern="0" cap="none" spc="0">
                          <a:solidFill>
                            <a:schemeClr val="bg1"/>
                          </a:solidFill>
                          <a:effectLst/>
                          <a:latin typeface="Arial" panose="020B0604020202020204" pitchFamily="34" charset="0"/>
                          <a:cs typeface="Arial" panose="020B0604020202020204" pitchFamily="34" charset="0"/>
                        </a:rPr>
                        <a:t>3  -  4</a:t>
                      </a:r>
                      <a:endParaRPr lang="en-US" sz="1600" b="0" kern="1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75000"/>
                        <a:lumOff val="25000"/>
                      </a:schemeClr>
                    </a:solidFill>
                  </a:tcPr>
                </a:tc>
                <a:tc>
                  <a:txBody>
                    <a:bodyPr/>
                    <a:lstStyle/>
                    <a:p>
                      <a:pPr algn="ctr">
                        <a:lnSpc>
                          <a:spcPct val="150000"/>
                        </a:lnSpc>
                        <a:spcAft>
                          <a:spcPts val="800"/>
                        </a:spcAft>
                      </a:pPr>
                      <a:r>
                        <a:rPr lang="en-US" sz="1600" b="0" kern="0" cap="none" spc="0">
                          <a:solidFill>
                            <a:schemeClr val="bg1"/>
                          </a:solidFill>
                          <a:effectLst/>
                          <a:latin typeface="Arial" panose="020B0604020202020204" pitchFamily="34" charset="0"/>
                          <a:cs typeface="Arial" panose="020B0604020202020204" pitchFamily="34" charset="0"/>
                        </a:rPr>
                        <a:t>5  -  6</a:t>
                      </a:r>
                      <a:endParaRPr lang="en-US" sz="1600" b="0" kern="1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75000"/>
                        <a:lumOff val="25000"/>
                      </a:schemeClr>
                    </a:solidFill>
                  </a:tcPr>
                </a:tc>
                <a:tc>
                  <a:txBody>
                    <a:bodyPr/>
                    <a:lstStyle/>
                    <a:p>
                      <a:pPr algn="ctr">
                        <a:lnSpc>
                          <a:spcPct val="150000"/>
                        </a:lnSpc>
                        <a:spcAft>
                          <a:spcPts val="800"/>
                        </a:spcAft>
                      </a:pPr>
                      <a:r>
                        <a:rPr lang="en-US" sz="1600" b="0" kern="0" cap="none" spc="0">
                          <a:solidFill>
                            <a:schemeClr val="bg1"/>
                          </a:solidFill>
                          <a:effectLst/>
                          <a:latin typeface="Arial" panose="020B0604020202020204" pitchFamily="34" charset="0"/>
                          <a:cs typeface="Arial" panose="020B0604020202020204" pitchFamily="34" charset="0"/>
                        </a:rPr>
                        <a:t>7  -  8</a:t>
                      </a:r>
                      <a:endParaRPr lang="en-US" sz="1600" b="0" kern="1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75000"/>
                        <a:lumOff val="25000"/>
                      </a:schemeClr>
                    </a:solidFill>
                  </a:tcPr>
                </a:tc>
                <a:tc>
                  <a:txBody>
                    <a:bodyPr/>
                    <a:lstStyle/>
                    <a:p>
                      <a:pPr algn="ctr">
                        <a:lnSpc>
                          <a:spcPct val="150000"/>
                        </a:lnSpc>
                        <a:spcAft>
                          <a:spcPts val="800"/>
                        </a:spcAft>
                      </a:pPr>
                      <a:r>
                        <a:rPr lang="en-US" sz="1600" b="0" kern="0" cap="none" spc="0">
                          <a:solidFill>
                            <a:schemeClr val="bg1"/>
                          </a:solidFill>
                          <a:effectLst/>
                          <a:latin typeface="Arial" panose="020B0604020202020204" pitchFamily="34" charset="0"/>
                          <a:cs typeface="Arial" panose="020B0604020202020204" pitchFamily="34" charset="0"/>
                        </a:rPr>
                        <a:t>9  -  10</a:t>
                      </a:r>
                      <a:endParaRPr lang="en-US" sz="1600" b="0" kern="1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75000"/>
                        <a:lumOff val="25000"/>
                      </a:schemeClr>
                    </a:solidFill>
                  </a:tcPr>
                </a:tc>
                <a:tc>
                  <a:txBody>
                    <a:bodyPr/>
                    <a:lstStyle/>
                    <a:p>
                      <a:pPr algn="ctr">
                        <a:lnSpc>
                          <a:spcPct val="150000"/>
                        </a:lnSpc>
                        <a:spcAft>
                          <a:spcPts val="800"/>
                        </a:spcAft>
                      </a:pPr>
                      <a:r>
                        <a:rPr lang="en-US" sz="1600" b="0" kern="0" cap="none" spc="0">
                          <a:solidFill>
                            <a:schemeClr val="bg1"/>
                          </a:solidFill>
                          <a:effectLst/>
                          <a:latin typeface="Arial" panose="020B0604020202020204" pitchFamily="34" charset="0"/>
                          <a:cs typeface="Arial" panose="020B0604020202020204" pitchFamily="34" charset="0"/>
                        </a:rPr>
                        <a:t>11  -  12</a:t>
                      </a:r>
                      <a:endParaRPr lang="en-US" sz="1600" b="0" kern="100" cap="none" spc="0">
                        <a:solidFill>
                          <a:schemeClr val="bg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2">
                        <a:lumMod val="75000"/>
                        <a:lumOff val="25000"/>
                      </a:schemeClr>
                    </a:solidFill>
                  </a:tcPr>
                </a:tc>
                <a:extLst>
                  <a:ext uri="{0D108BD9-81ED-4DB2-BD59-A6C34878D82A}">
                    <a16:rowId xmlns:a16="http://schemas.microsoft.com/office/drawing/2014/main" val="628703370"/>
                  </a:ext>
                </a:extLst>
              </a:tr>
              <a:tr h="727704">
                <a:tc>
                  <a:txBody>
                    <a:bodyPr/>
                    <a:lstStyle/>
                    <a:p>
                      <a:pPr>
                        <a:lnSpc>
                          <a:spcPct val="150000"/>
                        </a:lnSpc>
                        <a:spcAft>
                          <a:spcPts val="800"/>
                        </a:spcAft>
                      </a:pPr>
                      <a:r>
                        <a:rPr lang="en-US" sz="1600" kern="0" cap="none" spc="0">
                          <a:solidFill>
                            <a:schemeClr val="tx1"/>
                          </a:solidFill>
                          <a:effectLst/>
                          <a:latin typeface="Arial" panose="020B0604020202020204" pitchFamily="34" charset="0"/>
                          <a:cs typeface="Arial" panose="020B0604020202020204" pitchFamily="34" charset="0"/>
                        </a:rPr>
                        <a:t>Nghiên cứu &amp; Triển khai kiến trúc Microservices</a:t>
                      </a:r>
                      <a:endParaRPr lang="en-US" sz="1600" kern="100" cap="none" spc="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45098"/>
                      </a:srgbClr>
                    </a:solidFill>
                  </a:tcPr>
                </a:tc>
                <a:tc>
                  <a:txBody>
                    <a:bodyPr/>
                    <a:lstStyle/>
                    <a:p>
                      <a:pPr algn="ctr">
                        <a:lnSpc>
                          <a:spcPct val="150000"/>
                        </a:lnSpc>
                        <a:spcAft>
                          <a:spcPts val="800"/>
                        </a:spcAft>
                      </a:pPr>
                      <a:r>
                        <a:rPr lang="en-US" sz="1600" kern="0" cap="none" spc="0">
                          <a:solidFill>
                            <a:schemeClr val="tx1"/>
                          </a:solidFill>
                          <a:effectLst/>
                          <a:latin typeface="Arial" panose="020B0604020202020204" pitchFamily="34" charset="0"/>
                          <a:cs typeface="Arial" panose="020B0604020202020204" pitchFamily="34" charset="0"/>
                        </a:rPr>
                        <a:t>x</a:t>
                      </a:r>
                      <a:endParaRPr lang="en-US" sz="1600" kern="100" cap="none" spc="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45098"/>
                      </a:srgbClr>
                    </a:solidFill>
                  </a:tcPr>
                </a:tc>
                <a:tc>
                  <a:txBody>
                    <a:bodyPr/>
                    <a:lstStyle/>
                    <a:p>
                      <a:pPr algn="ctr"/>
                      <a:endParaRPr lang="en-US" sz="1600" kern="100" cap="none" spc="0">
                        <a:solidFill>
                          <a:schemeClr val="tx1"/>
                        </a:solidFill>
                        <a:effectLst/>
                        <a:latin typeface="Arial" panose="020B060402020202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45098"/>
                      </a:srgbClr>
                    </a:solidFill>
                  </a:tcPr>
                </a:tc>
                <a:tc>
                  <a:txBody>
                    <a:bodyPr/>
                    <a:lstStyle/>
                    <a:p>
                      <a:pPr algn="ctr"/>
                      <a:endParaRPr lang="en-US" sz="1600" kern="100" cap="none" spc="0">
                        <a:solidFill>
                          <a:schemeClr val="tx1"/>
                        </a:solidFill>
                        <a:effectLst/>
                        <a:latin typeface="Arial" panose="020B060402020202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45098"/>
                      </a:srgbClr>
                    </a:solidFill>
                  </a:tcPr>
                </a:tc>
                <a:tc>
                  <a:txBody>
                    <a:bodyPr/>
                    <a:lstStyle/>
                    <a:p>
                      <a:pPr algn="ctr"/>
                      <a:endParaRPr lang="en-US" sz="1600" kern="100" cap="none" spc="0">
                        <a:solidFill>
                          <a:schemeClr val="tx1"/>
                        </a:solidFill>
                        <a:effectLst/>
                        <a:latin typeface="Arial" panose="020B060402020202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45098"/>
                      </a:srgbClr>
                    </a:solidFill>
                  </a:tcPr>
                </a:tc>
                <a:tc>
                  <a:txBody>
                    <a:bodyPr/>
                    <a:lstStyle/>
                    <a:p>
                      <a:pPr algn="ctr"/>
                      <a:endParaRPr lang="en-US" sz="1600" kern="100" cap="none" spc="0">
                        <a:solidFill>
                          <a:schemeClr val="tx1"/>
                        </a:solidFill>
                        <a:effectLst/>
                        <a:latin typeface="Arial" panose="020B060402020202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45098"/>
                      </a:srgbClr>
                    </a:solidFill>
                  </a:tcPr>
                </a:tc>
                <a:tc>
                  <a:txBody>
                    <a:bodyPr/>
                    <a:lstStyle/>
                    <a:p>
                      <a:pPr algn="ctr"/>
                      <a:endParaRPr lang="en-US" sz="1600" kern="100" cap="none" spc="0">
                        <a:solidFill>
                          <a:schemeClr val="tx1"/>
                        </a:solidFill>
                        <a:effectLst/>
                        <a:latin typeface="Arial" panose="020B060402020202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45098"/>
                      </a:srgbClr>
                    </a:solidFill>
                  </a:tcPr>
                </a:tc>
                <a:extLst>
                  <a:ext uri="{0D108BD9-81ED-4DB2-BD59-A6C34878D82A}">
                    <a16:rowId xmlns:a16="http://schemas.microsoft.com/office/drawing/2014/main" val="2086984164"/>
                  </a:ext>
                </a:extLst>
              </a:tr>
              <a:tr h="614810">
                <a:tc>
                  <a:txBody>
                    <a:bodyPr/>
                    <a:lstStyle/>
                    <a:p>
                      <a:pPr>
                        <a:lnSpc>
                          <a:spcPct val="150000"/>
                        </a:lnSpc>
                        <a:spcAft>
                          <a:spcPts val="800"/>
                        </a:spcAft>
                      </a:pPr>
                      <a:r>
                        <a:rPr lang="en-US" sz="1600" kern="0" cap="none" spc="0">
                          <a:solidFill>
                            <a:schemeClr val="tx1"/>
                          </a:solidFill>
                          <a:effectLst/>
                          <a:latin typeface="Arial" panose="020B0604020202020204" pitchFamily="34" charset="0"/>
                          <a:cs typeface="Arial" panose="020B0604020202020204" pitchFamily="34" charset="0"/>
                        </a:rPr>
                        <a:t>Tích hợp Docker, Kubernetes &amp; Docker Hub</a:t>
                      </a:r>
                      <a:endParaRPr lang="en-US" sz="1600" kern="100" cap="none" spc="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alpha val="34902"/>
                      </a:srgbClr>
                    </a:solidFill>
                  </a:tcPr>
                </a:tc>
                <a:tc>
                  <a:txBody>
                    <a:bodyPr/>
                    <a:lstStyle/>
                    <a:p>
                      <a:pPr algn="ctr">
                        <a:lnSpc>
                          <a:spcPct val="150000"/>
                        </a:lnSpc>
                        <a:spcAft>
                          <a:spcPts val="800"/>
                        </a:spcAft>
                      </a:pPr>
                      <a:r>
                        <a:rPr lang="en-US" sz="1600" kern="0" cap="none" spc="0">
                          <a:solidFill>
                            <a:schemeClr val="tx1"/>
                          </a:solidFill>
                          <a:effectLst/>
                          <a:latin typeface="Arial" panose="020B0604020202020204" pitchFamily="34" charset="0"/>
                          <a:cs typeface="Arial" panose="020B0604020202020204" pitchFamily="34" charset="0"/>
                        </a:rPr>
                        <a:t>x</a:t>
                      </a:r>
                      <a:endParaRPr lang="en-US" sz="1600" kern="100" cap="none" spc="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alpha val="34902"/>
                      </a:srgbClr>
                    </a:solidFill>
                  </a:tcPr>
                </a:tc>
                <a:tc>
                  <a:txBody>
                    <a:bodyPr/>
                    <a:lstStyle/>
                    <a:p>
                      <a:pPr algn="ctr">
                        <a:lnSpc>
                          <a:spcPct val="150000"/>
                        </a:lnSpc>
                        <a:spcAft>
                          <a:spcPts val="800"/>
                        </a:spcAft>
                      </a:pPr>
                      <a:r>
                        <a:rPr lang="en-US" sz="1600" kern="0" cap="none" spc="0">
                          <a:solidFill>
                            <a:schemeClr val="tx1"/>
                          </a:solidFill>
                          <a:effectLst/>
                          <a:latin typeface="Arial" panose="020B0604020202020204" pitchFamily="34" charset="0"/>
                          <a:cs typeface="Arial" panose="020B0604020202020204" pitchFamily="34" charset="0"/>
                        </a:rPr>
                        <a:t>x</a:t>
                      </a:r>
                      <a:endParaRPr lang="en-US" sz="1600" kern="100" cap="none" spc="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alpha val="34902"/>
                      </a:srgbClr>
                    </a:solidFill>
                  </a:tcPr>
                </a:tc>
                <a:tc>
                  <a:txBody>
                    <a:bodyPr/>
                    <a:lstStyle/>
                    <a:p>
                      <a:pPr algn="ctr">
                        <a:lnSpc>
                          <a:spcPct val="150000"/>
                        </a:lnSpc>
                        <a:spcAft>
                          <a:spcPts val="800"/>
                        </a:spcAft>
                      </a:pPr>
                      <a:r>
                        <a:rPr lang="en-US" sz="1600" kern="0" cap="none" spc="0">
                          <a:solidFill>
                            <a:schemeClr val="tx1"/>
                          </a:solidFill>
                          <a:effectLst/>
                          <a:latin typeface="Arial" panose="020B0604020202020204" pitchFamily="34" charset="0"/>
                          <a:cs typeface="Arial" panose="020B0604020202020204" pitchFamily="34" charset="0"/>
                        </a:rPr>
                        <a:t>x</a:t>
                      </a:r>
                      <a:endParaRPr lang="en-US" sz="1600" kern="100" cap="none" spc="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alpha val="34902"/>
                      </a:srgbClr>
                    </a:solidFill>
                  </a:tcPr>
                </a:tc>
                <a:tc>
                  <a:txBody>
                    <a:bodyPr/>
                    <a:lstStyle/>
                    <a:p>
                      <a:pPr algn="ctr">
                        <a:lnSpc>
                          <a:spcPct val="150000"/>
                        </a:lnSpc>
                        <a:spcAft>
                          <a:spcPts val="800"/>
                        </a:spcAft>
                      </a:pPr>
                      <a:r>
                        <a:rPr lang="en-US" sz="1600" kern="0" cap="none" spc="0">
                          <a:solidFill>
                            <a:schemeClr val="tx1"/>
                          </a:solidFill>
                          <a:effectLst/>
                          <a:latin typeface="Arial" panose="020B0604020202020204" pitchFamily="34" charset="0"/>
                          <a:cs typeface="Arial" panose="020B0604020202020204" pitchFamily="34" charset="0"/>
                        </a:rPr>
                        <a:t>x</a:t>
                      </a:r>
                      <a:endParaRPr lang="en-US" sz="1600" kern="100" cap="none" spc="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alpha val="34902"/>
                      </a:srgbClr>
                    </a:solidFill>
                  </a:tcPr>
                </a:tc>
                <a:tc>
                  <a:txBody>
                    <a:bodyPr/>
                    <a:lstStyle/>
                    <a:p>
                      <a:pPr algn="ctr">
                        <a:lnSpc>
                          <a:spcPct val="150000"/>
                        </a:lnSpc>
                        <a:spcAft>
                          <a:spcPts val="800"/>
                        </a:spcAft>
                      </a:pPr>
                      <a:r>
                        <a:rPr lang="en-US" sz="1600" kern="0" cap="none" spc="0">
                          <a:solidFill>
                            <a:schemeClr val="tx1"/>
                          </a:solidFill>
                          <a:effectLst/>
                          <a:latin typeface="Arial" panose="020B0604020202020204" pitchFamily="34" charset="0"/>
                          <a:cs typeface="Arial" panose="020B0604020202020204" pitchFamily="34" charset="0"/>
                        </a:rPr>
                        <a:t>x</a:t>
                      </a:r>
                      <a:endParaRPr lang="en-US" sz="1600" kern="100" cap="none" spc="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alpha val="34902"/>
                      </a:srgbClr>
                    </a:solidFill>
                  </a:tcPr>
                </a:tc>
                <a:tc>
                  <a:txBody>
                    <a:bodyPr/>
                    <a:lstStyle/>
                    <a:p>
                      <a:pPr algn="ctr">
                        <a:lnSpc>
                          <a:spcPct val="150000"/>
                        </a:lnSpc>
                        <a:spcAft>
                          <a:spcPts val="800"/>
                        </a:spcAft>
                      </a:pPr>
                      <a:r>
                        <a:rPr lang="en-US" sz="1600" kern="0" cap="none" spc="0">
                          <a:solidFill>
                            <a:schemeClr val="tx1"/>
                          </a:solidFill>
                          <a:effectLst/>
                          <a:latin typeface="Arial" panose="020B0604020202020204" pitchFamily="34" charset="0"/>
                          <a:cs typeface="Arial" panose="020B0604020202020204" pitchFamily="34" charset="0"/>
                        </a:rPr>
                        <a:t>x</a:t>
                      </a:r>
                      <a:endParaRPr lang="en-US" sz="1600" kern="100" cap="none" spc="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alpha val="34902"/>
                      </a:srgbClr>
                    </a:solidFill>
                  </a:tcPr>
                </a:tc>
                <a:extLst>
                  <a:ext uri="{0D108BD9-81ED-4DB2-BD59-A6C34878D82A}">
                    <a16:rowId xmlns:a16="http://schemas.microsoft.com/office/drawing/2014/main" val="3345466850"/>
                  </a:ext>
                </a:extLst>
              </a:tr>
              <a:tr h="390521">
                <a:tc>
                  <a:txBody>
                    <a:bodyPr/>
                    <a:lstStyle/>
                    <a:p>
                      <a:pPr>
                        <a:lnSpc>
                          <a:spcPct val="150000"/>
                        </a:lnSpc>
                        <a:spcAft>
                          <a:spcPts val="800"/>
                        </a:spcAft>
                      </a:pPr>
                      <a:r>
                        <a:rPr lang="en-US" sz="1600" kern="0" cap="none" spc="0">
                          <a:solidFill>
                            <a:schemeClr val="tx1"/>
                          </a:solidFill>
                          <a:effectLst/>
                          <a:latin typeface="Arial" panose="020B0604020202020204" pitchFamily="34" charset="0"/>
                          <a:cs typeface="Arial" panose="020B0604020202020204" pitchFamily="34" charset="0"/>
                        </a:rPr>
                        <a:t>Triển khai giao thức gRPC</a:t>
                      </a:r>
                      <a:endParaRPr lang="en-US" sz="1600" kern="100" cap="none" spc="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alpha val="34902"/>
                      </a:srgbClr>
                    </a:solidFill>
                  </a:tcPr>
                </a:tc>
                <a:tc>
                  <a:txBody>
                    <a:bodyPr/>
                    <a:lstStyle/>
                    <a:p>
                      <a:pPr algn="ctr"/>
                      <a:endParaRPr lang="en-US" sz="1600" kern="100" cap="none" spc="0">
                        <a:solidFill>
                          <a:schemeClr val="tx1"/>
                        </a:solidFill>
                        <a:effectLst/>
                        <a:latin typeface="Arial" panose="020B060402020202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alpha val="34902"/>
                      </a:srgbClr>
                    </a:solidFill>
                  </a:tcPr>
                </a:tc>
                <a:tc>
                  <a:txBody>
                    <a:bodyPr/>
                    <a:lstStyle/>
                    <a:p>
                      <a:pPr algn="ctr">
                        <a:lnSpc>
                          <a:spcPct val="150000"/>
                        </a:lnSpc>
                        <a:spcAft>
                          <a:spcPts val="800"/>
                        </a:spcAft>
                      </a:pPr>
                      <a:r>
                        <a:rPr lang="en-US" sz="1600" kern="0" cap="none" spc="0">
                          <a:solidFill>
                            <a:schemeClr val="tx1"/>
                          </a:solidFill>
                          <a:effectLst/>
                          <a:latin typeface="Arial" panose="020B0604020202020204" pitchFamily="34" charset="0"/>
                          <a:cs typeface="Arial" panose="020B0604020202020204" pitchFamily="34" charset="0"/>
                        </a:rPr>
                        <a:t>x</a:t>
                      </a:r>
                      <a:endParaRPr lang="en-US" sz="1600" kern="100" cap="none" spc="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alpha val="34902"/>
                      </a:srgbClr>
                    </a:solidFill>
                  </a:tcPr>
                </a:tc>
                <a:tc>
                  <a:txBody>
                    <a:bodyPr/>
                    <a:lstStyle/>
                    <a:p>
                      <a:pPr algn="ctr"/>
                      <a:endParaRPr lang="en-US" sz="1600" kern="100" cap="none" spc="0">
                        <a:solidFill>
                          <a:schemeClr val="tx1"/>
                        </a:solidFill>
                        <a:effectLst/>
                        <a:latin typeface="Arial" panose="020B060402020202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alpha val="34902"/>
                      </a:srgbClr>
                    </a:solidFill>
                  </a:tcPr>
                </a:tc>
                <a:tc>
                  <a:txBody>
                    <a:bodyPr/>
                    <a:lstStyle/>
                    <a:p>
                      <a:pPr algn="ctr"/>
                      <a:endParaRPr lang="en-US" sz="1600" kern="100" cap="none" spc="0">
                        <a:solidFill>
                          <a:schemeClr val="tx1"/>
                        </a:solidFill>
                        <a:effectLst/>
                        <a:latin typeface="Arial" panose="020B060402020202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alpha val="34902"/>
                      </a:srgbClr>
                    </a:solidFill>
                  </a:tcPr>
                </a:tc>
                <a:tc>
                  <a:txBody>
                    <a:bodyPr/>
                    <a:lstStyle/>
                    <a:p>
                      <a:pPr algn="ctr"/>
                      <a:endParaRPr lang="en-US" sz="1600" kern="100" cap="none" spc="0">
                        <a:solidFill>
                          <a:schemeClr val="tx1"/>
                        </a:solidFill>
                        <a:effectLst/>
                        <a:latin typeface="Arial" panose="020B060402020202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alpha val="34902"/>
                      </a:srgbClr>
                    </a:solidFill>
                  </a:tcPr>
                </a:tc>
                <a:tc>
                  <a:txBody>
                    <a:bodyPr/>
                    <a:lstStyle/>
                    <a:p>
                      <a:pPr algn="ctr"/>
                      <a:endParaRPr lang="en-US" sz="1600" kern="100" cap="none" spc="0">
                        <a:solidFill>
                          <a:schemeClr val="tx1"/>
                        </a:solidFill>
                        <a:effectLst/>
                        <a:latin typeface="Arial" panose="020B060402020202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alpha val="34902"/>
                      </a:srgbClr>
                    </a:solidFill>
                  </a:tcPr>
                </a:tc>
                <a:extLst>
                  <a:ext uri="{0D108BD9-81ED-4DB2-BD59-A6C34878D82A}">
                    <a16:rowId xmlns:a16="http://schemas.microsoft.com/office/drawing/2014/main" val="2259933065"/>
                  </a:ext>
                </a:extLst>
              </a:tr>
              <a:tr h="390521">
                <a:tc>
                  <a:txBody>
                    <a:bodyPr/>
                    <a:lstStyle/>
                    <a:p>
                      <a:pPr>
                        <a:lnSpc>
                          <a:spcPct val="150000"/>
                        </a:lnSpc>
                        <a:spcAft>
                          <a:spcPts val="800"/>
                        </a:spcAft>
                      </a:pPr>
                      <a:r>
                        <a:rPr lang="en-US" sz="1600" kern="0" cap="none" spc="0">
                          <a:solidFill>
                            <a:schemeClr val="tx1"/>
                          </a:solidFill>
                          <a:effectLst/>
                          <a:latin typeface="Arial" panose="020B0604020202020204" pitchFamily="34" charset="0"/>
                          <a:cs typeface="Arial" panose="020B0604020202020204" pitchFamily="34" charset="0"/>
                        </a:rPr>
                        <a:t>Hoàn thiện giao diện MudBlazor</a:t>
                      </a:r>
                      <a:endParaRPr lang="en-US" sz="1600" kern="100" cap="none" spc="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45098"/>
                      </a:srgbClr>
                    </a:solidFill>
                  </a:tcPr>
                </a:tc>
                <a:tc>
                  <a:txBody>
                    <a:bodyPr/>
                    <a:lstStyle/>
                    <a:p>
                      <a:pPr algn="ctr"/>
                      <a:endParaRPr lang="en-US" sz="1600" kern="100" cap="none" spc="0">
                        <a:solidFill>
                          <a:schemeClr val="tx1"/>
                        </a:solidFill>
                        <a:effectLst/>
                        <a:latin typeface="Arial" panose="020B060402020202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45098"/>
                      </a:srgbClr>
                    </a:solidFill>
                  </a:tcPr>
                </a:tc>
                <a:tc>
                  <a:txBody>
                    <a:bodyPr/>
                    <a:lstStyle/>
                    <a:p>
                      <a:pPr algn="ctr">
                        <a:lnSpc>
                          <a:spcPct val="150000"/>
                        </a:lnSpc>
                        <a:spcAft>
                          <a:spcPts val="800"/>
                        </a:spcAft>
                      </a:pPr>
                      <a:r>
                        <a:rPr lang="en-US" sz="1600" kern="0" cap="none" spc="0">
                          <a:solidFill>
                            <a:schemeClr val="tx1"/>
                          </a:solidFill>
                          <a:effectLst/>
                          <a:latin typeface="Arial" panose="020B0604020202020204" pitchFamily="34" charset="0"/>
                          <a:cs typeface="Arial" panose="020B0604020202020204" pitchFamily="34" charset="0"/>
                        </a:rPr>
                        <a:t>x</a:t>
                      </a:r>
                      <a:endParaRPr lang="en-US" sz="1600" kern="100" cap="none" spc="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45098"/>
                      </a:srgbClr>
                    </a:solidFill>
                  </a:tcPr>
                </a:tc>
                <a:tc>
                  <a:txBody>
                    <a:bodyPr/>
                    <a:lstStyle/>
                    <a:p>
                      <a:pPr algn="ctr"/>
                      <a:endParaRPr lang="en-US" sz="1600" kern="100" cap="none" spc="0">
                        <a:solidFill>
                          <a:schemeClr val="tx1"/>
                        </a:solidFill>
                        <a:effectLst/>
                        <a:latin typeface="Arial" panose="020B060402020202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45098"/>
                      </a:srgbClr>
                    </a:solidFill>
                  </a:tcPr>
                </a:tc>
                <a:tc>
                  <a:txBody>
                    <a:bodyPr/>
                    <a:lstStyle/>
                    <a:p>
                      <a:pPr algn="ctr"/>
                      <a:endParaRPr lang="en-US" sz="1600" kern="100" cap="none" spc="0">
                        <a:solidFill>
                          <a:schemeClr val="tx1"/>
                        </a:solidFill>
                        <a:effectLst/>
                        <a:latin typeface="Arial" panose="020B060402020202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45098"/>
                      </a:srgbClr>
                    </a:solidFill>
                  </a:tcPr>
                </a:tc>
                <a:tc>
                  <a:txBody>
                    <a:bodyPr/>
                    <a:lstStyle/>
                    <a:p>
                      <a:pPr algn="ctr"/>
                      <a:endParaRPr lang="en-US" sz="1600" kern="100" cap="none" spc="0">
                        <a:solidFill>
                          <a:schemeClr val="tx1"/>
                        </a:solidFill>
                        <a:effectLst/>
                        <a:latin typeface="Arial" panose="020B060402020202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45098"/>
                      </a:srgbClr>
                    </a:solidFill>
                  </a:tcPr>
                </a:tc>
                <a:tc>
                  <a:txBody>
                    <a:bodyPr/>
                    <a:lstStyle/>
                    <a:p>
                      <a:pPr algn="ctr"/>
                      <a:endParaRPr lang="en-US" sz="1600" kern="100" cap="none" spc="0">
                        <a:solidFill>
                          <a:schemeClr val="tx1"/>
                        </a:solidFill>
                        <a:effectLst/>
                        <a:latin typeface="Arial" panose="020B060402020202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45098"/>
                      </a:srgbClr>
                    </a:solidFill>
                  </a:tcPr>
                </a:tc>
                <a:extLst>
                  <a:ext uri="{0D108BD9-81ED-4DB2-BD59-A6C34878D82A}">
                    <a16:rowId xmlns:a16="http://schemas.microsoft.com/office/drawing/2014/main" val="2386157849"/>
                  </a:ext>
                </a:extLst>
              </a:tr>
              <a:tr h="390521">
                <a:tc>
                  <a:txBody>
                    <a:bodyPr/>
                    <a:lstStyle/>
                    <a:p>
                      <a:pPr>
                        <a:lnSpc>
                          <a:spcPct val="150000"/>
                        </a:lnSpc>
                        <a:spcAft>
                          <a:spcPts val="800"/>
                        </a:spcAft>
                      </a:pPr>
                      <a:r>
                        <a:rPr lang="en-US" sz="1600" kern="0" cap="none" spc="0">
                          <a:solidFill>
                            <a:schemeClr val="tx1"/>
                          </a:solidFill>
                          <a:effectLst/>
                          <a:latin typeface="Arial" panose="020B0604020202020204" pitchFamily="34" charset="0"/>
                          <a:cs typeface="Arial" panose="020B0604020202020204" pitchFamily="34" charset="0"/>
                        </a:rPr>
                        <a:t>Xây dựng trang quản lý đề thi</a:t>
                      </a:r>
                      <a:endParaRPr lang="en-US" sz="1600" kern="100" cap="none" spc="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alpha val="34902"/>
                      </a:srgbClr>
                    </a:solidFill>
                  </a:tcPr>
                </a:tc>
                <a:tc>
                  <a:txBody>
                    <a:bodyPr/>
                    <a:lstStyle/>
                    <a:p>
                      <a:pPr algn="ctr"/>
                      <a:endParaRPr lang="en-US" sz="1600" kern="100" cap="none" spc="0">
                        <a:solidFill>
                          <a:schemeClr val="tx1"/>
                        </a:solidFill>
                        <a:effectLst/>
                        <a:latin typeface="Arial" panose="020B060402020202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alpha val="34902"/>
                      </a:srgbClr>
                    </a:solidFill>
                  </a:tcPr>
                </a:tc>
                <a:tc>
                  <a:txBody>
                    <a:bodyPr/>
                    <a:lstStyle/>
                    <a:p>
                      <a:pPr algn="ctr">
                        <a:lnSpc>
                          <a:spcPct val="150000"/>
                        </a:lnSpc>
                        <a:spcAft>
                          <a:spcPts val="800"/>
                        </a:spcAft>
                      </a:pPr>
                      <a:r>
                        <a:rPr lang="en-US" sz="1600" kern="0" cap="none" spc="0">
                          <a:solidFill>
                            <a:schemeClr val="tx1"/>
                          </a:solidFill>
                          <a:effectLst/>
                          <a:latin typeface="Arial" panose="020B0604020202020204" pitchFamily="34" charset="0"/>
                          <a:cs typeface="Arial" panose="020B0604020202020204" pitchFamily="34" charset="0"/>
                        </a:rPr>
                        <a:t>x</a:t>
                      </a:r>
                      <a:endParaRPr lang="en-US" sz="1600" kern="100" cap="none" spc="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alpha val="34902"/>
                      </a:srgbClr>
                    </a:solidFill>
                  </a:tcPr>
                </a:tc>
                <a:tc>
                  <a:txBody>
                    <a:bodyPr/>
                    <a:lstStyle/>
                    <a:p>
                      <a:pPr algn="ctr">
                        <a:lnSpc>
                          <a:spcPct val="150000"/>
                        </a:lnSpc>
                        <a:spcAft>
                          <a:spcPts val="800"/>
                        </a:spcAft>
                      </a:pPr>
                      <a:r>
                        <a:rPr lang="en-US" sz="1600" kern="0" cap="none" spc="0">
                          <a:solidFill>
                            <a:schemeClr val="tx1"/>
                          </a:solidFill>
                          <a:effectLst/>
                          <a:latin typeface="Arial" panose="020B0604020202020204" pitchFamily="34" charset="0"/>
                          <a:cs typeface="Arial" panose="020B0604020202020204" pitchFamily="34" charset="0"/>
                        </a:rPr>
                        <a:t>x</a:t>
                      </a:r>
                      <a:endParaRPr lang="en-US" sz="1600" kern="100" cap="none" spc="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alpha val="34902"/>
                      </a:srgbClr>
                    </a:solidFill>
                  </a:tcPr>
                </a:tc>
                <a:tc>
                  <a:txBody>
                    <a:bodyPr/>
                    <a:lstStyle/>
                    <a:p>
                      <a:pPr algn="ctr"/>
                      <a:endParaRPr lang="en-US" sz="1600" kern="100" cap="none" spc="0">
                        <a:solidFill>
                          <a:schemeClr val="tx1"/>
                        </a:solidFill>
                        <a:effectLst/>
                        <a:latin typeface="Arial" panose="020B060402020202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alpha val="34902"/>
                      </a:srgbClr>
                    </a:solidFill>
                  </a:tcPr>
                </a:tc>
                <a:tc>
                  <a:txBody>
                    <a:bodyPr/>
                    <a:lstStyle/>
                    <a:p>
                      <a:pPr algn="ctr"/>
                      <a:endParaRPr lang="en-US" sz="1600" kern="100" cap="none" spc="0">
                        <a:solidFill>
                          <a:schemeClr val="tx1"/>
                        </a:solidFill>
                        <a:effectLst/>
                        <a:latin typeface="Arial" panose="020B060402020202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alpha val="34902"/>
                      </a:srgbClr>
                    </a:solidFill>
                  </a:tcPr>
                </a:tc>
                <a:tc>
                  <a:txBody>
                    <a:bodyPr/>
                    <a:lstStyle/>
                    <a:p>
                      <a:pPr algn="ctr"/>
                      <a:endParaRPr lang="en-US" sz="1600" kern="100" cap="none" spc="0">
                        <a:solidFill>
                          <a:schemeClr val="tx1"/>
                        </a:solidFill>
                        <a:effectLst/>
                        <a:latin typeface="Arial" panose="020B060402020202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alpha val="34902"/>
                      </a:srgbClr>
                    </a:solidFill>
                  </a:tcPr>
                </a:tc>
                <a:extLst>
                  <a:ext uri="{0D108BD9-81ED-4DB2-BD59-A6C34878D82A}">
                    <a16:rowId xmlns:a16="http://schemas.microsoft.com/office/drawing/2014/main" val="1126044566"/>
                  </a:ext>
                </a:extLst>
              </a:tr>
              <a:tr h="390521">
                <a:tc>
                  <a:txBody>
                    <a:bodyPr/>
                    <a:lstStyle/>
                    <a:p>
                      <a:pPr>
                        <a:lnSpc>
                          <a:spcPct val="150000"/>
                        </a:lnSpc>
                        <a:spcAft>
                          <a:spcPts val="800"/>
                        </a:spcAft>
                      </a:pPr>
                      <a:r>
                        <a:rPr lang="en-US" sz="1600" kern="0" cap="none" spc="0">
                          <a:solidFill>
                            <a:schemeClr val="tx1"/>
                          </a:solidFill>
                          <a:effectLst/>
                          <a:latin typeface="Arial" panose="020B0604020202020204" pitchFamily="34" charset="0"/>
                          <a:cs typeface="Arial" panose="020B0604020202020204" pitchFamily="34" charset="0"/>
                        </a:rPr>
                        <a:t>Kiểm thử chức năng và cơ sở dữ liệu</a:t>
                      </a:r>
                      <a:endParaRPr lang="en-US" sz="1600" kern="100" cap="none" spc="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45098"/>
                      </a:srgbClr>
                    </a:solidFill>
                  </a:tcPr>
                </a:tc>
                <a:tc>
                  <a:txBody>
                    <a:bodyPr/>
                    <a:lstStyle/>
                    <a:p>
                      <a:pPr algn="ctr"/>
                      <a:endParaRPr lang="en-US" sz="1600" kern="100" cap="none" spc="0">
                        <a:solidFill>
                          <a:schemeClr val="tx1"/>
                        </a:solidFill>
                        <a:effectLst/>
                        <a:latin typeface="Arial" panose="020B060402020202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45098"/>
                      </a:srgbClr>
                    </a:solidFill>
                  </a:tcPr>
                </a:tc>
                <a:tc>
                  <a:txBody>
                    <a:bodyPr/>
                    <a:lstStyle/>
                    <a:p>
                      <a:pPr algn="ctr">
                        <a:lnSpc>
                          <a:spcPct val="150000"/>
                        </a:lnSpc>
                        <a:spcAft>
                          <a:spcPts val="800"/>
                        </a:spcAft>
                      </a:pPr>
                      <a:r>
                        <a:rPr lang="en-US" sz="1600" kern="0" cap="none" spc="0">
                          <a:solidFill>
                            <a:schemeClr val="tx1"/>
                          </a:solidFill>
                          <a:effectLst/>
                          <a:latin typeface="Arial" panose="020B0604020202020204" pitchFamily="34" charset="0"/>
                          <a:cs typeface="Arial" panose="020B0604020202020204" pitchFamily="34" charset="0"/>
                        </a:rPr>
                        <a:t>x</a:t>
                      </a:r>
                      <a:endParaRPr lang="en-US" sz="1600" kern="100" cap="none" spc="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45098"/>
                      </a:srgbClr>
                    </a:solidFill>
                  </a:tcPr>
                </a:tc>
                <a:tc>
                  <a:txBody>
                    <a:bodyPr/>
                    <a:lstStyle/>
                    <a:p>
                      <a:pPr algn="ctr">
                        <a:lnSpc>
                          <a:spcPct val="150000"/>
                        </a:lnSpc>
                        <a:spcAft>
                          <a:spcPts val="800"/>
                        </a:spcAft>
                      </a:pPr>
                      <a:r>
                        <a:rPr lang="en-US" sz="1600" kern="0" cap="none" spc="0">
                          <a:solidFill>
                            <a:schemeClr val="tx1"/>
                          </a:solidFill>
                          <a:effectLst/>
                          <a:latin typeface="Arial" panose="020B0604020202020204" pitchFamily="34" charset="0"/>
                          <a:cs typeface="Arial" panose="020B0604020202020204" pitchFamily="34" charset="0"/>
                        </a:rPr>
                        <a:t>x</a:t>
                      </a:r>
                      <a:endParaRPr lang="en-US" sz="1600" kern="100" cap="none" spc="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45098"/>
                      </a:srgbClr>
                    </a:solidFill>
                  </a:tcPr>
                </a:tc>
                <a:tc>
                  <a:txBody>
                    <a:bodyPr/>
                    <a:lstStyle/>
                    <a:p>
                      <a:pPr algn="ctr">
                        <a:lnSpc>
                          <a:spcPct val="150000"/>
                        </a:lnSpc>
                        <a:spcAft>
                          <a:spcPts val="800"/>
                        </a:spcAft>
                      </a:pPr>
                      <a:r>
                        <a:rPr lang="en-US" sz="1600" kern="0" cap="none" spc="0">
                          <a:solidFill>
                            <a:schemeClr val="tx1"/>
                          </a:solidFill>
                          <a:effectLst/>
                          <a:latin typeface="Arial" panose="020B0604020202020204" pitchFamily="34" charset="0"/>
                          <a:cs typeface="Arial" panose="020B0604020202020204" pitchFamily="34" charset="0"/>
                        </a:rPr>
                        <a:t>x</a:t>
                      </a:r>
                      <a:endParaRPr lang="en-US" sz="1600" kern="100" cap="none" spc="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45098"/>
                      </a:srgbClr>
                    </a:solidFill>
                  </a:tcPr>
                </a:tc>
                <a:tc>
                  <a:txBody>
                    <a:bodyPr/>
                    <a:lstStyle/>
                    <a:p>
                      <a:pPr algn="ctr">
                        <a:lnSpc>
                          <a:spcPct val="150000"/>
                        </a:lnSpc>
                        <a:spcAft>
                          <a:spcPts val="800"/>
                        </a:spcAft>
                      </a:pPr>
                      <a:r>
                        <a:rPr lang="en-US" sz="1600" kern="0" cap="none" spc="0">
                          <a:solidFill>
                            <a:schemeClr val="tx1"/>
                          </a:solidFill>
                          <a:effectLst/>
                          <a:latin typeface="Arial" panose="020B0604020202020204" pitchFamily="34" charset="0"/>
                          <a:cs typeface="Arial" panose="020B0604020202020204" pitchFamily="34" charset="0"/>
                        </a:rPr>
                        <a:t>x</a:t>
                      </a:r>
                      <a:endParaRPr lang="en-US" sz="1600" kern="100" cap="none" spc="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45098"/>
                      </a:srgbClr>
                    </a:solidFill>
                  </a:tcPr>
                </a:tc>
                <a:tc>
                  <a:txBody>
                    <a:bodyPr/>
                    <a:lstStyle/>
                    <a:p>
                      <a:pPr algn="ctr">
                        <a:lnSpc>
                          <a:spcPct val="150000"/>
                        </a:lnSpc>
                        <a:spcAft>
                          <a:spcPts val="800"/>
                        </a:spcAft>
                      </a:pPr>
                      <a:r>
                        <a:rPr lang="en-US" sz="1600" kern="0" cap="none" spc="0">
                          <a:solidFill>
                            <a:schemeClr val="tx1"/>
                          </a:solidFill>
                          <a:effectLst/>
                          <a:latin typeface="Arial" panose="020B0604020202020204" pitchFamily="34" charset="0"/>
                          <a:cs typeface="Arial" panose="020B0604020202020204" pitchFamily="34" charset="0"/>
                        </a:rPr>
                        <a:t>x</a:t>
                      </a:r>
                      <a:endParaRPr lang="en-US" sz="1600" kern="100" cap="none" spc="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45098"/>
                      </a:srgbClr>
                    </a:solidFill>
                  </a:tcPr>
                </a:tc>
                <a:extLst>
                  <a:ext uri="{0D108BD9-81ED-4DB2-BD59-A6C34878D82A}">
                    <a16:rowId xmlns:a16="http://schemas.microsoft.com/office/drawing/2014/main" val="3510688991"/>
                  </a:ext>
                </a:extLst>
              </a:tr>
              <a:tr h="614810">
                <a:tc>
                  <a:txBody>
                    <a:bodyPr/>
                    <a:lstStyle/>
                    <a:p>
                      <a:pPr>
                        <a:lnSpc>
                          <a:spcPct val="150000"/>
                        </a:lnSpc>
                        <a:spcAft>
                          <a:spcPts val="800"/>
                        </a:spcAft>
                      </a:pPr>
                      <a:r>
                        <a:rPr lang="en-US" sz="1600" kern="0" cap="none" spc="0">
                          <a:solidFill>
                            <a:schemeClr val="tx1"/>
                          </a:solidFill>
                          <a:effectLst/>
                          <a:latin typeface="Arial" panose="020B0604020202020204" pitchFamily="34" charset="0"/>
                          <a:cs typeface="Arial" panose="020B0604020202020204" pitchFamily="34" charset="0"/>
                        </a:rPr>
                        <a:t>Chuẩn bị slide &amp; tài liệu báo cáo giữa kì</a:t>
                      </a:r>
                      <a:endParaRPr lang="en-US" sz="1600" kern="100" cap="none" spc="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alpha val="34902"/>
                      </a:srgbClr>
                    </a:solidFill>
                  </a:tcPr>
                </a:tc>
                <a:tc>
                  <a:txBody>
                    <a:bodyPr/>
                    <a:lstStyle/>
                    <a:p>
                      <a:pPr algn="ctr"/>
                      <a:endParaRPr lang="en-US" sz="1600" kern="100" cap="none" spc="0">
                        <a:solidFill>
                          <a:schemeClr val="tx1"/>
                        </a:solidFill>
                        <a:effectLst/>
                        <a:latin typeface="Arial" panose="020B060402020202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alpha val="34902"/>
                      </a:srgbClr>
                    </a:solidFill>
                  </a:tcPr>
                </a:tc>
                <a:tc>
                  <a:txBody>
                    <a:bodyPr/>
                    <a:lstStyle/>
                    <a:p>
                      <a:pPr algn="ctr"/>
                      <a:endParaRPr lang="en-US" sz="1600" kern="100" cap="none" spc="0">
                        <a:solidFill>
                          <a:schemeClr val="tx1"/>
                        </a:solidFill>
                        <a:effectLst/>
                        <a:latin typeface="Arial" panose="020B060402020202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alpha val="34902"/>
                      </a:srgbClr>
                    </a:solidFill>
                  </a:tcPr>
                </a:tc>
                <a:tc>
                  <a:txBody>
                    <a:bodyPr/>
                    <a:lstStyle/>
                    <a:p>
                      <a:pPr algn="ctr">
                        <a:lnSpc>
                          <a:spcPct val="150000"/>
                        </a:lnSpc>
                        <a:spcAft>
                          <a:spcPts val="800"/>
                        </a:spcAft>
                      </a:pPr>
                      <a:r>
                        <a:rPr lang="en-US" sz="1600" kern="0" cap="none" spc="0">
                          <a:solidFill>
                            <a:schemeClr val="tx1"/>
                          </a:solidFill>
                          <a:effectLst/>
                          <a:latin typeface="Arial" panose="020B0604020202020204" pitchFamily="34" charset="0"/>
                          <a:cs typeface="Arial" panose="020B0604020202020204" pitchFamily="34" charset="0"/>
                        </a:rPr>
                        <a:t>x</a:t>
                      </a:r>
                      <a:endParaRPr lang="en-US" sz="1600" kern="100" cap="none" spc="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alpha val="34902"/>
                      </a:srgbClr>
                    </a:solidFill>
                  </a:tcPr>
                </a:tc>
                <a:tc>
                  <a:txBody>
                    <a:bodyPr/>
                    <a:lstStyle/>
                    <a:p>
                      <a:pPr algn="ctr"/>
                      <a:endParaRPr lang="en-US" sz="1600" kern="100" cap="none" spc="0">
                        <a:solidFill>
                          <a:schemeClr val="tx1"/>
                        </a:solidFill>
                        <a:effectLst/>
                        <a:latin typeface="Arial" panose="020B060402020202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alpha val="34902"/>
                      </a:srgbClr>
                    </a:solidFill>
                  </a:tcPr>
                </a:tc>
                <a:tc>
                  <a:txBody>
                    <a:bodyPr/>
                    <a:lstStyle/>
                    <a:p>
                      <a:pPr algn="ctr"/>
                      <a:endParaRPr lang="en-US" sz="1600" kern="100" cap="none" spc="0">
                        <a:solidFill>
                          <a:schemeClr val="tx1"/>
                        </a:solidFill>
                        <a:effectLst/>
                        <a:latin typeface="Arial" panose="020B060402020202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alpha val="34902"/>
                      </a:srgbClr>
                    </a:solidFill>
                  </a:tcPr>
                </a:tc>
                <a:tc>
                  <a:txBody>
                    <a:bodyPr/>
                    <a:lstStyle/>
                    <a:p>
                      <a:pPr algn="ctr"/>
                      <a:endParaRPr lang="en-US" sz="1600" kern="100" cap="none" spc="0">
                        <a:solidFill>
                          <a:schemeClr val="tx1"/>
                        </a:solidFill>
                        <a:effectLst/>
                        <a:latin typeface="Arial" panose="020B060402020202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alpha val="34902"/>
                      </a:srgbClr>
                    </a:solidFill>
                  </a:tcPr>
                </a:tc>
                <a:extLst>
                  <a:ext uri="{0D108BD9-81ED-4DB2-BD59-A6C34878D82A}">
                    <a16:rowId xmlns:a16="http://schemas.microsoft.com/office/drawing/2014/main" val="3816210689"/>
                  </a:ext>
                </a:extLst>
              </a:tr>
              <a:tr h="390521">
                <a:tc>
                  <a:txBody>
                    <a:bodyPr/>
                    <a:lstStyle/>
                    <a:p>
                      <a:pPr>
                        <a:lnSpc>
                          <a:spcPct val="150000"/>
                        </a:lnSpc>
                        <a:spcAft>
                          <a:spcPts val="800"/>
                        </a:spcAft>
                      </a:pPr>
                      <a:r>
                        <a:rPr lang="en-US" sz="1600" kern="0" cap="none" spc="0">
                          <a:solidFill>
                            <a:schemeClr val="tx1"/>
                          </a:solidFill>
                          <a:effectLst/>
                          <a:latin typeface="Arial" panose="020B0604020202020204" pitchFamily="34" charset="0"/>
                          <a:cs typeface="Arial" panose="020B0604020202020204" pitchFamily="34" charset="0"/>
                        </a:rPr>
                        <a:t>Xử lý Middleware &amp; API lỗi</a:t>
                      </a:r>
                      <a:endParaRPr lang="en-US" sz="1600" kern="100" cap="none" spc="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45098"/>
                      </a:srgbClr>
                    </a:solidFill>
                  </a:tcPr>
                </a:tc>
                <a:tc>
                  <a:txBody>
                    <a:bodyPr/>
                    <a:lstStyle/>
                    <a:p>
                      <a:pPr algn="ctr"/>
                      <a:endParaRPr lang="en-US" sz="1600" kern="100" cap="none" spc="0">
                        <a:solidFill>
                          <a:schemeClr val="tx1"/>
                        </a:solidFill>
                        <a:effectLst/>
                        <a:latin typeface="Arial" panose="020B060402020202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45098"/>
                      </a:srgbClr>
                    </a:solidFill>
                  </a:tcPr>
                </a:tc>
                <a:tc>
                  <a:txBody>
                    <a:bodyPr/>
                    <a:lstStyle/>
                    <a:p>
                      <a:pPr algn="ctr"/>
                      <a:endParaRPr lang="en-US" sz="1600" kern="100" cap="none" spc="0">
                        <a:solidFill>
                          <a:schemeClr val="tx1"/>
                        </a:solidFill>
                        <a:effectLst/>
                        <a:latin typeface="Arial" panose="020B060402020202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45098"/>
                      </a:srgbClr>
                    </a:solidFill>
                  </a:tcPr>
                </a:tc>
                <a:tc>
                  <a:txBody>
                    <a:bodyPr/>
                    <a:lstStyle/>
                    <a:p>
                      <a:pPr algn="ctr"/>
                      <a:endParaRPr lang="en-US" sz="1600" kern="100" cap="none" spc="0">
                        <a:solidFill>
                          <a:schemeClr val="tx1"/>
                        </a:solidFill>
                        <a:effectLst/>
                        <a:latin typeface="Arial" panose="020B060402020202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45098"/>
                      </a:srgbClr>
                    </a:solidFill>
                  </a:tcPr>
                </a:tc>
                <a:tc>
                  <a:txBody>
                    <a:bodyPr/>
                    <a:lstStyle/>
                    <a:p>
                      <a:pPr algn="ctr">
                        <a:lnSpc>
                          <a:spcPct val="150000"/>
                        </a:lnSpc>
                        <a:spcAft>
                          <a:spcPts val="800"/>
                        </a:spcAft>
                      </a:pPr>
                      <a:r>
                        <a:rPr lang="en-US" sz="1600" kern="0" cap="none" spc="0">
                          <a:solidFill>
                            <a:schemeClr val="tx1"/>
                          </a:solidFill>
                          <a:effectLst/>
                          <a:latin typeface="Arial" panose="020B0604020202020204" pitchFamily="34" charset="0"/>
                          <a:cs typeface="Arial" panose="020B0604020202020204" pitchFamily="34" charset="0"/>
                        </a:rPr>
                        <a:t>x</a:t>
                      </a:r>
                      <a:endParaRPr lang="en-US" sz="1600" kern="100" cap="none" spc="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45098"/>
                      </a:srgbClr>
                    </a:solidFill>
                  </a:tcPr>
                </a:tc>
                <a:tc>
                  <a:txBody>
                    <a:bodyPr/>
                    <a:lstStyle/>
                    <a:p>
                      <a:pPr algn="ctr"/>
                      <a:endParaRPr lang="en-US" sz="1600" kern="100" cap="none" spc="0">
                        <a:solidFill>
                          <a:schemeClr val="tx1"/>
                        </a:solidFill>
                        <a:effectLst/>
                        <a:latin typeface="Arial" panose="020B060402020202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45098"/>
                      </a:srgbClr>
                    </a:solidFill>
                  </a:tcPr>
                </a:tc>
                <a:tc>
                  <a:txBody>
                    <a:bodyPr/>
                    <a:lstStyle/>
                    <a:p>
                      <a:pPr algn="ctr"/>
                      <a:endParaRPr lang="en-US" sz="1600" kern="100" cap="none" spc="0">
                        <a:solidFill>
                          <a:schemeClr val="tx1"/>
                        </a:solidFill>
                        <a:effectLst/>
                        <a:latin typeface="Arial" panose="020B060402020202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45098"/>
                      </a:srgbClr>
                    </a:solidFill>
                  </a:tcPr>
                </a:tc>
                <a:extLst>
                  <a:ext uri="{0D108BD9-81ED-4DB2-BD59-A6C34878D82A}">
                    <a16:rowId xmlns:a16="http://schemas.microsoft.com/office/drawing/2014/main" val="3734193205"/>
                  </a:ext>
                </a:extLst>
              </a:tr>
              <a:tr h="390521">
                <a:tc>
                  <a:txBody>
                    <a:bodyPr/>
                    <a:lstStyle/>
                    <a:p>
                      <a:pPr>
                        <a:lnSpc>
                          <a:spcPct val="150000"/>
                        </a:lnSpc>
                        <a:spcAft>
                          <a:spcPts val="800"/>
                        </a:spcAft>
                      </a:pPr>
                      <a:r>
                        <a:rPr lang="en-US" sz="1600" kern="0" cap="none" spc="0">
                          <a:solidFill>
                            <a:schemeClr val="tx1"/>
                          </a:solidFill>
                          <a:effectLst/>
                          <a:latin typeface="Arial" panose="020B0604020202020204" pitchFamily="34" charset="0"/>
                          <a:cs typeface="Arial" panose="020B0604020202020204" pitchFamily="34" charset="0"/>
                        </a:rPr>
                        <a:t>Hoàn thiện các nhiệm vụ chưa xong</a:t>
                      </a:r>
                      <a:endParaRPr lang="en-US" sz="1600" kern="100" cap="none" spc="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alpha val="34902"/>
                      </a:srgbClr>
                    </a:solidFill>
                  </a:tcPr>
                </a:tc>
                <a:tc>
                  <a:txBody>
                    <a:bodyPr/>
                    <a:lstStyle/>
                    <a:p>
                      <a:pPr algn="ctr">
                        <a:lnSpc>
                          <a:spcPct val="150000"/>
                        </a:lnSpc>
                        <a:spcAft>
                          <a:spcPts val="800"/>
                        </a:spcAft>
                      </a:pPr>
                      <a:r>
                        <a:rPr lang="en-US" sz="1600" kern="0" cap="none" spc="0">
                          <a:solidFill>
                            <a:schemeClr val="tx1"/>
                          </a:solidFill>
                          <a:effectLst/>
                          <a:latin typeface="Arial" panose="020B0604020202020204" pitchFamily="34" charset="0"/>
                          <a:cs typeface="Arial" panose="020B0604020202020204" pitchFamily="34" charset="0"/>
                        </a:rPr>
                        <a:t> </a:t>
                      </a:r>
                      <a:endParaRPr lang="en-US" sz="1600" kern="100" cap="none" spc="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alpha val="34902"/>
                      </a:srgbClr>
                    </a:solidFill>
                  </a:tcPr>
                </a:tc>
                <a:tc>
                  <a:txBody>
                    <a:bodyPr/>
                    <a:lstStyle/>
                    <a:p>
                      <a:pPr algn="ctr">
                        <a:lnSpc>
                          <a:spcPct val="150000"/>
                        </a:lnSpc>
                        <a:spcAft>
                          <a:spcPts val="800"/>
                        </a:spcAft>
                      </a:pPr>
                      <a:r>
                        <a:rPr lang="en-US" sz="1600" kern="0" cap="none" spc="0">
                          <a:solidFill>
                            <a:schemeClr val="tx1"/>
                          </a:solidFill>
                          <a:effectLst/>
                          <a:latin typeface="Arial" panose="020B0604020202020204" pitchFamily="34" charset="0"/>
                          <a:cs typeface="Arial" panose="020B0604020202020204" pitchFamily="34" charset="0"/>
                        </a:rPr>
                        <a:t> </a:t>
                      </a:r>
                      <a:endParaRPr lang="en-US" sz="1600" kern="100" cap="none" spc="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alpha val="34902"/>
                      </a:srgbClr>
                    </a:solidFill>
                  </a:tcPr>
                </a:tc>
                <a:tc>
                  <a:txBody>
                    <a:bodyPr/>
                    <a:lstStyle/>
                    <a:p>
                      <a:pPr algn="ctr">
                        <a:lnSpc>
                          <a:spcPct val="150000"/>
                        </a:lnSpc>
                        <a:spcAft>
                          <a:spcPts val="800"/>
                        </a:spcAft>
                      </a:pPr>
                      <a:r>
                        <a:rPr lang="en-US" sz="1600" kern="0" cap="none" spc="0">
                          <a:solidFill>
                            <a:schemeClr val="tx1"/>
                          </a:solidFill>
                          <a:effectLst/>
                          <a:latin typeface="Arial" panose="020B0604020202020204" pitchFamily="34" charset="0"/>
                          <a:cs typeface="Arial" panose="020B0604020202020204" pitchFamily="34" charset="0"/>
                        </a:rPr>
                        <a:t> </a:t>
                      </a:r>
                      <a:endParaRPr lang="en-US" sz="1600" kern="100" cap="none" spc="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alpha val="34902"/>
                      </a:srgbClr>
                    </a:solidFill>
                  </a:tcPr>
                </a:tc>
                <a:tc>
                  <a:txBody>
                    <a:bodyPr/>
                    <a:lstStyle/>
                    <a:p>
                      <a:pPr algn="ctr">
                        <a:lnSpc>
                          <a:spcPct val="150000"/>
                        </a:lnSpc>
                        <a:spcAft>
                          <a:spcPts val="800"/>
                        </a:spcAft>
                      </a:pPr>
                      <a:r>
                        <a:rPr lang="en-US" sz="1600" kern="0" cap="none" spc="0">
                          <a:solidFill>
                            <a:schemeClr val="tx1"/>
                          </a:solidFill>
                          <a:effectLst/>
                          <a:latin typeface="Arial" panose="020B0604020202020204" pitchFamily="34" charset="0"/>
                          <a:cs typeface="Arial" panose="020B0604020202020204" pitchFamily="34" charset="0"/>
                        </a:rPr>
                        <a:t>x</a:t>
                      </a:r>
                      <a:endParaRPr lang="en-US" sz="1600" kern="100" cap="none" spc="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alpha val="34902"/>
                      </a:srgbClr>
                    </a:solidFill>
                  </a:tcPr>
                </a:tc>
                <a:tc>
                  <a:txBody>
                    <a:bodyPr/>
                    <a:lstStyle/>
                    <a:p>
                      <a:pPr algn="ctr">
                        <a:lnSpc>
                          <a:spcPct val="150000"/>
                        </a:lnSpc>
                        <a:spcAft>
                          <a:spcPts val="800"/>
                        </a:spcAft>
                      </a:pPr>
                      <a:r>
                        <a:rPr lang="en-US" sz="1600" kern="0" cap="none" spc="0">
                          <a:solidFill>
                            <a:schemeClr val="tx1"/>
                          </a:solidFill>
                          <a:effectLst/>
                          <a:latin typeface="Arial" panose="020B0604020202020204" pitchFamily="34" charset="0"/>
                          <a:cs typeface="Arial" panose="020B0604020202020204" pitchFamily="34" charset="0"/>
                        </a:rPr>
                        <a:t>x</a:t>
                      </a:r>
                      <a:endParaRPr lang="en-US" sz="1600" kern="100" cap="none" spc="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alpha val="34902"/>
                      </a:srgbClr>
                    </a:solidFill>
                  </a:tcPr>
                </a:tc>
                <a:tc>
                  <a:txBody>
                    <a:bodyPr/>
                    <a:lstStyle/>
                    <a:p>
                      <a:pPr algn="ctr">
                        <a:lnSpc>
                          <a:spcPct val="150000"/>
                        </a:lnSpc>
                        <a:spcAft>
                          <a:spcPts val="800"/>
                        </a:spcAft>
                      </a:pPr>
                      <a:r>
                        <a:rPr lang="en-US" sz="1600" kern="0" cap="none" spc="0">
                          <a:solidFill>
                            <a:schemeClr val="tx1"/>
                          </a:solidFill>
                          <a:effectLst/>
                          <a:latin typeface="Arial" panose="020B0604020202020204" pitchFamily="34" charset="0"/>
                          <a:cs typeface="Arial" panose="020B0604020202020204" pitchFamily="34" charset="0"/>
                        </a:rPr>
                        <a:t> </a:t>
                      </a:r>
                      <a:endParaRPr lang="en-US" sz="1600" kern="100" cap="none" spc="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alpha val="34902"/>
                      </a:srgbClr>
                    </a:solidFill>
                  </a:tcPr>
                </a:tc>
                <a:extLst>
                  <a:ext uri="{0D108BD9-81ED-4DB2-BD59-A6C34878D82A}">
                    <a16:rowId xmlns:a16="http://schemas.microsoft.com/office/drawing/2014/main" val="529466224"/>
                  </a:ext>
                </a:extLst>
              </a:tr>
              <a:tr h="727704">
                <a:tc>
                  <a:txBody>
                    <a:bodyPr/>
                    <a:lstStyle/>
                    <a:p>
                      <a:pPr>
                        <a:lnSpc>
                          <a:spcPct val="150000"/>
                        </a:lnSpc>
                        <a:spcAft>
                          <a:spcPts val="800"/>
                        </a:spcAft>
                      </a:pPr>
                      <a:r>
                        <a:rPr lang="en-US" sz="1600" kern="0" cap="none" spc="0">
                          <a:solidFill>
                            <a:schemeClr val="tx1"/>
                          </a:solidFill>
                          <a:effectLst/>
                          <a:latin typeface="Arial" panose="020B0604020202020204" pitchFamily="34" charset="0"/>
                          <a:cs typeface="Arial" panose="020B0604020202020204" pitchFamily="34" charset="0"/>
                        </a:rPr>
                        <a:t>Tối ưu hệ thống và kiểm tra hiệu năng RabbitMQ</a:t>
                      </a:r>
                      <a:endParaRPr lang="en-US" sz="1600" kern="100" cap="none" spc="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45098"/>
                      </a:srgbClr>
                    </a:solidFill>
                  </a:tcPr>
                </a:tc>
                <a:tc>
                  <a:txBody>
                    <a:bodyPr/>
                    <a:lstStyle/>
                    <a:p>
                      <a:pPr algn="ctr"/>
                      <a:endParaRPr lang="en-US" sz="1600" kern="100" cap="none" spc="0">
                        <a:solidFill>
                          <a:schemeClr val="tx1"/>
                        </a:solidFill>
                        <a:effectLst/>
                        <a:latin typeface="Arial" panose="020B060402020202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45098"/>
                      </a:srgbClr>
                    </a:solidFill>
                  </a:tcPr>
                </a:tc>
                <a:tc>
                  <a:txBody>
                    <a:bodyPr/>
                    <a:lstStyle/>
                    <a:p>
                      <a:pPr algn="ctr"/>
                      <a:endParaRPr lang="en-US" sz="1600" kern="100" cap="none" spc="0">
                        <a:solidFill>
                          <a:schemeClr val="tx1"/>
                        </a:solidFill>
                        <a:effectLst/>
                        <a:latin typeface="Arial" panose="020B060402020202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45098"/>
                      </a:srgbClr>
                    </a:solidFill>
                  </a:tcPr>
                </a:tc>
                <a:tc>
                  <a:txBody>
                    <a:bodyPr/>
                    <a:lstStyle/>
                    <a:p>
                      <a:pPr algn="ctr"/>
                      <a:endParaRPr lang="en-US" sz="1600" kern="100" cap="none" spc="0">
                        <a:solidFill>
                          <a:schemeClr val="tx1"/>
                        </a:solidFill>
                        <a:effectLst/>
                        <a:latin typeface="Arial" panose="020B060402020202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45098"/>
                      </a:srgbClr>
                    </a:solidFill>
                  </a:tcPr>
                </a:tc>
                <a:tc>
                  <a:txBody>
                    <a:bodyPr/>
                    <a:lstStyle/>
                    <a:p>
                      <a:pPr algn="ctr">
                        <a:lnSpc>
                          <a:spcPct val="150000"/>
                        </a:lnSpc>
                        <a:spcAft>
                          <a:spcPts val="800"/>
                        </a:spcAft>
                      </a:pPr>
                      <a:r>
                        <a:rPr lang="en-US" sz="1600" kern="0" cap="none" spc="0">
                          <a:solidFill>
                            <a:schemeClr val="tx1"/>
                          </a:solidFill>
                          <a:effectLst/>
                          <a:latin typeface="Arial" panose="020B0604020202020204" pitchFamily="34" charset="0"/>
                          <a:cs typeface="Arial" panose="020B0604020202020204" pitchFamily="34" charset="0"/>
                        </a:rPr>
                        <a:t>x</a:t>
                      </a:r>
                      <a:endParaRPr lang="en-US" sz="1600" kern="100" cap="none" spc="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45098"/>
                      </a:srgbClr>
                    </a:solidFill>
                  </a:tcPr>
                </a:tc>
                <a:tc>
                  <a:txBody>
                    <a:bodyPr/>
                    <a:lstStyle/>
                    <a:p>
                      <a:pPr algn="ctr">
                        <a:lnSpc>
                          <a:spcPct val="150000"/>
                        </a:lnSpc>
                        <a:spcAft>
                          <a:spcPts val="800"/>
                        </a:spcAft>
                      </a:pPr>
                      <a:r>
                        <a:rPr lang="en-US" sz="1600" kern="0" cap="none" spc="0">
                          <a:solidFill>
                            <a:schemeClr val="tx1"/>
                          </a:solidFill>
                          <a:effectLst/>
                          <a:latin typeface="Arial" panose="020B0604020202020204" pitchFamily="34" charset="0"/>
                          <a:cs typeface="Arial" panose="020B0604020202020204" pitchFamily="34" charset="0"/>
                        </a:rPr>
                        <a:t>x</a:t>
                      </a:r>
                      <a:endParaRPr lang="en-US" sz="1600" kern="100" cap="none" spc="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45098"/>
                      </a:srgbClr>
                    </a:solidFill>
                  </a:tcPr>
                </a:tc>
                <a:tc>
                  <a:txBody>
                    <a:bodyPr/>
                    <a:lstStyle/>
                    <a:p>
                      <a:pPr algn="ctr"/>
                      <a:endParaRPr lang="en-US" sz="1600" kern="100" cap="none" spc="0">
                        <a:solidFill>
                          <a:schemeClr val="tx1"/>
                        </a:solidFill>
                        <a:effectLst/>
                        <a:latin typeface="Arial" panose="020B060402020202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2F2F2">
                        <a:alpha val="45098"/>
                      </a:srgbClr>
                    </a:solidFill>
                  </a:tcPr>
                </a:tc>
                <a:extLst>
                  <a:ext uri="{0D108BD9-81ED-4DB2-BD59-A6C34878D82A}">
                    <a16:rowId xmlns:a16="http://schemas.microsoft.com/office/drawing/2014/main" val="220812752"/>
                  </a:ext>
                </a:extLst>
              </a:tr>
              <a:tr h="390521">
                <a:tc>
                  <a:txBody>
                    <a:bodyPr/>
                    <a:lstStyle/>
                    <a:p>
                      <a:pPr>
                        <a:lnSpc>
                          <a:spcPct val="150000"/>
                        </a:lnSpc>
                        <a:spcAft>
                          <a:spcPts val="800"/>
                        </a:spcAft>
                      </a:pPr>
                      <a:r>
                        <a:rPr lang="en-US" sz="1600" kern="0" cap="none" spc="0">
                          <a:solidFill>
                            <a:schemeClr val="tx1"/>
                          </a:solidFill>
                          <a:effectLst/>
                          <a:latin typeface="Arial" panose="020B0604020202020204" pitchFamily="34" charset="0"/>
                          <a:cs typeface="Arial" panose="020B0604020202020204" pitchFamily="34" charset="0"/>
                        </a:rPr>
                        <a:t>Viết tài liệu hướng dẫn &amp; báo cáo</a:t>
                      </a:r>
                      <a:endParaRPr lang="en-US" sz="1600" kern="100" cap="none" spc="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alpha val="34902"/>
                      </a:srgbClr>
                    </a:solidFill>
                  </a:tcPr>
                </a:tc>
                <a:tc>
                  <a:txBody>
                    <a:bodyPr/>
                    <a:lstStyle/>
                    <a:p>
                      <a:pPr algn="ctr"/>
                      <a:endParaRPr lang="en-US" sz="1600" kern="100" cap="none" spc="0">
                        <a:solidFill>
                          <a:schemeClr val="tx1"/>
                        </a:solidFill>
                        <a:effectLst/>
                        <a:latin typeface="Arial" panose="020B060402020202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alpha val="34902"/>
                      </a:srgbClr>
                    </a:solidFill>
                  </a:tcPr>
                </a:tc>
                <a:tc>
                  <a:txBody>
                    <a:bodyPr/>
                    <a:lstStyle/>
                    <a:p>
                      <a:pPr algn="ctr"/>
                      <a:endParaRPr lang="en-US" sz="1600" kern="100" cap="none" spc="0">
                        <a:solidFill>
                          <a:schemeClr val="tx1"/>
                        </a:solidFill>
                        <a:effectLst/>
                        <a:latin typeface="Arial" panose="020B060402020202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alpha val="34902"/>
                      </a:srgbClr>
                    </a:solidFill>
                  </a:tcPr>
                </a:tc>
                <a:tc>
                  <a:txBody>
                    <a:bodyPr/>
                    <a:lstStyle/>
                    <a:p>
                      <a:pPr algn="ctr"/>
                      <a:endParaRPr lang="en-US" sz="1600" kern="100" cap="none" spc="0">
                        <a:solidFill>
                          <a:schemeClr val="tx1"/>
                        </a:solidFill>
                        <a:effectLst/>
                        <a:latin typeface="Arial" panose="020B060402020202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alpha val="34902"/>
                      </a:srgbClr>
                    </a:solidFill>
                  </a:tcPr>
                </a:tc>
                <a:tc>
                  <a:txBody>
                    <a:bodyPr/>
                    <a:lstStyle/>
                    <a:p>
                      <a:pPr algn="ctr"/>
                      <a:endParaRPr lang="en-US" sz="1600" kern="100" cap="none" spc="0">
                        <a:solidFill>
                          <a:schemeClr val="tx1"/>
                        </a:solidFill>
                        <a:effectLst/>
                        <a:latin typeface="Arial" panose="020B060402020202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alpha val="34902"/>
                      </a:srgbClr>
                    </a:solidFill>
                  </a:tcPr>
                </a:tc>
                <a:tc>
                  <a:txBody>
                    <a:bodyPr/>
                    <a:lstStyle/>
                    <a:p>
                      <a:pPr algn="ctr"/>
                      <a:endParaRPr lang="en-US" sz="1600" kern="100" cap="none" spc="0">
                        <a:solidFill>
                          <a:schemeClr val="tx1"/>
                        </a:solidFill>
                        <a:effectLst/>
                        <a:latin typeface="Arial" panose="020B060402020202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alpha val="34902"/>
                      </a:srgbClr>
                    </a:solidFill>
                  </a:tcPr>
                </a:tc>
                <a:tc>
                  <a:txBody>
                    <a:bodyPr/>
                    <a:lstStyle/>
                    <a:p>
                      <a:pPr algn="ctr">
                        <a:lnSpc>
                          <a:spcPct val="150000"/>
                        </a:lnSpc>
                        <a:spcAft>
                          <a:spcPts val="800"/>
                        </a:spcAft>
                      </a:pPr>
                      <a:r>
                        <a:rPr lang="en-US" sz="1600" kern="0" cap="none" spc="0">
                          <a:solidFill>
                            <a:schemeClr val="tx1"/>
                          </a:solidFill>
                          <a:effectLst/>
                          <a:latin typeface="Arial" panose="020B0604020202020204" pitchFamily="34" charset="0"/>
                          <a:cs typeface="Arial" panose="020B0604020202020204" pitchFamily="34" charset="0"/>
                        </a:rPr>
                        <a:t>x</a:t>
                      </a:r>
                      <a:endParaRPr lang="en-US" sz="1600" kern="100" cap="none" spc="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30022" marR="30022" marT="93609"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alpha val="34902"/>
                      </a:srgbClr>
                    </a:solidFill>
                  </a:tcPr>
                </a:tc>
                <a:extLst>
                  <a:ext uri="{0D108BD9-81ED-4DB2-BD59-A6C34878D82A}">
                    <a16:rowId xmlns:a16="http://schemas.microsoft.com/office/drawing/2014/main" val="3107860076"/>
                  </a:ext>
                </a:extLst>
              </a:tr>
            </a:tbl>
          </a:graphicData>
        </a:graphic>
      </p:graphicFrame>
      <p:sp>
        <p:nvSpPr>
          <p:cNvPr id="5" name="TextBox 4">
            <a:extLst>
              <a:ext uri="{FF2B5EF4-FFF2-40B4-BE49-F238E27FC236}">
                <a16:creationId xmlns:a16="http://schemas.microsoft.com/office/drawing/2014/main" id="{3D56A32C-0568-BEE7-5946-1677314EFF0C}"/>
              </a:ext>
            </a:extLst>
          </p:cNvPr>
          <p:cNvSpPr txBox="1"/>
          <p:nvPr/>
        </p:nvSpPr>
        <p:spPr>
          <a:xfrm>
            <a:off x="288149" y="2743199"/>
            <a:ext cx="1605517" cy="2554545"/>
          </a:xfrm>
          <a:prstGeom prst="rect">
            <a:avLst/>
          </a:prstGeom>
          <a:noFill/>
        </p:spPr>
        <p:txBody>
          <a:bodyPr wrap="square" rtlCol="0">
            <a:spAutoFit/>
          </a:bodyPr>
          <a:lstStyle/>
          <a:p>
            <a:r>
              <a:rPr lang="en-US" sz="4000">
                <a:latin typeface="Arial" panose="020B0604020202020204" pitchFamily="34" charset="0"/>
                <a:cs typeface="Arial" panose="020B0604020202020204" pitchFamily="34" charset="0"/>
              </a:rPr>
              <a:t>Kế hoạch thực hiện</a:t>
            </a:r>
          </a:p>
        </p:txBody>
      </p:sp>
    </p:spTree>
    <p:extLst>
      <p:ext uri="{BB962C8B-B14F-4D97-AF65-F5344CB8AC3E}">
        <p14:creationId xmlns:p14="http://schemas.microsoft.com/office/powerpoint/2010/main" val="2577406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1" name="Rectangle 51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0">
            <a:extLst>
              <a:ext uri="{FF2B5EF4-FFF2-40B4-BE49-F238E27FC236}">
                <a16:creationId xmlns:a16="http://schemas.microsoft.com/office/drawing/2014/main" id="{DDEC45B8-5BEA-D826-7AEF-9F54D253CC52}"/>
              </a:ext>
            </a:extLst>
          </p:cNvPr>
          <p:cNvSpPr/>
          <p:nvPr/>
        </p:nvSpPr>
        <p:spPr>
          <a:xfrm>
            <a:off x="630936" y="639520"/>
            <a:ext cx="4089920" cy="1719072"/>
          </a:xfrm>
          <a:prstGeom prst="rect">
            <a:avLst/>
          </a:prstGeom>
        </p:spPr>
        <p:txBody>
          <a:bodyPr vert="horz" lIns="91440" tIns="45720" rIns="91440" bIns="45720" rtlCol="0" anchor="b">
            <a:normAutofit/>
          </a:bodyPr>
          <a:lstStyle/>
          <a:p>
            <a:pPr marL="0" indent="0">
              <a:lnSpc>
                <a:spcPct val="90000"/>
              </a:lnSpc>
              <a:spcBef>
                <a:spcPct val="0"/>
              </a:spcBef>
              <a:spcAft>
                <a:spcPts val="600"/>
              </a:spcAft>
            </a:pPr>
            <a:r>
              <a:rPr lang="en-US" sz="5400" kern="1200">
                <a:solidFill>
                  <a:schemeClr val="tx1"/>
                </a:solidFill>
                <a:latin typeface="Arial" panose="020B0604020202020204" pitchFamily="34" charset="0"/>
                <a:ea typeface="+mj-ea"/>
                <a:cs typeface="Arial" panose="020B0604020202020204" pitchFamily="34" charset="0"/>
              </a:rPr>
              <a:t>Lời Cảm Ơn</a:t>
            </a:r>
          </a:p>
        </p:txBody>
      </p:sp>
      <p:sp>
        <p:nvSpPr>
          <p:cNvPr id="513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F091E58-D5A9-5FE4-E0EA-A7083F965AC6}"/>
              </a:ext>
            </a:extLst>
          </p:cNvPr>
          <p:cNvSpPr txBox="1"/>
          <p:nvPr/>
        </p:nvSpPr>
        <p:spPr>
          <a:xfrm>
            <a:off x="630936" y="2807208"/>
            <a:ext cx="3429000" cy="3410712"/>
          </a:xfrm>
          <a:prstGeom prst="rect">
            <a:avLst/>
          </a:prstGeom>
        </p:spPr>
        <p:txBody>
          <a:bodyPr vert="horz" lIns="91440" tIns="45720" rIns="91440" bIns="45720" rtlCol="0" anchor="t">
            <a:normAutofit/>
          </a:bodyPr>
          <a:lstStyle/>
          <a:p>
            <a:pPr>
              <a:lnSpc>
                <a:spcPct val="150000"/>
              </a:lnSpc>
              <a:spcAft>
                <a:spcPts val="600"/>
              </a:spcAft>
            </a:pPr>
            <a:r>
              <a:rPr lang="en-US" sz="2200">
                <a:latin typeface="Arial" panose="020B0604020202020204" pitchFamily="34" charset="0"/>
                <a:cs typeface="Arial" panose="020B0604020202020204" pitchFamily="34" charset="0"/>
              </a:rPr>
              <a:t>Xin chân thành cảm ơn thầy cô đã lắng nghe và theo dõi. Mọi ý kiến đóng góp của thầy cô là vô cùng quý báu.</a:t>
            </a:r>
          </a:p>
        </p:txBody>
      </p:sp>
      <p:pic>
        <p:nvPicPr>
          <p:cNvPr id="4" name="Picture 2" descr="A blue and red text on a white background&#10;&#10;AI-generated content may be incorrect.">
            <a:extLst>
              <a:ext uri="{FF2B5EF4-FFF2-40B4-BE49-F238E27FC236}">
                <a16:creationId xmlns:a16="http://schemas.microsoft.com/office/drawing/2014/main" id="{B4BB6FE7-1D8A-0304-8811-357D12B300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53637" y="0"/>
            <a:ext cx="2138363" cy="690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4" descr="Cảm ơn bạn đã để lại thông tin! Giữ máy nhé, Woay sẽ liên hệ với bạn ngay.">
            <a:extLst>
              <a:ext uri="{FF2B5EF4-FFF2-40B4-BE49-F238E27FC236}">
                <a16:creationId xmlns:a16="http://schemas.microsoft.com/office/drawing/2014/main" id="{B47CB223-E9E1-4220-1352-DB7F0DFC60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8214" y="810318"/>
            <a:ext cx="6670508" cy="5513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14815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230</TotalTime>
  <Words>360</Words>
  <Application>Microsoft Office PowerPoint</Application>
  <PresentationFormat>Widescreen</PresentationFormat>
  <Paragraphs>88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Times New Roman</vt:lpstr>
      <vt:lpstr>Office Theme</vt:lpstr>
      <vt:lpstr>Hệ thống quản lý ca thi và thi trắc nghiệm trực tuyến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dat cao</dc:creator>
  <cp:lastModifiedBy>dat cao</cp:lastModifiedBy>
  <cp:revision>10</cp:revision>
  <dcterms:created xsi:type="dcterms:W3CDTF">2025-03-06T03:04:54Z</dcterms:created>
  <dcterms:modified xsi:type="dcterms:W3CDTF">2025-03-07T02:36:19Z</dcterms:modified>
</cp:coreProperties>
</file>