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4"/>
  </p:notesMasterIdLst>
  <p:handoutMasterIdLst>
    <p:handoutMasterId r:id="rId15"/>
  </p:handoutMasterIdLst>
  <p:sldIdLst>
    <p:sldId id="256" r:id="rId3"/>
    <p:sldId id="273" r:id="rId4"/>
    <p:sldId id="279" r:id="rId5"/>
    <p:sldId id="281" r:id="rId6"/>
    <p:sldId id="280" r:id="rId7"/>
    <p:sldId id="282" r:id="rId8"/>
    <p:sldId id="283" r:id="rId9"/>
    <p:sldId id="275" r:id="rId10"/>
    <p:sldId id="284" r:id="rId11"/>
    <p:sldId id="285" r:id="rId12"/>
    <p:sldId id="270"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0965" autoAdjust="0"/>
  </p:normalViewPr>
  <p:slideViewPr>
    <p:cSldViewPr>
      <p:cViewPr varScale="1">
        <p:scale>
          <a:sx n="60" d="100"/>
          <a:sy n="60" d="100"/>
        </p:scale>
        <p:origin x="66" y="120"/>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1/20/2017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1/20/2017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2</a:t>
            </a:fld>
            <a:endParaRPr lang="en-US"/>
          </a:p>
        </p:txBody>
      </p:sp>
    </p:spTree>
    <p:extLst>
      <p:ext uri="{BB962C8B-B14F-4D97-AF65-F5344CB8AC3E}">
        <p14:creationId xmlns:p14="http://schemas.microsoft.com/office/powerpoint/2010/main" val="353325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3</a:t>
            </a:fld>
            <a:endParaRPr lang="en-US"/>
          </a:p>
        </p:txBody>
      </p:sp>
    </p:spTree>
    <p:extLst>
      <p:ext uri="{BB962C8B-B14F-4D97-AF65-F5344CB8AC3E}">
        <p14:creationId xmlns:p14="http://schemas.microsoft.com/office/powerpoint/2010/main" val="125457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2"/>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4</a:t>
            </a:fld>
            <a:endParaRPr lang="en-US"/>
          </a:p>
        </p:txBody>
      </p:sp>
    </p:spTree>
    <p:extLst>
      <p:ext uri="{BB962C8B-B14F-4D97-AF65-F5344CB8AC3E}">
        <p14:creationId xmlns:p14="http://schemas.microsoft.com/office/powerpoint/2010/main" val="46777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1" kern="1200" dirty="0" smtClean="0">
                <a:solidFill>
                  <a:schemeClr val="tx2"/>
                </a:solidFill>
                <a:effectLst/>
                <a:latin typeface="+mn-lt"/>
                <a:ea typeface="+mn-ea"/>
                <a:cs typeface="+mn-cs"/>
              </a:rPr>
              <a:t>1. apt-get update &amp;&amp; apt-get install postfix </a:t>
            </a:r>
            <a:r>
              <a:rPr lang="en-US" sz="1200" b="0" i="1" kern="1200" dirty="0" err="1" smtClean="0">
                <a:solidFill>
                  <a:schemeClr val="tx2"/>
                </a:solidFill>
                <a:effectLst/>
                <a:latin typeface="+mn-lt"/>
                <a:ea typeface="+mn-ea"/>
                <a:cs typeface="+mn-cs"/>
              </a:rPr>
              <a:t>mailutils</a:t>
            </a:r>
            <a:endParaRPr lang="en-US" sz="1200" b="0" i="1" kern="1200" dirty="0" smtClean="0">
              <a:solidFill>
                <a:schemeClr val="tx2"/>
              </a:solidFill>
              <a:effectLst/>
              <a:latin typeface="+mn-lt"/>
              <a:ea typeface="+mn-ea"/>
              <a:cs typeface="+mn-cs"/>
            </a:endParaRPr>
          </a:p>
          <a:p>
            <a:pPr marL="171450" indent="-171450">
              <a:buFontTx/>
              <a:buChar char="-"/>
            </a:pPr>
            <a:r>
              <a:rPr lang="en-US" sz="1200" b="0" i="1" kern="1200" dirty="0" smtClean="0">
                <a:solidFill>
                  <a:schemeClr val="tx2"/>
                </a:solidFill>
                <a:effectLst/>
                <a:latin typeface="+mn-lt"/>
                <a:ea typeface="+mn-ea"/>
                <a:cs typeface="+mn-cs"/>
              </a:rPr>
              <a:t>2. vi /</a:t>
            </a:r>
            <a:r>
              <a:rPr lang="en-US" sz="1200" b="0" i="1" kern="1200" dirty="0" err="1" smtClean="0">
                <a:solidFill>
                  <a:schemeClr val="tx2"/>
                </a:solidFill>
                <a:effectLst/>
                <a:latin typeface="+mn-lt"/>
                <a:ea typeface="+mn-ea"/>
                <a:cs typeface="+mn-cs"/>
              </a:rPr>
              <a:t>etc</a:t>
            </a:r>
            <a:r>
              <a:rPr lang="en-US" sz="1200" b="0" i="1" kern="1200" dirty="0" smtClean="0">
                <a:solidFill>
                  <a:schemeClr val="tx2"/>
                </a:solidFill>
                <a:effectLst/>
                <a:latin typeface="+mn-lt"/>
                <a:ea typeface="+mn-ea"/>
                <a:cs typeface="+mn-cs"/>
              </a:rPr>
              <a:t>/postfix/</a:t>
            </a:r>
            <a:r>
              <a:rPr lang="en-US" sz="1200" b="0" i="1" kern="1200" dirty="0" err="1" smtClean="0">
                <a:solidFill>
                  <a:schemeClr val="tx2"/>
                </a:solidFill>
                <a:effectLst/>
                <a:latin typeface="+mn-lt"/>
                <a:ea typeface="+mn-ea"/>
                <a:cs typeface="+mn-cs"/>
              </a:rPr>
              <a:t>sasl_passwd</a:t>
            </a:r>
            <a:endParaRPr lang="en-US" sz="1200" b="0" i="1" kern="1200" dirty="0" smtClean="0">
              <a:solidFill>
                <a:schemeClr val="tx2"/>
              </a:solidFill>
              <a:effectLst/>
              <a:latin typeface="+mn-lt"/>
              <a:ea typeface="+mn-ea"/>
              <a:cs typeface="+mn-cs"/>
            </a:endParaRPr>
          </a:p>
          <a:p>
            <a:r>
              <a:rPr lang="en-US" sz="1200" b="0" i="0" kern="1200" dirty="0" smtClean="0">
                <a:solidFill>
                  <a:schemeClr val="tx2"/>
                </a:solidFill>
                <a:effectLst/>
                <a:latin typeface="+mn-lt"/>
                <a:ea typeface="+mn-ea"/>
                <a:cs typeface="+mn-cs"/>
              </a:rPr>
              <a:t>Add the line:</a:t>
            </a:r>
          </a:p>
          <a:p>
            <a:r>
              <a:rPr lang="en-US" dirty="0" smtClean="0"/>
              <a:t>[smtp.gmail.com]:587   </a:t>
            </a:r>
            <a:r>
              <a:rPr lang="en-US" dirty="0" err="1" smtClean="0"/>
              <a:t>username@gmail.com:password</a:t>
            </a:r>
            <a:endParaRPr lang="en-US" dirty="0" smtClean="0"/>
          </a:p>
          <a:p>
            <a:r>
              <a:rPr lang="en-US" sz="1200" b="0" i="1" kern="1200" dirty="0" smtClean="0">
                <a:solidFill>
                  <a:schemeClr val="tx2"/>
                </a:solidFill>
                <a:effectLst/>
                <a:latin typeface="+mn-lt"/>
                <a:ea typeface="+mn-ea"/>
                <a:cs typeface="+mn-cs"/>
              </a:rPr>
              <a:t># </a:t>
            </a:r>
            <a:r>
              <a:rPr lang="en-US" sz="1200" b="0" i="1" kern="1200" dirty="0" err="1" smtClean="0">
                <a:solidFill>
                  <a:schemeClr val="tx2"/>
                </a:solidFill>
                <a:effectLst/>
                <a:latin typeface="+mn-lt"/>
                <a:ea typeface="+mn-ea"/>
                <a:cs typeface="+mn-cs"/>
              </a:rPr>
              <a:t>chmod</a:t>
            </a:r>
            <a:r>
              <a:rPr lang="en-US" sz="1200" b="0" i="1" kern="1200" dirty="0" smtClean="0">
                <a:solidFill>
                  <a:schemeClr val="tx2"/>
                </a:solidFill>
                <a:effectLst/>
                <a:latin typeface="+mn-lt"/>
                <a:ea typeface="+mn-ea"/>
                <a:cs typeface="+mn-cs"/>
              </a:rPr>
              <a:t> 600 /</a:t>
            </a:r>
            <a:r>
              <a:rPr lang="en-US" sz="1200" b="0" i="1" kern="1200" dirty="0" err="1" smtClean="0">
                <a:solidFill>
                  <a:schemeClr val="tx2"/>
                </a:solidFill>
                <a:effectLst/>
                <a:latin typeface="+mn-lt"/>
                <a:ea typeface="+mn-ea"/>
                <a:cs typeface="+mn-cs"/>
              </a:rPr>
              <a:t>etc</a:t>
            </a:r>
            <a:r>
              <a:rPr lang="en-US" sz="1200" b="0" i="1" kern="1200" dirty="0" smtClean="0">
                <a:solidFill>
                  <a:schemeClr val="tx2"/>
                </a:solidFill>
                <a:effectLst/>
                <a:latin typeface="+mn-lt"/>
                <a:ea typeface="+mn-ea"/>
                <a:cs typeface="+mn-cs"/>
              </a:rPr>
              <a:t>/postfix/</a:t>
            </a:r>
            <a:r>
              <a:rPr lang="en-US" sz="1200" b="0" i="1" kern="1200" dirty="0" err="1" smtClean="0">
                <a:solidFill>
                  <a:schemeClr val="tx2"/>
                </a:solidFill>
                <a:effectLst/>
                <a:latin typeface="+mn-lt"/>
                <a:ea typeface="+mn-ea"/>
                <a:cs typeface="+mn-cs"/>
              </a:rPr>
              <a:t>sasl_passwd</a:t>
            </a:r>
            <a:r>
              <a:rPr lang="en-US" sz="1200" b="0" i="1" kern="1200" dirty="0" smtClean="0">
                <a:solidFill>
                  <a:schemeClr val="tx2"/>
                </a:solidFill>
                <a:effectLst/>
                <a:latin typeface="+mn-lt"/>
                <a:ea typeface="+mn-ea"/>
                <a:cs typeface="+mn-cs"/>
              </a:rPr>
              <a:t> (</a:t>
            </a:r>
            <a:r>
              <a:rPr lang="en-US" sz="1200" b="0" i="0" kern="1200" dirty="0" smtClean="0">
                <a:solidFill>
                  <a:schemeClr val="tx2"/>
                </a:solidFill>
                <a:effectLst/>
                <a:latin typeface="+mn-lt"/>
                <a:ea typeface="+mn-ea"/>
                <a:cs typeface="+mn-cs"/>
              </a:rPr>
              <a:t>Save and close the file. Your Gmail password is stored as plaintext, so make the file accessible only by root</a:t>
            </a:r>
            <a:r>
              <a:rPr lang="en-US" sz="1200" b="0" i="1" kern="1200" dirty="0" smtClean="0">
                <a:solidFill>
                  <a:schemeClr val="tx2"/>
                </a:solidFill>
                <a:effectLst/>
                <a:latin typeface="+mn-lt"/>
                <a:ea typeface="+mn-ea"/>
                <a:cs typeface="+mn-cs"/>
              </a:rPr>
              <a:t>)</a:t>
            </a:r>
          </a:p>
          <a:p>
            <a:r>
              <a:rPr lang="en-US" sz="1200" b="0" i="1" kern="1200" dirty="0" smtClean="0">
                <a:solidFill>
                  <a:schemeClr val="tx2"/>
                </a:solidFill>
                <a:effectLst/>
                <a:latin typeface="+mn-lt"/>
                <a:ea typeface="+mn-ea"/>
                <a:cs typeface="+mn-cs"/>
              </a:rPr>
              <a:t>- 3. </a:t>
            </a:r>
            <a:r>
              <a:rPr lang="en-US" sz="1200" b="0" i="0" kern="1200" dirty="0" smtClean="0">
                <a:solidFill>
                  <a:schemeClr val="tx2"/>
                </a:solidFill>
                <a:effectLst/>
                <a:latin typeface="+mn-lt"/>
                <a:ea typeface="+mn-ea"/>
                <a:cs typeface="+mn-cs"/>
              </a:rPr>
              <a:t>Edit the main Postfix configuration file:</a:t>
            </a:r>
          </a:p>
          <a:p>
            <a:r>
              <a:rPr lang="en-US" sz="1200" b="0" i="1" kern="1200" dirty="0" smtClean="0">
                <a:solidFill>
                  <a:schemeClr val="tx2"/>
                </a:solidFill>
                <a:effectLst/>
                <a:latin typeface="+mn-lt"/>
                <a:ea typeface="+mn-ea"/>
                <a:cs typeface="+mn-cs"/>
              </a:rPr>
              <a:t>vi /etc/postfix/main.cf</a:t>
            </a:r>
          </a:p>
          <a:p>
            <a:r>
              <a:rPr lang="en-US" sz="1200" b="0" i="0" kern="1200" dirty="0" smtClean="0">
                <a:solidFill>
                  <a:schemeClr val="tx2"/>
                </a:solidFill>
                <a:effectLst/>
                <a:latin typeface="+mn-lt"/>
                <a:ea typeface="+mn-ea"/>
                <a:cs typeface="+mn-cs"/>
              </a:rPr>
              <a:t>Add or modify the following values:</a:t>
            </a:r>
          </a:p>
          <a:p>
            <a:r>
              <a:rPr lang="en-US" dirty="0" err="1" smtClean="0"/>
              <a:t>relayhost</a:t>
            </a:r>
            <a:r>
              <a:rPr lang="en-US" dirty="0" smtClean="0"/>
              <a:t> = [smtp.gmail.com]:587</a:t>
            </a:r>
            <a:br>
              <a:rPr lang="en-US" dirty="0" smtClean="0"/>
            </a:br>
            <a:r>
              <a:rPr lang="en-US" dirty="0" err="1" smtClean="0"/>
              <a:t>smtp_use_tls</a:t>
            </a:r>
            <a:r>
              <a:rPr lang="en-US" dirty="0" smtClean="0"/>
              <a:t> = yes</a:t>
            </a:r>
            <a:br>
              <a:rPr lang="en-US" dirty="0" smtClean="0"/>
            </a:br>
            <a:r>
              <a:rPr lang="en-US" dirty="0" err="1" smtClean="0"/>
              <a:t>smtp_sasl_auth_enable</a:t>
            </a:r>
            <a:r>
              <a:rPr lang="en-US" dirty="0" smtClean="0"/>
              <a:t> = yes</a:t>
            </a:r>
            <a:br>
              <a:rPr lang="en-US" dirty="0" smtClean="0"/>
            </a:br>
            <a:r>
              <a:rPr lang="en-US" dirty="0" err="1" smtClean="0"/>
              <a:t>smtp_sasl_security_options</a:t>
            </a:r>
            <a:r>
              <a:rPr lang="en-US" dirty="0" smtClean="0"/>
              <a:t> =</a:t>
            </a:r>
            <a:br>
              <a:rPr lang="en-US" dirty="0" smtClean="0"/>
            </a:br>
            <a:r>
              <a:rPr lang="en-US" dirty="0" err="1" smtClean="0"/>
              <a:t>smtp_sasl_password_maps</a:t>
            </a:r>
            <a:r>
              <a:rPr lang="en-US" dirty="0" smtClean="0"/>
              <a:t> = hash:/</a:t>
            </a:r>
            <a:r>
              <a:rPr lang="en-US" dirty="0" err="1" smtClean="0"/>
              <a:t>etc</a:t>
            </a:r>
            <a:r>
              <a:rPr lang="en-US" dirty="0" smtClean="0"/>
              <a:t>/postfix/</a:t>
            </a:r>
            <a:r>
              <a:rPr lang="en-US" dirty="0" err="1" smtClean="0"/>
              <a:t>sasl_passwd</a:t>
            </a:r>
            <a:r>
              <a:rPr lang="en-US" dirty="0" smtClean="0"/>
              <a:t/>
            </a:r>
            <a:br>
              <a:rPr lang="en-US" dirty="0" smtClean="0"/>
            </a:br>
            <a:r>
              <a:rPr lang="en-US" dirty="0" err="1" smtClean="0"/>
              <a:t>smtp_tls_CAfile</a:t>
            </a:r>
            <a:r>
              <a:rPr lang="en-US" dirty="0" smtClean="0"/>
              <a:t> = /</a:t>
            </a:r>
            <a:r>
              <a:rPr lang="en-US" dirty="0" err="1" smtClean="0"/>
              <a:t>etc</a:t>
            </a:r>
            <a:r>
              <a:rPr lang="en-US" dirty="0" smtClean="0"/>
              <a:t>/</a:t>
            </a:r>
            <a:r>
              <a:rPr lang="en-US" dirty="0" err="1" smtClean="0"/>
              <a:t>ssl</a:t>
            </a:r>
            <a:r>
              <a:rPr lang="en-US" dirty="0" smtClean="0"/>
              <a:t>/certs/ca-certificates.crt</a:t>
            </a:r>
          </a:p>
          <a:p>
            <a:pPr marL="171450" indent="-171450">
              <a:buFontTx/>
              <a:buChar char="-"/>
            </a:pPr>
            <a:r>
              <a:rPr lang="en-US" dirty="0" smtClean="0"/>
              <a:t>4. </a:t>
            </a:r>
            <a:r>
              <a:rPr lang="en-US" sz="1200" b="0" i="0" kern="1200" dirty="0" smtClean="0">
                <a:solidFill>
                  <a:schemeClr val="tx2"/>
                </a:solidFill>
                <a:effectLst/>
                <a:latin typeface="+mn-lt"/>
                <a:ea typeface="+mn-ea"/>
                <a:cs typeface="+mn-cs"/>
              </a:rPr>
              <a:t>Use </a:t>
            </a:r>
            <a:r>
              <a:rPr lang="en-US" sz="1200" b="1" i="0" kern="1200" dirty="0" err="1" smtClean="0">
                <a:solidFill>
                  <a:schemeClr val="tx2"/>
                </a:solidFill>
                <a:effectLst/>
                <a:latin typeface="+mn-lt"/>
                <a:ea typeface="+mn-ea"/>
                <a:cs typeface="+mn-cs"/>
              </a:rPr>
              <a:t>postmap</a:t>
            </a:r>
            <a:r>
              <a:rPr lang="en-US" sz="1200" b="0" i="0" kern="1200" dirty="0" smtClean="0">
                <a:solidFill>
                  <a:schemeClr val="tx2"/>
                </a:solidFill>
                <a:effectLst/>
                <a:latin typeface="+mn-lt"/>
                <a:ea typeface="+mn-ea"/>
                <a:cs typeface="+mn-cs"/>
              </a:rPr>
              <a:t> to compile and hash the contents of </a:t>
            </a:r>
            <a:r>
              <a:rPr lang="en-US" sz="1200" b="1" i="0" kern="1200" dirty="0" err="1" smtClean="0">
                <a:solidFill>
                  <a:schemeClr val="tx2"/>
                </a:solidFill>
                <a:effectLst/>
                <a:latin typeface="+mn-lt"/>
                <a:ea typeface="+mn-ea"/>
                <a:cs typeface="+mn-cs"/>
              </a:rPr>
              <a:t>sasl_passwd</a:t>
            </a:r>
            <a:r>
              <a:rPr lang="en-US" sz="1200" b="0" i="0" kern="1200" dirty="0" smtClean="0">
                <a:solidFill>
                  <a:schemeClr val="tx2"/>
                </a:solidFill>
                <a:effectLst/>
                <a:latin typeface="+mn-lt"/>
                <a:ea typeface="+mn-ea"/>
                <a:cs typeface="+mn-cs"/>
              </a:rPr>
              <a:t>. The results will be stored in your Postfix configuration directory in the file </a:t>
            </a:r>
            <a:r>
              <a:rPr lang="en-US" sz="1200" b="1" i="0" kern="1200" dirty="0" err="1" smtClean="0">
                <a:solidFill>
                  <a:schemeClr val="tx2"/>
                </a:solidFill>
                <a:effectLst/>
                <a:latin typeface="+mn-lt"/>
                <a:ea typeface="+mn-ea"/>
                <a:cs typeface="+mn-cs"/>
              </a:rPr>
              <a:t>sasl_passwd.db</a:t>
            </a:r>
            <a:r>
              <a:rPr lang="en-US" sz="1200" b="0" i="0" kern="1200" dirty="0" smtClean="0">
                <a:solidFill>
                  <a:schemeClr val="tx2"/>
                </a:solidFill>
                <a:effectLst/>
                <a:latin typeface="+mn-lt"/>
                <a:ea typeface="+mn-ea"/>
                <a:cs typeface="+mn-cs"/>
              </a:rPr>
              <a:t>.</a:t>
            </a:r>
          </a:p>
          <a:p>
            <a:pPr marL="0" indent="0">
              <a:buFontTx/>
              <a:buNone/>
            </a:pPr>
            <a:r>
              <a:rPr lang="en-US" sz="1200" b="0" i="1" kern="1200" dirty="0" err="1" smtClean="0">
                <a:solidFill>
                  <a:schemeClr val="tx2"/>
                </a:solidFill>
                <a:effectLst/>
                <a:latin typeface="+mn-lt"/>
                <a:ea typeface="+mn-ea"/>
                <a:cs typeface="+mn-cs"/>
              </a:rPr>
              <a:t>postmap</a:t>
            </a:r>
            <a:r>
              <a:rPr lang="en-US" sz="1200" b="0" i="1" kern="1200" dirty="0" smtClean="0">
                <a:solidFill>
                  <a:schemeClr val="tx2"/>
                </a:solidFill>
                <a:effectLst/>
                <a:latin typeface="+mn-lt"/>
                <a:ea typeface="+mn-ea"/>
                <a:cs typeface="+mn-cs"/>
              </a:rPr>
              <a:t> /</a:t>
            </a:r>
            <a:r>
              <a:rPr lang="en-US" sz="1200" b="0" i="1" kern="1200" dirty="0" err="1" smtClean="0">
                <a:solidFill>
                  <a:schemeClr val="tx2"/>
                </a:solidFill>
                <a:effectLst/>
                <a:latin typeface="+mn-lt"/>
                <a:ea typeface="+mn-ea"/>
                <a:cs typeface="+mn-cs"/>
              </a:rPr>
              <a:t>etc</a:t>
            </a:r>
            <a:r>
              <a:rPr lang="en-US" sz="1200" b="0" i="1" kern="1200" dirty="0" smtClean="0">
                <a:solidFill>
                  <a:schemeClr val="tx2"/>
                </a:solidFill>
                <a:effectLst/>
                <a:latin typeface="+mn-lt"/>
                <a:ea typeface="+mn-ea"/>
                <a:cs typeface="+mn-cs"/>
              </a:rPr>
              <a:t>/postfix/</a:t>
            </a:r>
            <a:r>
              <a:rPr lang="en-US" sz="1200" b="0" i="1" kern="1200" dirty="0" err="1" smtClean="0">
                <a:solidFill>
                  <a:schemeClr val="tx2"/>
                </a:solidFill>
                <a:effectLst/>
                <a:latin typeface="+mn-lt"/>
                <a:ea typeface="+mn-ea"/>
                <a:cs typeface="+mn-cs"/>
              </a:rPr>
              <a:t>sasl_passwd</a:t>
            </a:r>
            <a:endParaRPr lang="en-US" sz="1200" b="0" i="1" kern="1200" dirty="0" smtClean="0">
              <a:solidFill>
                <a:schemeClr val="tx2"/>
              </a:solidFill>
              <a:effectLst/>
              <a:latin typeface="+mn-lt"/>
              <a:ea typeface="+mn-ea"/>
              <a:cs typeface="+mn-cs"/>
            </a:endParaRPr>
          </a:p>
          <a:p>
            <a:pPr marL="171450" indent="-171450">
              <a:buFontTx/>
              <a:buChar char="-"/>
            </a:pPr>
            <a:r>
              <a:rPr lang="en-US" sz="1200" b="0" i="1" kern="1200" dirty="0" smtClean="0">
                <a:solidFill>
                  <a:schemeClr val="tx2"/>
                </a:solidFill>
                <a:effectLst/>
                <a:latin typeface="+mn-lt"/>
                <a:ea typeface="+mn-ea"/>
                <a:cs typeface="+mn-cs"/>
              </a:rPr>
              <a:t>5. </a:t>
            </a:r>
            <a:r>
              <a:rPr lang="en-US" sz="1200" b="0" i="0" kern="1200" dirty="0" smtClean="0">
                <a:solidFill>
                  <a:schemeClr val="tx2"/>
                </a:solidFill>
                <a:effectLst/>
                <a:latin typeface="+mn-lt"/>
                <a:ea typeface="+mn-ea"/>
                <a:cs typeface="+mn-cs"/>
              </a:rPr>
              <a:t>Restart the Postfix service, putting your changes into effect.</a:t>
            </a:r>
          </a:p>
          <a:p>
            <a:pPr marL="0" indent="0">
              <a:buFontTx/>
              <a:buNone/>
            </a:pPr>
            <a:r>
              <a:rPr lang="en-US" sz="1200" b="0" i="1" kern="1200" dirty="0" err="1" smtClean="0">
                <a:solidFill>
                  <a:schemeClr val="tx2"/>
                </a:solidFill>
                <a:effectLst/>
                <a:latin typeface="+mn-lt"/>
                <a:ea typeface="+mn-ea"/>
                <a:cs typeface="+mn-cs"/>
              </a:rPr>
              <a:t>systemctl</a:t>
            </a:r>
            <a:r>
              <a:rPr lang="en-US" sz="1200" b="0" i="1" kern="1200" dirty="0" smtClean="0">
                <a:solidFill>
                  <a:schemeClr val="tx2"/>
                </a:solidFill>
                <a:effectLst/>
                <a:latin typeface="+mn-lt"/>
                <a:ea typeface="+mn-ea"/>
                <a:cs typeface="+mn-cs"/>
              </a:rPr>
              <a:t> restart </a:t>
            </a:r>
            <a:r>
              <a:rPr lang="en-US" sz="1200" b="0" i="1" kern="1200" dirty="0" err="1" smtClean="0">
                <a:solidFill>
                  <a:schemeClr val="tx2"/>
                </a:solidFill>
                <a:effectLst/>
                <a:latin typeface="+mn-lt"/>
                <a:ea typeface="+mn-ea"/>
                <a:cs typeface="+mn-cs"/>
              </a:rPr>
              <a:t>postfix.service</a:t>
            </a:r>
            <a:endParaRPr lang="en-US" sz="1200" b="0" i="1" kern="1200" dirty="0" smtClean="0">
              <a:solidFill>
                <a:schemeClr val="tx2"/>
              </a:solidFill>
              <a:effectLst/>
              <a:latin typeface="+mn-lt"/>
              <a:ea typeface="+mn-ea"/>
              <a:cs typeface="+mn-cs"/>
            </a:endParaRPr>
          </a:p>
          <a:p>
            <a:pPr marL="0" indent="0">
              <a:buFontTx/>
              <a:buNone/>
            </a:pPr>
            <a:r>
              <a:rPr lang="en-US" dirty="0" smtClean="0"/>
              <a:t> </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5</a:t>
            </a:fld>
            <a:endParaRPr lang="en-US"/>
          </a:p>
        </p:txBody>
      </p:sp>
    </p:spTree>
    <p:extLst>
      <p:ext uri="{BB962C8B-B14F-4D97-AF65-F5344CB8AC3E}">
        <p14:creationId xmlns:p14="http://schemas.microsoft.com/office/powerpoint/2010/main" val="48017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2"/>
                </a:solidFill>
                <a:effectLst/>
                <a:latin typeface="+mn-lt"/>
                <a:ea typeface="+mn-ea"/>
                <a:cs typeface="+mn-cs"/>
              </a:rPr>
              <a:t>Although there are many compression tools available, I decided to use the 5 that I consider the most common. GZIP, BZIP2, ZIP, LZMA, and the Linux tool Compress. One of the reasons for this test is to find the best compression, so where there was an option, I have chosen to use the most aggressive compression offered by each tool. The clear winner here though is LZMA.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2"/>
                </a:solidFill>
                <a:effectLst/>
                <a:latin typeface="+mn-lt"/>
                <a:ea typeface="+mn-ea"/>
                <a:cs typeface="+mn-cs"/>
              </a:rPr>
              <a:t>-This graph show the size of the compressed file as a percentage of the original, so the smaller, the better.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2"/>
                </a:solidFill>
                <a:effectLst/>
                <a:latin typeface="+mn-lt"/>
                <a:ea typeface="+mn-ea"/>
                <a:cs typeface="+mn-cs"/>
              </a:rPr>
              <a:t>-So now we know how will these tools compress, how long do they take to function? Notice that these speeds are in MB / Second, so the larger, the better. As good as LZMA is at it’s job though, it likes to take it’s time about things running at just 1MB/Sec or less.</a:t>
            </a:r>
          </a:p>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7</a:t>
            </a:fld>
            <a:endParaRPr lang="en-US"/>
          </a:p>
        </p:txBody>
      </p:sp>
    </p:spTree>
    <p:extLst>
      <p:ext uri="{BB962C8B-B14F-4D97-AF65-F5344CB8AC3E}">
        <p14:creationId xmlns:p14="http://schemas.microsoft.com/office/powerpoint/2010/main" val="3554645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6524C627-6A25-4420-A10F-ACB9CE6CF943}"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3BF2A8-B677-4EDE-B4E8-97CC618CBEEF}"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4FE94A1-2AA1-489B-8432-1F3AB7B897B8}"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2" name="Vertical Title 1"/>
          <p:cNvSpPr>
            <a:spLocks noGrp="1"/>
          </p:cNvSpPr>
          <p:nvPr>
            <p:ph type="title" orient="vert"/>
          </p:nvPr>
        </p:nvSpPr>
        <p:spPr>
          <a:xfrm>
            <a:off x="9558667" y="685800"/>
            <a:ext cx="1295401" cy="5486400"/>
          </a:xfrm>
        </p:spPr>
        <p:txBody>
          <a:bodyPr vert="eaVert"/>
          <a:lstStyle/>
          <a:p>
            <a:r>
              <a:rPr lang="en-US" smtClean="0"/>
              <a:t>Click to edit Master title style</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FB3912-EB0F-420B-84FF-43CD5B617CA7}"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E4320-5F3C-4921-A929-570F46ECD326}"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74C0D4D-6A63-49B3-8AFE-9009807FEB33}" type="datetime1">
              <a:rPr lang="en-US" smtClean="0"/>
              <a:t>1/20/2017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baseline="0"/>
            </a:lvl8pPr>
            <a:lvl9pPr marL="1920240">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846BB8C-2863-469C-BD0A-9304DB6CC846}" type="datetime1">
              <a:rPr lang="en-US" smtClean="0"/>
              <a:t>1/20/2017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E8062B7-A1DF-4F59-B3A9-233009C3B119}" type="datetime1">
              <a:rPr lang="en-US" smtClean="0"/>
              <a:t>1/20/2017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A0039C30-8C81-4A61-8647-74E1D5EA2920}" type="datetime1">
              <a:rPr lang="en-US" smtClean="0"/>
              <a:t>1/20/2017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C82E71-6852-48CF-B559-C3CAB809FDE3}" type="datetime1">
              <a:rPr lang="en-US" smtClean="0"/>
              <a:t>1/20/2017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A46F35-009A-4AD6-BD34-9758B951FF60}" type="datetime1">
              <a:rPr lang="en-US" smtClean="0"/>
              <a:t>1/20/2017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
        <p:nvSpPr>
          <p:cNvPr id="3" name="Picture Placeholder 2"/>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smtClean="0"/>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000">
                <a:solidFill>
                  <a:schemeClr val="tx1"/>
                </a:solidFill>
              </a:defRPr>
            </a:lvl1pPr>
          </a:lstStyle>
          <a:p>
            <a:fld id="{3F122B2D-BED1-47AD-A32C-46A5A3240295}" type="datetime1">
              <a:rPr lang="en-US" smtClean="0"/>
              <a:t>1/20/2017</a:t>
            </a:fld>
            <a:endParaRPr/>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000">
                <a:solidFill>
                  <a:schemeClr val="tx1"/>
                </a:solidFill>
              </a:defRPr>
            </a:lvl1pPr>
          </a:lstStyle>
          <a:p>
            <a:fld id="{693B167E-EA96-4147-81DE-549160052C22}" type="slidenum">
              <a:rPr/>
              <a:t>‹#›</a:t>
            </a:fld>
            <a:endParaRPr/>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 BACKUP IN LINUX</a:t>
            </a:r>
            <a:endParaRPr lang="en-US" dirty="0"/>
          </a:p>
        </p:txBody>
      </p:sp>
      <p:sp>
        <p:nvSpPr>
          <p:cNvPr id="3" name="Subtitle 2"/>
          <p:cNvSpPr>
            <a:spLocks noGrp="1"/>
          </p:cNvSpPr>
          <p:nvPr>
            <p:ph type="subTitle" idx="1"/>
          </p:nvPr>
        </p:nvSpPr>
        <p:spPr/>
        <p:txBody>
          <a:bodyPr/>
          <a:lstStyle/>
          <a:p>
            <a:r>
              <a:rPr lang="en-US" sz="3200" dirty="0" smtClean="0"/>
              <a:t>Students:	Pham </a:t>
            </a:r>
            <a:r>
              <a:rPr lang="en-US" sz="3200" dirty="0" err="1" smtClean="0"/>
              <a:t>Thi</a:t>
            </a:r>
            <a:r>
              <a:rPr lang="en-US" sz="3200" dirty="0" smtClean="0"/>
              <a:t> Thu </a:t>
            </a:r>
            <a:r>
              <a:rPr lang="en-US" sz="3200" dirty="0" err="1" smtClean="0"/>
              <a:t>Hien</a:t>
            </a:r>
            <a:endParaRPr lang="en-US" sz="3200" dirty="0" smtClean="0"/>
          </a:p>
          <a:p>
            <a:r>
              <a:rPr lang="en-US" sz="3200" dirty="0"/>
              <a:t>	</a:t>
            </a:r>
            <a:r>
              <a:rPr lang="en-US" sz="3200" dirty="0" smtClean="0"/>
              <a:t>	Nguyen Dong Son</a:t>
            </a:r>
          </a:p>
          <a:p>
            <a:endParaRPr lang="en-US" dirty="0"/>
          </a:p>
        </p:txBody>
      </p:sp>
      <p:sp>
        <p:nvSpPr>
          <p:cNvPr id="4" name="Slide Number Placeholder 3"/>
          <p:cNvSpPr>
            <a:spLocks noGrp="1"/>
          </p:cNvSpPr>
          <p:nvPr>
            <p:ph type="sldNum" sz="quarter" idx="12"/>
          </p:nvPr>
        </p:nvSpPr>
        <p:spPr/>
        <p:txBody>
          <a:bodyPr/>
          <a:lstStyle/>
          <a:p>
            <a:fld id="{693B167E-EA96-4147-81DE-549160052C22}" type="slidenum">
              <a:rPr lang="en-US" sz="2200" smtClean="0"/>
              <a:t>1</a:t>
            </a:fld>
            <a:endParaRPr lang="en-US" sz="2200" dirty="0"/>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all</a:t>
            </a:r>
            <a:endParaRPr lang="en-US" dirty="0"/>
          </a:p>
        </p:txBody>
      </p:sp>
      <p:sp>
        <p:nvSpPr>
          <p:cNvPr id="3" name="Text Placeholder 2"/>
          <p:cNvSpPr>
            <a:spLocks noGrp="1"/>
          </p:cNvSpPr>
          <p:nvPr>
            <p:ph type="body" sz="half" idx="2"/>
          </p:nvPr>
        </p:nvSpPr>
        <p:spPr>
          <a:xfrm>
            <a:off x="1536065" y="2590800"/>
            <a:ext cx="2743200" cy="2514600"/>
          </a:xfrm>
        </p:spPr>
        <p:txBody>
          <a:bodyPr>
            <a:normAutofit/>
          </a:bodyPr>
          <a:lstStyle/>
          <a:p>
            <a:r>
              <a:rPr lang="en-US" sz="2800" dirty="0" smtClean="0"/>
              <a:t>-Good points</a:t>
            </a:r>
          </a:p>
          <a:p>
            <a:endParaRPr lang="en-US" sz="2800" dirty="0"/>
          </a:p>
          <a:p>
            <a:endParaRPr lang="en-US" sz="2800" dirty="0" smtClean="0"/>
          </a:p>
          <a:p>
            <a:r>
              <a:rPr lang="en-US" sz="2800" dirty="0" smtClean="0"/>
              <a:t>-Bad points</a:t>
            </a:r>
            <a:endParaRPr lang="en-US" sz="2800" dirty="0"/>
          </a:p>
        </p:txBody>
      </p:sp>
      <p:sp>
        <p:nvSpPr>
          <p:cNvPr id="4" name="Content Placeholder 3"/>
          <p:cNvSpPr>
            <a:spLocks noGrp="1"/>
          </p:cNvSpPr>
          <p:nvPr>
            <p:ph idx="1"/>
          </p:nvPr>
        </p:nvSpPr>
        <p:spPr/>
        <p:txBody>
          <a:bodyPr/>
          <a:lstStyle/>
          <a:p>
            <a:r>
              <a:rPr lang="en-US" dirty="0" smtClean="0"/>
              <a:t>Knowing how to use bash script basically</a:t>
            </a:r>
          </a:p>
          <a:p>
            <a:r>
              <a:rPr lang="en-US" dirty="0" smtClean="0"/>
              <a:t>Knowing how to back up home directory basically and simply</a:t>
            </a:r>
          </a:p>
          <a:p>
            <a:endParaRPr lang="en-US" dirty="0" smtClean="0"/>
          </a:p>
          <a:p>
            <a:r>
              <a:rPr lang="en-US" dirty="0" smtClean="0"/>
              <a:t>Still one requirement left that we can not complete.</a:t>
            </a:r>
          </a:p>
          <a:p>
            <a:r>
              <a:rPr lang="en-US" dirty="0" smtClean="0"/>
              <a:t>The program is very simple and may be has some shortcomings.</a:t>
            </a:r>
            <a:endParaRPr lang="en-US" dirty="0"/>
          </a:p>
        </p:txBody>
      </p:sp>
      <p:sp>
        <p:nvSpPr>
          <p:cNvPr id="5" name="Slide Number Placeholder 4"/>
          <p:cNvSpPr>
            <a:spLocks noGrp="1"/>
          </p:cNvSpPr>
          <p:nvPr>
            <p:ph type="sldNum" sz="quarter" idx="12"/>
          </p:nvPr>
        </p:nvSpPr>
        <p:spPr/>
        <p:txBody>
          <a:bodyPr/>
          <a:lstStyle/>
          <a:p>
            <a:r>
              <a:rPr lang="en-US" sz="2200" dirty="0" smtClean="0"/>
              <a:t>10</a:t>
            </a:r>
            <a:endParaRPr lang="en-US" sz="2200" dirty="0"/>
          </a:p>
        </p:txBody>
      </p:sp>
    </p:spTree>
    <p:extLst>
      <p:ext uri="{BB962C8B-B14F-4D97-AF65-F5344CB8AC3E}">
        <p14:creationId xmlns:p14="http://schemas.microsoft.com/office/powerpoint/2010/main" val="6548075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1212" y="2209800"/>
            <a:ext cx="5943600" cy="1569660"/>
          </a:xfrm>
          <a:prstGeom prst="rect">
            <a:avLst/>
          </a:prstGeom>
          <a:noFill/>
        </p:spPr>
        <p:txBody>
          <a:bodyPr wrap="square" rtlCol="0">
            <a:spAutoFit/>
          </a:bodyPr>
          <a:lstStyle/>
          <a:p>
            <a:r>
              <a:rPr lang="en-US" sz="9600" dirty="0" smtClean="0"/>
              <a:t>THE	  END</a:t>
            </a:r>
            <a:endParaRPr lang="en-US" sz="9600" dirty="0"/>
          </a:p>
        </p:txBody>
      </p:sp>
      <p:sp>
        <p:nvSpPr>
          <p:cNvPr id="3" name="Slide Number Placeholder 2"/>
          <p:cNvSpPr>
            <a:spLocks noGrp="1"/>
          </p:cNvSpPr>
          <p:nvPr>
            <p:ph type="sldNum" sz="quarter" idx="12"/>
          </p:nvPr>
        </p:nvSpPr>
        <p:spPr/>
        <p:txBody>
          <a:bodyPr/>
          <a:lstStyle/>
          <a:p>
            <a:fld id="{693B167E-EA96-4147-81DE-549160052C22}" type="slidenum">
              <a:rPr lang="en-US" smtClean="0"/>
              <a:t>11</a:t>
            </a:fld>
            <a:endParaRPr lang="en-US"/>
          </a:p>
        </p:txBody>
      </p:sp>
    </p:spTree>
    <p:extLst>
      <p:ext uri="{BB962C8B-B14F-4D97-AF65-F5344CB8AC3E}">
        <p14:creationId xmlns:p14="http://schemas.microsoft.com/office/powerpoint/2010/main" val="711459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52400"/>
            <a:ext cx="9144000" cy="1144556"/>
          </a:xfrm>
        </p:spPr>
        <p:txBody>
          <a:bodyPr/>
          <a:lstStyle/>
          <a:p>
            <a:r>
              <a:rPr lang="en-US" dirty="0" smtClean="0"/>
              <a:t>The reasons for choosing the project</a:t>
            </a:r>
            <a:endParaRPr lang="en-US" dirty="0"/>
          </a:p>
        </p:txBody>
      </p:sp>
      <p:sp>
        <p:nvSpPr>
          <p:cNvPr id="14" name="Content Placeholder 13"/>
          <p:cNvSpPr>
            <a:spLocks noGrp="1"/>
          </p:cNvSpPr>
          <p:nvPr>
            <p:ph idx="1"/>
          </p:nvPr>
        </p:nvSpPr>
        <p:spPr>
          <a:xfrm>
            <a:off x="912812" y="1752600"/>
            <a:ext cx="10515600" cy="4419600"/>
          </a:xfrm>
        </p:spPr>
        <p:txBody>
          <a:bodyPr>
            <a:normAutofit/>
          </a:bodyPr>
          <a:lstStyle/>
          <a:p>
            <a:r>
              <a:rPr lang="en-US" sz="2800" dirty="0" smtClean="0"/>
              <a:t>Linux is an “almost perfect” OS ,but data is sometimes lost.</a:t>
            </a:r>
          </a:p>
          <a:p>
            <a:r>
              <a:rPr lang="en-US" sz="2800" dirty="0" smtClean="0"/>
              <a:t>Data in home directory is obviously something important to user. So backing up important data is something we should all do and know how to do.</a:t>
            </a:r>
          </a:p>
          <a:p>
            <a:r>
              <a:rPr lang="en-US" sz="2800" dirty="0" smtClean="0"/>
              <a:t>Because of the changing of the home directory everyday, we get lazy for doing the same thing all day, we need a program run automatically to backup our data.</a:t>
            </a:r>
          </a:p>
          <a:p>
            <a:r>
              <a:rPr lang="en-US" sz="2800" dirty="0" smtClean="0"/>
              <a:t>With making a shell script by ourselves, we can easily adjust the program according to our purpose. </a:t>
            </a:r>
            <a:endParaRPr lang="en-US" sz="2800" dirty="0"/>
          </a:p>
        </p:txBody>
      </p:sp>
      <p:sp>
        <p:nvSpPr>
          <p:cNvPr id="2" name="Slide Number Placeholder 1"/>
          <p:cNvSpPr>
            <a:spLocks noGrp="1"/>
          </p:cNvSpPr>
          <p:nvPr>
            <p:ph type="sldNum" sz="quarter" idx="12"/>
          </p:nvPr>
        </p:nvSpPr>
        <p:spPr/>
        <p:txBody>
          <a:bodyPr/>
          <a:lstStyle/>
          <a:p>
            <a:fld id="{693B167E-EA96-4147-81DE-549160052C22}" type="slidenum">
              <a:rPr lang="en-US" sz="2400" smtClean="0"/>
              <a:t>2</a:t>
            </a:fld>
            <a:endParaRPr lang="en-US" sz="2400" dirty="0"/>
          </a:p>
        </p:txBody>
      </p:sp>
    </p:spTree>
    <p:extLst>
      <p:ext uri="{BB962C8B-B14F-4D97-AF65-F5344CB8AC3E}">
        <p14:creationId xmlns:p14="http://schemas.microsoft.com/office/powerpoint/2010/main" val="3211877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228600"/>
            <a:ext cx="9144000" cy="1144556"/>
          </a:xfrm>
        </p:spPr>
        <p:txBody>
          <a:bodyPr/>
          <a:lstStyle/>
          <a:p>
            <a:r>
              <a:rPr lang="en-US" dirty="0" smtClean="0"/>
              <a:t>Short description for the program </a:t>
            </a:r>
            <a:endParaRPr lang="en-US" dirty="0"/>
          </a:p>
        </p:txBody>
      </p:sp>
      <p:sp>
        <p:nvSpPr>
          <p:cNvPr id="14" name="Content Placeholder 13"/>
          <p:cNvSpPr>
            <a:spLocks noGrp="1"/>
          </p:cNvSpPr>
          <p:nvPr>
            <p:ph idx="1"/>
          </p:nvPr>
        </p:nvSpPr>
        <p:spPr>
          <a:xfrm>
            <a:off x="836612" y="1905000"/>
            <a:ext cx="10515600" cy="4419600"/>
          </a:xfrm>
        </p:spPr>
        <p:txBody>
          <a:bodyPr>
            <a:normAutofit/>
          </a:bodyPr>
          <a:lstStyle/>
          <a:p>
            <a:r>
              <a:rPr lang="en-US" sz="2800" dirty="0" smtClean="0"/>
              <a:t>There are many ways to backup data in </a:t>
            </a:r>
            <a:r>
              <a:rPr lang="en-US" sz="2800" dirty="0" err="1" smtClean="0"/>
              <a:t>linux</a:t>
            </a:r>
            <a:r>
              <a:rPr lang="en-US" sz="2800" dirty="0" smtClean="0"/>
              <a:t>, but the two most common ones using script are:</a:t>
            </a:r>
          </a:p>
          <a:p>
            <a:pPr lvl="1">
              <a:buFont typeface="Arial" panose="020B0604020202020204" pitchFamily="34" charset="0"/>
              <a:buChar char="-"/>
            </a:pPr>
            <a:r>
              <a:rPr lang="en-US" sz="2400" dirty="0" smtClean="0"/>
              <a:t>Using TAR is the traditional way</a:t>
            </a:r>
          </a:p>
          <a:p>
            <a:pPr lvl="1">
              <a:buFont typeface="Arial" panose="020B0604020202020204" pitchFamily="34" charset="0"/>
              <a:buChar char="-"/>
            </a:pPr>
            <a:r>
              <a:rPr lang="en-US" sz="2400" dirty="0" smtClean="0"/>
              <a:t>Using RSYNC is a very common way recently</a:t>
            </a:r>
            <a:endParaRPr lang="en-US" sz="2400" dirty="0"/>
          </a:p>
          <a:p>
            <a:r>
              <a:rPr lang="en-US" sz="2800" dirty="0" smtClean="0"/>
              <a:t>We choose using TAR for our project.</a:t>
            </a:r>
          </a:p>
          <a:p>
            <a:pPr lvl="1">
              <a:buFont typeface="Arial" panose="020B0604020202020204" pitchFamily="34" charset="0"/>
              <a:buChar char="-"/>
            </a:pPr>
            <a:r>
              <a:rPr lang="en-US" sz="2400" dirty="0"/>
              <a:t>The </a:t>
            </a:r>
            <a:r>
              <a:rPr lang="en-US" sz="2400" dirty="0" smtClean="0"/>
              <a:t>TAR </a:t>
            </a:r>
            <a:r>
              <a:rPr lang="en-US" sz="2400" dirty="0"/>
              <a:t>command in Linux can quickly create archives of entire </a:t>
            </a:r>
            <a:r>
              <a:rPr lang="en-US" sz="2400" dirty="0" smtClean="0"/>
              <a:t>directories</a:t>
            </a:r>
          </a:p>
          <a:p>
            <a:pPr lvl="1">
              <a:buFont typeface="Arial" panose="020B0604020202020204" pitchFamily="34" charset="0"/>
              <a:buChar char="-"/>
            </a:pPr>
            <a:r>
              <a:rPr lang="en-US" sz="2400" dirty="0" smtClean="0"/>
              <a:t>The </a:t>
            </a:r>
            <a:r>
              <a:rPr lang="en-US" sz="2400" dirty="0"/>
              <a:t>home directory of a user needs to be archived for backup </a:t>
            </a:r>
            <a:r>
              <a:rPr lang="en-US" sz="2400" dirty="0" smtClean="0"/>
              <a:t>purposes.</a:t>
            </a:r>
          </a:p>
          <a:p>
            <a:pPr lvl="1">
              <a:buFont typeface="Arial" panose="020B0604020202020204" pitchFamily="34" charset="0"/>
              <a:buChar char="-"/>
            </a:pPr>
            <a:r>
              <a:rPr lang="en-US" sz="2400" dirty="0" smtClean="0"/>
              <a:t>And then we compress the contents of this archive using </a:t>
            </a:r>
            <a:r>
              <a:rPr lang="en-US" sz="2400" dirty="0"/>
              <a:t> </a:t>
            </a:r>
            <a:r>
              <a:rPr lang="en-US" sz="2400" dirty="0" smtClean="0"/>
              <a:t>compression algorithms as ZIP, GZIP, BZIP2, LZMA,….</a:t>
            </a:r>
          </a:p>
          <a:p>
            <a:endParaRPr lang="en-US" sz="2800" dirty="0" smtClean="0"/>
          </a:p>
        </p:txBody>
      </p:sp>
      <p:sp>
        <p:nvSpPr>
          <p:cNvPr id="2" name="Slide Number Placeholder 1"/>
          <p:cNvSpPr>
            <a:spLocks noGrp="1"/>
          </p:cNvSpPr>
          <p:nvPr>
            <p:ph type="sldNum" sz="quarter" idx="12"/>
          </p:nvPr>
        </p:nvSpPr>
        <p:spPr/>
        <p:txBody>
          <a:bodyPr/>
          <a:lstStyle/>
          <a:p>
            <a:fld id="{693B167E-EA96-4147-81DE-549160052C22}" type="slidenum">
              <a:rPr lang="en-US" sz="2200" smtClean="0"/>
              <a:t>3</a:t>
            </a:fld>
            <a:endParaRPr lang="en-US" sz="2200" dirty="0"/>
          </a:p>
        </p:txBody>
      </p:sp>
    </p:spTree>
    <p:extLst>
      <p:ext uri="{BB962C8B-B14F-4D97-AF65-F5344CB8AC3E}">
        <p14:creationId xmlns:p14="http://schemas.microsoft.com/office/powerpoint/2010/main" val="630892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228600"/>
            <a:ext cx="9144000" cy="1144556"/>
          </a:xfrm>
        </p:spPr>
        <p:txBody>
          <a:bodyPr/>
          <a:lstStyle/>
          <a:p>
            <a:r>
              <a:rPr lang="en-US" dirty="0" smtClean="0"/>
              <a:t>Short description for the program </a:t>
            </a:r>
            <a:endParaRPr lang="en-US" dirty="0"/>
          </a:p>
        </p:txBody>
      </p:sp>
      <p:sp>
        <p:nvSpPr>
          <p:cNvPr id="14" name="Content Placeholder 13"/>
          <p:cNvSpPr>
            <a:spLocks noGrp="1"/>
          </p:cNvSpPr>
          <p:nvPr>
            <p:ph idx="1"/>
          </p:nvPr>
        </p:nvSpPr>
        <p:spPr>
          <a:xfrm>
            <a:off x="836612" y="1905000"/>
            <a:ext cx="10515600" cy="4419600"/>
          </a:xfrm>
        </p:spPr>
        <p:txBody>
          <a:bodyPr>
            <a:normAutofit/>
          </a:bodyPr>
          <a:lstStyle/>
          <a:p>
            <a:pPr marL="0" indent="0">
              <a:buNone/>
            </a:pPr>
            <a:r>
              <a:rPr lang="en-US" sz="2800" dirty="0" smtClean="0"/>
              <a:t>The feathers:</a:t>
            </a:r>
            <a:endParaRPr lang="en-US" sz="2800" dirty="0"/>
          </a:p>
          <a:p>
            <a:pPr lvl="1"/>
            <a:r>
              <a:rPr lang="en-US" sz="2800" dirty="0" smtClean="0"/>
              <a:t>Accepting different compression algorithms as argument:</a:t>
            </a:r>
          </a:p>
          <a:p>
            <a:pPr marL="408305" lvl="1" indent="0">
              <a:buNone/>
            </a:pPr>
            <a:r>
              <a:rPr lang="en-US" sz="2800" dirty="0" smtClean="0"/>
              <a:t>-zip, -</a:t>
            </a:r>
            <a:r>
              <a:rPr lang="en-US" sz="2800" dirty="0" err="1" smtClean="0"/>
              <a:t>gz</a:t>
            </a:r>
            <a:r>
              <a:rPr lang="en-US" sz="2800" dirty="0" smtClean="0"/>
              <a:t>, -</a:t>
            </a:r>
            <a:r>
              <a:rPr lang="en-US" sz="2800" dirty="0" err="1" smtClean="0"/>
              <a:t>lzma</a:t>
            </a:r>
            <a:r>
              <a:rPr lang="en-US" sz="2800" dirty="0" smtClean="0"/>
              <a:t>, -</a:t>
            </a:r>
            <a:r>
              <a:rPr lang="en-US" sz="2800" dirty="0" err="1" smtClean="0"/>
              <a:t>xz</a:t>
            </a:r>
            <a:r>
              <a:rPr lang="en-US" sz="2800" dirty="0" smtClean="0"/>
              <a:t>, -bz2</a:t>
            </a:r>
          </a:p>
          <a:p>
            <a:pPr marL="408305" lvl="1" indent="0">
              <a:buNone/>
            </a:pPr>
            <a:r>
              <a:rPr lang="en-US" sz="2800" dirty="0" smtClean="0"/>
              <a:t>The default one is GZIP.</a:t>
            </a:r>
          </a:p>
          <a:p>
            <a:pPr lvl="1"/>
            <a:r>
              <a:rPr lang="en-US" sz="2800" dirty="0" smtClean="0"/>
              <a:t>Sending an email informing to user if it finds something different in today’s home folder from yesterday’s.</a:t>
            </a:r>
          </a:p>
          <a:p>
            <a:pPr lvl="1"/>
            <a:r>
              <a:rPr lang="en-US" sz="2800" dirty="0" smtClean="0"/>
              <a:t>Running automatically at 5pm everyday. </a:t>
            </a:r>
          </a:p>
          <a:p>
            <a:pPr marL="0" indent="0">
              <a:buNone/>
            </a:pPr>
            <a:r>
              <a:rPr lang="en-US" sz="2800" dirty="0" err="1" smtClean="0"/>
              <a:t>Github</a:t>
            </a:r>
            <a:r>
              <a:rPr lang="en-US" sz="2800" dirty="0" smtClean="0"/>
              <a:t> </a:t>
            </a:r>
            <a:r>
              <a:rPr lang="en-US" sz="2800" dirty="0" err="1" smtClean="0"/>
              <a:t>respository</a:t>
            </a:r>
            <a:r>
              <a:rPr lang="en-US" sz="2800" dirty="0"/>
              <a:t>: https://github.com/hienhp/linagora-backuphome</a:t>
            </a:r>
            <a:endParaRPr lang="en-US" sz="2800" dirty="0" smtClean="0"/>
          </a:p>
        </p:txBody>
      </p:sp>
      <p:sp>
        <p:nvSpPr>
          <p:cNvPr id="2" name="Slide Number Placeholder 1"/>
          <p:cNvSpPr>
            <a:spLocks noGrp="1"/>
          </p:cNvSpPr>
          <p:nvPr>
            <p:ph type="sldNum" sz="quarter" idx="12"/>
          </p:nvPr>
        </p:nvSpPr>
        <p:spPr/>
        <p:txBody>
          <a:bodyPr/>
          <a:lstStyle/>
          <a:p>
            <a:fld id="{693B167E-EA96-4147-81DE-549160052C22}" type="slidenum">
              <a:rPr lang="en-US" sz="2200" smtClean="0"/>
              <a:t>4</a:t>
            </a:fld>
            <a:endParaRPr lang="en-US" sz="2200" dirty="0"/>
          </a:p>
        </p:txBody>
      </p:sp>
    </p:spTree>
    <p:extLst>
      <p:ext uri="{BB962C8B-B14F-4D97-AF65-F5344CB8AC3E}">
        <p14:creationId xmlns:p14="http://schemas.microsoft.com/office/powerpoint/2010/main" val="2384787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152400"/>
            <a:ext cx="9144000" cy="1143000"/>
          </a:xfrm>
        </p:spPr>
        <p:txBody>
          <a:bodyPr/>
          <a:lstStyle/>
          <a:p>
            <a:r>
              <a:rPr lang="en-US" dirty="0" smtClean="0"/>
              <a:t>Requirements and notes</a:t>
            </a:r>
            <a:endParaRPr lang="en-US" dirty="0"/>
          </a:p>
        </p:txBody>
      </p:sp>
      <p:sp>
        <p:nvSpPr>
          <p:cNvPr id="14" name="Content Placeholder 13"/>
          <p:cNvSpPr>
            <a:spLocks noGrp="1"/>
          </p:cNvSpPr>
          <p:nvPr>
            <p:ph idx="1"/>
          </p:nvPr>
        </p:nvSpPr>
        <p:spPr>
          <a:xfrm>
            <a:off x="836612" y="1905000"/>
            <a:ext cx="10058400" cy="4495800"/>
          </a:xfrm>
        </p:spPr>
        <p:txBody>
          <a:bodyPr>
            <a:normAutofit/>
          </a:bodyPr>
          <a:lstStyle/>
          <a:p>
            <a:r>
              <a:rPr lang="en-US" sz="2800" dirty="0" smtClean="0"/>
              <a:t>Configure Postfix to use Gmail to able to send email (in </a:t>
            </a:r>
            <a:r>
              <a:rPr lang="en-US" sz="2800" dirty="0" err="1" smtClean="0"/>
              <a:t>Debain</a:t>
            </a:r>
            <a:r>
              <a:rPr lang="en-US" sz="2800" dirty="0" smtClean="0"/>
              <a:t>).</a:t>
            </a:r>
          </a:p>
          <a:p>
            <a:pPr lvl="1">
              <a:buFont typeface="Arial" panose="020B0604020202020204" pitchFamily="34" charset="0"/>
              <a:buChar char="-"/>
            </a:pPr>
            <a:r>
              <a:rPr lang="en-US" sz="2400" dirty="0" smtClean="0"/>
              <a:t>Installing the Postfix package</a:t>
            </a:r>
          </a:p>
          <a:p>
            <a:pPr lvl="1">
              <a:buFont typeface="Arial" panose="020B0604020202020204" pitchFamily="34" charset="0"/>
              <a:buChar char="-"/>
            </a:pPr>
            <a:r>
              <a:rPr lang="en-US" sz="2400" dirty="0" smtClean="0"/>
              <a:t>Configuring Gmail authentication</a:t>
            </a:r>
          </a:p>
          <a:p>
            <a:pPr lvl="1">
              <a:buFont typeface="Arial" panose="020B0604020202020204" pitchFamily="34" charset="0"/>
              <a:buChar char="-"/>
            </a:pPr>
            <a:r>
              <a:rPr lang="en-US" sz="2400" dirty="0" smtClean="0"/>
              <a:t>Configuring Postfix</a:t>
            </a:r>
          </a:p>
          <a:p>
            <a:pPr lvl="1">
              <a:buFont typeface="Arial" panose="020B0604020202020204" pitchFamily="34" charset="0"/>
              <a:buChar char="-"/>
            </a:pPr>
            <a:r>
              <a:rPr lang="en-US" sz="2400" dirty="0" smtClean="0"/>
              <a:t>Process password file</a:t>
            </a:r>
          </a:p>
          <a:p>
            <a:pPr lvl="1">
              <a:buFont typeface="Arial" panose="020B0604020202020204" pitchFamily="34" charset="0"/>
              <a:buChar char="-"/>
            </a:pPr>
            <a:r>
              <a:rPr lang="en-US" sz="2400" dirty="0" smtClean="0"/>
              <a:t>Restart Postfix</a:t>
            </a:r>
          </a:p>
          <a:p>
            <a:r>
              <a:rPr lang="en-US" sz="2800" dirty="0" smtClean="0"/>
              <a:t>Make sure that the script has the execute permission set by 700 or 755</a:t>
            </a:r>
          </a:p>
          <a:p>
            <a:r>
              <a:rPr lang="en-US" sz="2800" dirty="0" smtClean="0"/>
              <a:t>Set the </a:t>
            </a:r>
            <a:r>
              <a:rPr lang="en-US" sz="2800" dirty="0" err="1" smtClean="0"/>
              <a:t>backup_dir</a:t>
            </a:r>
            <a:r>
              <a:rPr lang="en-US" sz="2800" dirty="0" smtClean="0"/>
              <a:t> variable to a </a:t>
            </a:r>
            <a:r>
              <a:rPr lang="en-US" sz="2800" dirty="0" err="1" smtClean="0"/>
              <a:t>dir</a:t>
            </a:r>
            <a:r>
              <a:rPr lang="en-US" sz="2800" dirty="0" smtClean="0"/>
              <a:t> on a separate </a:t>
            </a:r>
            <a:r>
              <a:rPr lang="en-US" sz="2800" dirty="0" err="1" smtClean="0"/>
              <a:t>dir</a:t>
            </a:r>
            <a:r>
              <a:rPr lang="en-US" sz="2800" dirty="0" smtClean="0"/>
              <a:t> than the one we are backing up. </a:t>
            </a:r>
            <a:endParaRPr lang="en-US" sz="2800" dirty="0"/>
          </a:p>
          <a:p>
            <a:endParaRPr lang="en-US" sz="2800" dirty="0"/>
          </a:p>
        </p:txBody>
      </p:sp>
      <p:sp>
        <p:nvSpPr>
          <p:cNvPr id="2" name="Slide Number Placeholder 1"/>
          <p:cNvSpPr>
            <a:spLocks noGrp="1"/>
          </p:cNvSpPr>
          <p:nvPr>
            <p:ph type="sldNum" sz="quarter" idx="12"/>
          </p:nvPr>
        </p:nvSpPr>
        <p:spPr/>
        <p:txBody>
          <a:bodyPr/>
          <a:lstStyle/>
          <a:p>
            <a:fld id="{693B167E-EA96-4147-81DE-549160052C22}" type="slidenum">
              <a:rPr lang="en-US" sz="2200" smtClean="0"/>
              <a:t>5</a:t>
            </a:fld>
            <a:endParaRPr lang="en-US" sz="2200" dirty="0"/>
          </a:p>
        </p:txBody>
      </p:sp>
    </p:spTree>
    <p:extLst>
      <p:ext uri="{BB962C8B-B14F-4D97-AF65-F5344CB8AC3E}">
        <p14:creationId xmlns:p14="http://schemas.microsoft.com/office/powerpoint/2010/main" val="3742847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144002"/>
            <a:ext cx="9144000" cy="1144556"/>
          </a:xfrm>
        </p:spPr>
        <p:txBody>
          <a:bodyPr/>
          <a:lstStyle/>
          <a:p>
            <a:r>
              <a:rPr lang="en-US" dirty="0" smtClean="0"/>
              <a:t>Accepting different </a:t>
            </a:r>
            <a:r>
              <a:rPr lang="en-US" dirty="0"/>
              <a:t>compression </a:t>
            </a:r>
            <a:r>
              <a:rPr lang="en-US" dirty="0" smtClean="0"/>
              <a:t>algorithms</a:t>
            </a:r>
            <a:endParaRPr lang="en-US" dirty="0"/>
          </a:p>
        </p:txBody>
      </p:sp>
      <p:sp>
        <p:nvSpPr>
          <p:cNvPr id="14" name="Content Placeholder 13"/>
          <p:cNvSpPr>
            <a:spLocks noGrp="1"/>
          </p:cNvSpPr>
          <p:nvPr>
            <p:ph idx="1"/>
          </p:nvPr>
        </p:nvSpPr>
        <p:spPr>
          <a:xfrm>
            <a:off x="1065212" y="1905000"/>
            <a:ext cx="5012373" cy="4267200"/>
          </a:xfrm>
        </p:spPr>
        <p:txBody>
          <a:bodyPr>
            <a:normAutofit/>
          </a:bodyPr>
          <a:lstStyle/>
          <a:p>
            <a:pPr marL="0" indent="0">
              <a:buNone/>
            </a:pPr>
            <a:r>
              <a:rPr lang="en-US" sz="2800" dirty="0" smtClean="0"/>
              <a:t>These are options we can use for </a:t>
            </a:r>
            <a:r>
              <a:rPr lang="en-US" sz="2800" dirty="0"/>
              <a:t>different </a:t>
            </a:r>
            <a:r>
              <a:rPr lang="en-US" sz="2800" dirty="0" smtClean="0"/>
              <a:t>compression algorithms: </a:t>
            </a:r>
          </a:p>
          <a:p>
            <a:pPr marL="0" indent="0">
              <a:buNone/>
            </a:pPr>
            <a:endParaRPr lang="en-US" sz="2800" dirty="0"/>
          </a:p>
          <a:p>
            <a:pPr marL="0" indent="0">
              <a:buNone/>
            </a:pPr>
            <a:endParaRPr lang="en-US" sz="2800" dirty="0" smtClean="0"/>
          </a:p>
          <a:p>
            <a:pPr marL="0" indent="0">
              <a:buNone/>
            </a:pPr>
            <a:r>
              <a:rPr lang="en-US" sz="2800" dirty="0" smtClean="0"/>
              <a:t>Using TAR to archive and compress data: </a:t>
            </a:r>
          </a:p>
          <a:p>
            <a:pPr marL="0" indent="0">
              <a:buNone/>
            </a:pP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212" y="1935480"/>
            <a:ext cx="4876801" cy="1447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412" y="4404360"/>
            <a:ext cx="6679418" cy="1752600"/>
          </a:xfrm>
          <a:prstGeom prst="rect">
            <a:avLst/>
          </a:prstGeom>
        </p:spPr>
      </p:pic>
      <p:sp>
        <p:nvSpPr>
          <p:cNvPr id="4" name="Slide Number Placeholder 3"/>
          <p:cNvSpPr>
            <a:spLocks noGrp="1"/>
          </p:cNvSpPr>
          <p:nvPr>
            <p:ph type="sldNum" sz="quarter" idx="12"/>
          </p:nvPr>
        </p:nvSpPr>
        <p:spPr/>
        <p:txBody>
          <a:bodyPr/>
          <a:lstStyle/>
          <a:p>
            <a:fld id="{693B167E-EA96-4147-81DE-549160052C22}" type="slidenum">
              <a:rPr lang="en-US" sz="2200" smtClean="0"/>
              <a:t>6</a:t>
            </a:fld>
            <a:endParaRPr lang="en-US" sz="2200" dirty="0"/>
          </a:p>
        </p:txBody>
      </p:sp>
    </p:spTree>
    <p:extLst>
      <p:ext uri="{BB962C8B-B14F-4D97-AF65-F5344CB8AC3E}">
        <p14:creationId xmlns:p14="http://schemas.microsoft.com/office/powerpoint/2010/main" val="3632735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7612" y="228600"/>
            <a:ext cx="9144000" cy="1144556"/>
          </a:xfrm>
        </p:spPr>
        <p:txBody>
          <a:bodyPr/>
          <a:lstStyle/>
          <a:p>
            <a:r>
              <a:rPr lang="en-US" dirty="0"/>
              <a:t>The ‘best’ compression </a:t>
            </a:r>
            <a:r>
              <a:rPr lang="en-US" dirty="0" smtClean="0"/>
              <a:t>algorithm</a:t>
            </a:r>
            <a:endParaRPr lang="en-US" dirty="0"/>
          </a:p>
        </p:txBody>
      </p:sp>
      <p:sp>
        <p:nvSpPr>
          <p:cNvPr id="14" name="Content Placeholder 13"/>
          <p:cNvSpPr>
            <a:spLocks noGrp="1"/>
          </p:cNvSpPr>
          <p:nvPr>
            <p:ph idx="1"/>
          </p:nvPr>
        </p:nvSpPr>
        <p:spPr>
          <a:xfrm>
            <a:off x="1065212" y="1905000"/>
            <a:ext cx="5562600" cy="4267200"/>
          </a:xfrm>
        </p:spPr>
        <p:txBody>
          <a:bodyPr>
            <a:normAutofit/>
          </a:bodyPr>
          <a:lstStyle/>
          <a:p>
            <a:r>
              <a:rPr lang="en-US" sz="2800" dirty="0" smtClean="0"/>
              <a:t>Depending on the needs of the user</a:t>
            </a:r>
          </a:p>
          <a:p>
            <a:pPr lvl="1">
              <a:buFont typeface="Corbel" panose="020B0503020204020204" pitchFamily="34" charset="0"/>
              <a:buChar char="-"/>
            </a:pPr>
            <a:r>
              <a:rPr lang="en-US" sz="2400" dirty="0" smtClean="0"/>
              <a:t>Compression ratios</a:t>
            </a:r>
          </a:p>
          <a:p>
            <a:pPr lvl="1">
              <a:buFont typeface="Corbel" panose="020B0503020204020204" pitchFamily="34" charset="0"/>
              <a:buChar char="-"/>
            </a:pPr>
            <a:r>
              <a:rPr lang="en-US" sz="2400" dirty="0" smtClean="0"/>
              <a:t>Compression speed</a:t>
            </a:r>
          </a:p>
          <a:p>
            <a:r>
              <a:rPr lang="en-US" sz="2800" dirty="0"/>
              <a:t> If you need heavy compression and are willing to wait for it, use LZMA. If you want to squash things a little, but don’t have much time, GZIP and ZIP will work just fine.</a:t>
            </a:r>
          </a:p>
        </p:txBody>
      </p:sp>
      <p:pic>
        <p:nvPicPr>
          <p:cNvPr id="1026" name="Picture 2" descr="Compression Ratios Comparis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212" y="1804260"/>
            <a:ext cx="4648200" cy="46166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ression Speed Compariso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9949" y="1804261"/>
            <a:ext cx="4599463" cy="461663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693B167E-EA96-4147-81DE-549160052C22}" type="slidenum">
              <a:rPr lang="en-US" sz="2200" smtClean="0"/>
              <a:t>7</a:t>
            </a:fld>
            <a:endParaRPr lang="en-US" sz="2200" dirty="0"/>
          </a:p>
        </p:txBody>
      </p:sp>
    </p:spTree>
    <p:extLst>
      <p:ext uri="{BB962C8B-B14F-4D97-AF65-F5344CB8AC3E}">
        <p14:creationId xmlns:p14="http://schemas.microsoft.com/office/powerpoint/2010/main" val="1393957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1000"/>
                                        <p:tgtEl>
                                          <p:spTgt spid="14">
                                            <p:txEl>
                                              <p:pRg st="1" end="1"/>
                                            </p:txEl>
                                          </p:spTgt>
                                        </p:tgtEl>
                                      </p:cBhvr>
                                    </p:animEffect>
                                    <p:anim calcmode="lin" valueType="num">
                                      <p:cBhvr>
                                        <p:cTn id="8"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1000"/>
                                        <p:tgtEl>
                                          <p:spTgt spid="14">
                                            <p:txEl>
                                              <p:pRg st="2" end="2"/>
                                            </p:txEl>
                                          </p:spTgt>
                                        </p:tgtEl>
                                      </p:cBhvr>
                                    </p:animEffect>
                                    <p:anim calcmode="lin" valueType="num">
                                      <p:cBhvr>
                                        <p:cTn id="18"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 calcmode="lin" valueType="num">
                                      <p:cBhvr additive="base">
                                        <p:cTn id="22" dur="500" fill="hold"/>
                                        <p:tgtEl>
                                          <p:spTgt spid="1028"/>
                                        </p:tgtEl>
                                        <p:attrNameLst>
                                          <p:attrName>ppt_x</p:attrName>
                                        </p:attrNameLst>
                                      </p:cBhvr>
                                      <p:tavLst>
                                        <p:tav tm="0">
                                          <p:val>
                                            <p:strVal val="#ppt_x"/>
                                          </p:val>
                                        </p:tav>
                                        <p:tav tm="100000">
                                          <p:val>
                                            <p:strVal val="#ppt_x"/>
                                          </p:val>
                                        </p:tav>
                                      </p:tavLst>
                                    </p:anim>
                                    <p:anim calcmode="lin" valueType="num">
                                      <p:cBhvr additive="base">
                                        <p:cTn id="2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Effect transition="in" filter="barn(inVertical)">
                                      <p:cBhvr>
                                        <p:cTn id="28"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18808"/>
            <a:ext cx="9144000" cy="1144556"/>
          </a:xfrm>
        </p:spPr>
        <p:txBody>
          <a:bodyPr/>
          <a:lstStyle/>
          <a:p>
            <a:r>
              <a:rPr lang="en-US" dirty="0" smtClean="0"/>
              <a:t>Informing to user by email</a:t>
            </a:r>
            <a:endParaRPr lang="en-US" dirty="0"/>
          </a:p>
        </p:txBody>
      </p:sp>
      <p:sp>
        <p:nvSpPr>
          <p:cNvPr id="5" name="Content Placeholder 4"/>
          <p:cNvSpPr>
            <a:spLocks noGrp="1"/>
          </p:cNvSpPr>
          <p:nvPr>
            <p:ph sz="half" idx="1"/>
          </p:nvPr>
        </p:nvSpPr>
        <p:spPr>
          <a:xfrm>
            <a:off x="836612" y="1905000"/>
            <a:ext cx="10820400" cy="2667000"/>
          </a:xfrm>
        </p:spPr>
        <p:txBody>
          <a:bodyPr/>
          <a:lstStyle/>
          <a:p>
            <a:r>
              <a:rPr lang="en-US" dirty="0" smtClean="0"/>
              <a:t>Comparing the size of today’s home folder to yesterday’s</a:t>
            </a:r>
          </a:p>
          <a:p>
            <a:pPr lvl="1">
              <a:buFont typeface="Arial" panose="020B0604020202020204" pitchFamily="34" charset="0"/>
              <a:buChar char="-"/>
            </a:pPr>
            <a:r>
              <a:rPr lang="en-US" dirty="0" smtClean="0"/>
              <a:t>Creating a file named today.txt to store all information of today’s home folder.</a:t>
            </a:r>
          </a:p>
          <a:p>
            <a:pPr lvl="1">
              <a:buFont typeface="Arial" panose="020B0604020202020204" pitchFamily="34" charset="0"/>
              <a:buChar char="-"/>
            </a:pPr>
            <a:r>
              <a:rPr lang="en-US" dirty="0" smtClean="0"/>
              <a:t>Creating a file named yesterday.txt to store all information of yesterday’s home folder.</a:t>
            </a:r>
          </a:p>
          <a:p>
            <a:pPr lvl="1">
              <a:buFont typeface="Arial" panose="020B0604020202020204" pitchFamily="34" charset="0"/>
              <a:buChar char="-"/>
            </a:pPr>
            <a:r>
              <a:rPr lang="en-US" dirty="0" smtClean="0"/>
              <a:t>Creating a file named compare.txt to store the differences between two above files.</a:t>
            </a:r>
          </a:p>
          <a:p>
            <a:r>
              <a:rPr lang="en-US" dirty="0" smtClean="0"/>
              <a:t>Sending an email to user</a:t>
            </a:r>
          </a:p>
          <a:p>
            <a:pPr lvl="1"/>
            <a:r>
              <a:rPr lang="en-US" dirty="0" smtClean="0"/>
              <a:t>Using command DIFF to know if there are the changes, send an email containing file compare.txt ’s content to user</a:t>
            </a:r>
          </a:p>
          <a:p>
            <a:pPr lvl="1">
              <a:buFont typeface="Arial" panose="020B0604020202020204" pitchFamily="34" charset="0"/>
              <a:buChar char="-"/>
            </a:pPr>
            <a:endParaRPr lang="en-US" sz="2400" dirty="0"/>
          </a:p>
        </p:txBody>
      </p:sp>
      <p:pic>
        <p:nvPicPr>
          <p:cNvPr id="7" name="Picture 6"/>
          <p:cNvPicPr>
            <a:picLocks noChangeAspect="1"/>
          </p:cNvPicPr>
          <p:nvPr/>
        </p:nvPicPr>
        <p:blipFill>
          <a:blip r:embed="rId2"/>
          <a:stretch>
            <a:fillRect/>
          </a:stretch>
        </p:blipFill>
        <p:spPr>
          <a:xfrm>
            <a:off x="1370013" y="4724400"/>
            <a:ext cx="9571598" cy="1676400"/>
          </a:xfrm>
          <a:prstGeom prst="rect">
            <a:avLst/>
          </a:prstGeom>
        </p:spPr>
      </p:pic>
      <p:sp>
        <p:nvSpPr>
          <p:cNvPr id="3" name="Slide Number Placeholder 2"/>
          <p:cNvSpPr>
            <a:spLocks noGrp="1"/>
          </p:cNvSpPr>
          <p:nvPr>
            <p:ph type="sldNum" sz="quarter" idx="12"/>
          </p:nvPr>
        </p:nvSpPr>
        <p:spPr/>
        <p:txBody>
          <a:bodyPr/>
          <a:lstStyle/>
          <a:p>
            <a:fld id="{693B167E-EA96-4147-81DE-549160052C22}" type="slidenum">
              <a:rPr lang="en-US" sz="2200" smtClean="0"/>
              <a:t>8</a:t>
            </a:fld>
            <a:endParaRPr lang="en-US" sz="2200" dirty="0"/>
          </a:p>
        </p:txBody>
      </p:sp>
    </p:spTree>
    <p:extLst>
      <p:ext uri="{BB962C8B-B14F-4D97-AF65-F5344CB8AC3E}">
        <p14:creationId xmlns:p14="http://schemas.microsoft.com/office/powerpoint/2010/main" val="853661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12" y="152400"/>
            <a:ext cx="9144000" cy="1144556"/>
          </a:xfrm>
        </p:spPr>
        <p:txBody>
          <a:bodyPr/>
          <a:lstStyle/>
          <a:p>
            <a:r>
              <a:rPr lang="en-US" dirty="0"/>
              <a:t>Running the program daily</a:t>
            </a:r>
          </a:p>
        </p:txBody>
      </p:sp>
      <p:sp>
        <p:nvSpPr>
          <p:cNvPr id="5" name="Content Placeholder 4"/>
          <p:cNvSpPr>
            <a:spLocks noGrp="1"/>
          </p:cNvSpPr>
          <p:nvPr>
            <p:ph sz="half" idx="1"/>
          </p:nvPr>
        </p:nvSpPr>
        <p:spPr>
          <a:xfrm>
            <a:off x="1012312" y="1905000"/>
            <a:ext cx="10286999" cy="4572000"/>
          </a:xfrm>
        </p:spPr>
        <p:txBody>
          <a:bodyPr>
            <a:normAutofit/>
          </a:bodyPr>
          <a:lstStyle/>
          <a:p>
            <a:pPr marL="182880" lvl="1" indent="0">
              <a:buNone/>
            </a:pPr>
            <a:r>
              <a:rPr lang="en-US" sz="2800" dirty="0" err="1"/>
              <a:t>Cron</a:t>
            </a:r>
            <a:r>
              <a:rPr lang="en-US" sz="2800" dirty="0"/>
              <a:t> jobs allow you to schedule your tasks and </a:t>
            </a:r>
            <a:r>
              <a:rPr lang="en-US" sz="2800" dirty="0" smtClean="0"/>
              <a:t>run automatically.</a:t>
            </a:r>
          </a:p>
          <a:p>
            <a:pPr marL="640080" lvl="1" indent="-457200"/>
            <a:r>
              <a:rPr lang="en-US" sz="2600" dirty="0"/>
              <a:t>Open </a:t>
            </a:r>
            <a:r>
              <a:rPr lang="en-US" sz="2600" dirty="0" err="1"/>
              <a:t>cronab</a:t>
            </a:r>
            <a:r>
              <a:rPr lang="en-US" sz="2600" dirty="0"/>
              <a:t> editor utility</a:t>
            </a:r>
            <a:r>
              <a:rPr lang="en-US" sz="2600" dirty="0" smtClean="0"/>
              <a:t>: </a:t>
            </a:r>
            <a:r>
              <a:rPr lang="en-US" sz="2600" dirty="0" err="1"/>
              <a:t>crontab</a:t>
            </a:r>
            <a:r>
              <a:rPr lang="en-US" sz="2600" dirty="0"/>
              <a:t> </a:t>
            </a:r>
            <a:r>
              <a:rPr lang="en-US" sz="2600" dirty="0" smtClean="0"/>
              <a:t>–e</a:t>
            </a:r>
          </a:p>
          <a:p>
            <a:pPr marL="640080" lvl="1" indent="-457200"/>
            <a:r>
              <a:rPr lang="en-US" sz="2600" dirty="0"/>
              <a:t>It has 6 parts: Minutes Hours  Day of Month </a:t>
            </a:r>
            <a:r>
              <a:rPr lang="en-US" sz="2600" dirty="0" err="1"/>
              <a:t>Month</a:t>
            </a:r>
            <a:r>
              <a:rPr lang="en-US" sz="2600" dirty="0"/>
              <a:t> Day of Week  </a:t>
            </a:r>
            <a:r>
              <a:rPr lang="en-US" sz="2600" dirty="0" smtClean="0"/>
              <a:t>Command</a:t>
            </a:r>
          </a:p>
          <a:p>
            <a:pPr marL="640080" lvl="1" indent="-457200"/>
            <a:r>
              <a:rPr lang="en-US" sz="2600" dirty="0" smtClean="0"/>
              <a:t>Running </a:t>
            </a:r>
            <a:r>
              <a:rPr lang="en-US" sz="2600" dirty="0"/>
              <a:t>this backup process </a:t>
            </a:r>
            <a:r>
              <a:rPr lang="en-US" sz="2600" dirty="0" smtClean="0"/>
              <a:t>everyday  </a:t>
            </a:r>
            <a:r>
              <a:rPr lang="en-US" sz="2600" dirty="0"/>
              <a:t>at 5</a:t>
            </a:r>
            <a:r>
              <a:rPr lang="en-US" sz="2600" dirty="0" smtClean="0"/>
              <a:t>:pm. In this condition our </a:t>
            </a:r>
            <a:r>
              <a:rPr lang="en-US" sz="2600" dirty="0" err="1" smtClean="0"/>
              <a:t>crontab</a:t>
            </a:r>
            <a:r>
              <a:rPr lang="en-US" sz="2600" dirty="0" smtClean="0"/>
              <a:t> </a:t>
            </a:r>
            <a:r>
              <a:rPr lang="en-US" sz="2600" dirty="0"/>
              <a:t>file should be like this</a:t>
            </a:r>
            <a:r>
              <a:rPr lang="en-US" sz="2600" dirty="0" smtClean="0"/>
              <a:t>.</a:t>
            </a:r>
          </a:p>
          <a:p>
            <a:pPr marL="182880" lvl="1" indent="0">
              <a:buNone/>
            </a:pPr>
            <a:r>
              <a:rPr lang="sv-SE" sz="2600" dirty="0"/>
              <a:t># M H DOM M DOW CMND</a:t>
            </a:r>
          </a:p>
          <a:p>
            <a:pPr marL="182880" lvl="1" indent="0">
              <a:buNone/>
            </a:pPr>
            <a:r>
              <a:rPr lang="sv-SE" sz="2400" dirty="0" smtClean="0"/>
              <a:t>00 17 </a:t>
            </a:r>
            <a:r>
              <a:rPr lang="sv-SE" sz="2400" dirty="0"/>
              <a:t>* * *</a:t>
            </a:r>
            <a:r>
              <a:rPr lang="sv-SE" sz="2400" dirty="0" smtClean="0"/>
              <a:t> </a:t>
            </a:r>
            <a:r>
              <a:rPr lang="sv-SE" sz="2400" dirty="0"/>
              <a:t>/bin/bash </a:t>
            </a:r>
            <a:r>
              <a:rPr lang="sv-SE" sz="2400" dirty="0" smtClean="0"/>
              <a:t>/home/hienpham/linagora-backuphome/backup_home.sh</a:t>
            </a:r>
            <a:endParaRPr lang="en-US" sz="2400" dirty="0" smtClean="0"/>
          </a:p>
          <a:p>
            <a:pPr marL="457200" lvl="1"/>
            <a:endParaRPr lang="en-US" sz="2800" dirty="0"/>
          </a:p>
        </p:txBody>
      </p:sp>
      <p:sp>
        <p:nvSpPr>
          <p:cNvPr id="3" name="Slide Number Placeholder 2"/>
          <p:cNvSpPr>
            <a:spLocks noGrp="1"/>
          </p:cNvSpPr>
          <p:nvPr>
            <p:ph type="sldNum" sz="quarter" idx="12"/>
          </p:nvPr>
        </p:nvSpPr>
        <p:spPr/>
        <p:txBody>
          <a:bodyPr/>
          <a:lstStyle/>
          <a:p>
            <a:r>
              <a:rPr lang="en-US" sz="2200" dirty="0"/>
              <a:t>9</a:t>
            </a:r>
            <a:endParaRPr lang="en-US" sz="2200" dirty="0"/>
          </a:p>
        </p:txBody>
      </p:sp>
    </p:spTree>
    <p:extLst>
      <p:ext uri="{BB962C8B-B14F-4D97-AF65-F5344CB8AC3E}">
        <p14:creationId xmlns:p14="http://schemas.microsoft.com/office/powerpoint/2010/main" val="3728871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661D01-5C9C-48FA-9887-83B1E66B59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Earth tone presentation (widescreen)</Template>
  <TotalTime>0</TotalTime>
  <Words>779</Words>
  <Application>Microsoft Office PowerPoint</Application>
  <PresentationFormat>Custom</PresentationFormat>
  <Paragraphs>102</Paragraphs>
  <Slides>11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Earthtones 16x9</vt:lpstr>
      <vt:lpstr>HOME BACKUP IN LINUX</vt:lpstr>
      <vt:lpstr>The reasons for choosing the project</vt:lpstr>
      <vt:lpstr>Short description for the program </vt:lpstr>
      <vt:lpstr>Short description for the program </vt:lpstr>
      <vt:lpstr>Requirements and notes</vt:lpstr>
      <vt:lpstr>Accepting different compression algorithms</vt:lpstr>
      <vt:lpstr>The ‘best’ compression algorithm</vt:lpstr>
      <vt:lpstr>Informing to user by email</vt:lpstr>
      <vt:lpstr>Running the program daily</vt:lpstr>
      <vt:lpstr>Conclusion of all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2017-01-20T00:46:17Z</dcterms:created>
  <dcterms:modified xsi:type="dcterms:W3CDTF">2017-01-20T05:58:02Z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TC028010659991</vt:lpwstr>
  </property>
</Properties>
</file>