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65" r:id="rId7"/>
    <p:sldId id="259" r:id="rId8"/>
    <p:sldId id="264" r:id="rId9"/>
    <p:sldId id="262" r:id="rId10"/>
    <p:sldId id="263" r:id="rId1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loads\KPMG_VI_New_raw_data_update_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loads\KPMG_VI_New_raw_data_update_fin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loads\KPMG_VI_New_raw_data_update_fina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[KPMG_VI_New_raw_data_update_final.xlsx]customer =_segment!PivotTable5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'customer =_segment'!$B$3</c:f>
              <c:strCache>
                <c:ptCount val="1"/>
                <c:pt idx="0">
                  <c:v>Sum of customer_id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'customer =_segment'!$A$4:$A$8</c:f>
              <c:strCache>
                <c:ptCount val="4"/>
                <c:pt idx="0">
                  <c:v>Adults</c:v>
                </c:pt>
                <c:pt idx="1">
                  <c:v>Old</c:v>
                </c:pt>
                <c:pt idx="2">
                  <c:v>Youth</c:v>
                </c:pt>
                <c:pt idx="3">
                  <c:v>(blank)</c:v>
                </c:pt>
              </c:strCache>
            </c:strRef>
          </c:cat>
          <c:val>
            <c:numRef>
              <c:f>'customer =_segment'!$B$4:$B$8</c:f>
              <c:numCache>
                <c:formatCode>General</c:formatCode>
                <c:ptCount val="4"/>
                <c:pt idx="0">
                  <c:v>1625014</c:v>
                </c:pt>
                <c:pt idx="1">
                  <c:v>3787704</c:v>
                </c:pt>
                <c:pt idx="2">
                  <c:v>215621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C0-4303-B932-57F28AB6D909}"/>
            </c:ext>
          </c:extLst>
        </c:ser>
        <c:ser>
          <c:idx val="1"/>
          <c:order val="1"/>
          <c:tx>
            <c:strRef>
              <c:f>'customer =_segment'!$C$3</c:f>
              <c:strCache>
                <c:ptCount val="1"/>
                <c:pt idx="0">
                  <c:v>Sum of standard_cost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'customer =_segment'!$A$4:$A$8</c:f>
              <c:strCache>
                <c:ptCount val="4"/>
                <c:pt idx="0">
                  <c:v>Adults</c:v>
                </c:pt>
                <c:pt idx="1">
                  <c:v>Old</c:v>
                </c:pt>
                <c:pt idx="2">
                  <c:v>Youth</c:v>
                </c:pt>
                <c:pt idx="3">
                  <c:v>(blank)</c:v>
                </c:pt>
              </c:strCache>
            </c:strRef>
          </c:cat>
          <c:val>
            <c:numRef>
              <c:f>'customer =_segment'!$C$4:$C$8</c:f>
              <c:numCache>
                <c:formatCode>General</c:formatCode>
                <c:ptCount val="4"/>
                <c:pt idx="0">
                  <c:v>2336236.6499999831</c:v>
                </c:pt>
                <c:pt idx="1">
                  <c:v>5398204.1099999482</c:v>
                </c:pt>
                <c:pt idx="2">
                  <c:v>270976.94999999955</c:v>
                </c:pt>
                <c:pt idx="3">
                  <c:v>3005980.06502807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0C0-4303-B932-57F28AB6D9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811779936"/>
        <c:axId val="811781600"/>
        <c:axId val="0"/>
      </c:bar3DChart>
      <c:catAx>
        <c:axId val="811779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1781600"/>
        <c:crosses val="autoZero"/>
        <c:auto val="1"/>
        <c:lblAlgn val="ctr"/>
        <c:lblOffset val="100"/>
        <c:noMultiLvlLbl val="0"/>
      </c:catAx>
      <c:valAx>
        <c:axId val="811781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1779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[KPMG_VI_New_raw_data_update_final.xlsx]region!PivotTable7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region!$B$3</c:f>
              <c:strCache>
                <c:ptCount val="1"/>
                <c:pt idx="0">
                  <c:v>Count of customer_id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region!$A$4:$A$8</c:f>
              <c:strCache>
                <c:ptCount val="4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  <c:pt idx="3">
                  <c:v>(blank)</c:v>
                </c:pt>
              </c:strCache>
            </c:strRef>
          </c:cat>
          <c:val>
            <c:numRef>
              <c:f>region!$B$4:$B$8</c:f>
              <c:numCache>
                <c:formatCode>General</c:formatCode>
                <c:ptCount val="4"/>
                <c:pt idx="0">
                  <c:v>2140</c:v>
                </c:pt>
                <c:pt idx="1">
                  <c:v>838</c:v>
                </c:pt>
                <c:pt idx="2">
                  <c:v>1021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CE-4D14-98AF-EF995D772FFE}"/>
            </c:ext>
          </c:extLst>
        </c:ser>
        <c:ser>
          <c:idx val="1"/>
          <c:order val="1"/>
          <c:tx>
            <c:strRef>
              <c:f>region!$C$3</c:f>
              <c:strCache>
                <c:ptCount val="1"/>
                <c:pt idx="0">
                  <c:v>Count of transaction_id</c:v>
                </c:pt>
              </c:strCache>
            </c:strRef>
          </c:tx>
          <c:spPr>
            <a:solidFill>
              <a:schemeClr val="accent2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region!$A$4:$A$8</c:f>
              <c:strCache>
                <c:ptCount val="4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  <c:pt idx="3">
                  <c:v>(blank)</c:v>
                </c:pt>
              </c:strCache>
            </c:strRef>
          </c:cat>
          <c:val>
            <c:numRef>
              <c:f>region!$C$4:$C$8</c:f>
              <c:numCache>
                <c:formatCode>General</c:formatCode>
                <c:ptCount val="4"/>
                <c:pt idx="0">
                  <c:v>10563</c:v>
                </c:pt>
                <c:pt idx="1">
                  <c:v>4222</c:v>
                </c:pt>
                <c:pt idx="2">
                  <c:v>4988</c:v>
                </c:pt>
                <c:pt idx="3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CE-4D14-98AF-EF995D772F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62550944"/>
        <c:axId val="162551776"/>
      </c:barChart>
      <c:lineChart>
        <c:grouping val="standard"/>
        <c:varyColors val="0"/>
        <c:ser>
          <c:idx val="2"/>
          <c:order val="2"/>
          <c:tx>
            <c:strRef>
              <c:f>region!$D$3</c:f>
              <c:strCache>
                <c:ptCount val="1"/>
                <c:pt idx="0">
                  <c:v>Sum of standard_cost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region!$A$4:$A$8</c:f>
              <c:strCache>
                <c:ptCount val="4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  <c:pt idx="3">
                  <c:v>(blank)</c:v>
                </c:pt>
              </c:strCache>
            </c:strRef>
          </c:cat>
          <c:val>
            <c:numRef>
              <c:f>region!$D$4:$D$8</c:f>
              <c:numCache>
                <c:formatCode>General</c:formatCode>
                <c:ptCount val="4"/>
                <c:pt idx="0">
                  <c:v>5847819.9199999608</c:v>
                </c:pt>
                <c:pt idx="1">
                  <c:v>2381616.4499999741</c:v>
                </c:pt>
                <c:pt idx="2">
                  <c:v>2766151.9599999762</c:v>
                </c:pt>
                <c:pt idx="3">
                  <c:v>15809.445028099999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4CE-4D14-98AF-EF995D772F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690400"/>
        <c:axId val="69690816"/>
      </c:lineChart>
      <c:catAx>
        <c:axId val="696904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690816"/>
        <c:crosses val="autoZero"/>
        <c:auto val="1"/>
        <c:lblAlgn val="ctr"/>
        <c:lblOffset val="100"/>
        <c:noMultiLvlLbl val="0"/>
      </c:catAx>
      <c:valAx>
        <c:axId val="6969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690400"/>
        <c:crosses val="autoZero"/>
        <c:crossBetween val="between"/>
      </c:valAx>
      <c:valAx>
        <c:axId val="162551776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550944"/>
        <c:crosses val="max"/>
        <c:crossBetween val="between"/>
      </c:valAx>
      <c:catAx>
        <c:axId val="1625509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255177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[KPMG_VI_New_raw_data_update_final.xlsx]product_line!PivotTable8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product line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product_line!$B$1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147-4DAC-8A1B-39EC295D965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147-4DAC-8A1B-39EC295D965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147-4DAC-8A1B-39EC295D965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147-4DAC-8A1B-39EC295D965F}"/>
              </c:ext>
            </c:extLst>
          </c:dPt>
          <c:dLbls>
            <c:spPr>
              <a:solidFill>
                <a:srgbClr val="FFFFFF"/>
              </a:solidFill>
              <a:ln>
                <a:solidFill>
                  <a:srgbClr val="000000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product_line!$A$2:$A$6</c:f>
              <c:strCache>
                <c:ptCount val="4"/>
                <c:pt idx="0">
                  <c:v>Mountain</c:v>
                </c:pt>
                <c:pt idx="1">
                  <c:v>Road</c:v>
                </c:pt>
                <c:pt idx="2">
                  <c:v>Standard</c:v>
                </c:pt>
                <c:pt idx="3">
                  <c:v>Touring</c:v>
                </c:pt>
              </c:strCache>
            </c:strRef>
          </c:cat>
          <c:val>
            <c:numRef>
              <c:f>product_line!$B$2:$B$6</c:f>
              <c:numCache>
                <c:formatCode>0.00%</c:formatCode>
                <c:ptCount val="4"/>
                <c:pt idx="0">
                  <c:v>2.136039993940312E-2</c:v>
                </c:pt>
                <c:pt idx="1">
                  <c:v>0.20047467555420895</c:v>
                </c:pt>
                <c:pt idx="2">
                  <c:v>0.71585113366661612</c:v>
                </c:pt>
                <c:pt idx="3">
                  <c:v>6.2313790839771753E-2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147-4DAC-8A1B-39EC295D96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081520122484688"/>
          <c:y val="0.30393955963837849"/>
          <c:w val="0.27518132108486437"/>
          <c:h val="0.4018431029454652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This is an optional slide where you may place any supporting items.</a:t>
            </a: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1899546" cy="400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300" dirty="0"/>
              <a:t>About Company</a:t>
            </a:r>
            <a:endParaRPr sz="1300" dirty="0"/>
          </a:p>
        </p:txBody>
      </p:sp>
      <p:sp>
        <p:nvSpPr>
          <p:cNvPr id="124" name="Shape 73"/>
          <p:cNvSpPr/>
          <p:nvPr/>
        </p:nvSpPr>
        <p:spPr>
          <a:xfrm>
            <a:off x="4580200" y="1635904"/>
            <a:ext cx="4366975" cy="860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3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Transactions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300" dirty="0" err="1">
                <a:solidFill>
                  <a:srgbClr val="333333"/>
                </a:solidFill>
                <a:latin typeface="Open Sans" panose="020B0606030504020204" pitchFamily="34" charset="0"/>
              </a:rPr>
              <a:t>CustomerDemographic</a:t>
            </a:r>
            <a:endParaRPr lang="en-SG" sz="1300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300" dirty="0" err="1">
                <a:solidFill>
                  <a:srgbClr val="333333"/>
                </a:solidFill>
                <a:latin typeface="Open Sans" panose="020B0606030504020204" pitchFamily="34" charset="0"/>
              </a:rPr>
              <a:t>CustomerAddress</a:t>
            </a:r>
            <a:endParaRPr sz="1300"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Shape 72">
            <a:extLst>
              <a:ext uri="{FF2B5EF4-FFF2-40B4-BE49-F238E27FC236}">
                <a16:creationId xmlns:a16="http://schemas.microsoft.com/office/drawing/2014/main" id="{A9390BA5-3021-3A87-7DDD-A9D4FEF3FC07}"/>
              </a:ext>
            </a:extLst>
          </p:cNvPr>
          <p:cNvSpPr/>
          <p:nvPr/>
        </p:nvSpPr>
        <p:spPr>
          <a:xfrm>
            <a:off x="4580200" y="1083298"/>
            <a:ext cx="1427832" cy="400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300" dirty="0"/>
              <a:t>Data sheet </a:t>
            </a:r>
            <a:endParaRPr sz="1300" dirty="0"/>
          </a:p>
        </p:txBody>
      </p:sp>
      <p:sp>
        <p:nvSpPr>
          <p:cNvPr id="3" name="Shape 73">
            <a:extLst>
              <a:ext uri="{FF2B5EF4-FFF2-40B4-BE49-F238E27FC236}">
                <a16:creationId xmlns:a16="http://schemas.microsoft.com/office/drawing/2014/main" id="{023D2071-F46F-F8AE-A375-8974BE4E8A83}"/>
              </a:ext>
            </a:extLst>
          </p:cNvPr>
          <p:cNvSpPr/>
          <p:nvPr/>
        </p:nvSpPr>
        <p:spPr>
          <a:xfrm>
            <a:off x="213225" y="1617179"/>
            <a:ext cx="4366975" cy="860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SG" sz="13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Sprocket Central Pty Ltd is a long-standing KPMG client whom specialises in high-quality bikes and accessible cycling accessories to riders. </a:t>
            </a:r>
            <a:endParaRPr sz="1300" dirty="0"/>
          </a:p>
        </p:txBody>
      </p:sp>
      <p:sp>
        <p:nvSpPr>
          <p:cNvPr id="4" name="Shape 72">
            <a:extLst>
              <a:ext uri="{FF2B5EF4-FFF2-40B4-BE49-F238E27FC236}">
                <a16:creationId xmlns:a16="http://schemas.microsoft.com/office/drawing/2014/main" id="{092EE171-6F60-BD8A-0E01-4F31AF187261}"/>
              </a:ext>
            </a:extLst>
          </p:cNvPr>
          <p:cNvSpPr/>
          <p:nvPr/>
        </p:nvSpPr>
        <p:spPr>
          <a:xfrm>
            <a:off x="205025" y="3167699"/>
            <a:ext cx="1427832" cy="400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300" dirty="0"/>
              <a:t>Goals</a:t>
            </a:r>
            <a:endParaRPr sz="1300" dirty="0"/>
          </a:p>
        </p:txBody>
      </p:sp>
      <p:sp>
        <p:nvSpPr>
          <p:cNvPr id="5" name="Shape 73">
            <a:extLst>
              <a:ext uri="{FF2B5EF4-FFF2-40B4-BE49-F238E27FC236}">
                <a16:creationId xmlns:a16="http://schemas.microsoft.com/office/drawing/2014/main" id="{5B5B6CD4-3D50-F909-F042-D463899F2617}"/>
              </a:ext>
            </a:extLst>
          </p:cNvPr>
          <p:cNvSpPr/>
          <p:nvPr/>
        </p:nvSpPr>
        <p:spPr>
          <a:xfrm>
            <a:off x="213225" y="3567904"/>
            <a:ext cx="4366975" cy="400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sz="1300" dirty="0"/>
          </a:p>
        </p:txBody>
      </p:sp>
      <p:sp>
        <p:nvSpPr>
          <p:cNvPr id="6" name="Shape 73">
            <a:extLst>
              <a:ext uri="{FF2B5EF4-FFF2-40B4-BE49-F238E27FC236}">
                <a16:creationId xmlns:a16="http://schemas.microsoft.com/office/drawing/2014/main" id="{E44F9BA7-466D-5163-FA1A-B43A31105AA0}"/>
              </a:ext>
            </a:extLst>
          </p:cNvPr>
          <p:cNvSpPr/>
          <p:nvPr/>
        </p:nvSpPr>
        <p:spPr>
          <a:xfrm>
            <a:off x="205025" y="3567904"/>
            <a:ext cx="4366975" cy="912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SG" sz="1400" b="0" i="0" spc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 marketing team is looking to boost business by analysing their existing customer dataset to determine customer trends and behaviour. </a:t>
            </a:r>
            <a:endParaRPr sz="1400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Total Revenue and Age groups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964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 almost come from Old and Adults group. It is </a:t>
            </a:r>
            <a:r>
              <a:rPr lang="en-US" b="1" dirty="0"/>
              <a:t>greater than 40 years old </a:t>
            </a:r>
            <a:r>
              <a:rPr lang="en-US" dirty="0"/>
              <a:t>and between </a:t>
            </a:r>
            <a:r>
              <a:rPr lang="en-US" b="1" dirty="0"/>
              <a:t>24 and 40 years old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54B120E-5AC3-7FF2-7A85-7F0B6D9B71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7246561"/>
              </p:ext>
            </p:extLst>
          </p:nvPr>
        </p:nvGraphicFramePr>
        <p:xfrm>
          <a:off x="4366975" y="213632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State and Transaction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964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Almost transactions from customer that they live </a:t>
            </a:r>
            <a:r>
              <a:rPr lang="en-US" b="1" dirty="0"/>
              <a:t>in New </a:t>
            </a:r>
            <a:r>
              <a:rPr lang="en-US" b="1" dirty="0" err="1"/>
              <a:t>Soulth</a:t>
            </a:r>
            <a:r>
              <a:rPr lang="en-US" b="1" dirty="0"/>
              <a:t> Wales</a:t>
            </a:r>
            <a:r>
              <a:rPr lang="en-US" dirty="0"/>
              <a:t>. They tend to consume more than others place.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6BB6131-127C-7ED1-C968-0523465FF5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0856479"/>
              </p:ext>
            </p:extLst>
          </p:nvPr>
        </p:nvGraphicFramePr>
        <p:xfrm>
          <a:off x="4366975" y="213632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Most purchased product line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964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1" dirty="0"/>
              <a:t>Standard product line</a:t>
            </a:r>
            <a:r>
              <a:rPr lang="en-US" dirty="0"/>
              <a:t> is the most purchased product from consumers. It account for </a:t>
            </a:r>
            <a:r>
              <a:rPr lang="en-US" b="1" dirty="0"/>
              <a:t>72%</a:t>
            </a:r>
            <a:r>
              <a:rPr lang="en-US" dirty="0"/>
              <a:t> in the total.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C0F841F-E261-5F12-5020-100EE1F933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9014858"/>
              </p:ext>
            </p:extLst>
          </p:nvPr>
        </p:nvGraphicFramePr>
        <p:xfrm>
          <a:off x="4366975" y="213632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974424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 Development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Marketing team should review the insights to develop model: 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1780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Concentrate on customers </a:t>
            </a:r>
            <a:r>
              <a:rPr lang="en-US" sz="1300" b="1" dirty="0"/>
              <a:t>who are greater than 24 years old.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1" dirty="0"/>
              <a:t>New </a:t>
            </a:r>
            <a:r>
              <a:rPr lang="en-US" sz="1300" b="1" dirty="0" err="1"/>
              <a:t>Soulth</a:t>
            </a:r>
            <a:r>
              <a:rPr lang="en-US" sz="1300" b="1" dirty="0"/>
              <a:t> Wales is the best place </a:t>
            </a:r>
            <a:r>
              <a:rPr lang="en-US" sz="1300" dirty="0"/>
              <a:t>for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People </a:t>
            </a:r>
            <a:r>
              <a:rPr lang="en-US" sz="1300" b="1" dirty="0"/>
              <a:t>almost buy Standard product line </a:t>
            </a:r>
            <a:r>
              <a:rPr lang="en-US" sz="1300" dirty="0"/>
              <a:t>more than others.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Consumers from </a:t>
            </a:r>
            <a:r>
              <a:rPr lang="en-US" sz="1300" b="1" dirty="0"/>
              <a:t>Adult and Old group spend more money </a:t>
            </a:r>
            <a:r>
              <a:rPr lang="en-US" sz="1300" dirty="0"/>
              <a:t>than other groups.</a:t>
            </a:r>
            <a:endParaRPr sz="1300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0ECCBE-9B1A-DD5A-A910-8265CE976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497" y="1348019"/>
            <a:ext cx="5641405" cy="353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19606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559</Words>
  <Application>Microsoft Office PowerPoint</Application>
  <PresentationFormat>On-screen Show (16:9)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Khau Minh Hien</cp:lastModifiedBy>
  <cp:revision>2</cp:revision>
  <dcterms:modified xsi:type="dcterms:W3CDTF">2022-10-05T15:39:06Z</dcterms:modified>
</cp:coreProperties>
</file>