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258" r:id="rId4"/>
    <p:sldId id="259" r:id="rId5"/>
    <p:sldId id="261" r:id="rId6"/>
    <p:sldId id="287" r:id="rId7"/>
    <p:sldId id="262" r:id="rId8"/>
    <p:sldId id="263" r:id="rId9"/>
    <p:sldId id="270" r:id="rId10"/>
    <p:sldId id="264" r:id="rId11"/>
    <p:sldId id="265" r:id="rId12"/>
    <p:sldId id="267" r:id="rId13"/>
    <p:sldId id="289" r:id="rId14"/>
    <p:sldId id="268" r:id="rId15"/>
    <p:sldId id="288" r:id="rId16"/>
    <p:sldId id="290" r:id="rId17"/>
    <p:sldId id="291" r:id="rId18"/>
    <p:sldId id="271" r:id="rId19"/>
    <p:sldId id="292" r:id="rId20"/>
    <p:sldId id="273" r:id="rId21"/>
    <p:sldId id="279" r:id="rId22"/>
    <p:sldId id="293" r:id="rId23"/>
    <p:sldId id="294" r:id="rId24"/>
    <p:sldId id="278" r:id="rId25"/>
  </p:sldIdLst>
  <p:sldSz cx="9144000" cy="5143500" type="screen16x9"/>
  <p:notesSz cx="6858000" cy="9144000"/>
  <p:embeddedFontLst>
    <p:embeddedFont>
      <p:font typeface="Barlow" panose="020B0604020202020204" charset="0"/>
      <p:regular r:id="rId27"/>
      <p:bold r:id="rId28"/>
      <p:italic r:id="rId29"/>
      <p:boldItalic r:id="rId30"/>
    </p:embeddedFont>
    <p:embeddedFont>
      <p:font typeface="Barlow Light" panose="020B0604020202020204" charset="0"/>
      <p:regular r:id="rId31"/>
      <p:bold r:id="rId32"/>
      <p:italic r:id="rId33"/>
      <p:boldItalic r:id="rId34"/>
    </p:embeddedFont>
    <p:embeddedFont>
      <p:font typeface="Barlow SemiBold"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Raleway Thin" panose="020B0604020202020204" charset="0"/>
      <p:regular r:id="rId43"/>
      <p:bold r:id="rId44"/>
      <p:italic r:id="rId45"/>
      <p:boldItalic r:id="rId46"/>
    </p:embeddedFont>
    <p:embeddedFont>
      <p:font typeface="Segoe UI Historic" panose="020B0502040204020203" pitchFamily="3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62CB23-A445-4798-9921-C81AA0BF9120}">
  <a:tblStyle styleId="{3162CB23-A445-4798-9921-C81AA0BF912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4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754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531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33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70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298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88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853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khopkmobile.xyz/index"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khopkmobile.xyz/index"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27385" y="762616"/>
            <a:ext cx="4292801" cy="3564704"/>
          </a:xfrm>
          <a:prstGeom prst="rect">
            <a:avLst/>
          </a:prstGeom>
        </p:spPr>
        <p:txBody>
          <a:bodyPr spcFirstLastPara="1" wrap="square" lIns="0" tIns="0" rIns="0" bIns="0" anchor="ctr" anchorCtr="0">
            <a:noAutofit/>
          </a:bodyPr>
          <a:lstStyle/>
          <a:p>
            <a:pPr algn="just"/>
            <a:r>
              <a:rPr lang="en-US" dirty="0">
                <a:solidFill>
                  <a:srgbClr val="1C1E21"/>
                </a:solidFill>
                <a:latin typeface="inherit"/>
              </a:rPr>
              <a:t>Web </a:t>
            </a:r>
            <a:r>
              <a:rPr lang="en-US" dirty="0" err="1">
                <a:solidFill>
                  <a:srgbClr val="1C1E21"/>
                </a:solidFill>
                <a:latin typeface="inherit"/>
              </a:rPr>
              <a:t>thương</a:t>
            </a:r>
            <a:r>
              <a:rPr lang="en-US" dirty="0">
                <a:solidFill>
                  <a:srgbClr val="1C1E21"/>
                </a:solidFill>
                <a:latin typeface="inherit"/>
              </a:rPr>
              <a:t> </a:t>
            </a:r>
            <a:r>
              <a:rPr lang="en-US" dirty="0" err="1">
                <a:solidFill>
                  <a:srgbClr val="1C1E21"/>
                </a:solidFill>
                <a:latin typeface="inherit"/>
              </a:rPr>
              <a:t>mại</a:t>
            </a:r>
            <a:r>
              <a:rPr lang="en-US" dirty="0">
                <a:solidFill>
                  <a:srgbClr val="1C1E21"/>
                </a:solidFill>
                <a:latin typeface="inherit"/>
              </a:rPr>
              <a:t> </a:t>
            </a:r>
            <a:r>
              <a:rPr lang="en-US" dirty="0" err="1">
                <a:solidFill>
                  <a:srgbClr val="1C1E21"/>
                </a:solidFill>
                <a:latin typeface="inherit"/>
              </a:rPr>
              <a:t>điện</a:t>
            </a:r>
            <a:r>
              <a:rPr lang="en-US" dirty="0">
                <a:solidFill>
                  <a:srgbClr val="1C1E21"/>
                </a:solidFill>
                <a:latin typeface="inherit"/>
              </a:rPr>
              <a:t> </a:t>
            </a:r>
            <a:r>
              <a:rPr lang="en-US" dirty="0" err="1">
                <a:solidFill>
                  <a:srgbClr val="1C1E21"/>
                </a:solidFill>
                <a:latin typeface="inherit"/>
              </a:rPr>
              <a:t>tử</a:t>
            </a:r>
            <a:r>
              <a:rPr lang="en-US" dirty="0">
                <a:solidFill>
                  <a:srgbClr val="1C1E21"/>
                </a:solidFill>
                <a:latin typeface="inherit"/>
              </a:rPr>
              <a:t> </a:t>
            </a:r>
            <a:r>
              <a:rPr lang="en-US" dirty="0" err="1">
                <a:solidFill>
                  <a:srgbClr val="1C1E21"/>
                </a:solidFill>
                <a:latin typeface="inherit"/>
              </a:rPr>
              <a:t>bán</a:t>
            </a:r>
            <a:r>
              <a:rPr lang="en-US" dirty="0">
                <a:solidFill>
                  <a:srgbClr val="1C1E21"/>
                </a:solidFill>
                <a:latin typeface="inherit"/>
              </a:rPr>
              <a:t> </a:t>
            </a:r>
            <a:r>
              <a:rPr lang="en-US" dirty="0" err="1">
                <a:solidFill>
                  <a:srgbClr val="1C1E21"/>
                </a:solidFill>
                <a:latin typeface="inherit"/>
              </a:rPr>
              <a:t>linh</a:t>
            </a:r>
            <a:r>
              <a:rPr lang="en-US" dirty="0">
                <a:solidFill>
                  <a:srgbClr val="1C1E21"/>
                </a:solidFill>
                <a:latin typeface="inherit"/>
              </a:rPr>
              <a:t> </a:t>
            </a:r>
            <a:r>
              <a:rPr lang="en-US" dirty="0" err="1">
                <a:solidFill>
                  <a:srgbClr val="1C1E21"/>
                </a:solidFill>
                <a:latin typeface="inherit"/>
              </a:rPr>
              <a:t>kiện</a:t>
            </a:r>
            <a:r>
              <a:rPr lang="en-US" dirty="0">
                <a:solidFill>
                  <a:srgbClr val="1C1E21"/>
                </a:solidFill>
                <a:latin typeface="inherit"/>
              </a:rPr>
              <a:t> </a:t>
            </a:r>
            <a:r>
              <a:rPr lang="en-US" dirty="0" err="1">
                <a:solidFill>
                  <a:srgbClr val="1C1E21"/>
                </a:solidFill>
                <a:latin typeface="inherit"/>
              </a:rPr>
              <a:t>điên</a:t>
            </a:r>
            <a:r>
              <a:rPr lang="en-US" dirty="0">
                <a:solidFill>
                  <a:srgbClr val="1C1E21"/>
                </a:solidFill>
                <a:latin typeface="inherit"/>
              </a:rPr>
              <a:t> </a:t>
            </a:r>
            <a:r>
              <a:rPr lang="en-US" dirty="0" err="1">
                <a:solidFill>
                  <a:srgbClr val="1C1E21"/>
                </a:solidFill>
                <a:latin typeface="inherit"/>
              </a:rPr>
              <a:t>thoại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85800"/>
            <a:ext cx="5640900" cy="30811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SITE MAP WEBSITE</a:t>
            </a:r>
            <a:endParaRPr sz="3200" dirty="0"/>
          </a:p>
        </p:txBody>
      </p:sp>
      <p:sp>
        <p:nvSpPr>
          <p:cNvPr id="1000" name="Google Shape;1000;p20"/>
          <p:cNvSpPr txBox="1">
            <a:spLocks noGrp="1"/>
          </p:cNvSpPr>
          <p:nvPr>
            <p:ph type="body" idx="3"/>
          </p:nvPr>
        </p:nvSpPr>
        <p:spPr>
          <a:xfrm>
            <a:off x="675861" y="1202635"/>
            <a:ext cx="8010939" cy="3472115"/>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Rectangle 1">
            <a:extLst>
              <a:ext uri="{FF2B5EF4-FFF2-40B4-BE49-F238E27FC236}">
                <a16:creationId xmlns:a16="http://schemas.microsoft.com/office/drawing/2014/main" id="{E6D81494-8CC9-4583-B960-79954BCCD313}"/>
              </a:ext>
            </a:extLst>
          </p:cNvPr>
          <p:cNvSpPr/>
          <p:nvPr/>
        </p:nvSpPr>
        <p:spPr>
          <a:xfrm>
            <a:off x="3816627" y="1292087"/>
            <a:ext cx="2027582"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WEBSITE</a:t>
            </a:r>
          </a:p>
        </p:txBody>
      </p:sp>
      <p:sp>
        <p:nvSpPr>
          <p:cNvPr id="4" name="Rectangle 3">
            <a:extLst>
              <a:ext uri="{FF2B5EF4-FFF2-40B4-BE49-F238E27FC236}">
                <a16:creationId xmlns:a16="http://schemas.microsoft.com/office/drawing/2014/main" id="{53CD5CDA-F35D-4B6B-B42D-68ACACE9CAE7}"/>
              </a:ext>
            </a:extLst>
          </p:cNvPr>
          <p:cNvSpPr/>
          <p:nvPr/>
        </p:nvSpPr>
        <p:spPr>
          <a:xfrm>
            <a:off x="924339" y="1977887"/>
            <a:ext cx="1391478" cy="3975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Trang </a:t>
            </a:r>
            <a:r>
              <a:rPr lang="en-US" dirty="0" err="1"/>
              <a:t>chủ</a:t>
            </a:r>
            <a:endParaRPr lang="en-US" dirty="0"/>
          </a:p>
        </p:txBody>
      </p:sp>
      <p:sp>
        <p:nvSpPr>
          <p:cNvPr id="7" name="Rectangle 6">
            <a:extLst>
              <a:ext uri="{FF2B5EF4-FFF2-40B4-BE49-F238E27FC236}">
                <a16:creationId xmlns:a16="http://schemas.microsoft.com/office/drawing/2014/main" id="{67231697-A5E1-44BF-A5FD-7126F36AF6AC}"/>
              </a:ext>
            </a:extLst>
          </p:cNvPr>
          <p:cNvSpPr/>
          <p:nvPr/>
        </p:nvSpPr>
        <p:spPr>
          <a:xfrm>
            <a:off x="2524539" y="1977887"/>
            <a:ext cx="1391478"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Giới</a:t>
            </a:r>
            <a:r>
              <a:rPr lang="en-US" dirty="0"/>
              <a:t> </a:t>
            </a:r>
            <a:r>
              <a:rPr lang="en-US" dirty="0" err="1"/>
              <a:t>thiệu</a:t>
            </a:r>
            <a:endParaRPr lang="en-US" dirty="0"/>
          </a:p>
        </p:txBody>
      </p:sp>
      <p:sp>
        <p:nvSpPr>
          <p:cNvPr id="9" name="Rectangle 8">
            <a:extLst>
              <a:ext uri="{FF2B5EF4-FFF2-40B4-BE49-F238E27FC236}">
                <a16:creationId xmlns:a16="http://schemas.microsoft.com/office/drawing/2014/main" id="{5D5CA3A6-C18A-4B0B-8828-A27894925573}"/>
              </a:ext>
            </a:extLst>
          </p:cNvPr>
          <p:cNvSpPr/>
          <p:nvPr/>
        </p:nvSpPr>
        <p:spPr>
          <a:xfrm>
            <a:off x="4154557" y="1977887"/>
            <a:ext cx="1391478"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Sản</a:t>
            </a:r>
            <a:r>
              <a:rPr lang="en-US" dirty="0"/>
              <a:t> </a:t>
            </a:r>
            <a:r>
              <a:rPr lang="en-US" dirty="0" err="1"/>
              <a:t>phẩm</a:t>
            </a:r>
            <a:endParaRPr lang="en-US" dirty="0"/>
          </a:p>
        </p:txBody>
      </p:sp>
      <p:sp>
        <p:nvSpPr>
          <p:cNvPr id="12" name="Rectangle 11">
            <a:extLst>
              <a:ext uri="{FF2B5EF4-FFF2-40B4-BE49-F238E27FC236}">
                <a16:creationId xmlns:a16="http://schemas.microsoft.com/office/drawing/2014/main" id="{5B5B62DB-8506-4BBD-B87B-3D5F773EBFFB}"/>
              </a:ext>
            </a:extLst>
          </p:cNvPr>
          <p:cNvSpPr/>
          <p:nvPr/>
        </p:nvSpPr>
        <p:spPr>
          <a:xfrm>
            <a:off x="5715000" y="1977887"/>
            <a:ext cx="1391478"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Account</a:t>
            </a:r>
          </a:p>
        </p:txBody>
      </p:sp>
      <p:sp>
        <p:nvSpPr>
          <p:cNvPr id="15" name="Rectangle 14">
            <a:extLst>
              <a:ext uri="{FF2B5EF4-FFF2-40B4-BE49-F238E27FC236}">
                <a16:creationId xmlns:a16="http://schemas.microsoft.com/office/drawing/2014/main" id="{2A16F39F-52BB-453A-954C-2D7A60DEFCB9}"/>
              </a:ext>
            </a:extLst>
          </p:cNvPr>
          <p:cNvSpPr/>
          <p:nvPr/>
        </p:nvSpPr>
        <p:spPr>
          <a:xfrm>
            <a:off x="7345017" y="1977887"/>
            <a:ext cx="1304008"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Thanh </a:t>
            </a:r>
            <a:r>
              <a:rPr lang="en-US" dirty="0" err="1"/>
              <a:t>toán</a:t>
            </a:r>
            <a:endParaRPr lang="en-US" dirty="0"/>
          </a:p>
        </p:txBody>
      </p:sp>
      <p:sp>
        <p:nvSpPr>
          <p:cNvPr id="16" name="Rectangle 15">
            <a:extLst>
              <a:ext uri="{FF2B5EF4-FFF2-40B4-BE49-F238E27FC236}">
                <a16:creationId xmlns:a16="http://schemas.microsoft.com/office/drawing/2014/main" id="{1B32BB27-54C3-43F0-8BB5-47E0BAB311F9}"/>
              </a:ext>
            </a:extLst>
          </p:cNvPr>
          <p:cNvSpPr/>
          <p:nvPr/>
        </p:nvSpPr>
        <p:spPr>
          <a:xfrm>
            <a:off x="4154556" y="2497391"/>
            <a:ext cx="1943543"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Iphone</a:t>
            </a:r>
            <a:endParaRPr lang="en-US" dirty="0"/>
          </a:p>
        </p:txBody>
      </p:sp>
      <p:sp>
        <p:nvSpPr>
          <p:cNvPr id="17" name="Rectangle 16">
            <a:extLst>
              <a:ext uri="{FF2B5EF4-FFF2-40B4-BE49-F238E27FC236}">
                <a16:creationId xmlns:a16="http://schemas.microsoft.com/office/drawing/2014/main" id="{7D54FA70-A321-4481-A0E4-D6FD7EDADC9D}"/>
              </a:ext>
            </a:extLst>
          </p:cNvPr>
          <p:cNvSpPr/>
          <p:nvPr/>
        </p:nvSpPr>
        <p:spPr>
          <a:xfrm>
            <a:off x="4154557" y="3016895"/>
            <a:ext cx="1943542"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SamSung</a:t>
            </a:r>
            <a:endParaRPr lang="en-US" dirty="0"/>
          </a:p>
        </p:txBody>
      </p:sp>
      <p:sp>
        <p:nvSpPr>
          <p:cNvPr id="18" name="Rectangle 17">
            <a:extLst>
              <a:ext uri="{FF2B5EF4-FFF2-40B4-BE49-F238E27FC236}">
                <a16:creationId xmlns:a16="http://schemas.microsoft.com/office/drawing/2014/main" id="{E30C2D49-87CB-49DC-96FD-B957D589BD1F}"/>
              </a:ext>
            </a:extLst>
          </p:cNvPr>
          <p:cNvSpPr/>
          <p:nvPr/>
        </p:nvSpPr>
        <p:spPr>
          <a:xfrm>
            <a:off x="4154556" y="3551211"/>
            <a:ext cx="1943541"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Appo</a:t>
            </a:r>
            <a:endParaRPr lang="en-US" dirty="0"/>
          </a:p>
        </p:txBody>
      </p:sp>
      <p:sp>
        <p:nvSpPr>
          <p:cNvPr id="19" name="Rectangle 18">
            <a:extLst>
              <a:ext uri="{FF2B5EF4-FFF2-40B4-BE49-F238E27FC236}">
                <a16:creationId xmlns:a16="http://schemas.microsoft.com/office/drawing/2014/main" id="{40A9D066-BF12-4038-BFAB-945A62DA8BB4}"/>
              </a:ext>
            </a:extLst>
          </p:cNvPr>
          <p:cNvSpPr/>
          <p:nvPr/>
        </p:nvSpPr>
        <p:spPr>
          <a:xfrm>
            <a:off x="4154557" y="4068492"/>
            <a:ext cx="1943540" cy="46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Linh </a:t>
            </a:r>
            <a:r>
              <a:rPr lang="en-US" dirty="0" err="1"/>
              <a:t>kiện</a:t>
            </a:r>
            <a:r>
              <a:rPr lang="en-US" dirty="0"/>
              <a:t>, </a:t>
            </a:r>
            <a:r>
              <a:rPr lang="en-US" dirty="0" err="1"/>
              <a:t>phụ</a:t>
            </a:r>
            <a:r>
              <a:rPr lang="en-US" dirty="0"/>
              <a:t> </a:t>
            </a:r>
            <a:r>
              <a:rPr lang="en-US" dirty="0" err="1"/>
              <a:t>kiện</a:t>
            </a:r>
            <a:r>
              <a:rPr lang="en-US" dirty="0"/>
              <a:t> </a:t>
            </a:r>
            <a:r>
              <a:rPr lang="en-US" dirty="0" err="1"/>
              <a:t>các</a:t>
            </a:r>
            <a:r>
              <a:rPr lang="en-US" dirty="0"/>
              <a:t> </a:t>
            </a:r>
            <a:r>
              <a:rPr lang="en-US" dirty="0" err="1"/>
              <a:t>loại</a:t>
            </a:r>
            <a:endParaRPr lang="en-US" dirty="0"/>
          </a:p>
        </p:txBody>
      </p:sp>
      <p:cxnSp>
        <p:nvCxnSpPr>
          <p:cNvPr id="21" name="Straight Connector 20">
            <a:extLst>
              <a:ext uri="{FF2B5EF4-FFF2-40B4-BE49-F238E27FC236}">
                <a16:creationId xmlns:a16="http://schemas.microsoft.com/office/drawing/2014/main" id="{09FA55F3-D480-49A8-98E6-C6A8316761AF}"/>
              </a:ext>
            </a:extLst>
          </p:cNvPr>
          <p:cNvCxnSpPr>
            <a:cxnSpLocks/>
          </p:cNvCxnSpPr>
          <p:nvPr/>
        </p:nvCxnSpPr>
        <p:spPr>
          <a:xfrm>
            <a:off x="1431234" y="1798983"/>
            <a:ext cx="65797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5268E63-7879-432F-A518-B6DAF6225091}"/>
              </a:ext>
            </a:extLst>
          </p:cNvPr>
          <p:cNvCxnSpPr/>
          <p:nvPr/>
        </p:nvCxnSpPr>
        <p:spPr>
          <a:xfrm>
            <a:off x="1431234" y="1798983"/>
            <a:ext cx="0" cy="178904"/>
          </a:xfrm>
          <a:prstGeom prst="line">
            <a:avLst/>
          </a:prstGeom>
        </p:spPr>
        <p:style>
          <a:lnRef idx="2">
            <a:schemeClr val="accent1"/>
          </a:lnRef>
          <a:fillRef idx="0">
            <a:schemeClr val="accent1"/>
          </a:fillRef>
          <a:effectRef idx="1">
            <a:schemeClr val="accent1"/>
          </a:effectRef>
          <a:fontRef idx="minor">
            <a:schemeClr val="tx1"/>
          </a:fontRef>
        </p:style>
      </p:cxnSp>
      <p:cxnSp>
        <p:nvCxnSpPr>
          <p:cNvPr id="993" name="Straight Connector 992">
            <a:extLst>
              <a:ext uri="{FF2B5EF4-FFF2-40B4-BE49-F238E27FC236}">
                <a16:creationId xmlns:a16="http://schemas.microsoft.com/office/drawing/2014/main" id="{9824C429-FB5B-4110-9F61-3B4D8F45A7C4}"/>
              </a:ext>
            </a:extLst>
          </p:cNvPr>
          <p:cNvCxnSpPr>
            <a:endCxn id="15" idx="0"/>
          </p:cNvCxnSpPr>
          <p:nvPr/>
        </p:nvCxnSpPr>
        <p:spPr>
          <a:xfrm flipH="1">
            <a:off x="7997021" y="1798983"/>
            <a:ext cx="13918" cy="178904"/>
          </a:xfrm>
          <a:prstGeom prst="line">
            <a:avLst/>
          </a:prstGeom>
        </p:spPr>
        <p:style>
          <a:lnRef idx="2">
            <a:schemeClr val="accent1"/>
          </a:lnRef>
          <a:fillRef idx="0">
            <a:schemeClr val="accent1"/>
          </a:fillRef>
          <a:effectRef idx="1">
            <a:schemeClr val="accent1"/>
          </a:effectRef>
          <a:fontRef idx="minor">
            <a:schemeClr val="tx1"/>
          </a:fontRef>
        </p:style>
      </p:cxnSp>
      <p:cxnSp>
        <p:nvCxnSpPr>
          <p:cNvPr id="995" name="Straight Connector 994">
            <a:extLst>
              <a:ext uri="{FF2B5EF4-FFF2-40B4-BE49-F238E27FC236}">
                <a16:creationId xmlns:a16="http://schemas.microsoft.com/office/drawing/2014/main" id="{7973C4B7-5E52-4EB7-AF92-42439F36E411}"/>
              </a:ext>
            </a:extLst>
          </p:cNvPr>
          <p:cNvCxnSpPr>
            <a:stCxn id="2" idx="2"/>
          </p:cNvCxnSpPr>
          <p:nvPr/>
        </p:nvCxnSpPr>
        <p:spPr>
          <a:xfrm flipH="1">
            <a:off x="4830417" y="1688300"/>
            <a:ext cx="1" cy="1106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6" name="Connector: Elbow 1005">
            <a:extLst>
              <a:ext uri="{FF2B5EF4-FFF2-40B4-BE49-F238E27FC236}">
                <a16:creationId xmlns:a16="http://schemas.microsoft.com/office/drawing/2014/main" id="{1091CD32-4407-4585-96E8-E8D28B3DCDBF}"/>
              </a:ext>
            </a:extLst>
          </p:cNvPr>
          <p:cNvCxnSpPr>
            <a:cxnSpLocks/>
            <a:stCxn id="9" idx="1"/>
          </p:cNvCxnSpPr>
          <p:nvPr/>
        </p:nvCxnSpPr>
        <p:spPr>
          <a:xfrm rot="10800000" flipV="1">
            <a:off x="4005469" y="2175994"/>
            <a:ext cx="149089" cy="212679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010" name="Straight Connector 1009">
            <a:extLst>
              <a:ext uri="{FF2B5EF4-FFF2-40B4-BE49-F238E27FC236}">
                <a16:creationId xmlns:a16="http://schemas.microsoft.com/office/drawing/2014/main" id="{D030BFA7-623B-439B-BA26-017E98458628}"/>
              </a:ext>
            </a:extLst>
          </p:cNvPr>
          <p:cNvCxnSpPr>
            <a:cxnSpLocks/>
            <a:stCxn id="18" idx="1"/>
          </p:cNvCxnSpPr>
          <p:nvPr/>
        </p:nvCxnSpPr>
        <p:spPr>
          <a:xfrm flipH="1">
            <a:off x="4005468" y="3749318"/>
            <a:ext cx="149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4" name="Straight Connector 1013">
            <a:extLst>
              <a:ext uri="{FF2B5EF4-FFF2-40B4-BE49-F238E27FC236}">
                <a16:creationId xmlns:a16="http://schemas.microsoft.com/office/drawing/2014/main" id="{C4B54E89-0E56-48EA-97D3-1E85210B30AA}"/>
              </a:ext>
            </a:extLst>
          </p:cNvPr>
          <p:cNvCxnSpPr>
            <a:cxnSpLocks/>
            <a:stCxn id="19" idx="1"/>
          </p:cNvCxnSpPr>
          <p:nvPr/>
        </p:nvCxnSpPr>
        <p:spPr>
          <a:xfrm flipH="1">
            <a:off x="4005469" y="4302792"/>
            <a:ext cx="149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9" name="Straight Connector 1018">
            <a:extLst>
              <a:ext uri="{FF2B5EF4-FFF2-40B4-BE49-F238E27FC236}">
                <a16:creationId xmlns:a16="http://schemas.microsoft.com/office/drawing/2014/main" id="{E3A83FAA-80C6-4CFB-B46C-CFF69718749D}"/>
              </a:ext>
            </a:extLst>
          </p:cNvPr>
          <p:cNvCxnSpPr>
            <a:stCxn id="17" idx="1"/>
          </p:cNvCxnSpPr>
          <p:nvPr/>
        </p:nvCxnSpPr>
        <p:spPr>
          <a:xfrm flipH="1" flipV="1">
            <a:off x="4005468" y="3210339"/>
            <a:ext cx="149089" cy="4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1" name="Straight Connector 1020">
            <a:extLst>
              <a:ext uri="{FF2B5EF4-FFF2-40B4-BE49-F238E27FC236}">
                <a16:creationId xmlns:a16="http://schemas.microsoft.com/office/drawing/2014/main" id="{89254F07-E36B-46F1-9F1D-63433791EF97}"/>
              </a:ext>
            </a:extLst>
          </p:cNvPr>
          <p:cNvCxnSpPr>
            <a:cxnSpLocks/>
            <a:stCxn id="16" idx="1"/>
          </p:cNvCxnSpPr>
          <p:nvPr/>
        </p:nvCxnSpPr>
        <p:spPr>
          <a:xfrm flipH="1">
            <a:off x="4005466" y="2695498"/>
            <a:ext cx="1490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4" name="Straight Connector 1023">
            <a:extLst>
              <a:ext uri="{FF2B5EF4-FFF2-40B4-BE49-F238E27FC236}">
                <a16:creationId xmlns:a16="http://schemas.microsoft.com/office/drawing/2014/main" id="{2F7290E8-1E4C-4DF7-AECF-5E4101C22C14}"/>
              </a:ext>
            </a:extLst>
          </p:cNvPr>
          <p:cNvCxnSpPr>
            <a:stCxn id="7" idx="0"/>
          </p:cNvCxnSpPr>
          <p:nvPr/>
        </p:nvCxnSpPr>
        <p:spPr>
          <a:xfrm flipV="1">
            <a:off x="3220278" y="1798983"/>
            <a:ext cx="0" cy="17890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6" name="Straight Connector 1025">
            <a:extLst>
              <a:ext uri="{FF2B5EF4-FFF2-40B4-BE49-F238E27FC236}">
                <a16:creationId xmlns:a16="http://schemas.microsoft.com/office/drawing/2014/main" id="{3C066AF3-8DFB-4D72-AB14-3123092C7515}"/>
              </a:ext>
            </a:extLst>
          </p:cNvPr>
          <p:cNvCxnSpPr>
            <a:stCxn id="9" idx="0"/>
          </p:cNvCxnSpPr>
          <p:nvPr/>
        </p:nvCxnSpPr>
        <p:spPr>
          <a:xfrm flipH="1" flipV="1">
            <a:off x="4830417" y="1798983"/>
            <a:ext cx="19879" cy="17890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8" name="Straight Connector 1027">
            <a:extLst>
              <a:ext uri="{FF2B5EF4-FFF2-40B4-BE49-F238E27FC236}">
                <a16:creationId xmlns:a16="http://schemas.microsoft.com/office/drawing/2014/main" id="{6D8960F9-63CE-4F7A-A798-E24D776F7D04}"/>
              </a:ext>
            </a:extLst>
          </p:cNvPr>
          <p:cNvCxnSpPr>
            <a:cxnSpLocks/>
            <a:stCxn id="12" idx="0"/>
          </p:cNvCxnSpPr>
          <p:nvPr/>
        </p:nvCxnSpPr>
        <p:spPr>
          <a:xfrm flipV="1">
            <a:off x="6410739" y="1798983"/>
            <a:ext cx="0" cy="17890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576470" y="2043459"/>
            <a:ext cx="3667200" cy="173340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CẤU TRÚC NỘI DUNG VÀ BỐ CỤC</a:t>
            </a:r>
            <a:endParaRPr sz="3200" dirty="0"/>
          </a:p>
        </p:txBody>
      </p:sp>
      <p:pic>
        <p:nvPicPr>
          <p:cNvPr id="1008" name="Google Shape;1008;p21"/>
          <p:cNvPicPr preferRelativeResize="0"/>
          <p:nvPr/>
        </p:nvPicPr>
        <p:blipFill rotWithShape="1">
          <a:blip r:embed="rId3">
            <a:alphaModFix/>
          </a:blip>
          <a:srcRect l="3295" r="37860"/>
          <a:stretch/>
        </p:blipFill>
        <p:spPr>
          <a:xfrm rot="10800000" flipH="1">
            <a:off x="4572000" y="0"/>
            <a:ext cx="4572000" cy="514350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199" y="605600"/>
            <a:ext cx="7096539"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CẤU TRÚC NỘI DUNG WEBSITE</a:t>
            </a:r>
            <a:endParaRPr sz="3200" dirty="0"/>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Box 2">
            <a:extLst>
              <a:ext uri="{FF2B5EF4-FFF2-40B4-BE49-F238E27FC236}">
                <a16:creationId xmlns:a16="http://schemas.microsoft.com/office/drawing/2014/main" id="{0069575F-6E2E-4BF5-99B3-194721B5D581}"/>
              </a:ext>
            </a:extLst>
          </p:cNvPr>
          <p:cNvSpPr txBox="1"/>
          <p:nvPr/>
        </p:nvSpPr>
        <p:spPr>
          <a:xfrm>
            <a:off x="367748" y="3873944"/>
            <a:ext cx="1202635" cy="307777"/>
          </a:xfrm>
          <a:prstGeom prst="rect">
            <a:avLst/>
          </a:prstGeom>
          <a:noFill/>
        </p:spPr>
        <p:txBody>
          <a:bodyPr wrap="square" rtlCol="0">
            <a:spAutoFit/>
          </a:bodyPr>
          <a:lstStyle/>
          <a:p>
            <a:r>
              <a:rPr lang="en-US" b="1" dirty="0" err="1"/>
              <a:t>Nội</a:t>
            </a:r>
            <a:r>
              <a:rPr lang="en-US" b="1" dirty="0"/>
              <a:t> dung</a:t>
            </a:r>
          </a:p>
        </p:txBody>
      </p:sp>
      <p:sp>
        <p:nvSpPr>
          <p:cNvPr id="4" name="TextBox 3">
            <a:extLst>
              <a:ext uri="{FF2B5EF4-FFF2-40B4-BE49-F238E27FC236}">
                <a16:creationId xmlns:a16="http://schemas.microsoft.com/office/drawing/2014/main" id="{679B1651-7B19-421C-AEB9-0DFEC3D17DB7}"/>
              </a:ext>
            </a:extLst>
          </p:cNvPr>
          <p:cNvSpPr txBox="1"/>
          <p:nvPr/>
        </p:nvSpPr>
        <p:spPr>
          <a:xfrm>
            <a:off x="457198" y="2263973"/>
            <a:ext cx="1202635" cy="307777"/>
          </a:xfrm>
          <a:prstGeom prst="rect">
            <a:avLst/>
          </a:prstGeom>
          <a:noFill/>
        </p:spPr>
        <p:txBody>
          <a:bodyPr wrap="square" rtlCol="0">
            <a:spAutoFit/>
          </a:bodyPr>
          <a:lstStyle/>
          <a:p>
            <a:r>
              <a:rPr lang="en-US" b="1" dirty="0" err="1"/>
              <a:t>Mục</a:t>
            </a:r>
            <a:r>
              <a:rPr lang="en-US" b="1" dirty="0"/>
              <a:t> </a:t>
            </a:r>
            <a:r>
              <a:rPr lang="en-US" b="1" dirty="0" err="1"/>
              <a:t>đích</a:t>
            </a:r>
            <a:endParaRPr lang="en-US" b="1" dirty="0"/>
          </a:p>
        </p:txBody>
      </p:sp>
      <p:sp>
        <p:nvSpPr>
          <p:cNvPr id="5" name="Rectangle 4">
            <a:extLst>
              <a:ext uri="{FF2B5EF4-FFF2-40B4-BE49-F238E27FC236}">
                <a16:creationId xmlns:a16="http://schemas.microsoft.com/office/drawing/2014/main" id="{58268626-CA45-4598-B0ED-83D577C23C14}"/>
              </a:ext>
            </a:extLst>
          </p:cNvPr>
          <p:cNvSpPr/>
          <p:nvPr/>
        </p:nvSpPr>
        <p:spPr>
          <a:xfrm>
            <a:off x="1749287" y="1260918"/>
            <a:ext cx="1808922"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Giới</a:t>
            </a:r>
            <a:r>
              <a:rPr lang="en-US" dirty="0"/>
              <a:t> </a:t>
            </a:r>
            <a:r>
              <a:rPr lang="en-US" dirty="0" err="1"/>
              <a:t>thiệu</a:t>
            </a:r>
            <a:endParaRPr lang="en-US" dirty="0"/>
          </a:p>
        </p:txBody>
      </p:sp>
      <p:sp>
        <p:nvSpPr>
          <p:cNvPr id="6" name="Rectangle 5">
            <a:extLst>
              <a:ext uri="{FF2B5EF4-FFF2-40B4-BE49-F238E27FC236}">
                <a16:creationId xmlns:a16="http://schemas.microsoft.com/office/drawing/2014/main" id="{0B990EF8-AEB1-44F3-AC78-1F62AE2899F7}"/>
              </a:ext>
            </a:extLst>
          </p:cNvPr>
          <p:cNvSpPr/>
          <p:nvPr/>
        </p:nvSpPr>
        <p:spPr>
          <a:xfrm>
            <a:off x="3861351" y="1245333"/>
            <a:ext cx="1808922"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Sản</a:t>
            </a:r>
            <a:r>
              <a:rPr lang="en-US" dirty="0"/>
              <a:t> </a:t>
            </a:r>
            <a:r>
              <a:rPr lang="en-US" dirty="0" err="1"/>
              <a:t>phẩm</a:t>
            </a:r>
            <a:r>
              <a:rPr lang="en-US" dirty="0"/>
              <a:t> </a:t>
            </a:r>
          </a:p>
        </p:txBody>
      </p:sp>
      <p:sp>
        <p:nvSpPr>
          <p:cNvPr id="7" name="Rectangle 6">
            <a:extLst>
              <a:ext uri="{FF2B5EF4-FFF2-40B4-BE49-F238E27FC236}">
                <a16:creationId xmlns:a16="http://schemas.microsoft.com/office/drawing/2014/main" id="{71819953-C2DF-40F6-A633-A9512EE3DD6A}"/>
              </a:ext>
            </a:extLst>
          </p:cNvPr>
          <p:cNvSpPr/>
          <p:nvPr/>
        </p:nvSpPr>
        <p:spPr>
          <a:xfrm>
            <a:off x="5973416" y="1260918"/>
            <a:ext cx="1808923"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Dịch</a:t>
            </a:r>
            <a:r>
              <a:rPr lang="en-US" dirty="0"/>
              <a:t> </a:t>
            </a:r>
            <a:r>
              <a:rPr lang="en-US" dirty="0" err="1"/>
              <a:t>vụ</a:t>
            </a:r>
            <a:r>
              <a:rPr lang="en-US" dirty="0"/>
              <a:t> </a:t>
            </a:r>
            <a:r>
              <a:rPr lang="en-US" dirty="0" err="1"/>
              <a:t>sau</a:t>
            </a:r>
            <a:r>
              <a:rPr lang="en-US" dirty="0"/>
              <a:t> </a:t>
            </a:r>
            <a:r>
              <a:rPr lang="en-US" dirty="0" err="1"/>
              <a:t>bán</a:t>
            </a:r>
            <a:r>
              <a:rPr lang="en-US" dirty="0"/>
              <a:t> </a:t>
            </a:r>
            <a:r>
              <a:rPr lang="en-US" dirty="0" err="1"/>
              <a:t>hàng</a:t>
            </a:r>
            <a:endParaRPr lang="en-US" dirty="0"/>
          </a:p>
        </p:txBody>
      </p:sp>
      <p:cxnSp>
        <p:nvCxnSpPr>
          <p:cNvPr id="10" name="Straight Connector 9">
            <a:extLst>
              <a:ext uri="{FF2B5EF4-FFF2-40B4-BE49-F238E27FC236}">
                <a16:creationId xmlns:a16="http://schemas.microsoft.com/office/drawing/2014/main" id="{410826C1-E312-4430-B6D7-C2B213CC69BD}"/>
              </a:ext>
            </a:extLst>
          </p:cNvPr>
          <p:cNvCxnSpPr/>
          <p:nvPr/>
        </p:nvCxnSpPr>
        <p:spPr>
          <a:xfrm>
            <a:off x="1570383" y="3299791"/>
            <a:ext cx="643061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C9D855-3224-4269-B1F2-52BAF7E581A3}"/>
              </a:ext>
            </a:extLst>
          </p:cNvPr>
          <p:cNvSpPr txBox="1"/>
          <p:nvPr/>
        </p:nvSpPr>
        <p:spPr>
          <a:xfrm>
            <a:off x="1749287" y="1843709"/>
            <a:ext cx="1808922" cy="1384995"/>
          </a:xfrm>
          <a:prstGeom prst="rect">
            <a:avLst/>
          </a:prstGeom>
          <a:noFill/>
        </p:spPr>
        <p:txBody>
          <a:bodyPr wrap="square" rtlCol="0">
            <a:spAutoFit/>
          </a:bodyPr>
          <a:lstStyle/>
          <a:p>
            <a:pPr algn="just"/>
            <a:r>
              <a:rPr lang="vi-VN" dirty="0"/>
              <a:t>Giúp người dùng hiểu rõ hơn về </a:t>
            </a:r>
            <a:r>
              <a:rPr lang="en-US" dirty="0" err="1"/>
              <a:t>KhoPkMobile</a:t>
            </a:r>
            <a:r>
              <a:rPr lang="vi-VN" dirty="0"/>
              <a:t>, về lĩnh vực và lịch sử hoạt động của công ty</a:t>
            </a:r>
            <a:endParaRPr lang="en-US" dirty="0"/>
          </a:p>
        </p:txBody>
      </p:sp>
      <p:sp>
        <p:nvSpPr>
          <p:cNvPr id="12" name="TextBox 11">
            <a:extLst>
              <a:ext uri="{FF2B5EF4-FFF2-40B4-BE49-F238E27FC236}">
                <a16:creationId xmlns:a16="http://schemas.microsoft.com/office/drawing/2014/main" id="{493D6137-EF02-404A-8E67-FB96D3D69D62}"/>
              </a:ext>
            </a:extLst>
          </p:cNvPr>
          <p:cNvSpPr txBox="1"/>
          <p:nvPr/>
        </p:nvSpPr>
        <p:spPr>
          <a:xfrm>
            <a:off x="3876259" y="1843709"/>
            <a:ext cx="1808922" cy="1384995"/>
          </a:xfrm>
          <a:prstGeom prst="rect">
            <a:avLst/>
          </a:prstGeom>
          <a:noFill/>
        </p:spPr>
        <p:txBody>
          <a:bodyPr wrap="square" rtlCol="0">
            <a:spAutoFit/>
          </a:bodyPr>
          <a:lstStyle/>
          <a:p>
            <a:pPr algn="just"/>
            <a:r>
              <a:rPr lang="vi-VN" dirty="0"/>
              <a:t>Giúp khách hàng có được đầy đủ thông tin về các dòng sản phẩm </a:t>
            </a:r>
            <a:r>
              <a:rPr lang="en-US" dirty="0" err="1"/>
              <a:t>điện</a:t>
            </a:r>
            <a:r>
              <a:rPr lang="en-US" dirty="0"/>
              <a:t> </a:t>
            </a:r>
            <a:r>
              <a:rPr lang="en-US" dirty="0" err="1"/>
              <a:t>thoại</a:t>
            </a:r>
            <a:r>
              <a:rPr lang="en-US" dirty="0"/>
              <a:t> </a:t>
            </a:r>
            <a:r>
              <a:rPr lang="en-US" dirty="0" err="1"/>
              <a:t>và</a:t>
            </a:r>
            <a:r>
              <a:rPr lang="en-US" dirty="0"/>
              <a:t> </a:t>
            </a:r>
            <a:r>
              <a:rPr lang="en-US" dirty="0" err="1"/>
              <a:t>các</a:t>
            </a:r>
            <a:r>
              <a:rPr lang="en-US" dirty="0"/>
              <a:t> </a:t>
            </a:r>
            <a:r>
              <a:rPr lang="en-US" dirty="0" err="1"/>
              <a:t>phụ</a:t>
            </a:r>
            <a:r>
              <a:rPr lang="en-US" dirty="0"/>
              <a:t> </a:t>
            </a:r>
            <a:r>
              <a:rPr lang="en-US" dirty="0" err="1"/>
              <a:t>kiện</a:t>
            </a:r>
            <a:r>
              <a:rPr lang="en-US" dirty="0"/>
              <a:t> </a:t>
            </a:r>
            <a:r>
              <a:rPr lang="vi-VN" dirty="0"/>
              <a:t>mà công ty cung cấp.</a:t>
            </a:r>
            <a:endParaRPr lang="en-US" dirty="0"/>
          </a:p>
        </p:txBody>
      </p:sp>
      <p:sp>
        <p:nvSpPr>
          <p:cNvPr id="14" name="TextBox 13">
            <a:extLst>
              <a:ext uri="{FF2B5EF4-FFF2-40B4-BE49-F238E27FC236}">
                <a16:creationId xmlns:a16="http://schemas.microsoft.com/office/drawing/2014/main" id="{CBEBF627-CE97-41DC-82E1-4750C90F3E90}"/>
              </a:ext>
            </a:extLst>
          </p:cNvPr>
          <p:cNvSpPr txBox="1"/>
          <p:nvPr/>
        </p:nvSpPr>
        <p:spPr>
          <a:xfrm>
            <a:off x="5913784" y="1843709"/>
            <a:ext cx="1808922" cy="1384995"/>
          </a:xfrm>
          <a:prstGeom prst="rect">
            <a:avLst/>
          </a:prstGeom>
          <a:noFill/>
        </p:spPr>
        <p:txBody>
          <a:bodyPr wrap="square" rtlCol="0">
            <a:spAutoFit/>
          </a:bodyPr>
          <a:lstStyle/>
          <a:p>
            <a:pPr algn="just"/>
            <a:r>
              <a:rPr lang="vi-VN" dirty="0"/>
              <a:t>Giúp khách hàng có được đầy đủ thông tin về các Dịch vụ mà công ty cung cấp: bảo hành, bảo dưỡng v.v…</a:t>
            </a:r>
            <a:endParaRPr lang="en-US" dirty="0"/>
          </a:p>
        </p:txBody>
      </p:sp>
      <p:sp>
        <p:nvSpPr>
          <p:cNvPr id="15" name="TextBox 14">
            <a:extLst>
              <a:ext uri="{FF2B5EF4-FFF2-40B4-BE49-F238E27FC236}">
                <a16:creationId xmlns:a16="http://schemas.microsoft.com/office/drawing/2014/main" id="{BC419AAC-A786-4602-9B61-7DCFC77C6BC3}"/>
              </a:ext>
            </a:extLst>
          </p:cNvPr>
          <p:cNvSpPr txBox="1"/>
          <p:nvPr/>
        </p:nvSpPr>
        <p:spPr>
          <a:xfrm>
            <a:off x="1749287" y="3486055"/>
            <a:ext cx="1808922" cy="954107"/>
          </a:xfrm>
          <a:prstGeom prst="rect">
            <a:avLst/>
          </a:prstGeom>
          <a:noFill/>
        </p:spPr>
        <p:txBody>
          <a:bodyPr wrap="square" rtlCol="0">
            <a:spAutoFit/>
          </a:bodyPr>
          <a:lstStyle/>
          <a:p>
            <a:pPr algn="just"/>
            <a:r>
              <a:rPr lang="en-US" dirty="0" err="1"/>
              <a:t>Giới</a:t>
            </a:r>
            <a:r>
              <a:rPr lang="en-US" dirty="0"/>
              <a:t> </a:t>
            </a:r>
            <a:r>
              <a:rPr lang="en-US" dirty="0" err="1"/>
              <a:t>thiệu</a:t>
            </a:r>
            <a:r>
              <a:rPr lang="en-US" dirty="0"/>
              <a:t> </a:t>
            </a:r>
            <a:r>
              <a:rPr lang="en-US" dirty="0" err="1"/>
              <a:t>về</a:t>
            </a:r>
            <a:r>
              <a:rPr lang="en-US" dirty="0"/>
              <a:t> </a:t>
            </a:r>
            <a:r>
              <a:rPr lang="en-US" dirty="0" err="1"/>
              <a:t>công</a:t>
            </a:r>
            <a:r>
              <a:rPr lang="en-US" dirty="0"/>
              <a:t> ty </a:t>
            </a:r>
            <a:r>
              <a:rPr lang="en-US" dirty="0" err="1"/>
              <a:t>KhoPkMobile</a:t>
            </a:r>
            <a:r>
              <a:rPr lang="vi-VN" dirty="0"/>
              <a:t>, lĩnh vực</a:t>
            </a:r>
            <a:r>
              <a:rPr lang="en-US" dirty="0"/>
              <a:t> </a:t>
            </a:r>
            <a:r>
              <a:rPr lang="en-US" dirty="0" err="1"/>
              <a:t>hoạt</a:t>
            </a:r>
            <a:r>
              <a:rPr lang="en-US" dirty="0"/>
              <a:t> </a:t>
            </a:r>
            <a:r>
              <a:rPr lang="en-US" dirty="0" err="1"/>
              <a:t>động</a:t>
            </a:r>
            <a:r>
              <a:rPr lang="en-US" dirty="0"/>
              <a:t> </a:t>
            </a:r>
            <a:r>
              <a:rPr lang="en-US" dirty="0" err="1"/>
              <a:t>và</a:t>
            </a:r>
            <a:r>
              <a:rPr lang="vi-VN" dirty="0"/>
              <a:t> lịch sử của công ty</a:t>
            </a:r>
            <a:endParaRPr lang="en-US" dirty="0"/>
          </a:p>
        </p:txBody>
      </p:sp>
      <p:sp>
        <p:nvSpPr>
          <p:cNvPr id="16" name="TextBox 15">
            <a:extLst>
              <a:ext uri="{FF2B5EF4-FFF2-40B4-BE49-F238E27FC236}">
                <a16:creationId xmlns:a16="http://schemas.microsoft.com/office/drawing/2014/main" id="{1D5C9608-FEF1-457D-B66D-AE57F40DAEB4}"/>
              </a:ext>
            </a:extLst>
          </p:cNvPr>
          <p:cNvSpPr txBox="1"/>
          <p:nvPr/>
        </p:nvSpPr>
        <p:spPr>
          <a:xfrm>
            <a:off x="3861351" y="3486054"/>
            <a:ext cx="1808922" cy="1600438"/>
          </a:xfrm>
          <a:prstGeom prst="rect">
            <a:avLst/>
          </a:prstGeom>
          <a:noFill/>
        </p:spPr>
        <p:txBody>
          <a:bodyPr wrap="square" rtlCol="0">
            <a:spAutoFit/>
          </a:bodyPr>
          <a:lstStyle/>
          <a:p>
            <a:pPr algn="just"/>
            <a:r>
              <a:rPr lang="en-US" dirty="0"/>
              <a:t>- </a:t>
            </a:r>
            <a:r>
              <a:rPr lang="en-US" dirty="0" err="1"/>
              <a:t>Giới</a:t>
            </a:r>
            <a:r>
              <a:rPr lang="en-US" dirty="0"/>
              <a:t> </a:t>
            </a:r>
            <a:r>
              <a:rPr lang="en-US" dirty="0" err="1"/>
              <a:t>thiệu</a:t>
            </a:r>
            <a:r>
              <a:rPr lang="en-US" dirty="0"/>
              <a:t> </a:t>
            </a:r>
            <a:r>
              <a:rPr lang="en-US" dirty="0" err="1"/>
              <a:t>chung</a:t>
            </a:r>
            <a:r>
              <a:rPr lang="en-US" dirty="0"/>
              <a:t> </a:t>
            </a:r>
            <a:r>
              <a:rPr lang="en-US" dirty="0" err="1"/>
              <a:t>các</a:t>
            </a:r>
            <a:r>
              <a:rPr lang="en-US" dirty="0"/>
              <a:t> </a:t>
            </a:r>
            <a:r>
              <a:rPr lang="en-US" dirty="0" err="1"/>
              <a:t>loại</a:t>
            </a:r>
            <a:r>
              <a:rPr lang="en-US" dirty="0"/>
              <a:t> </a:t>
            </a:r>
            <a:r>
              <a:rPr lang="en-US" dirty="0" err="1"/>
              <a:t>điện</a:t>
            </a:r>
            <a:r>
              <a:rPr lang="en-US" dirty="0"/>
              <a:t> </a:t>
            </a:r>
            <a:r>
              <a:rPr lang="en-US" dirty="0" err="1"/>
              <a:t>thoại</a:t>
            </a:r>
            <a:r>
              <a:rPr lang="en-US" dirty="0"/>
              <a:t> </a:t>
            </a:r>
            <a:r>
              <a:rPr lang="en-US" dirty="0" err="1"/>
              <a:t>đang</a:t>
            </a:r>
            <a:r>
              <a:rPr lang="en-US" dirty="0"/>
              <a:t> hot</a:t>
            </a:r>
          </a:p>
          <a:p>
            <a:pPr algn="just"/>
            <a:r>
              <a:rPr lang="en-US" dirty="0"/>
              <a:t>- </a:t>
            </a:r>
            <a:r>
              <a:rPr lang="en-US" dirty="0" err="1"/>
              <a:t>Giới</a:t>
            </a:r>
            <a:r>
              <a:rPr lang="en-US" dirty="0"/>
              <a:t> </a:t>
            </a:r>
            <a:r>
              <a:rPr lang="en-US" dirty="0" err="1"/>
              <a:t>thiệu</a:t>
            </a:r>
            <a:r>
              <a:rPr lang="en-US" dirty="0"/>
              <a:t> chi </a:t>
            </a:r>
            <a:r>
              <a:rPr lang="en-US" dirty="0" err="1"/>
              <a:t>tiết</a:t>
            </a:r>
            <a:r>
              <a:rPr lang="en-US" dirty="0"/>
              <a:t> </a:t>
            </a:r>
            <a:r>
              <a:rPr lang="en-US" dirty="0" err="1"/>
              <a:t>từng</a:t>
            </a:r>
            <a:r>
              <a:rPr lang="en-US" dirty="0"/>
              <a:t> </a:t>
            </a:r>
            <a:r>
              <a:rPr lang="en-US" dirty="0" err="1"/>
              <a:t>sản</a:t>
            </a:r>
            <a:r>
              <a:rPr lang="en-US" dirty="0"/>
              <a:t> </a:t>
            </a:r>
            <a:r>
              <a:rPr lang="en-US" dirty="0" err="1"/>
              <a:t>điện</a:t>
            </a:r>
            <a:r>
              <a:rPr lang="en-US" dirty="0"/>
              <a:t> </a:t>
            </a:r>
            <a:r>
              <a:rPr lang="en-US" dirty="0" err="1"/>
              <a:t>thoại</a:t>
            </a:r>
            <a:endParaRPr lang="en-US" dirty="0"/>
          </a:p>
          <a:p>
            <a:pPr algn="just"/>
            <a:r>
              <a:rPr lang="en-US" dirty="0"/>
              <a:t>- </a:t>
            </a:r>
            <a:r>
              <a:rPr lang="en-US" dirty="0" err="1"/>
              <a:t>Xem</a:t>
            </a:r>
            <a:r>
              <a:rPr lang="en-US" dirty="0"/>
              <a:t> </a:t>
            </a:r>
            <a:r>
              <a:rPr lang="en-US" dirty="0" err="1"/>
              <a:t>các</a:t>
            </a:r>
            <a:r>
              <a:rPr lang="en-US" dirty="0"/>
              <a:t> </a:t>
            </a:r>
            <a:r>
              <a:rPr lang="en-US" dirty="0" err="1"/>
              <a:t>đánh</a:t>
            </a:r>
            <a:r>
              <a:rPr lang="en-US" dirty="0"/>
              <a:t> </a:t>
            </a:r>
            <a:r>
              <a:rPr lang="en-US" dirty="0" err="1"/>
              <a:t>giá</a:t>
            </a:r>
            <a:r>
              <a:rPr lang="en-US" dirty="0"/>
              <a:t>, review</a:t>
            </a:r>
          </a:p>
        </p:txBody>
      </p:sp>
      <p:sp>
        <p:nvSpPr>
          <p:cNvPr id="17" name="TextBox 16">
            <a:extLst>
              <a:ext uri="{FF2B5EF4-FFF2-40B4-BE49-F238E27FC236}">
                <a16:creationId xmlns:a16="http://schemas.microsoft.com/office/drawing/2014/main" id="{E75E9F4D-971F-4178-AC39-DE52715BBABB}"/>
              </a:ext>
            </a:extLst>
          </p:cNvPr>
          <p:cNvSpPr txBox="1"/>
          <p:nvPr/>
        </p:nvSpPr>
        <p:spPr>
          <a:xfrm>
            <a:off x="5913784" y="3486054"/>
            <a:ext cx="1808922" cy="1384995"/>
          </a:xfrm>
          <a:prstGeom prst="rect">
            <a:avLst/>
          </a:prstGeom>
          <a:noFill/>
        </p:spPr>
        <p:txBody>
          <a:bodyPr wrap="square" rtlCol="0">
            <a:spAutoFit/>
          </a:bodyPr>
          <a:lstStyle/>
          <a:p>
            <a:pPr algn="just"/>
            <a:r>
              <a:rPr lang="vi-VN" dirty="0"/>
              <a:t>Các dịch vụ của công ty cung cấp </a:t>
            </a:r>
            <a:endParaRPr lang="en-US" dirty="0"/>
          </a:p>
          <a:p>
            <a:pPr algn="just"/>
            <a:r>
              <a:rPr lang="en-US" dirty="0"/>
              <a:t>- </a:t>
            </a:r>
            <a:r>
              <a:rPr lang="vi-VN" dirty="0"/>
              <a:t>Bảo hành </a:t>
            </a:r>
            <a:endParaRPr lang="en-US" dirty="0"/>
          </a:p>
          <a:p>
            <a:pPr algn="just"/>
            <a:r>
              <a:rPr lang="en-US" dirty="0"/>
              <a:t>- </a:t>
            </a:r>
            <a:r>
              <a:rPr lang="vi-VN" dirty="0"/>
              <a:t>Sửa chữa </a:t>
            </a:r>
            <a:endParaRPr lang="en-US" dirty="0"/>
          </a:p>
          <a:p>
            <a:pPr algn="just"/>
            <a:r>
              <a:rPr lang="en-US" dirty="0"/>
              <a:t>- </a:t>
            </a:r>
            <a:r>
              <a:rPr lang="en-US" dirty="0" err="1"/>
              <a:t>Gián</a:t>
            </a:r>
            <a:r>
              <a:rPr lang="en-US" dirty="0"/>
              <a:t> </a:t>
            </a:r>
            <a:r>
              <a:rPr lang="en-US" dirty="0" err="1"/>
              <a:t>bảo</a:t>
            </a:r>
            <a:r>
              <a:rPr lang="en-US" dirty="0"/>
              <a:t> </a:t>
            </a:r>
            <a:r>
              <a:rPr lang="en-US" dirty="0" err="1"/>
              <a:t>vệ</a:t>
            </a:r>
            <a:endParaRPr lang="en-US" dirty="0"/>
          </a:p>
          <a:p>
            <a:pPr algn="just"/>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khác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199" y="605600"/>
            <a:ext cx="7096539"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CẤU TRÚC NỘI DUNG WEBSITE</a:t>
            </a:r>
            <a:endParaRPr sz="3200" dirty="0"/>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Box 2">
            <a:extLst>
              <a:ext uri="{FF2B5EF4-FFF2-40B4-BE49-F238E27FC236}">
                <a16:creationId xmlns:a16="http://schemas.microsoft.com/office/drawing/2014/main" id="{0069575F-6E2E-4BF5-99B3-194721B5D581}"/>
              </a:ext>
            </a:extLst>
          </p:cNvPr>
          <p:cNvSpPr txBox="1"/>
          <p:nvPr/>
        </p:nvSpPr>
        <p:spPr>
          <a:xfrm>
            <a:off x="367748" y="3873944"/>
            <a:ext cx="1202635" cy="307777"/>
          </a:xfrm>
          <a:prstGeom prst="rect">
            <a:avLst/>
          </a:prstGeom>
          <a:noFill/>
        </p:spPr>
        <p:txBody>
          <a:bodyPr wrap="square" rtlCol="0">
            <a:spAutoFit/>
          </a:bodyPr>
          <a:lstStyle/>
          <a:p>
            <a:r>
              <a:rPr lang="en-US" b="1" dirty="0" err="1"/>
              <a:t>Nội</a:t>
            </a:r>
            <a:r>
              <a:rPr lang="en-US" b="1" dirty="0"/>
              <a:t> dung</a:t>
            </a:r>
          </a:p>
        </p:txBody>
      </p:sp>
      <p:sp>
        <p:nvSpPr>
          <p:cNvPr id="4" name="TextBox 3">
            <a:extLst>
              <a:ext uri="{FF2B5EF4-FFF2-40B4-BE49-F238E27FC236}">
                <a16:creationId xmlns:a16="http://schemas.microsoft.com/office/drawing/2014/main" id="{679B1651-7B19-421C-AEB9-0DFEC3D17DB7}"/>
              </a:ext>
            </a:extLst>
          </p:cNvPr>
          <p:cNvSpPr txBox="1"/>
          <p:nvPr/>
        </p:nvSpPr>
        <p:spPr>
          <a:xfrm>
            <a:off x="457198" y="2263973"/>
            <a:ext cx="1202635" cy="307777"/>
          </a:xfrm>
          <a:prstGeom prst="rect">
            <a:avLst/>
          </a:prstGeom>
          <a:noFill/>
        </p:spPr>
        <p:txBody>
          <a:bodyPr wrap="square" rtlCol="0">
            <a:spAutoFit/>
          </a:bodyPr>
          <a:lstStyle/>
          <a:p>
            <a:r>
              <a:rPr lang="en-US" b="1" dirty="0" err="1"/>
              <a:t>Mục</a:t>
            </a:r>
            <a:r>
              <a:rPr lang="en-US" b="1" dirty="0"/>
              <a:t> </a:t>
            </a:r>
            <a:r>
              <a:rPr lang="en-US" b="1" dirty="0" err="1"/>
              <a:t>đích</a:t>
            </a:r>
            <a:endParaRPr lang="en-US" b="1" dirty="0"/>
          </a:p>
        </p:txBody>
      </p:sp>
      <p:sp>
        <p:nvSpPr>
          <p:cNvPr id="5" name="Rectangle 4">
            <a:extLst>
              <a:ext uri="{FF2B5EF4-FFF2-40B4-BE49-F238E27FC236}">
                <a16:creationId xmlns:a16="http://schemas.microsoft.com/office/drawing/2014/main" id="{58268626-CA45-4598-B0ED-83D577C23C14}"/>
              </a:ext>
            </a:extLst>
          </p:cNvPr>
          <p:cNvSpPr/>
          <p:nvPr/>
        </p:nvSpPr>
        <p:spPr>
          <a:xfrm>
            <a:off x="1749287" y="1260918"/>
            <a:ext cx="1808922"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Account</a:t>
            </a:r>
          </a:p>
        </p:txBody>
      </p:sp>
      <p:sp>
        <p:nvSpPr>
          <p:cNvPr id="6" name="Rectangle 5">
            <a:extLst>
              <a:ext uri="{FF2B5EF4-FFF2-40B4-BE49-F238E27FC236}">
                <a16:creationId xmlns:a16="http://schemas.microsoft.com/office/drawing/2014/main" id="{0B990EF8-AEB1-44F3-AC78-1F62AE2899F7}"/>
              </a:ext>
            </a:extLst>
          </p:cNvPr>
          <p:cNvSpPr/>
          <p:nvPr/>
        </p:nvSpPr>
        <p:spPr>
          <a:xfrm>
            <a:off x="3861351" y="1245333"/>
            <a:ext cx="1808922"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Hỗ</a:t>
            </a:r>
            <a:r>
              <a:rPr lang="en-US" dirty="0"/>
              <a:t> </a:t>
            </a:r>
            <a:r>
              <a:rPr lang="en-US" dirty="0" err="1"/>
              <a:t>trợ</a:t>
            </a:r>
            <a:r>
              <a:rPr lang="en-US" dirty="0"/>
              <a:t> </a:t>
            </a:r>
            <a:r>
              <a:rPr lang="en-US" dirty="0" err="1"/>
              <a:t>khách</a:t>
            </a:r>
            <a:r>
              <a:rPr lang="en-US" dirty="0"/>
              <a:t> </a:t>
            </a:r>
            <a:r>
              <a:rPr lang="en-US" dirty="0" err="1"/>
              <a:t>hàng</a:t>
            </a:r>
            <a:endParaRPr lang="en-US" dirty="0"/>
          </a:p>
        </p:txBody>
      </p:sp>
      <p:sp>
        <p:nvSpPr>
          <p:cNvPr id="7" name="Rectangle 6">
            <a:extLst>
              <a:ext uri="{FF2B5EF4-FFF2-40B4-BE49-F238E27FC236}">
                <a16:creationId xmlns:a16="http://schemas.microsoft.com/office/drawing/2014/main" id="{71819953-C2DF-40F6-A633-A9512EE3DD6A}"/>
              </a:ext>
            </a:extLst>
          </p:cNvPr>
          <p:cNvSpPr/>
          <p:nvPr/>
        </p:nvSpPr>
        <p:spPr>
          <a:xfrm>
            <a:off x="5973416" y="1260918"/>
            <a:ext cx="1808923"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Mạng</a:t>
            </a:r>
            <a:r>
              <a:rPr lang="en-US" dirty="0"/>
              <a:t> </a:t>
            </a:r>
            <a:r>
              <a:rPr lang="en-US" dirty="0" err="1"/>
              <a:t>xã</a:t>
            </a:r>
            <a:r>
              <a:rPr lang="en-US" dirty="0"/>
              <a:t> </a:t>
            </a:r>
            <a:r>
              <a:rPr lang="en-US" dirty="0" err="1"/>
              <a:t>hộ</a:t>
            </a:r>
            <a:endParaRPr lang="en-US" dirty="0"/>
          </a:p>
        </p:txBody>
      </p:sp>
      <p:cxnSp>
        <p:nvCxnSpPr>
          <p:cNvPr id="10" name="Straight Connector 9">
            <a:extLst>
              <a:ext uri="{FF2B5EF4-FFF2-40B4-BE49-F238E27FC236}">
                <a16:creationId xmlns:a16="http://schemas.microsoft.com/office/drawing/2014/main" id="{410826C1-E312-4430-B6D7-C2B213CC69BD}"/>
              </a:ext>
            </a:extLst>
          </p:cNvPr>
          <p:cNvCxnSpPr/>
          <p:nvPr/>
        </p:nvCxnSpPr>
        <p:spPr>
          <a:xfrm>
            <a:off x="1659833" y="3071191"/>
            <a:ext cx="643061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C9D855-3224-4269-B1F2-52BAF7E581A3}"/>
              </a:ext>
            </a:extLst>
          </p:cNvPr>
          <p:cNvSpPr txBox="1"/>
          <p:nvPr/>
        </p:nvSpPr>
        <p:spPr>
          <a:xfrm>
            <a:off x="1749287" y="1843709"/>
            <a:ext cx="1808922" cy="523220"/>
          </a:xfrm>
          <a:prstGeom prst="rect">
            <a:avLst/>
          </a:prstGeom>
          <a:noFill/>
        </p:spPr>
        <p:txBody>
          <a:bodyPr wrap="square" rtlCol="0">
            <a:spAutoFit/>
          </a:bodyPr>
          <a:lstStyle/>
          <a:p>
            <a:pPr algn="just"/>
            <a:r>
              <a:rPr lang="en-US" dirty="0" err="1"/>
              <a:t>Đăng</a:t>
            </a:r>
            <a:r>
              <a:rPr lang="en-US" dirty="0"/>
              <a:t> </a:t>
            </a:r>
            <a:r>
              <a:rPr lang="en-US" dirty="0" err="1"/>
              <a:t>nhập</a:t>
            </a:r>
            <a:r>
              <a:rPr lang="en-US" dirty="0"/>
              <a:t> </a:t>
            </a:r>
            <a:r>
              <a:rPr lang="en-US" dirty="0" err="1"/>
              <a:t>để</a:t>
            </a:r>
            <a:r>
              <a:rPr lang="en-US" dirty="0"/>
              <a:t> </a:t>
            </a:r>
            <a:r>
              <a:rPr lang="en-US" dirty="0" err="1"/>
              <a:t>thanh</a:t>
            </a:r>
            <a:r>
              <a:rPr lang="en-US" dirty="0"/>
              <a:t> </a:t>
            </a:r>
            <a:r>
              <a:rPr lang="en-US" dirty="0" err="1"/>
              <a:t>toán</a:t>
            </a:r>
            <a:endParaRPr lang="en-US" dirty="0"/>
          </a:p>
        </p:txBody>
      </p:sp>
      <p:sp>
        <p:nvSpPr>
          <p:cNvPr id="12" name="TextBox 11">
            <a:extLst>
              <a:ext uri="{FF2B5EF4-FFF2-40B4-BE49-F238E27FC236}">
                <a16:creationId xmlns:a16="http://schemas.microsoft.com/office/drawing/2014/main" id="{493D6137-EF02-404A-8E67-FB96D3D69D62}"/>
              </a:ext>
            </a:extLst>
          </p:cNvPr>
          <p:cNvSpPr txBox="1"/>
          <p:nvPr/>
        </p:nvSpPr>
        <p:spPr>
          <a:xfrm>
            <a:off x="3876259" y="1843709"/>
            <a:ext cx="1808922" cy="307777"/>
          </a:xfrm>
          <a:prstGeom prst="rect">
            <a:avLst/>
          </a:prstGeom>
          <a:noFill/>
        </p:spPr>
        <p:txBody>
          <a:bodyPr wrap="square" rtlCol="0">
            <a:spAutoFit/>
          </a:bodyPr>
          <a:lstStyle/>
          <a:p>
            <a:pPr algn="just"/>
            <a:r>
              <a:rPr lang="en-US" dirty="0" err="1"/>
              <a:t>Hỗ</a:t>
            </a:r>
            <a:r>
              <a:rPr lang="en-US" dirty="0"/>
              <a:t> </a:t>
            </a:r>
            <a:r>
              <a:rPr lang="en-US" dirty="0" err="1"/>
              <a:t>trợ</a:t>
            </a:r>
            <a:r>
              <a:rPr lang="en-US" dirty="0"/>
              <a:t> </a:t>
            </a:r>
            <a:r>
              <a:rPr lang="en-US" dirty="0" err="1"/>
              <a:t>khách</a:t>
            </a:r>
            <a:r>
              <a:rPr lang="en-US" dirty="0"/>
              <a:t> </a:t>
            </a:r>
            <a:r>
              <a:rPr lang="en-US" dirty="0" err="1"/>
              <a:t>hàng</a:t>
            </a:r>
            <a:r>
              <a:rPr lang="en-US" dirty="0"/>
              <a:t> </a:t>
            </a:r>
          </a:p>
        </p:txBody>
      </p:sp>
      <p:sp>
        <p:nvSpPr>
          <p:cNvPr id="14" name="TextBox 13">
            <a:extLst>
              <a:ext uri="{FF2B5EF4-FFF2-40B4-BE49-F238E27FC236}">
                <a16:creationId xmlns:a16="http://schemas.microsoft.com/office/drawing/2014/main" id="{CBEBF627-CE97-41DC-82E1-4750C90F3E90}"/>
              </a:ext>
            </a:extLst>
          </p:cNvPr>
          <p:cNvSpPr txBox="1"/>
          <p:nvPr/>
        </p:nvSpPr>
        <p:spPr>
          <a:xfrm>
            <a:off x="5913784" y="1843709"/>
            <a:ext cx="1808922" cy="523220"/>
          </a:xfrm>
          <a:prstGeom prst="rect">
            <a:avLst/>
          </a:prstGeom>
          <a:noFill/>
        </p:spPr>
        <p:txBody>
          <a:bodyPr wrap="square" rtlCol="0">
            <a:spAutoFit/>
          </a:bodyPr>
          <a:lstStyle/>
          <a:p>
            <a:pPr algn="just"/>
            <a:r>
              <a:rPr lang="en-US" dirty="0" err="1"/>
              <a:t>Mở</a:t>
            </a:r>
            <a:r>
              <a:rPr lang="en-US" dirty="0"/>
              <a:t> </a:t>
            </a:r>
            <a:r>
              <a:rPr lang="en-US" dirty="0" err="1"/>
              <a:t>rộng</a:t>
            </a:r>
            <a:r>
              <a:rPr lang="en-US" dirty="0"/>
              <a:t> </a:t>
            </a:r>
            <a:r>
              <a:rPr lang="en-US" dirty="0" err="1"/>
              <a:t>thêm</a:t>
            </a:r>
            <a:r>
              <a:rPr lang="en-US" dirty="0"/>
              <a:t> </a:t>
            </a:r>
            <a:r>
              <a:rPr lang="en-US" dirty="0" err="1"/>
              <a:t>các</a:t>
            </a:r>
            <a:r>
              <a:rPr lang="en-US" dirty="0"/>
              <a:t> </a:t>
            </a:r>
            <a:r>
              <a:rPr lang="en-US" dirty="0" err="1"/>
              <a:t>kênh</a:t>
            </a:r>
            <a:r>
              <a:rPr lang="en-US" dirty="0"/>
              <a:t> </a:t>
            </a:r>
            <a:r>
              <a:rPr lang="en-US" dirty="0" err="1"/>
              <a:t>quảng</a:t>
            </a:r>
            <a:r>
              <a:rPr lang="en-US" dirty="0"/>
              <a:t> </a:t>
            </a:r>
            <a:r>
              <a:rPr lang="en-US" dirty="0" err="1"/>
              <a:t>bá</a:t>
            </a:r>
            <a:r>
              <a:rPr lang="en-US" dirty="0"/>
              <a:t> </a:t>
            </a:r>
          </a:p>
        </p:txBody>
      </p:sp>
      <p:sp>
        <p:nvSpPr>
          <p:cNvPr id="15" name="TextBox 14">
            <a:extLst>
              <a:ext uri="{FF2B5EF4-FFF2-40B4-BE49-F238E27FC236}">
                <a16:creationId xmlns:a16="http://schemas.microsoft.com/office/drawing/2014/main" id="{BC419AAC-A786-4602-9B61-7DCFC77C6BC3}"/>
              </a:ext>
            </a:extLst>
          </p:cNvPr>
          <p:cNvSpPr txBox="1"/>
          <p:nvPr/>
        </p:nvSpPr>
        <p:spPr>
          <a:xfrm>
            <a:off x="1749287" y="3486055"/>
            <a:ext cx="1808922" cy="1384995"/>
          </a:xfrm>
          <a:prstGeom prst="rect">
            <a:avLst/>
          </a:prstGeom>
          <a:noFill/>
        </p:spPr>
        <p:txBody>
          <a:bodyPr wrap="square" rtlCol="0">
            <a:spAutoFit/>
          </a:bodyPr>
          <a:lstStyle/>
          <a:p>
            <a:pPr algn="just"/>
            <a:r>
              <a:rPr lang="en-US" dirty="0"/>
              <a:t>- </a:t>
            </a:r>
            <a:r>
              <a:rPr lang="en-US" dirty="0" err="1"/>
              <a:t>Đăng</a:t>
            </a:r>
            <a:r>
              <a:rPr lang="en-US" dirty="0"/>
              <a:t> </a:t>
            </a:r>
            <a:r>
              <a:rPr lang="en-US" dirty="0" err="1"/>
              <a:t>ký</a:t>
            </a:r>
            <a:r>
              <a:rPr lang="en-US" dirty="0"/>
              <a:t> </a:t>
            </a:r>
          </a:p>
          <a:p>
            <a:pPr algn="just"/>
            <a:r>
              <a:rPr lang="en-US" dirty="0"/>
              <a:t>- </a:t>
            </a:r>
            <a:r>
              <a:rPr lang="en-US" dirty="0" err="1"/>
              <a:t>Đăng</a:t>
            </a:r>
            <a:r>
              <a:rPr lang="en-US" dirty="0"/>
              <a:t> </a:t>
            </a:r>
            <a:r>
              <a:rPr lang="en-US" dirty="0" err="1"/>
              <a:t>nhập</a:t>
            </a:r>
            <a:endParaRPr lang="en-US" dirty="0"/>
          </a:p>
          <a:p>
            <a:pPr algn="just"/>
            <a:r>
              <a:rPr lang="en-US" dirty="0"/>
              <a:t>- </a:t>
            </a:r>
            <a:r>
              <a:rPr lang="en-US" dirty="0" err="1"/>
              <a:t>Quên</a:t>
            </a:r>
            <a:r>
              <a:rPr lang="en-US" dirty="0"/>
              <a:t> </a:t>
            </a:r>
            <a:r>
              <a:rPr lang="en-US" dirty="0" err="1"/>
              <a:t>mật</a:t>
            </a:r>
            <a:r>
              <a:rPr lang="en-US" dirty="0"/>
              <a:t> </a:t>
            </a:r>
            <a:r>
              <a:rPr lang="en-US" dirty="0" err="1"/>
              <a:t>khảu</a:t>
            </a:r>
            <a:endParaRPr lang="en-US" dirty="0"/>
          </a:p>
          <a:p>
            <a:pPr algn="just"/>
            <a:r>
              <a:rPr lang="en-US" dirty="0"/>
              <a:t>- </a:t>
            </a:r>
            <a:r>
              <a:rPr lang="en-US" dirty="0" err="1"/>
              <a:t>Sử</a:t>
            </a:r>
            <a:r>
              <a:rPr lang="en-US" dirty="0"/>
              <a:t> </a:t>
            </a:r>
            <a:r>
              <a:rPr lang="en-US" dirty="0" err="1"/>
              <a:t>dụng</a:t>
            </a:r>
            <a:r>
              <a:rPr lang="en-US" dirty="0"/>
              <a:t> </a:t>
            </a:r>
            <a:r>
              <a:rPr lang="en-US" dirty="0" err="1"/>
              <a:t>tài</a:t>
            </a:r>
            <a:r>
              <a:rPr lang="en-US" dirty="0"/>
              <a:t> </a:t>
            </a:r>
            <a:r>
              <a:rPr lang="en-US" dirty="0" err="1"/>
              <a:t>khoản</a:t>
            </a:r>
            <a:r>
              <a:rPr lang="en-US" dirty="0"/>
              <a:t> </a:t>
            </a:r>
            <a:r>
              <a:rPr lang="en-US" dirty="0" err="1"/>
              <a:t>của</a:t>
            </a:r>
            <a:r>
              <a:rPr lang="en-US" dirty="0"/>
              <a:t> </a:t>
            </a:r>
            <a:r>
              <a:rPr lang="en-US" dirty="0" err="1"/>
              <a:t>mạng</a:t>
            </a:r>
            <a:r>
              <a:rPr lang="en-US" dirty="0"/>
              <a:t> </a:t>
            </a:r>
            <a:r>
              <a:rPr lang="en-US" dirty="0" err="1"/>
              <a:t>xã</a:t>
            </a:r>
            <a:r>
              <a:rPr lang="en-US" dirty="0"/>
              <a:t> </a:t>
            </a:r>
            <a:r>
              <a:rPr lang="en-US" dirty="0" err="1"/>
              <a:t>hội</a:t>
            </a:r>
            <a:r>
              <a:rPr lang="en-US" dirty="0"/>
              <a:t> </a:t>
            </a:r>
            <a:r>
              <a:rPr lang="en-US" dirty="0" err="1"/>
              <a:t>khác</a:t>
            </a:r>
            <a:r>
              <a:rPr lang="en-US" dirty="0"/>
              <a:t> </a:t>
            </a:r>
            <a:r>
              <a:rPr lang="en-US" dirty="0" err="1"/>
              <a:t>để</a:t>
            </a:r>
            <a:r>
              <a:rPr lang="en-US" dirty="0"/>
              <a:t> login</a:t>
            </a:r>
          </a:p>
        </p:txBody>
      </p:sp>
      <p:sp>
        <p:nvSpPr>
          <p:cNvPr id="16" name="TextBox 15">
            <a:extLst>
              <a:ext uri="{FF2B5EF4-FFF2-40B4-BE49-F238E27FC236}">
                <a16:creationId xmlns:a16="http://schemas.microsoft.com/office/drawing/2014/main" id="{1D5C9608-FEF1-457D-B66D-AE57F40DAEB4}"/>
              </a:ext>
            </a:extLst>
          </p:cNvPr>
          <p:cNvSpPr txBox="1"/>
          <p:nvPr/>
        </p:nvSpPr>
        <p:spPr>
          <a:xfrm>
            <a:off x="3861351" y="3486054"/>
            <a:ext cx="1808922" cy="954107"/>
          </a:xfrm>
          <a:prstGeom prst="rect">
            <a:avLst/>
          </a:prstGeom>
          <a:noFill/>
        </p:spPr>
        <p:txBody>
          <a:bodyPr wrap="square" rtlCol="0">
            <a:spAutoFit/>
          </a:bodyPr>
          <a:lstStyle/>
          <a:p>
            <a:pPr algn="just"/>
            <a:r>
              <a:rPr lang="en-US" dirty="0" err="1"/>
              <a:t>Giải</a:t>
            </a:r>
            <a:r>
              <a:rPr lang="en-US" dirty="0"/>
              <a:t> </a:t>
            </a:r>
            <a:r>
              <a:rPr lang="en-US" dirty="0" err="1"/>
              <a:t>đáp</a:t>
            </a:r>
            <a:r>
              <a:rPr lang="en-US" dirty="0"/>
              <a:t> </a:t>
            </a:r>
            <a:r>
              <a:rPr lang="en-US" dirty="0" err="1"/>
              <a:t>các</a:t>
            </a:r>
            <a:r>
              <a:rPr lang="en-US" dirty="0"/>
              <a:t> </a:t>
            </a:r>
            <a:r>
              <a:rPr lang="en-US" dirty="0" err="1"/>
              <a:t>thắc</a:t>
            </a:r>
            <a:r>
              <a:rPr lang="en-US" dirty="0"/>
              <a:t> </a:t>
            </a:r>
            <a:r>
              <a:rPr lang="en-US" dirty="0" err="1"/>
              <a:t>mắc</a:t>
            </a:r>
            <a:r>
              <a:rPr lang="en-US" dirty="0"/>
              <a:t>, </a:t>
            </a:r>
            <a:r>
              <a:rPr lang="en-US" dirty="0" err="1"/>
              <a:t>các</a:t>
            </a:r>
            <a:r>
              <a:rPr lang="en-US" dirty="0"/>
              <a:t> </a:t>
            </a:r>
            <a:r>
              <a:rPr lang="en-US" dirty="0" err="1"/>
              <a:t>thông</a:t>
            </a:r>
            <a:r>
              <a:rPr lang="en-US" dirty="0"/>
              <a:t> tin </a:t>
            </a:r>
            <a:r>
              <a:rPr lang="en-US" dirty="0" err="1"/>
              <a:t>mà</a:t>
            </a:r>
            <a:r>
              <a:rPr lang="en-US" dirty="0"/>
              <a:t> </a:t>
            </a:r>
            <a:r>
              <a:rPr lang="en-US" dirty="0" err="1"/>
              <a:t>khách</a:t>
            </a:r>
            <a:r>
              <a:rPr lang="en-US" dirty="0"/>
              <a:t> </a:t>
            </a:r>
            <a:r>
              <a:rPr lang="en-US" dirty="0" err="1"/>
              <a:t>hàng</a:t>
            </a:r>
            <a:r>
              <a:rPr lang="en-US" dirty="0"/>
              <a:t> </a:t>
            </a:r>
            <a:r>
              <a:rPr lang="en-US" dirty="0" err="1"/>
              <a:t>muốn</a:t>
            </a:r>
            <a:r>
              <a:rPr lang="en-US" dirty="0"/>
              <a:t> </a:t>
            </a:r>
            <a:r>
              <a:rPr lang="en-US" dirty="0" err="1"/>
              <a:t>biết</a:t>
            </a:r>
            <a:endParaRPr lang="en-US" dirty="0"/>
          </a:p>
        </p:txBody>
      </p:sp>
      <p:sp>
        <p:nvSpPr>
          <p:cNvPr id="17" name="TextBox 16">
            <a:extLst>
              <a:ext uri="{FF2B5EF4-FFF2-40B4-BE49-F238E27FC236}">
                <a16:creationId xmlns:a16="http://schemas.microsoft.com/office/drawing/2014/main" id="{E75E9F4D-971F-4178-AC39-DE52715BBABB}"/>
              </a:ext>
            </a:extLst>
          </p:cNvPr>
          <p:cNvSpPr txBox="1"/>
          <p:nvPr/>
        </p:nvSpPr>
        <p:spPr>
          <a:xfrm>
            <a:off x="5913784" y="3486054"/>
            <a:ext cx="1808922" cy="523220"/>
          </a:xfrm>
          <a:prstGeom prst="rect">
            <a:avLst/>
          </a:prstGeom>
          <a:noFill/>
        </p:spPr>
        <p:txBody>
          <a:bodyPr wrap="square" rtlCol="0">
            <a:spAutoFit/>
          </a:bodyPr>
          <a:lstStyle/>
          <a:p>
            <a:pPr algn="just"/>
            <a:r>
              <a:rPr lang="en-US" dirty="0"/>
              <a:t>Facebook Google++ </a:t>
            </a:r>
            <a:r>
              <a:rPr lang="en-US" dirty="0" err="1"/>
              <a:t>Youtube</a:t>
            </a:r>
            <a:r>
              <a:rPr lang="en-US" dirty="0"/>
              <a:t> </a:t>
            </a:r>
            <a:r>
              <a:rPr lang="en-US" dirty="0" err="1"/>
              <a:t>Twitte</a:t>
            </a:r>
            <a:r>
              <a:rPr lang="en-US" dirty="0"/>
              <a:t> …</a:t>
            </a:r>
          </a:p>
        </p:txBody>
      </p:sp>
    </p:spTree>
    <p:extLst>
      <p:ext uri="{BB962C8B-B14F-4D97-AF65-F5344CB8AC3E}">
        <p14:creationId xmlns:p14="http://schemas.microsoft.com/office/powerpoint/2010/main" val="191739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Bố cục</a:t>
            </a:r>
            <a:endParaRPr dirty="0"/>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78843B11-7269-4566-B6E0-D0047FF3B78F}"/>
              </a:ext>
            </a:extLst>
          </p:cNvPr>
          <p:cNvSpPr txBox="1"/>
          <p:nvPr/>
        </p:nvSpPr>
        <p:spPr>
          <a:xfrm>
            <a:off x="509006" y="1603156"/>
            <a:ext cx="4272805" cy="2308324"/>
          </a:xfrm>
          <a:prstGeom prst="rect">
            <a:avLst/>
          </a:prstGeom>
          <a:noFill/>
        </p:spPr>
        <p:txBody>
          <a:bodyPr wrap="square" rtlCol="0">
            <a:spAutoFit/>
          </a:bodyPr>
          <a:lstStyle/>
          <a:p>
            <a:pPr marL="342900" lvl="1" indent="-342900">
              <a:buClr>
                <a:schemeClr val="accent2">
                  <a:lumMod val="60000"/>
                  <a:lumOff val="40000"/>
                </a:schemeClr>
              </a:buClr>
              <a:buFont typeface="Wingdings" panose="05000000000000000000" pitchFamily="2" charset="2"/>
              <a:buChar char="Ø"/>
            </a:pPr>
            <a:r>
              <a:rPr lang="en-US" sz="2400" b="1" dirty="0">
                <a:solidFill>
                  <a:schemeClr val="tx1"/>
                </a:solidFill>
              </a:rPr>
              <a:t>PHẦN ĐẦU (HEADER)</a:t>
            </a:r>
          </a:p>
          <a:p>
            <a:pPr marL="342900" indent="-342900">
              <a:buClr>
                <a:schemeClr val="accent2">
                  <a:lumMod val="60000"/>
                  <a:lumOff val="40000"/>
                </a:schemeClr>
              </a:buClr>
              <a:buFont typeface="Wingdings" panose="05000000000000000000" pitchFamily="2" charset="2"/>
              <a:buChar char="Ø"/>
            </a:pPr>
            <a:endParaRPr lang="en-US" sz="2400" b="1" dirty="0">
              <a:solidFill>
                <a:schemeClr val="tx1"/>
              </a:solidFill>
            </a:endParaRPr>
          </a:p>
          <a:p>
            <a:pPr marL="342900" indent="-342900">
              <a:buClr>
                <a:schemeClr val="accent2">
                  <a:lumMod val="60000"/>
                  <a:lumOff val="40000"/>
                </a:schemeClr>
              </a:buClr>
              <a:buFont typeface="Wingdings" panose="05000000000000000000" pitchFamily="2" charset="2"/>
              <a:buChar char="Ø"/>
            </a:pPr>
            <a:r>
              <a:rPr lang="en-US" sz="2400" b="1" dirty="0">
                <a:solidFill>
                  <a:schemeClr val="tx1"/>
                </a:solidFill>
              </a:rPr>
              <a:t>PHẦN THÂN (BODY)</a:t>
            </a:r>
          </a:p>
          <a:p>
            <a:pPr marL="342900" indent="-342900">
              <a:buClr>
                <a:schemeClr val="accent2">
                  <a:lumMod val="60000"/>
                  <a:lumOff val="40000"/>
                </a:schemeClr>
              </a:buClr>
              <a:buFont typeface="Wingdings" panose="05000000000000000000" pitchFamily="2" charset="2"/>
              <a:buChar char="Ø"/>
            </a:pPr>
            <a:endParaRPr lang="en-US" sz="2400" b="1" dirty="0">
              <a:solidFill>
                <a:schemeClr val="tx1"/>
              </a:solidFill>
            </a:endParaRPr>
          </a:p>
          <a:p>
            <a:pPr marL="342900" indent="-342900">
              <a:buClr>
                <a:schemeClr val="accent2">
                  <a:lumMod val="60000"/>
                  <a:lumOff val="40000"/>
                </a:schemeClr>
              </a:buClr>
              <a:buFont typeface="Wingdings" panose="05000000000000000000" pitchFamily="2" charset="2"/>
              <a:buChar char="Ø"/>
            </a:pPr>
            <a:r>
              <a:rPr lang="en-US" sz="2400" b="1" dirty="0">
                <a:solidFill>
                  <a:schemeClr val="tx1"/>
                </a:solidFill>
              </a:rPr>
              <a:t>PHẦN CHÂN TRANG (FOOTER)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746734" y="4393899"/>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1163" name="Google Shape;1163;p26"/>
          <p:cNvSpPr/>
          <p:nvPr/>
        </p:nvSpPr>
        <p:spPr>
          <a:xfrm rot="5400000">
            <a:off x="-196289" y="777746"/>
            <a:ext cx="859717" cy="46713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ADF3783E-C92F-461F-8EDA-A86FC60B8007}"/>
              </a:ext>
            </a:extLst>
          </p:cNvPr>
          <p:cNvSpPr txBox="1"/>
          <p:nvPr/>
        </p:nvSpPr>
        <p:spPr>
          <a:xfrm>
            <a:off x="467139" y="671733"/>
            <a:ext cx="6639339" cy="769441"/>
          </a:xfrm>
          <a:prstGeom prst="rect">
            <a:avLst/>
          </a:prstGeom>
          <a:noFill/>
        </p:spPr>
        <p:txBody>
          <a:bodyPr wrap="square">
            <a:spAutoFit/>
          </a:bodyPr>
          <a:lstStyle/>
          <a:p>
            <a:pPr lvl="1">
              <a:buClr>
                <a:schemeClr val="accent2">
                  <a:lumMod val="60000"/>
                  <a:lumOff val="40000"/>
                </a:schemeClr>
              </a:buClr>
            </a:pPr>
            <a:r>
              <a:rPr lang="en-US" sz="4400" dirty="0">
                <a:solidFill>
                  <a:schemeClr val="tx1"/>
                </a:solidFill>
              </a:rPr>
              <a:t>PHẦN ĐẦU (HEADER)</a:t>
            </a:r>
          </a:p>
        </p:txBody>
      </p:sp>
      <p:sp>
        <p:nvSpPr>
          <p:cNvPr id="4" name="Rectangle 3">
            <a:extLst>
              <a:ext uri="{FF2B5EF4-FFF2-40B4-BE49-F238E27FC236}">
                <a16:creationId xmlns:a16="http://schemas.microsoft.com/office/drawing/2014/main" id="{6CE98FAB-D7F7-4A00-A5A6-63AEAB9C0435}"/>
              </a:ext>
            </a:extLst>
          </p:cNvPr>
          <p:cNvSpPr/>
          <p:nvPr/>
        </p:nvSpPr>
        <p:spPr>
          <a:xfrm>
            <a:off x="1260587" y="2152478"/>
            <a:ext cx="6092688" cy="7694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018B1BA7-C0B1-4BB4-AFCB-09E1D95D8B11}"/>
              </a:ext>
            </a:extLst>
          </p:cNvPr>
          <p:cNvSpPr/>
          <p:nvPr/>
        </p:nvSpPr>
        <p:spPr>
          <a:xfrm>
            <a:off x="1429551" y="2328899"/>
            <a:ext cx="1043609" cy="4099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Logo</a:t>
            </a:r>
          </a:p>
        </p:txBody>
      </p:sp>
      <p:sp>
        <p:nvSpPr>
          <p:cNvPr id="6" name="Rectangle 5">
            <a:extLst>
              <a:ext uri="{FF2B5EF4-FFF2-40B4-BE49-F238E27FC236}">
                <a16:creationId xmlns:a16="http://schemas.microsoft.com/office/drawing/2014/main" id="{274C7B9B-7BE2-4AFF-8733-42A2FB639684}"/>
              </a:ext>
            </a:extLst>
          </p:cNvPr>
          <p:cNvSpPr/>
          <p:nvPr/>
        </p:nvSpPr>
        <p:spPr>
          <a:xfrm>
            <a:off x="2830969" y="2328899"/>
            <a:ext cx="4373218" cy="4099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Menu</a:t>
            </a:r>
          </a:p>
        </p:txBody>
      </p:sp>
      <p:cxnSp>
        <p:nvCxnSpPr>
          <p:cNvPr id="9" name="Connector: Curved 8">
            <a:extLst>
              <a:ext uri="{FF2B5EF4-FFF2-40B4-BE49-F238E27FC236}">
                <a16:creationId xmlns:a16="http://schemas.microsoft.com/office/drawing/2014/main" id="{1427C5FF-9A20-4908-9922-F6205D693EB9}"/>
              </a:ext>
            </a:extLst>
          </p:cNvPr>
          <p:cNvCxnSpPr>
            <a:stCxn id="5" idx="2"/>
          </p:cNvCxnSpPr>
          <p:nvPr/>
        </p:nvCxnSpPr>
        <p:spPr>
          <a:xfrm rot="5400000">
            <a:off x="1484639" y="2882585"/>
            <a:ext cx="610414" cy="32302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5CE1726-4E67-4B14-AFE9-C3ABDFAA2AA7}"/>
              </a:ext>
            </a:extLst>
          </p:cNvPr>
          <p:cNvSpPr txBox="1"/>
          <p:nvPr/>
        </p:nvSpPr>
        <p:spPr>
          <a:xfrm>
            <a:off x="1023842" y="3383627"/>
            <a:ext cx="1208985" cy="307777"/>
          </a:xfrm>
          <a:prstGeom prst="rect">
            <a:avLst/>
          </a:prstGeom>
          <a:noFill/>
        </p:spPr>
        <p:txBody>
          <a:bodyPr wrap="none" rtlCol="0">
            <a:spAutoFit/>
          </a:bodyPr>
          <a:lstStyle/>
          <a:p>
            <a:r>
              <a:rPr lang="en-US" dirty="0"/>
              <a:t>Logo </a:t>
            </a:r>
            <a:r>
              <a:rPr lang="en-US" dirty="0" err="1"/>
              <a:t>công</a:t>
            </a:r>
            <a:r>
              <a:rPr lang="en-US" dirty="0"/>
              <a:t> ty</a:t>
            </a:r>
          </a:p>
        </p:txBody>
      </p:sp>
      <p:cxnSp>
        <p:nvCxnSpPr>
          <p:cNvPr id="12" name="Connector: Curved 11">
            <a:extLst>
              <a:ext uri="{FF2B5EF4-FFF2-40B4-BE49-F238E27FC236}">
                <a16:creationId xmlns:a16="http://schemas.microsoft.com/office/drawing/2014/main" id="{BAA3D815-49F4-4779-9D47-1E91E5B4601F}"/>
              </a:ext>
            </a:extLst>
          </p:cNvPr>
          <p:cNvCxnSpPr>
            <a:stCxn id="6" idx="0"/>
          </p:cNvCxnSpPr>
          <p:nvPr/>
        </p:nvCxnSpPr>
        <p:spPr>
          <a:xfrm rot="5400000" flipH="1" flipV="1">
            <a:off x="4934338" y="1947485"/>
            <a:ext cx="464654" cy="29817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DA9AC7F-2A92-4EC8-9796-ACFA7F759A89}"/>
              </a:ext>
            </a:extLst>
          </p:cNvPr>
          <p:cNvSpPr txBox="1"/>
          <p:nvPr/>
        </p:nvSpPr>
        <p:spPr>
          <a:xfrm>
            <a:off x="3741442" y="1588600"/>
            <a:ext cx="3039615" cy="307777"/>
          </a:xfrm>
          <a:prstGeom prst="rect">
            <a:avLst/>
          </a:prstGeom>
          <a:noFill/>
        </p:spPr>
        <p:txBody>
          <a:bodyPr wrap="none" rtlCol="0">
            <a:spAutoFit/>
          </a:bodyPr>
          <a:lstStyle/>
          <a:p>
            <a:r>
              <a:rPr lang="en-US" dirty="0" err="1"/>
              <a:t>Chữ</a:t>
            </a:r>
            <a:r>
              <a:rPr lang="en-US" dirty="0"/>
              <a:t> </a:t>
            </a:r>
            <a:r>
              <a:rPr lang="en-US" dirty="0" err="1"/>
              <a:t>đen</a:t>
            </a:r>
            <a:r>
              <a:rPr lang="en-US" dirty="0"/>
              <a:t>, </a:t>
            </a:r>
            <a:r>
              <a:rPr lang="en-US" dirty="0" err="1"/>
              <a:t>nền</a:t>
            </a:r>
            <a:r>
              <a:rPr lang="en-US" dirty="0"/>
              <a:t> cam </a:t>
            </a:r>
            <a:r>
              <a:rPr lang="en-US" dirty="0" err="1"/>
              <a:t>khi</a:t>
            </a:r>
            <a:r>
              <a:rPr lang="en-US" dirty="0"/>
              <a:t> </a:t>
            </a:r>
            <a:r>
              <a:rPr lang="en-US" dirty="0" err="1"/>
              <a:t>rê</a:t>
            </a:r>
            <a:r>
              <a:rPr lang="en-US" dirty="0"/>
              <a:t> </a:t>
            </a:r>
            <a:r>
              <a:rPr lang="en-US" dirty="0" err="1"/>
              <a:t>chuột</a:t>
            </a:r>
            <a:r>
              <a:rPr lang="en-US" dirty="0"/>
              <a:t> qua </a:t>
            </a:r>
          </a:p>
        </p:txBody>
      </p:sp>
      <p:cxnSp>
        <p:nvCxnSpPr>
          <p:cNvPr id="18" name="Connector: Curved 17">
            <a:extLst>
              <a:ext uri="{FF2B5EF4-FFF2-40B4-BE49-F238E27FC236}">
                <a16:creationId xmlns:a16="http://schemas.microsoft.com/office/drawing/2014/main" id="{8A52C69B-B9DB-4FED-9F95-F44A6D978E22}"/>
              </a:ext>
            </a:extLst>
          </p:cNvPr>
          <p:cNvCxnSpPr>
            <a:stCxn id="6" idx="2"/>
          </p:cNvCxnSpPr>
          <p:nvPr/>
        </p:nvCxnSpPr>
        <p:spPr>
          <a:xfrm rot="5400000">
            <a:off x="4624078" y="2784520"/>
            <a:ext cx="439132" cy="3478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CC7F56D-E8E3-48D3-A60C-2D4F53A47013}"/>
              </a:ext>
            </a:extLst>
          </p:cNvPr>
          <p:cNvSpPr txBox="1"/>
          <p:nvPr/>
        </p:nvSpPr>
        <p:spPr>
          <a:xfrm>
            <a:off x="3203688" y="3190443"/>
            <a:ext cx="2932042" cy="1384995"/>
          </a:xfrm>
          <a:prstGeom prst="rect">
            <a:avLst/>
          </a:prstGeom>
          <a:noFill/>
        </p:spPr>
        <p:txBody>
          <a:bodyPr wrap="square">
            <a:spAutoFit/>
          </a:bodyPr>
          <a:lstStyle/>
          <a:p>
            <a:r>
              <a:rPr lang="vi-VN" dirty="0"/>
              <a:t>Menu điều hướng, gồm các mục</a:t>
            </a:r>
            <a:endParaRPr lang="en-US" dirty="0"/>
          </a:p>
          <a:p>
            <a:endParaRPr lang="en-US" dirty="0"/>
          </a:p>
          <a:p>
            <a:r>
              <a:rPr lang="en-US" dirty="0"/>
              <a:t>- Home</a:t>
            </a:r>
          </a:p>
          <a:p>
            <a:r>
              <a:rPr lang="en-US" dirty="0"/>
              <a:t>- Shop</a:t>
            </a:r>
          </a:p>
          <a:p>
            <a:r>
              <a:rPr lang="en-US" dirty="0"/>
              <a:t>- Blog </a:t>
            </a:r>
          </a:p>
          <a:p>
            <a:r>
              <a:rPr lang="en-US" dirty="0"/>
              <a:t>- Contact</a:t>
            </a:r>
          </a:p>
        </p:txBody>
      </p:sp>
    </p:spTree>
    <p:extLst>
      <p:ext uri="{BB962C8B-B14F-4D97-AF65-F5344CB8AC3E}">
        <p14:creationId xmlns:p14="http://schemas.microsoft.com/office/powerpoint/2010/main" val="161792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746734" y="4393899"/>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1163" name="Google Shape;1163;p26"/>
          <p:cNvSpPr/>
          <p:nvPr/>
        </p:nvSpPr>
        <p:spPr>
          <a:xfrm rot="5400000">
            <a:off x="-196289" y="777746"/>
            <a:ext cx="859717" cy="46713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ADF3783E-C92F-461F-8EDA-A86FC60B8007}"/>
              </a:ext>
            </a:extLst>
          </p:cNvPr>
          <p:cNvSpPr txBox="1"/>
          <p:nvPr/>
        </p:nvSpPr>
        <p:spPr>
          <a:xfrm>
            <a:off x="467139" y="671733"/>
            <a:ext cx="8279595" cy="769441"/>
          </a:xfrm>
          <a:prstGeom prst="rect">
            <a:avLst/>
          </a:prstGeom>
          <a:noFill/>
        </p:spPr>
        <p:txBody>
          <a:bodyPr wrap="square">
            <a:spAutoFit/>
          </a:bodyPr>
          <a:lstStyle/>
          <a:p>
            <a:pPr lvl="1">
              <a:buClr>
                <a:schemeClr val="accent2">
                  <a:lumMod val="60000"/>
                  <a:lumOff val="40000"/>
                </a:schemeClr>
              </a:buClr>
            </a:pPr>
            <a:r>
              <a:rPr lang="en-US" sz="4400" dirty="0"/>
              <a:t>BODY – TRANG CHỦ</a:t>
            </a:r>
            <a:endParaRPr lang="en-US" sz="4400" dirty="0">
              <a:solidFill>
                <a:schemeClr val="tx1"/>
              </a:solidFill>
            </a:endParaRPr>
          </a:p>
        </p:txBody>
      </p:sp>
      <p:sp>
        <p:nvSpPr>
          <p:cNvPr id="4" name="Rectangle 3">
            <a:extLst>
              <a:ext uri="{FF2B5EF4-FFF2-40B4-BE49-F238E27FC236}">
                <a16:creationId xmlns:a16="http://schemas.microsoft.com/office/drawing/2014/main" id="{6CE98FAB-D7F7-4A00-A5A6-63AEAB9C0435}"/>
              </a:ext>
            </a:extLst>
          </p:cNvPr>
          <p:cNvSpPr/>
          <p:nvPr/>
        </p:nvSpPr>
        <p:spPr>
          <a:xfrm>
            <a:off x="685801" y="1779105"/>
            <a:ext cx="3677477" cy="2335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018B1BA7-C0B1-4BB4-AFCB-09E1D95D8B11}"/>
              </a:ext>
            </a:extLst>
          </p:cNvPr>
          <p:cNvSpPr/>
          <p:nvPr/>
        </p:nvSpPr>
        <p:spPr>
          <a:xfrm>
            <a:off x="1071742" y="1918910"/>
            <a:ext cx="2893971" cy="4099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BANNER SLIDER </a:t>
            </a:r>
          </a:p>
        </p:txBody>
      </p:sp>
      <p:sp>
        <p:nvSpPr>
          <p:cNvPr id="6" name="Rectangle 5">
            <a:extLst>
              <a:ext uri="{FF2B5EF4-FFF2-40B4-BE49-F238E27FC236}">
                <a16:creationId xmlns:a16="http://schemas.microsoft.com/office/drawing/2014/main" id="{274C7B9B-7BE2-4AFF-8733-42A2FB639684}"/>
              </a:ext>
            </a:extLst>
          </p:cNvPr>
          <p:cNvSpPr/>
          <p:nvPr/>
        </p:nvSpPr>
        <p:spPr>
          <a:xfrm>
            <a:off x="1071742" y="2507547"/>
            <a:ext cx="2893971" cy="13289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Sản</a:t>
            </a:r>
            <a:r>
              <a:rPr lang="en-US" dirty="0"/>
              <a:t> </a:t>
            </a:r>
            <a:r>
              <a:rPr lang="en-US" dirty="0" err="1"/>
              <a:t>phẩm</a:t>
            </a:r>
            <a:endParaRPr lang="en-US" dirty="0"/>
          </a:p>
        </p:txBody>
      </p:sp>
      <p:cxnSp>
        <p:nvCxnSpPr>
          <p:cNvPr id="3" name="Connector: Curved 2">
            <a:extLst>
              <a:ext uri="{FF2B5EF4-FFF2-40B4-BE49-F238E27FC236}">
                <a16:creationId xmlns:a16="http://schemas.microsoft.com/office/drawing/2014/main" id="{895C2168-EF8D-4FDB-8197-D0984B27CFBB}"/>
              </a:ext>
            </a:extLst>
          </p:cNvPr>
          <p:cNvCxnSpPr/>
          <p:nvPr/>
        </p:nvCxnSpPr>
        <p:spPr>
          <a:xfrm flipV="1">
            <a:off x="3965713" y="2007704"/>
            <a:ext cx="1391478" cy="1619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F3524B4F-A987-496C-97DE-42CB55CD7F1B}"/>
              </a:ext>
            </a:extLst>
          </p:cNvPr>
          <p:cNvCxnSpPr>
            <a:stCxn id="6" idx="3"/>
          </p:cNvCxnSpPr>
          <p:nvPr/>
        </p:nvCxnSpPr>
        <p:spPr>
          <a:xfrm flipV="1">
            <a:off x="3965713" y="2973885"/>
            <a:ext cx="1321904" cy="1981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25A8-57C4-4062-9DD7-A9985F0E01F2}"/>
              </a:ext>
            </a:extLst>
          </p:cNvPr>
          <p:cNvSpPr txBox="1"/>
          <p:nvPr/>
        </p:nvSpPr>
        <p:spPr>
          <a:xfrm>
            <a:off x="5357191" y="1746094"/>
            <a:ext cx="3433953" cy="523220"/>
          </a:xfrm>
          <a:prstGeom prst="rect">
            <a:avLst/>
          </a:prstGeom>
          <a:noFill/>
        </p:spPr>
        <p:txBody>
          <a:bodyPr wrap="none" rtlCol="0">
            <a:spAutoFit/>
          </a:bodyPr>
          <a:lstStyle/>
          <a:p>
            <a:r>
              <a:rPr lang="en-US" dirty="0" err="1"/>
              <a:t>Giới</a:t>
            </a:r>
            <a:r>
              <a:rPr lang="en-US" dirty="0"/>
              <a:t> </a:t>
            </a:r>
            <a:r>
              <a:rPr lang="en-US" dirty="0" err="1"/>
              <a:t>thiệu</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khuyến</a:t>
            </a:r>
            <a:r>
              <a:rPr lang="en-US" dirty="0"/>
              <a:t> </a:t>
            </a:r>
            <a:r>
              <a:rPr lang="en-US" dirty="0" err="1"/>
              <a:t>mãi</a:t>
            </a:r>
            <a:r>
              <a:rPr lang="en-US" dirty="0"/>
              <a:t>, </a:t>
            </a:r>
          </a:p>
          <a:p>
            <a:r>
              <a:rPr lang="en-US" dirty="0" err="1"/>
              <a:t>Sản</a:t>
            </a:r>
            <a:r>
              <a:rPr lang="en-US" dirty="0"/>
              <a:t> </a:t>
            </a:r>
            <a:r>
              <a:rPr lang="en-US" dirty="0" err="1"/>
              <a:t>phẩm</a:t>
            </a:r>
            <a:r>
              <a:rPr lang="en-US" dirty="0"/>
              <a:t> hot</a:t>
            </a:r>
          </a:p>
        </p:txBody>
      </p:sp>
      <p:sp>
        <p:nvSpPr>
          <p:cNvPr id="15" name="TextBox 14">
            <a:extLst>
              <a:ext uri="{FF2B5EF4-FFF2-40B4-BE49-F238E27FC236}">
                <a16:creationId xmlns:a16="http://schemas.microsoft.com/office/drawing/2014/main" id="{49483B0E-2A72-413F-89C6-E252167D03CA}"/>
              </a:ext>
            </a:extLst>
          </p:cNvPr>
          <p:cNvSpPr txBox="1"/>
          <p:nvPr/>
        </p:nvSpPr>
        <p:spPr>
          <a:xfrm>
            <a:off x="5357190" y="2712275"/>
            <a:ext cx="3348994" cy="307777"/>
          </a:xfrm>
          <a:prstGeom prst="rect">
            <a:avLst/>
          </a:prstGeom>
          <a:noFill/>
        </p:spPr>
        <p:txBody>
          <a:bodyPr wrap="none" rtlCol="0">
            <a:spAutoFit/>
          </a:bodyPr>
          <a:lstStyle/>
          <a:p>
            <a:r>
              <a:rPr lang="en-US" dirty="0" err="1"/>
              <a:t>Danh</a:t>
            </a:r>
            <a:r>
              <a:rPr lang="en-US" dirty="0"/>
              <a:t> </a:t>
            </a:r>
            <a:r>
              <a:rPr lang="en-US" dirty="0" err="1"/>
              <a:t>sách</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của</a:t>
            </a:r>
            <a:r>
              <a:rPr lang="en-US" dirty="0"/>
              <a:t> </a:t>
            </a:r>
            <a:r>
              <a:rPr lang="en-US" dirty="0" err="1"/>
              <a:t>cửa</a:t>
            </a:r>
            <a:r>
              <a:rPr lang="en-US" dirty="0"/>
              <a:t> </a:t>
            </a:r>
            <a:r>
              <a:rPr lang="en-US" dirty="0" err="1"/>
              <a:t>hàng</a:t>
            </a:r>
            <a:endParaRPr lang="en-US" dirty="0"/>
          </a:p>
        </p:txBody>
      </p:sp>
    </p:spTree>
    <p:extLst>
      <p:ext uri="{BB962C8B-B14F-4D97-AF65-F5344CB8AC3E}">
        <p14:creationId xmlns:p14="http://schemas.microsoft.com/office/powerpoint/2010/main" val="85838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746734" y="4393899"/>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1163" name="Google Shape;1163;p26"/>
          <p:cNvSpPr/>
          <p:nvPr/>
        </p:nvSpPr>
        <p:spPr>
          <a:xfrm rot="5400000">
            <a:off x="-196289" y="777746"/>
            <a:ext cx="859717" cy="46713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ADF3783E-C92F-461F-8EDA-A86FC60B8007}"/>
              </a:ext>
            </a:extLst>
          </p:cNvPr>
          <p:cNvSpPr txBox="1"/>
          <p:nvPr/>
        </p:nvSpPr>
        <p:spPr>
          <a:xfrm>
            <a:off x="521654" y="726575"/>
            <a:ext cx="8279595" cy="523220"/>
          </a:xfrm>
          <a:prstGeom prst="rect">
            <a:avLst/>
          </a:prstGeom>
          <a:noFill/>
        </p:spPr>
        <p:txBody>
          <a:bodyPr wrap="square">
            <a:spAutoFit/>
          </a:bodyPr>
          <a:lstStyle/>
          <a:p>
            <a:pPr lvl="1">
              <a:buClr>
                <a:schemeClr val="accent2">
                  <a:lumMod val="60000"/>
                  <a:lumOff val="40000"/>
                </a:schemeClr>
              </a:buClr>
            </a:pPr>
            <a:r>
              <a:rPr lang="en-US" sz="2800" dirty="0"/>
              <a:t>FOOTER</a:t>
            </a:r>
            <a:endParaRPr lang="en-US" sz="2800" dirty="0">
              <a:solidFill>
                <a:schemeClr val="tx1"/>
              </a:solidFill>
            </a:endParaRPr>
          </a:p>
        </p:txBody>
      </p:sp>
      <p:sp>
        <p:nvSpPr>
          <p:cNvPr id="4" name="Rectangle 3">
            <a:extLst>
              <a:ext uri="{FF2B5EF4-FFF2-40B4-BE49-F238E27FC236}">
                <a16:creationId xmlns:a16="http://schemas.microsoft.com/office/drawing/2014/main" id="{6CE98FAB-D7F7-4A00-A5A6-63AEAB9C0435}"/>
              </a:ext>
            </a:extLst>
          </p:cNvPr>
          <p:cNvSpPr/>
          <p:nvPr/>
        </p:nvSpPr>
        <p:spPr>
          <a:xfrm>
            <a:off x="685801" y="1779105"/>
            <a:ext cx="3677477" cy="2335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018B1BA7-C0B1-4BB4-AFCB-09E1D95D8B11}"/>
              </a:ext>
            </a:extLst>
          </p:cNvPr>
          <p:cNvSpPr/>
          <p:nvPr/>
        </p:nvSpPr>
        <p:spPr>
          <a:xfrm>
            <a:off x="1071742" y="1918910"/>
            <a:ext cx="2893971" cy="4099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Thông</a:t>
            </a:r>
            <a:r>
              <a:rPr lang="en-US" dirty="0"/>
              <a:t> tin </a:t>
            </a:r>
            <a:r>
              <a:rPr lang="en-US" dirty="0" err="1"/>
              <a:t>về</a:t>
            </a:r>
            <a:r>
              <a:rPr lang="en-US" dirty="0"/>
              <a:t> </a:t>
            </a:r>
            <a:r>
              <a:rPr lang="en-US" dirty="0" err="1"/>
              <a:t>công</a:t>
            </a:r>
            <a:r>
              <a:rPr lang="en-US" dirty="0"/>
              <a:t> ty</a:t>
            </a:r>
          </a:p>
        </p:txBody>
      </p:sp>
      <p:sp>
        <p:nvSpPr>
          <p:cNvPr id="6" name="Rectangle 5">
            <a:extLst>
              <a:ext uri="{FF2B5EF4-FFF2-40B4-BE49-F238E27FC236}">
                <a16:creationId xmlns:a16="http://schemas.microsoft.com/office/drawing/2014/main" id="{274C7B9B-7BE2-4AFF-8733-42A2FB639684}"/>
              </a:ext>
            </a:extLst>
          </p:cNvPr>
          <p:cNvSpPr/>
          <p:nvPr/>
        </p:nvSpPr>
        <p:spPr>
          <a:xfrm>
            <a:off x="1071741" y="2721492"/>
            <a:ext cx="2893971" cy="4099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Menu footer</a:t>
            </a:r>
          </a:p>
        </p:txBody>
      </p:sp>
      <p:cxnSp>
        <p:nvCxnSpPr>
          <p:cNvPr id="3" name="Connector: Curved 2">
            <a:extLst>
              <a:ext uri="{FF2B5EF4-FFF2-40B4-BE49-F238E27FC236}">
                <a16:creationId xmlns:a16="http://schemas.microsoft.com/office/drawing/2014/main" id="{895C2168-EF8D-4FDB-8197-D0984B27CFBB}"/>
              </a:ext>
            </a:extLst>
          </p:cNvPr>
          <p:cNvCxnSpPr/>
          <p:nvPr/>
        </p:nvCxnSpPr>
        <p:spPr>
          <a:xfrm flipV="1">
            <a:off x="3965713" y="2007704"/>
            <a:ext cx="1391478" cy="1619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F3524B4F-A987-496C-97DE-42CB55CD7F1B}"/>
              </a:ext>
            </a:extLst>
          </p:cNvPr>
          <p:cNvCxnSpPr>
            <a:cxnSpLocks/>
          </p:cNvCxnSpPr>
          <p:nvPr/>
        </p:nvCxnSpPr>
        <p:spPr>
          <a:xfrm flipV="1">
            <a:off x="4000648" y="2721492"/>
            <a:ext cx="1356543" cy="1996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25A8-57C4-4062-9DD7-A9985F0E01F2}"/>
              </a:ext>
            </a:extLst>
          </p:cNvPr>
          <p:cNvSpPr txBox="1"/>
          <p:nvPr/>
        </p:nvSpPr>
        <p:spPr>
          <a:xfrm>
            <a:off x="5357191" y="1746094"/>
            <a:ext cx="1646605" cy="738664"/>
          </a:xfrm>
          <a:prstGeom prst="rect">
            <a:avLst/>
          </a:prstGeom>
          <a:noFill/>
        </p:spPr>
        <p:txBody>
          <a:bodyPr wrap="none" rtlCol="0">
            <a:spAutoFit/>
          </a:bodyPr>
          <a:lstStyle/>
          <a:p>
            <a:r>
              <a:rPr lang="en-US" dirty="0" err="1"/>
              <a:t>Thông</a:t>
            </a:r>
            <a:r>
              <a:rPr lang="en-US" dirty="0"/>
              <a:t> tin </a:t>
            </a:r>
            <a:r>
              <a:rPr lang="en-US" dirty="0" err="1"/>
              <a:t>Công</a:t>
            </a:r>
            <a:r>
              <a:rPr lang="en-US" dirty="0"/>
              <a:t> ty </a:t>
            </a:r>
          </a:p>
          <a:p>
            <a:r>
              <a:rPr lang="en-US" dirty="0" err="1"/>
              <a:t>Địa</a:t>
            </a:r>
            <a:r>
              <a:rPr lang="en-US" dirty="0"/>
              <a:t> </a:t>
            </a:r>
            <a:r>
              <a:rPr lang="en-US" dirty="0" err="1"/>
              <a:t>chỉ</a:t>
            </a:r>
            <a:r>
              <a:rPr lang="en-US" dirty="0"/>
              <a:t> </a:t>
            </a:r>
          </a:p>
          <a:p>
            <a:r>
              <a:rPr lang="en-US" dirty="0" err="1"/>
              <a:t>Thông</a:t>
            </a:r>
            <a:r>
              <a:rPr lang="en-US" dirty="0"/>
              <a:t> tin </a:t>
            </a:r>
            <a:r>
              <a:rPr lang="en-US" dirty="0" err="1"/>
              <a:t>liên</a:t>
            </a:r>
            <a:r>
              <a:rPr lang="en-US" dirty="0"/>
              <a:t> </a:t>
            </a:r>
            <a:r>
              <a:rPr lang="en-US" dirty="0" err="1"/>
              <a:t>lạc</a:t>
            </a:r>
            <a:endParaRPr lang="en-US" dirty="0"/>
          </a:p>
        </p:txBody>
      </p:sp>
      <p:sp>
        <p:nvSpPr>
          <p:cNvPr id="15" name="TextBox 14">
            <a:extLst>
              <a:ext uri="{FF2B5EF4-FFF2-40B4-BE49-F238E27FC236}">
                <a16:creationId xmlns:a16="http://schemas.microsoft.com/office/drawing/2014/main" id="{49483B0E-2A72-413F-89C6-E252167D03CA}"/>
              </a:ext>
            </a:extLst>
          </p:cNvPr>
          <p:cNvSpPr txBox="1"/>
          <p:nvPr/>
        </p:nvSpPr>
        <p:spPr>
          <a:xfrm>
            <a:off x="5357191" y="2550787"/>
            <a:ext cx="2549096" cy="307777"/>
          </a:xfrm>
          <a:prstGeom prst="rect">
            <a:avLst/>
          </a:prstGeom>
          <a:noFill/>
        </p:spPr>
        <p:txBody>
          <a:bodyPr wrap="none" rtlCol="0">
            <a:spAutoFit/>
          </a:bodyPr>
          <a:lstStyle/>
          <a:p>
            <a:r>
              <a:rPr lang="vi-VN" dirty="0"/>
              <a:t>Menu điều hướng chân trang </a:t>
            </a:r>
            <a:endParaRPr lang="en-US" dirty="0"/>
          </a:p>
        </p:txBody>
      </p:sp>
      <p:sp>
        <p:nvSpPr>
          <p:cNvPr id="8" name="Rectangle 7">
            <a:extLst>
              <a:ext uri="{FF2B5EF4-FFF2-40B4-BE49-F238E27FC236}">
                <a16:creationId xmlns:a16="http://schemas.microsoft.com/office/drawing/2014/main" id="{5026F9D2-EA52-429A-9E4F-C7CFBF901D2F}"/>
              </a:ext>
            </a:extLst>
          </p:cNvPr>
          <p:cNvSpPr/>
          <p:nvPr/>
        </p:nvSpPr>
        <p:spPr>
          <a:xfrm>
            <a:off x="1071741" y="3521234"/>
            <a:ext cx="2893971" cy="4099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Hotline &amp; social link</a:t>
            </a:r>
          </a:p>
        </p:txBody>
      </p:sp>
      <p:cxnSp>
        <p:nvCxnSpPr>
          <p:cNvPr id="16" name="Connector: Curved 15">
            <a:extLst>
              <a:ext uri="{FF2B5EF4-FFF2-40B4-BE49-F238E27FC236}">
                <a16:creationId xmlns:a16="http://schemas.microsoft.com/office/drawing/2014/main" id="{312629F6-621B-4D3E-A3A9-B87D07051346}"/>
              </a:ext>
            </a:extLst>
          </p:cNvPr>
          <p:cNvCxnSpPr>
            <a:cxnSpLocks/>
          </p:cNvCxnSpPr>
          <p:nvPr/>
        </p:nvCxnSpPr>
        <p:spPr>
          <a:xfrm flipV="1">
            <a:off x="3983179" y="3561445"/>
            <a:ext cx="1391479" cy="1647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309254A-5872-48E4-85F4-1CB5BC3BB4F7}"/>
              </a:ext>
            </a:extLst>
          </p:cNvPr>
          <p:cNvSpPr txBox="1"/>
          <p:nvPr/>
        </p:nvSpPr>
        <p:spPr>
          <a:xfrm>
            <a:off x="5305934" y="3332761"/>
            <a:ext cx="3272987" cy="523220"/>
          </a:xfrm>
          <a:prstGeom prst="rect">
            <a:avLst/>
          </a:prstGeom>
          <a:noFill/>
        </p:spPr>
        <p:txBody>
          <a:bodyPr wrap="square">
            <a:spAutoFit/>
          </a:bodyPr>
          <a:lstStyle/>
          <a:p>
            <a:r>
              <a:rPr lang="en-US" dirty="0" err="1"/>
              <a:t>Thông</a:t>
            </a:r>
            <a:r>
              <a:rPr lang="en-US" dirty="0"/>
              <a:t> tin Hotline </a:t>
            </a:r>
            <a:r>
              <a:rPr lang="en-US" dirty="0" err="1"/>
              <a:t>Thông</a:t>
            </a:r>
            <a:r>
              <a:rPr lang="en-US" dirty="0"/>
              <a:t> tin Social link: Facebook, </a:t>
            </a:r>
            <a:r>
              <a:rPr lang="en-US" dirty="0" err="1"/>
              <a:t>Youtube</a:t>
            </a:r>
            <a:r>
              <a:rPr lang="en-US" dirty="0"/>
              <a:t>, Google+ …</a:t>
            </a:r>
          </a:p>
        </p:txBody>
      </p:sp>
    </p:spTree>
    <p:extLst>
      <p:ext uri="{BB962C8B-B14F-4D97-AF65-F5344CB8AC3E}">
        <p14:creationId xmlns:p14="http://schemas.microsoft.com/office/powerpoint/2010/main" val="28399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74" name="Google Shape;1174;p2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1175" name="Google Shape;1175;p27"/>
          <p:cNvGrpSpPr/>
          <p:nvPr/>
        </p:nvGrpSpPr>
        <p:grpSpPr>
          <a:xfrm>
            <a:off x="5233951" y="823317"/>
            <a:ext cx="3414844" cy="3813266"/>
            <a:chOff x="2152775" y="305709"/>
            <a:chExt cx="4264823" cy="4762415"/>
          </a:xfrm>
        </p:grpSpPr>
        <p:grpSp>
          <p:nvGrpSpPr>
            <p:cNvPr id="1176" name="Google Shape;1176;p27"/>
            <p:cNvGrpSpPr/>
            <p:nvPr/>
          </p:nvGrpSpPr>
          <p:grpSpPr>
            <a:xfrm>
              <a:off x="2593845" y="3487641"/>
              <a:ext cx="936028" cy="696373"/>
              <a:chOff x="4403470" y="4229766"/>
              <a:chExt cx="936028" cy="696373"/>
            </a:xfrm>
          </p:grpSpPr>
          <p:sp>
            <p:nvSpPr>
              <p:cNvPr id="1177" name="Google Shape;1177;p2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4" name="Google Shape;1194;p27"/>
            <p:cNvGrpSpPr/>
            <p:nvPr/>
          </p:nvGrpSpPr>
          <p:grpSpPr>
            <a:xfrm>
              <a:off x="2682040" y="3351243"/>
              <a:ext cx="883852" cy="621125"/>
              <a:chOff x="4491665" y="4093368"/>
              <a:chExt cx="883852" cy="621125"/>
            </a:xfrm>
          </p:grpSpPr>
          <p:sp>
            <p:nvSpPr>
              <p:cNvPr id="1195" name="Google Shape;1195;p2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2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1" name="Google Shape;1211;p27"/>
            <p:cNvGrpSpPr/>
            <p:nvPr/>
          </p:nvGrpSpPr>
          <p:grpSpPr>
            <a:xfrm>
              <a:off x="2654955" y="3219989"/>
              <a:ext cx="883852" cy="621029"/>
              <a:chOff x="4464580" y="3962114"/>
              <a:chExt cx="883852" cy="621029"/>
            </a:xfrm>
          </p:grpSpPr>
          <p:sp>
            <p:nvSpPr>
              <p:cNvPr id="1212" name="Google Shape;1212;p2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2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2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8" name="Google Shape;1228;p27"/>
            <p:cNvGrpSpPr/>
            <p:nvPr/>
          </p:nvGrpSpPr>
          <p:grpSpPr>
            <a:xfrm>
              <a:off x="2692590" y="3093401"/>
              <a:ext cx="883852" cy="621030"/>
              <a:chOff x="4502215" y="3835526"/>
              <a:chExt cx="883852" cy="621030"/>
            </a:xfrm>
          </p:grpSpPr>
          <p:sp>
            <p:nvSpPr>
              <p:cNvPr id="1229" name="Google Shape;1229;p2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5" name="Google Shape;1245;p27"/>
            <p:cNvGrpSpPr/>
            <p:nvPr/>
          </p:nvGrpSpPr>
          <p:grpSpPr>
            <a:xfrm>
              <a:off x="2665504" y="2962052"/>
              <a:ext cx="883852" cy="621125"/>
              <a:chOff x="4475129" y="3704177"/>
              <a:chExt cx="883852" cy="621125"/>
            </a:xfrm>
          </p:grpSpPr>
          <p:sp>
            <p:nvSpPr>
              <p:cNvPr id="1246" name="Google Shape;1246;p2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2" name="Google Shape;1262;p27"/>
            <p:cNvGrpSpPr/>
            <p:nvPr/>
          </p:nvGrpSpPr>
          <p:grpSpPr>
            <a:xfrm>
              <a:off x="2665504" y="2818605"/>
              <a:ext cx="883852" cy="621125"/>
              <a:chOff x="4475129" y="3560730"/>
              <a:chExt cx="883852" cy="621125"/>
            </a:xfrm>
          </p:grpSpPr>
          <p:sp>
            <p:nvSpPr>
              <p:cNvPr id="1263" name="Google Shape;1263;p2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7"/>
            <p:cNvGrpSpPr/>
            <p:nvPr/>
          </p:nvGrpSpPr>
          <p:grpSpPr>
            <a:xfrm>
              <a:off x="2694110" y="2656109"/>
              <a:ext cx="883852" cy="621029"/>
              <a:chOff x="4503735" y="3398234"/>
              <a:chExt cx="883852" cy="621029"/>
            </a:xfrm>
          </p:grpSpPr>
          <p:sp>
            <p:nvSpPr>
              <p:cNvPr id="1280" name="Google Shape;1280;p2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6" name="Google Shape;1296;p2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1" name="Google Shape;1301;p27"/>
            <p:cNvGrpSpPr/>
            <p:nvPr/>
          </p:nvGrpSpPr>
          <p:grpSpPr>
            <a:xfrm>
              <a:off x="3781914" y="3000342"/>
              <a:ext cx="883852" cy="621125"/>
              <a:chOff x="5591539" y="3742467"/>
              <a:chExt cx="883852" cy="621125"/>
            </a:xfrm>
          </p:grpSpPr>
          <p:sp>
            <p:nvSpPr>
              <p:cNvPr id="1302" name="Google Shape;1302;p2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2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2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2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2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2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8" name="Google Shape;1318;p27"/>
            <p:cNvGrpSpPr/>
            <p:nvPr/>
          </p:nvGrpSpPr>
          <p:grpSpPr>
            <a:xfrm>
              <a:off x="3781914" y="2856896"/>
              <a:ext cx="883852" cy="621029"/>
              <a:chOff x="5591539" y="3599021"/>
              <a:chExt cx="883852" cy="621029"/>
            </a:xfrm>
          </p:grpSpPr>
          <p:sp>
            <p:nvSpPr>
              <p:cNvPr id="1319" name="Google Shape;1319;p2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2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2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27"/>
            <p:cNvGrpSpPr/>
            <p:nvPr/>
          </p:nvGrpSpPr>
          <p:grpSpPr>
            <a:xfrm>
              <a:off x="3810520" y="2694304"/>
              <a:ext cx="883852" cy="621125"/>
              <a:chOff x="5620145" y="3436429"/>
              <a:chExt cx="883852" cy="621125"/>
            </a:xfrm>
          </p:grpSpPr>
          <p:sp>
            <p:nvSpPr>
              <p:cNvPr id="1336" name="Google Shape;1336;p2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2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2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2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2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2" name="Google Shape;1352;p27"/>
            <p:cNvGrpSpPr/>
            <p:nvPr/>
          </p:nvGrpSpPr>
          <p:grpSpPr>
            <a:xfrm>
              <a:off x="3800921" y="2531712"/>
              <a:ext cx="883852" cy="621125"/>
              <a:chOff x="5610546" y="3273837"/>
              <a:chExt cx="883852" cy="621125"/>
            </a:xfrm>
          </p:grpSpPr>
          <p:sp>
            <p:nvSpPr>
              <p:cNvPr id="1353" name="Google Shape;1353;p2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2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2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2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9" name="Google Shape;1369;p27"/>
            <p:cNvGrpSpPr/>
            <p:nvPr/>
          </p:nvGrpSpPr>
          <p:grpSpPr>
            <a:xfrm>
              <a:off x="3829623" y="2378741"/>
              <a:ext cx="883852" cy="621029"/>
              <a:chOff x="5639248" y="3120866"/>
              <a:chExt cx="883852" cy="621029"/>
            </a:xfrm>
          </p:grpSpPr>
          <p:sp>
            <p:nvSpPr>
              <p:cNvPr id="1370" name="Google Shape;1370;p2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6" name="Google Shape;1386;p27"/>
            <p:cNvGrpSpPr/>
            <p:nvPr/>
          </p:nvGrpSpPr>
          <p:grpSpPr>
            <a:xfrm>
              <a:off x="3810520" y="2225674"/>
              <a:ext cx="883852" cy="621125"/>
              <a:chOff x="5620145" y="2967799"/>
              <a:chExt cx="883852" cy="621125"/>
            </a:xfrm>
          </p:grpSpPr>
          <p:sp>
            <p:nvSpPr>
              <p:cNvPr id="1387" name="Google Shape;1387;p2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2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27"/>
            <p:cNvGrpSpPr/>
            <p:nvPr/>
          </p:nvGrpSpPr>
          <p:grpSpPr>
            <a:xfrm>
              <a:off x="3839126" y="2072703"/>
              <a:ext cx="883852" cy="621124"/>
              <a:chOff x="5648751" y="2814828"/>
              <a:chExt cx="883852" cy="621124"/>
            </a:xfrm>
          </p:grpSpPr>
          <p:sp>
            <p:nvSpPr>
              <p:cNvPr id="1404" name="Google Shape;1404;p2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2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2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2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2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2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2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2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2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2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2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2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2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2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2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0" name="Google Shape;1420;p27"/>
            <p:cNvGrpSpPr/>
            <p:nvPr/>
          </p:nvGrpSpPr>
          <p:grpSpPr>
            <a:xfrm>
              <a:off x="3799020" y="4220685"/>
              <a:ext cx="883852" cy="621125"/>
              <a:chOff x="5608645" y="4962810"/>
              <a:chExt cx="883852" cy="621125"/>
            </a:xfrm>
          </p:grpSpPr>
          <p:sp>
            <p:nvSpPr>
              <p:cNvPr id="1421" name="Google Shape;1421;p2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2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2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2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2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2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2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2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2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2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2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2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2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2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2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2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27"/>
            <p:cNvGrpSpPr/>
            <p:nvPr/>
          </p:nvGrpSpPr>
          <p:grpSpPr>
            <a:xfrm>
              <a:off x="3799020" y="4077239"/>
              <a:ext cx="883852" cy="621125"/>
              <a:chOff x="5608645" y="4819364"/>
              <a:chExt cx="883852" cy="621125"/>
            </a:xfrm>
          </p:grpSpPr>
          <p:sp>
            <p:nvSpPr>
              <p:cNvPr id="1438" name="Google Shape;1438;p2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2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2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2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2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2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2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2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2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2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2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2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2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2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2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2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4" name="Google Shape;1454;p27"/>
            <p:cNvGrpSpPr/>
            <p:nvPr/>
          </p:nvGrpSpPr>
          <p:grpSpPr>
            <a:xfrm>
              <a:off x="3827627" y="3914647"/>
              <a:ext cx="883852" cy="621125"/>
              <a:chOff x="5637252" y="4656772"/>
              <a:chExt cx="883852" cy="621125"/>
            </a:xfrm>
          </p:grpSpPr>
          <p:sp>
            <p:nvSpPr>
              <p:cNvPr id="1455" name="Google Shape;1455;p2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2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2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2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2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2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2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2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2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2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2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2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2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2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2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2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1" name="Google Shape;1471;p27"/>
            <p:cNvGrpSpPr/>
            <p:nvPr/>
          </p:nvGrpSpPr>
          <p:grpSpPr>
            <a:xfrm>
              <a:off x="3818123" y="3752055"/>
              <a:ext cx="883852" cy="621125"/>
              <a:chOff x="5627748" y="4494180"/>
              <a:chExt cx="883852" cy="621125"/>
            </a:xfrm>
          </p:grpSpPr>
          <p:sp>
            <p:nvSpPr>
              <p:cNvPr id="1472" name="Google Shape;1472;p2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2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2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2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2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2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2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2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2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2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2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2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2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2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2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2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27"/>
            <p:cNvGrpSpPr/>
            <p:nvPr/>
          </p:nvGrpSpPr>
          <p:grpSpPr>
            <a:xfrm>
              <a:off x="2205711" y="4330032"/>
              <a:ext cx="883852" cy="621125"/>
              <a:chOff x="4015336" y="5072157"/>
              <a:chExt cx="883852" cy="621125"/>
            </a:xfrm>
          </p:grpSpPr>
          <p:sp>
            <p:nvSpPr>
              <p:cNvPr id="1489" name="Google Shape;1489;p2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2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2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2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2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2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2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2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5" name="Google Shape;1505;p27"/>
            <p:cNvGrpSpPr/>
            <p:nvPr/>
          </p:nvGrpSpPr>
          <p:grpSpPr>
            <a:xfrm>
              <a:off x="5533746" y="4396707"/>
              <a:ext cx="883852" cy="621030"/>
              <a:chOff x="7343371" y="5138832"/>
              <a:chExt cx="883852" cy="621030"/>
            </a:xfrm>
          </p:grpSpPr>
          <p:sp>
            <p:nvSpPr>
              <p:cNvPr id="1506" name="Google Shape;1506;p2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2" name="Google Shape;1522;p27"/>
            <p:cNvGrpSpPr/>
            <p:nvPr/>
          </p:nvGrpSpPr>
          <p:grpSpPr>
            <a:xfrm>
              <a:off x="5533746" y="4253261"/>
              <a:ext cx="883852" cy="621029"/>
              <a:chOff x="7343371" y="4995386"/>
              <a:chExt cx="883852" cy="621029"/>
            </a:xfrm>
          </p:grpSpPr>
          <p:sp>
            <p:nvSpPr>
              <p:cNvPr id="1523" name="Google Shape;1523;p2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9" name="Google Shape;1539;p27"/>
            <p:cNvGrpSpPr/>
            <p:nvPr/>
          </p:nvGrpSpPr>
          <p:grpSpPr>
            <a:xfrm>
              <a:off x="4965040" y="3574128"/>
              <a:ext cx="883852" cy="621125"/>
              <a:chOff x="6774665" y="4316253"/>
              <a:chExt cx="883852" cy="621125"/>
            </a:xfrm>
          </p:grpSpPr>
          <p:sp>
            <p:nvSpPr>
              <p:cNvPr id="1540" name="Google Shape;1540;p2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27"/>
            <p:cNvGrpSpPr/>
            <p:nvPr/>
          </p:nvGrpSpPr>
          <p:grpSpPr>
            <a:xfrm>
              <a:off x="4965040" y="3430682"/>
              <a:ext cx="883852" cy="621125"/>
              <a:chOff x="6774665" y="4172807"/>
              <a:chExt cx="883852" cy="621125"/>
            </a:xfrm>
          </p:grpSpPr>
          <p:sp>
            <p:nvSpPr>
              <p:cNvPr id="1557" name="Google Shape;1557;p2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7"/>
            <p:cNvGrpSpPr/>
            <p:nvPr/>
          </p:nvGrpSpPr>
          <p:grpSpPr>
            <a:xfrm>
              <a:off x="4993741" y="3268090"/>
              <a:ext cx="883853" cy="621125"/>
              <a:chOff x="6803366" y="4010215"/>
              <a:chExt cx="883853" cy="621125"/>
            </a:xfrm>
          </p:grpSpPr>
          <p:sp>
            <p:nvSpPr>
              <p:cNvPr id="1574" name="Google Shape;1574;p2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2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0" name="Google Shape;1590;p27"/>
            <p:cNvGrpSpPr/>
            <p:nvPr/>
          </p:nvGrpSpPr>
          <p:grpSpPr>
            <a:xfrm>
              <a:off x="4984142" y="3105498"/>
              <a:ext cx="883852" cy="621125"/>
              <a:chOff x="6793767" y="3847623"/>
              <a:chExt cx="883852" cy="621125"/>
            </a:xfrm>
          </p:grpSpPr>
          <p:sp>
            <p:nvSpPr>
              <p:cNvPr id="1591" name="Google Shape;1591;p2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2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2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2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2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7" name="Google Shape;1607;p2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2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2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82" name="Google Shape;1682;p27"/>
            <p:cNvGrpSpPr/>
            <p:nvPr/>
          </p:nvGrpSpPr>
          <p:grpSpPr>
            <a:xfrm>
              <a:off x="2715952" y="2834463"/>
              <a:ext cx="319677" cy="242660"/>
              <a:chOff x="6621095" y="1452181"/>
              <a:chExt cx="330894" cy="250785"/>
            </a:xfrm>
          </p:grpSpPr>
          <p:sp>
            <p:nvSpPr>
              <p:cNvPr id="1683" name="Google Shape;1683;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8" name="Google Shape;1688;p27"/>
            <p:cNvGrpSpPr/>
            <p:nvPr/>
          </p:nvGrpSpPr>
          <p:grpSpPr>
            <a:xfrm flipH="1">
              <a:off x="5538041" y="3330111"/>
              <a:ext cx="319677" cy="242660"/>
              <a:chOff x="6621095" y="1452181"/>
              <a:chExt cx="330894" cy="250785"/>
            </a:xfrm>
          </p:grpSpPr>
          <p:sp>
            <p:nvSpPr>
              <p:cNvPr id="1689" name="Google Shape;1689;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4" name="Google Shape;1694;p2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2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1163;p26">
            <a:extLst>
              <a:ext uri="{FF2B5EF4-FFF2-40B4-BE49-F238E27FC236}">
                <a16:creationId xmlns:a16="http://schemas.microsoft.com/office/drawing/2014/main" id="{AEC2043B-75EC-410F-B446-D1DA9DE1D4D7}"/>
              </a:ext>
            </a:extLst>
          </p:cNvPr>
          <p:cNvSpPr/>
          <p:nvPr/>
        </p:nvSpPr>
        <p:spPr>
          <a:xfrm rot="5400000">
            <a:off x="-196289" y="777746"/>
            <a:ext cx="859717" cy="46713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TextBox 534">
            <a:extLst>
              <a:ext uri="{FF2B5EF4-FFF2-40B4-BE49-F238E27FC236}">
                <a16:creationId xmlns:a16="http://schemas.microsoft.com/office/drawing/2014/main" id="{566BA75D-F76B-40F3-A968-AE5E7B7069FD}"/>
              </a:ext>
            </a:extLst>
          </p:cNvPr>
          <p:cNvSpPr txBox="1"/>
          <p:nvPr/>
        </p:nvSpPr>
        <p:spPr>
          <a:xfrm>
            <a:off x="472158" y="762957"/>
            <a:ext cx="6993970" cy="523220"/>
          </a:xfrm>
          <a:prstGeom prst="rect">
            <a:avLst/>
          </a:prstGeom>
          <a:noFill/>
        </p:spPr>
        <p:txBody>
          <a:bodyPr wrap="square">
            <a:spAutoFit/>
          </a:bodyPr>
          <a:lstStyle/>
          <a:p>
            <a:r>
              <a:rPr lang="en-US" sz="2800" dirty="0"/>
              <a:t>CÁC CHỨC NĂNG KHÁC </a:t>
            </a:r>
          </a:p>
        </p:txBody>
      </p:sp>
      <p:sp>
        <p:nvSpPr>
          <p:cNvPr id="6" name="TextBox 5">
            <a:extLst>
              <a:ext uri="{FF2B5EF4-FFF2-40B4-BE49-F238E27FC236}">
                <a16:creationId xmlns:a16="http://schemas.microsoft.com/office/drawing/2014/main" id="{9E55813A-BDCF-4B48-A4F8-89B9DDD2DF2C}"/>
              </a:ext>
            </a:extLst>
          </p:cNvPr>
          <p:cNvSpPr txBox="1"/>
          <p:nvPr/>
        </p:nvSpPr>
        <p:spPr>
          <a:xfrm>
            <a:off x="390419" y="1733263"/>
            <a:ext cx="4648877" cy="3323987"/>
          </a:xfrm>
          <a:prstGeom prst="rect">
            <a:avLst/>
          </a:prstGeom>
          <a:noFill/>
        </p:spPr>
        <p:txBody>
          <a:bodyPr wrap="square" rtlCol="0">
            <a:spAutoFit/>
          </a:bodyPr>
          <a:lstStyle/>
          <a:p>
            <a:pPr marL="285750" indent="-285750" algn="just">
              <a:buClr>
                <a:schemeClr val="accent2">
                  <a:lumMod val="60000"/>
                  <a:lumOff val="40000"/>
                </a:schemeClr>
              </a:buClr>
              <a:buFont typeface="Wingdings" panose="05000000000000000000" pitchFamily="2" charset="2"/>
              <a:buChar char="Ø"/>
            </a:pPr>
            <a:r>
              <a:rPr lang="vi-VN" dirty="0"/>
              <a:t>Website được tích hợp các plug-in mạng xã hội trên trang từ các công cụ chia sẻ (share) ngay trong từng tin bài cho đến các icon liên kết đến từng trang mạng xã hội chính thức và các nút like (facebook) cho trang trực tiếp ngay trên trang chủ</a:t>
            </a:r>
            <a:endParaRPr lang="en-US" dirty="0"/>
          </a:p>
          <a:p>
            <a:pPr marL="285750" indent="-285750" algn="just">
              <a:buClr>
                <a:schemeClr val="accent2">
                  <a:lumMod val="60000"/>
                  <a:lumOff val="40000"/>
                </a:schemeClr>
              </a:buClr>
              <a:buFont typeface="Wingdings" panose="05000000000000000000" pitchFamily="2" charset="2"/>
              <a:buChar char="Ø"/>
            </a:pPr>
            <a:endParaRPr lang="en-US" dirty="0"/>
          </a:p>
          <a:p>
            <a:pPr marL="285750" indent="-285750" algn="just">
              <a:buClr>
                <a:schemeClr val="accent2">
                  <a:lumMod val="60000"/>
                  <a:lumOff val="40000"/>
                </a:schemeClr>
              </a:buClr>
              <a:buFont typeface="Wingdings" panose="05000000000000000000" pitchFamily="2" charset="2"/>
              <a:buChar char="Ø"/>
            </a:pPr>
            <a:r>
              <a:rPr lang="vi-VN" dirty="0"/>
              <a:t>Website được tích hợp các công cụ SEO ở mức cơ bản trên trang</a:t>
            </a:r>
            <a:endParaRPr lang="en-US" dirty="0"/>
          </a:p>
          <a:p>
            <a:pPr marL="285750" indent="-285750" algn="just">
              <a:buClr>
                <a:schemeClr val="accent2">
                  <a:lumMod val="60000"/>
                  <a:lumOff val="40000"/>
                </a:schemeClr>
              </a:buClr>
              <a:buFont typeface="Wingdings" panose="05000000000000000000" pitchFamily="2" charset="2"/>
              <a:buChar char="Ø"/>
            </a:pPr>
            <a:endParaRPr lang="en-US" dirty="0"/>
          </a:p>
          <a:p>
            <a:pPr marL="285750" indent="-285750" algn="just">
              <a:buClr>
                <a:schemeClr val="accent2">
                  <a:lumMod val="60000"/>
                  <a:lumOff val="40000"/>
                </a:schemeClr>
              </a:buClr>
              <a:buFont typeface="Wingdings" panose="05000000000000000000" pitchFamily="2" charset="2"/>
              <a:buChar char="Ø"/>
            </a:pPr>
            <a:r>
              <a:rPr lang="vi-VN" dirty="0"/>
              <a:t>Website được tích hợp công cụ Google Analyic ngay từ đầu (theo account của khách hàng cung cấp)</a:t>
            </a:r>
            <a:endParaRPr lang="en-US" dirty="0"/>
          </a:p>
          <a:p>
            <a:pPr marL="285750" indent="-285750" algn="just">
              <a:buClr>
                <a:schemeClr val="accent2">
                  <a:lumMod val="60000"/>
                  <a:lumOff val="40000"/>
                </a:schemeClr>
              </a:buClr>
              <a:buFont typeface="Wingdings" panose="05000000000000000000" pitchFamily="2" charset="2"/>
              <a:buChar char="Ø"/>
            </a:pPr>
            <a:endParaRPr lang="en-US" dirty="0"/>
          </a:p>
          <a:p>
            <a:pPr marL="285750" indent="-285750" algn="just">
              <a:buClr>
                <a:schemeClr val="accent2">
                  <a:lumMod val="60000"/>
                  <a:lumOff val="40000"/>
                </a:schemeClr>
              </a:buClr>
              <a:buFont typeface="Wingdings" panose="05000000000000000000" pitchFamily="2" charset="2"/>
              <a:buChar char="Ø"/>
            </a:pPr>
            <a:r>
              <a:rPr lang="vi-VN" dirty="0"/>
              <a:t>Website được xây dựng chú trọng tính linh hoạt về cơ chế hoạt động, tên gọi các nhóm có thể linh động thay đổi và thêm bớt được.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119269" y="1824799"/>
            <a:ext cx="4353339" cy="173340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000" dirty="0"/>
              <a:t>ĐẶC ĐIỂM CÔNG NGHỆ</a:t>
            </a:r>
            <a:endParaRPr sz="4000" dirty="0"/>
          </a:p>
        </p:txBody>
      </p:sp>
      <p:pic>
        <p:nvPicPr>
          <p:cNvPr id="1008" name="Google Shape;1008;p21"/>
          <p:cNvPicPr preferRelativeResize="0"/>
          <p:nvPr/>
        </p:nvPicPr>
        <p:blipFill rotWithShape="1">
          <a:blip r:embed="rId3">
            <a:alphaModFix/>
          </a:blip>
          <a:srcRect l="3295" r="37860"/>
          <a:stretch/>
        </p:blipFill>
        <p:spPr>
          <a:xfrm rot="10800000" flipH="1">
            <a:off x="4572000" y="0"/>
            <a:ext cx="4572000" cy="514350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88199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Các</a:t>
            </a:r>
            <a:r>
              <a:rPr lang="en-US" dirty="0"/>
              <a:t> </a:t>
            </a:r>
            <a:r>
              <a:rPr lang="en-US" dirty="0" err="1"/>
              <a:t>nội</a:t>
            </a:r>
            <a:r>
              <a:rPr lang="en-US" dirty="0"/>
              <a:t> dung </a:t>
            </a:r>
            <a:r>
              <a:rPr lang="en-US" dirty="0" err="1"/>
              <a:t>chính</a:t>
            </a:r>
            <a:endParaRPr dirty="0"/>
          </a:p>
        </p:txBody>
      </p:sp>
      <p:sp>
        <p:nvSpPr>
          <p:cNvPr id="345" name="Google Shape;345;p13"/>
          <p:cNvSpPr txBox="1">
            <a:spLocks noGrp="1"/>
          </p:cNvSpPr>
          <p:nvPr>
            <p:ph type="body" idx="1"/>
          </p:nvPr>
        </p:nvSpPr>
        <p:spPr>
          <a:xfrm>
            <a:off x="457199" y="1919550"/>
            <a:ext cx="7637348" cy="2127900"/>
          </a:xfrm>
          <a:prstGeom prst="rect">
            <a:avLst/>
          </a:prstGeom>
        </p:spPr>
        <p:txBody>
          <a:bodyPr spcFirstLastPara="1" wrap="square" lIns="0" tIns="0" rIns="0" bIns="0" anchor="t" anchorCtr="0">
            <a:noAutofit/>
          </a:bodyPr>
          <a:lstStyle/>
          <a:p>
            <a:pPr marL="400050" lvl="0" indent="-400050" algn="l" rtl="0">
              <a:spcBef>
                <a:spcPts val="600"/>
              </a:spcBef>
              <a:spcAft>
                <a:spcPts val="0"/>
              </a:spcAft>
              <a:buClr>
                <a:schemeClr val="dk1"/>
              </a:buClr>
              <a:buSzPts val="1100"/>
              <a:buFont typeface="Arial"/>
              <a:buAutoNum type="romanUcPeriod"/>
            </a:pPr>
            <a:r>
              <a:rPr lang="en-US" b="1" dirty="0"/>
              <a:t>NHU CẦU &amp; THỰC TRẠNG</a:t>
            </a:r>
          </a:p>
          <a:p>
            <a:pPr marL="400050" lvl="0" indent="-400050" algn="l" rtl="0">
              <a:spcBef>
                <a:spcPts val="600"/>
              </a:spcBef>
              <a:spcAft>
                <a:spcPts val="0"/>
              </a:spcAft>
              <a:buClr>
                <a:schemeClr val="dk1"/>
              </a:buClr>
              <a:buSzPts val="1100"/>
              <a:buFont typeface="Arial"/>
              <a:buAutoNum type="romanUcPeriod"/>
            </a:pPr>
            <a:r>
              <a:rPr lang="en-US" b="1" dirty="0"/>
              <a:t>XÁC ĐỊNH YÊU CẦU &amp; MỤC TIÊU</a:t>
            </a:r>
          </a:p>
          <a:p>
            <a:pPr marL="400050" lvl="0" indent="-400050" algn="l" rtl="0">
              <a:spcBef>
                <a:spcPts val="600"/>
              </a:spcBef>
              <a:spcAft>
                <a:spcPts val="0"/>
              </a:spcAft>
              <a:buClr>
                <a:schemeClr val="dk1"/>
              </a:buClr>
              <a:buSzPts val="1100"/>
              <a:buFont typeface="Arial"/>
              <a:buAutoNum type="romanUcPeriod"/>
            </a:pPr>
            <a:r>
              <a:rPr lang="vi-VN" b="1" dirty="0"/>
              <a:t>PHÂN TÍCH ĐỐI TƯỢNG</a:t>
            </a:r>
            <a:endParaRPr lang="en-US" b="1" dirty="0"/>
          </a:p>
          <a:p>
            <a:pPr marL="400050" lvl="0" indent="-400050" algn="l" rtl="0">
              <a:spcBef>
                <a:spcPts val="600"/>
              </a:spcBef>
              <a:spcAft>
                <a:spcPts val="0"/>
              </a:spcAft>
              <a:buClr>
                <a:schemeClr val="dk1"/>
              </a:buClr>
              <a:buSzPts val="1100"/>
              <a:buFont typeface="Arial"/>
              <a:buAutoNum type="romanUcPeriod"/>
            </a:pPr>
            <a:r>
              <a:rPr lang="en-US" b="1" dirty="0"/>
              <a:t>CẤU TRÚC NỘI DUNG &amp; BỐ CỤCPHONG CÁCH THIẾT KẾ</a:t>
            </a:r>
          </a:p>
          <a:p>
            <a:pPr marL="400050" lvl="0" indent="-400050" algn="l" rtl="0">
              <a:spcBef>
                <a:spcPts val="600"/>
              </a:spcBef>
              <a:spcAft>
                <a:spcPts val="0"/>
              </a:spcAft>
              <a:buClr>
                <a:schemeClr val="dk1"/>
              </a:buClr>
              <a:buSzPts val="1100"/>
              <a:buFont typeface="Arial"/>
              <a:buAutoNum type="romanUcPeriod"/>
            </a:pPr>
            <a:r>
              <a:rPr lang="en-US" b="1" dirty="0"/>
              <a:t>ĐẶC ĐIỂM CÔN</a:t>
            </a:r>
          </a:p>
          <a:p>
            <a:pPr marL="400050" lvl="0" indent="-400050" algn="l" rtl="0">
              <a:spcBef>
                <a:spcPts val="600"/>
              </a:spcBef>
              <a:spcAft>
                <a:spcPts val="0"/>
              </a:spcAft>
              <a:buClr>
                <a:schemeClr val="dk1"/>
              </a:buClr>
              <a:buSzPts val="1100"/>
              <a:buFont typeface="Arial"/>
              <a:buAutoNum type="romanUcPeriod"/>
            </a:pPr>
            <a:r>
              <a:rPr lang="it-IT" b="1" dirty="0"/>
              <a:t>THỜI GIAN &amp; CHI PHÍ THỰC HIỆN</a:t>
            </a:r>
            <a:r>
              <a:rPr lang="en-US" b="1" dirty="0"/>
              <a:t>G NGHỆ</a:t>
            </a:r>
          </a:p>
          <a:p>
            <a:pPr marL="400050" lvl="0" indent="-400050" algn="l" rtl="0">
              <a:spcBef>
                <a:spcPts val="600"/>
              </a:spcBef>
              <a:spcAft>
                <a:spcPts val="0"/>
              </a:spcAft>
              <a:buClr>
                <a:schemeClr val="dk1"/>
              </a:buClr>
              <a:buSzPts val="1100"/>
              <a:buFont typeface="Arial"/>
              <a:buAutoNum type="romanUcPeriod"/>
            </a:pPr>
            <a:endParaRPr dirty="0"/>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solidFill>
                <a:schemeClr val="accent3"/>
              </a:solidFill>
            </a:endParaRPr>
          </a:p>
          <a:p>
            <a:pPr marL="0" lvl="0" indent="0" algn="l" rtl="0">
              <a:spcBef>
                <a:spcPts val="0"/>
              </a:spcBef>
              <a:spcAft>
                <a:spcPts val="0"/>
              </a:spcAft>
              <a:buNone/>
            </a:pPr>
            <a:endParaRPr sz="1200" dirty="0">
              <a:solidFill>
                <a:schemeClr val="accent3"/>
              </a:solidFill>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9"/>
          <p:cNvSpPr txBox="1">
            <a:spLocks noGrp="1"/>
          </p:cNvSpPr>
          <p:nvPr>
            <p:ph type="title"/>
          </p:nvPr>
        </p:nvSpPr>
        <p:spPr>
          <a:xfrm>
            <a:off x="457200" y="605600"/>
            <a:ext cx="7086600" cy="6069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Đặc điểm công nghệ</a:t>
            </a:r>
            <a:endParaRPr dirty="0"/>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19" name="Text Placeholder 18">
            <a:extLst>
              <a:ext uri="{FF2B5EF4-FFF2-40B4-BE49-F238E27FC236}">
                <a16:creationId xmlns:a16="http://schemas.microsoft.com/office/drawing/2014/main" id="{66A86933-A65D-4FB2-A2EE-5146302F41D3}"/>
              </a:ext>
            </a:extLst>
          </p:cNvPr>
          <p:cNvSpPr>
            <a:spLocks noGrp="1"/>
          </p:cNvSpPr>
          <p:nvPr>
            <p:ph type="body" idx="3"/>
          </p:nvPr>
        </p:nvSpPr>
        <p:spPr>
          <a:xfrm>
            <a:off x="457200" y="1540566"/>
            <a:ext cx="8010939" cy="3173941"/>
          </a:xfrm>
        </p:spPr>
        <p:txBody>
          <a:bodyPr/>
          <a:lstStyle/>
          <a:p>
            <a:pPr>
              <a:buFont typeface="Wingdings" panose="05000000000000000000" pitchFamily="2" charset="2"/>
              <a:buChar char="Ø"/>
            </a:pPr>
            <a:r>
              <a:rPr lang="vi-VN" dirty="0"/>
              <a:t>Website sẽ được xử lý bằng công nghệ HTML5, CSS3, AJAX là công nghệ mới nhất giúp xử lý các tác vụ trên giao diện đa dạng, thuận tiện và tối ưu dung lượng lưu trữ trên website hơn.</a:t>
            </a:r>
            <a:endParaRPr lang="en-US" dirty="0"/>
          </a:p>
          <a:p>
            <a:pPr>
              <a:buFont typeface="Wingdings" panose="05000000000000000000" pitchFamily="2" charset="2"/>
              <a:buChar char="Ø"/>
            </a:pPr>
            <a:r>
              <a:rPr lang="vi-VN" dirty="0"/>
              <a:t>Website sẽ được viết trên ngôn </a:t>
            </a:r>
            <a:r>
              <a:rPr lang="vi-VN" dirty="0">
                <a:latin typeface="Barlow Light" panose="020B0604020202020204" charset="0"/>
              </a:rPr>
              <a:t>ngữ </a:t>
            </a:r>
            <a:r>
              <a:rPr lang="en-US" dirty="0">
                <a:latin typeface="Barlow Light" panose="020B0604020202020204" charset="0"/>
              </a:rPr>
              <a:t>php </a:t>
            </a:r>
            <a:r>
              <a:rPr lang="vi-VN" b="0" i="0" dirty="0">
                <a:solidFill>
                  <a:schemeClr val="tx1"/>
                </a:solidFill>
                <a:effectLst/>
                <a:latin typeface="Barlow Light" panose="020B0604020202020204" charset="0"/>
              </a:rPr>
              <a:t>có thể tương thích với hầu hết các trình duyệt phổ biến trên thế giới</a:t>
            </a:r>
            <a:endParaRPr lang="en-US" dirty="0">
              <a:solidFill>
                <a:schemeClr val="tx1"/>
              </a:solidFill>
              <a:latin typeface="Barlow Light" panose="020B0604020202020204" charset="0"/>
            </a:endParaRPr>
          </a:p>
          <a:p>
            <a:pPr>
              <a:buFont typeface="Wingdings" panose="05000000000000000000" pitchFamily="2" charset="2"/>
              <a:buChar char="Ø"/>
            </a:pPr>
            <a:r>
              <a:rPr lang="en-US" dirty="0" err="1"/>
              <a:t>Tất</a:t>
            </a:r>
            <a:r>
              <a:rPr lang="en-US" dirty="0"/>
              <a:t> </a:t>
            </a:r>
            <a:r>
              <a:rPr lang="en-US" dirty="0" err="1"/>
              <a:t>cả</a:t>
            </a:r>
            <a:r>
              <a:rPr lang="en-US" dirty="0"/>
              <a:t> </a:t>
            </a:r>
            <a:r>
              <a:rPr lang="en-US" dirty="0" err="1"/>
              <a:t>liên</a:t>
            </a:r>
            <a:r>
              <a:rPr lang="en-US" dirty="0"/>
              <a:t> </a:t>
            </a:r>
            <a:r>
              <a:rPr lang="en-US" dirty="0" err="1"/>
              <a:t>kết</a:t>
            </a:r>
            <a:r>
              <a:rPr lang="en-US" dirty="0"/>
              <a:t> </a:t>
            </a:r>
            <a:r>
              <a:rPr lang="en-US" dirty="0" err="1"/>
              <a:t>trong</a:t>
            </a:r>
            <a:r>
              <a:rPr lang="en-US" dirty="0"/>
              <a:t> website </a:t>
            </a:r>
            <a:r>
              <a:rPr lang="en-US" dirty="0" err="1"/>
              <a:t>đều</a:t>
            </a:r>
            <a:r>
              <a:rPr lang="en-US" dirty="0"/>
              <a:t> </a:t>
            </a:r>
            <a:r>
              <a:rPr lang="en-US" dirty="0" err="1"/>
              <a:t>sử</a:t>
            </a:r>
            <a:r>
              <a:rPr lang="en-US" dirty="0"/>
              <a:t> </a:t>
            </a:r>
            <a:r>
              <a:rPr lang="en-US" dirty="0" err="1"/>
              <a:t>dụng</a:t>
            </a:r>
            <a:r>
              <a:rPr lang="en-US" dirty="0"/>
              <a:t> link rewrite </a:t>
            </a:r>
            <a:r>
              <a:rPr lang="en-US" dirty="0" err="1"/>
              <a:t>để</a:t>
            </a:r>
            <a:r>
              <a:rPr lang="en-US" dirty="0"/>
              <a:t> </a:t>
            </a:r>
            <a:r>
              <a:rPr lang="en-US" dirty="0" err="1"/>
              <a:t>thân</a:t>
            </a:r>
            <a:r>
              <a:rPr lang="en-US" dirty="0"/>
              <a:t> </a:t>
            </a:r>
            <a:r>
              <a:rPr lang="en-US" dirty="0" err="1"/>
              <a:t>thiện</a:t>
            </a:r>
            <a:r>
              <a:rPr lang="en-US" dirty="0"/>
              <a:t> </a:t>
            </a:r>
            <a:r>
              <a:rPr lang="en-US" dirty="0" err="1"/>
              <a:t>với</a:t>
            </a:r>
            <a:r>
              <a:rPr lang="en-US" dirty="0"/>
              <a:t> </a:t>
            </a:r>
            <a:r>
              <a:rPr lang="en-US" dirty="0" err="1"/>
              <a:t>các</a:t>
            </a:r>
            <a:r>
              <a:rPr lang="en-US" dirty="0"/>
              <a:t> Search Engine.</a:t>
            </a:r>
          </a:p>
          <a:p>
            <a:pPr>
              <a:buFont typeface="Wingdings" panose="05000000000000000000" pitchFamily="2" charset="2"/>
              <a:buChar char="Ø"/>
            </a:pPr>
            <a:r>
              <a:rPr lang="en-US" dirty="0" err="1"/>
              <a:t>Tất</a:t>
            </a:r>
            <a:r>
              <a:rPr lang="en-US" dirty="0"/>
              <a:t> </a:t>
            </a:r>
            <a:r>
              <a:rPr lang="en-US" dirty="0" err="1"/>
              <a:t>cả</a:t>
            </a:r>
            <a:r>
              <a:rPr lang="en-US" dirty="0"/>
              <a:t> tin </a:t>
            </a:r>
            <a:r>
              <a:rPr lang="en-US" dirty="0" err="1"/>
              <a:t>đều</a:t>
            </a:r>
            <a:r>
              <a:rPr lang="en-US" dirty="0"/>
              <a:t> </a:t>
            </a:r>
            <a:r>
              <a:rPr lang="en-US" dirty="0" err="1"/>
              <a:t>hỗ</a:t>
            </a:r>
            <a:r>
              <a:rPr lang="en-US" dirty="0"/>
              <a:t> </a:t>
            </a:r>
            <a:r>
              <a:rPr lang="en-US" dirty="0" err="1"/>
              <a:t>trợ</a:t>
            </a:r>
            <a:r>
              <a:rPr lang="en-US" dirty="0"/>
              <a:t> </a:t>
            </a:r>
            <a:r>
              <a:rPr lang="en-US" dirty="0" err="1"/>
              <a:t>trang</a:t>
            </a:r>
            <a:r>
              <a:rPr lang="en-US" dirty="0"/>
              <a:t> in, </a:t>
            </a:r>
            <a:r>
              <a:rPr lang="en-US" dirty="0" err="1"/>
              <a:t>đính</a:t>
            </a:r>
            <a:r>
              <a:rPr lang="en-US" dirty="0"/>
              <a:t> </a:t>
            </a:r>
            <a:r>
              <a:rPr lang="en-US" dirty="0" err="1"/>
              <a:t>kèm</a:t>
            </a:r>
            <a:r>
              <a:rPr lang="en-US" dirty="0"/>
              <a:t> video, audio, </a:t>
            </a:r>
            <a:r>
              <a:rPr lang="en-US" dirty="0" err="1"/>
              <a:t>tập</a:t>
            </a:r>
            <a:r>
              <a:rPr lang="en-US" dirty="0"/>
              <a:t> tin </a:t>
            </a:r>
            <a:r>
              <a:rPr lang="en-US" dirty="0" err="1"/>
              <a:t>và</a:t>
            </a:r>
            <a:r>
              <a:rPr lang="en-US" dirty="0"/>
              <a:t> google analytics</a:t>
            </a:r>
          </a:p>
          <a:p>
            <a:pPr>
              <a:buFont typeface="Wingdings" panose="05000000000000000000" pitchFamily="2" charset="2"/>
              <a:buChar char="Ø"/>
            </a:pPr>
            <a:r>
              <a:rPr lang="vi-VN" dirty="0"/>
              <a:t>Website hỗ trợ tối ưu các chức năng tìm kiếm, tích hợp plugin mạng xã hội như facebook, twitter, google+</a:t>
            </a:r>
            <a:endParaRPr lang="en-US" dirty="0"/>
          </a:p>
          <a:p>
            <a:pPr>
              <a:buFont typeface="Wingdings" panose="05000000000000000000" pitchFamily="2" charset="2"/>
              <a:buChar char="Ø"/>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5"/>
          <p:cNvSpPr txBox="1">
            <a:spLocks noGrp="1"/>
          </p:cNvSpPr>
          <p:nvPr>
            <p:ph type="title"/>
          </p:nvPr>
        </p:nvSpPr>
        <p:spPr>
          <a:xfrm>
            <a:off x="457200" y="605600"/>
            <a:ext cx="761337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Phong</a:t>
            </a:r>
            <a:r>
              <a:rPr lang="en-US" dirty="0"/>
              <a:t> </a:t>
            </a:r>
            <a:r>
              <a:rPr lang="en-US" dirty="0" err="1"/>
              <a:t>cách</a:t>
            </a:r>
            <a:r>
              <a:rPr lang="en-US" dirty="0"/>
              <a:t> </a:t>
            </a:r>
            <a:r>
              <a:rPr lang="en-US" dirty="0" err="1"/>
              <a:t>thiết</a:t>
            </a:r>
            <a:r>
              <a:rPr lang="en-US" dirty="0"/>
              <a:t> </a:t>
            </a:r>
            <a:r>
              <a:rPr lang="en-US" dirty="0" err="1"/>
              <a:t>kế</a:t>
            </a:r>
            <a:endParaRPr dirty="0"/>
          </a:p>
        </p:txBody>
      </p:sp>
      <p:sp>
        <p:nvSpPr>
          <p:cNvPr id="2213" name="Google Shape;2213;p35"/>
          <p:cNvSpPr txBox="1">
            <a:spLocks noGrp="1"/>
          </p:cNvSpPr>
          <p:nvPr>
            <p:ph type="body" idx="1"/>
          </p:nvPr>
        </p:nvSpPr>
        <p:spPr>
          <a:xfrm>
            <a:off x="457200" y="1298500"/>
            <a:ext cx="8191800" cy="3338250"/>
          </a:xfrm>
          <a:prstGeom prst="rect">
            <a:avLst/>
          </a:prstGeom>
        </p:spPr>
        <p:txBody>
          <a:bodyPr spcFirstLastPara="1" wrap="square" lIns="0" tIns="0" rIns="0" bIns="0" anchor="t" anchorCtr="0">
            <a:noAutofit/>
          </a:bodyPr>
          <a:lstStyle/>
          <a:p>
            <a:pPr marL="342900" lvl="0" algn="l" rtl="0">
              <a:spcBef>
                <a:spcPts val="600"/>
              </a:spcBef>
              <a:spcAft>
                <a:spcPts val="0"/>
              </a:spcAft>
              <a:buFont typeface="Wingdings" panose="05000000000000000000" pitchFamily="2" charset="2"/>
              <a:buChar char="Ø"/>
            </a:pPr>
            <a:r>
              <a:rPr lang="vi-VN" sz="1800" dirty="0"/>
              <a:t>Website được thiết kế trên ý tưởng chung mang phong cách sang trọng, đẳng cấp, đảm bảo tính hiện đại và tinh tế, phù hợp với xu hướng các website cùng ngành và mang đẳng cấp quốc tế</a:t>
            </a:r>
            <a:endParaRPr lang="en-US" sz="1800" dirty="0"/>
          </a:p>
          <a:p>
            <a:pPr marL="342900" lvl="0" algn="l" rtl="0">
              <a:spcBef>
                <a:spcPts val="600"/>
              </a:spcBef>
              <a:spcAft>
                <a:spcPts val="0"/>
              </a:spcAft>
              <a:buFont typeface="Wingdings" panose="05000000000000000000" pitchFamily="2" charset="2"/>
              <a:buChar char="Ø"/>
            </a:pPr>
            <a:r>
              <a:rPr lang="vi-VN" sz="1800" dirty="0"/>
              <a:t>Font chữ dùng trên trang sẽ là các font chữ tương đối đặc biệt đảm bảo tính sang trọng của website mà vẫn dễ đọc cho người dùng</a:t>
            </a:r>
            <a:endParaRPr lang="en-US" sz="1800" dirty="0"/>
          </a:p>
          <a:p>
            <a:pPr marL="342900" lvl="0" algn="l" rtl="0">
              <a:spcBef>
                <a:spcPts val="600"/>
              </a:spcBef>
              <a:spcAft>
                <a:spcPts val="0"/>
              </a:spcAft>
              <a:buFont typeface="Wingdings" panose="05000000000000000000" pitchFamily="2" charset="2"/>
              <a:buChar char="Ø"/>
            </a:pPr>
            <a:r>
              <a:rPr lang="vi-VN" sz="1800" dirty="0"/>
              <a:t>Không sử dụng bất cứ flash nào trên trang để đảm bảo tốc độ load dữ liệu và có thể đọc tốt trên các thiết bị di động sử dụng Windows Phone, Android và iOs. Tuy nhiên không áp dụng phong cách thiết kế động (reponsive – tự động điều chỉnh giao diện theo thiết bị) vì với lượng nội dung trên website, cách thiết kế này sẽ gây ra nhiều hạn chế</a:t>
            </a:r>
            <a:endParaRPr sz="1800" dirty="0"/>
          </a:p>
        </p:txBody>
      </p:sp>
      <p:sp>
        <p:nvSpPr>
          <p:cNvPr id="2214" name="Google Shape;2214;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5"/>
          <p:cNvSpPr txBox="1">
            <a:spLocks noGrp="1"/>
          </p:cNvSpPr>
          <p:nvPr>
            <p:ph type="title"/>
          </p:nvPr>
        </p:nvSpPr>
        <p:spPr>
          <a:xfrm>
            <a:off x="457200" y="605600"/>
            <a:ext cx="7613374" cy="69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 MỘT SỐ VÍ DỤ </a:t>
            </a:r>
            <a:endParaRPr dirty="0"/>
          </a:p>
        </p:txBody>
      </p:sp>
      <p:sp>
        <p:nvSpPr>
          <p:cNvPr id="2213" name="Google Shape;2213;p35"/>
          <p:cNvSpPr txBox="1">
            <a:spLocks noGrp="1"/>
          </p:cNvSpPr>
          <p:nvPr>
            <p:ph type="body" idx="1"/>
          </p:nvPr>
        </p:nvSpPr>
        <p:spPr>
          <a:xfrm>
            <a:off x="457200" y="1298500"/>
            <a:ext cx="8191800" cy="3338250"/>
          </a:xfrm>
          <a:prstGeom prst="rect">
            <a:avLst/>
          </a:prstGeom>
        </p:spPr>
        <p:txBody>
          <a:bodyPr spcFirstLastPara="1" wrap="square" lIns="0" tIns="0" rIns="0" bIns="0" anchor="t" anchorCtr="0">
            <a:noAutofit/>
          </a:bodyPr>
          <a:lstStyle/>
          <a:p>
            <a:pPr marL="342900" lvl="0" algn="l" rtl="0">
              <a:spcBef>
                <a:spcPts val="600"/>
              </a:spcBef>
              <a:spcAft>
                <a:spcPts val="0"/>
              </a:spcAft>
              <a:buFont typeface="Wingdings" panose="05000000000000000000" pitchFamily="2" charset="2"/>
              <a:buChar char="Ø"/>
            </a:pPr>
            <a:endParaRPr sz="1800" dirty="0"/>
          </a:p>
        </p:txBody>
      </p:sp>
      <p:sp>
        <p:nvSpPr>
          <p:cNvPr id="2214" name="Google Shape;2214;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25576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5"/>
          <p:cNvSpPr txBox="1">
            <a:spLocks noGrp="1"/>
          </p:cNvSpPr>
          <p:nvPr>
            <p:ph type="title"/>
          </p:nvPr>
        </p:nvSpPr>
        <p:spPr>
          <a:xfrm>
            <a:off x="457200" y="605600"/>
            <a:ext cx="7613374" cy="69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 THÔNG TIN LIÊN HỆ </a:t>
            </a:r>
            <a:endParaRPr dirty="0"/>
          </a:p>
        </p:txBody>
      </p:sp>
      <p:sp>
        <p:nvSpPr>
          <p:cNvPr id="2213" name="Google Shape;2213;p35"/>
          <p:cNvSpPr txBox="1">
            <a:spLocks noGrp="1"/>
          </p:cNvSpPr>
          <p:nvPr>
            <p:ph type="body" idx="1"/>
          </p:nvPr>
        </p:nvSpPr>
        <p:spPr>
          <a:xfrm>
            <a:off x="457200" y="1298500"/>
            <a:ext cx="8191800" cy="3338250"/>
          </a:xfrm>
          <a:prstGeom prst="rect">
            <a:avLst/>
          </a:prstGeom>
        </p:spPr>
        <p:txBody>
          <a:bodyPr spcFirstLastPara="1" wrap="square" lIns="0" tIns="0" rIns="0" bIns="0" anchor="t" anchorCtr="0">
            <a:noAutofit/>
          </a:bodyPr>
          <a:lstStyle/>
          <a:p>
            <a:pPr marL="342900" lvl="0" algn="l" rtl="0">
              <a:spcBef>
                <a:spcPts val="600"/>
              </a:spcBef>
              <a:spcAft>
                <a:spcPts val="0"/>
              </a:spcAft>
              <a:buFont typeface="Wingdings" panose="05000000000000000000" pitchFamily="2" charset="2"/>
              <a:buChar char="Ø"/>
            </a:pPr>
            <a:r>
              <a:rPr lang="en-US" sz="1600" dirty="0" err="1"/>
              <a:t>Mọi</a:t>
            </a:r>
            <a:r>
              <a:rPr lang="en-US" sz="1600" dirty="0"/>
              <a:t> chi </a:t>
            </a:r>
            <a:r>
              <a:rPr lang="en-US" sz="1600" dirty="0" err="1"/>
              <a:t>tiết</a:t>
            </a:r>
            <a:r>
              <a:rPr lang="en-US" sz="1600" dirty="0"/>
              <a:t> </a:t>
            </a:r>
            <a:r>
              <a:rPr lang="en-US" sz="1600" dirty="0" err="1"/>
              <a:t>vui</a:t>
            </a:r>
            <a:r>
              <a:rPr lang="en-US" sz="1600" dirty="0"/>
              <a:t> </a:t>
            </a:r>
            <a:r>
              <a:rPr lang="en-US" sz="1600" dirty="0" err="1"/>
              <a:t>lòng</a:t>
            </a:r>
            <a:r>
              <a:rPr lang="en-US" sz="1600" dirty="0"/>
              <a:t> </a:t>
            </a:r>
            <a:r>
              <a:rPr lang="en-US" sz="1600" dirty="0" err="1"/>
              <a:t>liên</a:t>
            </a:r>
            <a:r>
              <a:rPr lang="en-US" sz="1600" dirty="0"/>
              <a:t> </a:t>
            </a:r>
            <a:r>
              <a:rPr lang="en-US" sz="1600" dirty="0" err="1"/>
              <a:t>hệ</a:t>
            </a:r>
            <a:r>
              <a:rPr lang="en-US" sz="1600" dirty="0"/>
              <a:t>:</a:t>
            </a:r>
          </a:p>
          <a:p>
            <a:pPr marL="742950" lvl="1" indent="-285750">
              <a:buFont typeface="Arial" panose="020B0604020202020204" pitchFamily="34" charset="0"/>
              <a:buChar char="•"/>
            </a:pPr>
            <a:r>
              <a:rPr lang="en-US" sz="1800" dirty="0"/>
              <a:t>ĐỖ</a:t>
            </a:r>
            <a:r>
              <a:rPr lang="vi-VN" sz="1800" dirty="0"/>
              <a:t> MINH ĐỨC</a:t>
            </a:r>
            <a:r>
              <a:rPr lang="en-US" sz="1800" dirty="0"/>
              <a:t> </a:t>
            </a:r>
            <a:r>
              <a:rPr lang="en-US" sz="1800" b="0" i="0" dirty="0">
                <a:solidFill>
                  <a:schemeClr val="tx1"/>
                </a:solidFill>
                <a:effectLst/>
                <a:latin typeface="Barlow Light" panose="020B0604020202020204" charset="0"/>
              </a:rPr>
              <a:t>16520230</a:t>
            </a:r>
            <a:r>
              <a:rPr lang="en-US" sz="1600" dirty="0">
                <a:solidFill>
                  <a:schemeClr val="tx1"/>
                </a:solidFill>
                <a:latin typeface="Barlow Light" panose="020B0604020202020204" charset="0"/>
              </a:rPr>
              <a:t> </a:t>
            </a:r>
            <a:r>
              <a:rPr lang="en-US" sz="1800" dirty="0">
                <a:solidFill>
                  <a:schemeClr val="tx1"/>
                </a:solidFill>
                <a:latin typeface="Barlow Light" panose="020B0604020202020204" charset="0"/>
              </a:rPr>
              <a:t>@gm.uit.edu.vn</a:t>
            </a:r>
            <a:endParaRPr lang="en-US" sz="1800" b="0" i="0" dirty="0">
              <a:solidFill>
                <a:srgbClr val="050505"/>
              </a:solidFill>
              <a:effectLst/>
              <a:latin typeface="Segoe UI Historic" panose="020B0502040204020203" pitchFamily="34" charset="0"/>
            </a:endParaRPr>
          </a:p>
          <a:p>
            <a:pPr marL="742950" lvl="1" indent="-285750">
              <a:buFont typeface="Arial" panose="020B0604020202020204" pitchFamily="34" charset="0"/>
              <a:buChar char="•"/>
            </a:pPr>
            <a:r>
              <a:rPr lang="en-US" sz="1800" dirty="0"/>
              <a:t>NGUYỄN CHÍ KHANH</a:t>
            </a:r>
            <a:r>
              <a:rPr lang="en-US" sz="1600" dirty="0">
                <a:solidFill>
                  <a:srgbClr val="050505"/>
                </a:solidFill>
                <a:latin typeface="Segoe UI Historic" panose="020B0502040204020203" pitchFamily="34" charset="0"/>
              </a:rPr>
              <a:t> </a:t>
            </a:r>
            <a:r>
              <a:rPr lang="en-US" sz="1800" dirty="0">
                <a:solidFill>
                  <a:schemeClr val="tx1"/>
                </a:solidFill>
                <a:latin typeface="Barlow Light" panose="020B0604020202020204" charset="0"/>
              </a:rPr>
              <a:t>16520582 @gm.uit.edu.vn</a:t>
            </a:r>
          </a:p>
          <a:p>
            <a:pPr marL="742950" lvl="1" indent="-285750">
              <a:buFont typeface="Arial" panose="020B0604020202020204" pitchFamily="34" charset="0"/>
              <a:buChar char="•"/>
            </a:pPr>
            <a:r>
              <a:rPr lang="en-US" sz="1800" dirty="0">
                <a:solidFill>
                  <a:schemeClr val="tx1"/>
                </a:solidFill>
                <a:latin typeface="Barlow Light" panose="020B0604020202020204" charset="0"/>
              </a:rPr>
              <a:t>NGYỄN CÔNG HIỂN 16520364@gm.uit.edu.vn</a:t>
            </a:r>
          </a:p>
          <a:p>
            <a:pPr marL="742950" lvl="1" indent="-285750">
              <a:buFont typeface="Arial" panose="020B0604020202020204" pitchFamily="34" charset="0"/>
              <a:buChar char="•"/>
            </a:pPr>
            <a:r>
              <a:rPr lang="en-US" sz="1800" dirty="0">
                <a:solidFill>
                  <a:schemeClr val="tx1"/>
                </a:solidFill>
                <a:latin typeface="Barlow Light" panose="020B0604020202020204" charset="0"/>
              </a:rPr>
              <a:t>NGUYỄN TRẦN THIÊN ÂN 1620013 @gm.uit.edu.vn</a:t>
            </a:r>
          </a:p>
          <a:p>
            <a:pPr marL="742950" lvl="1" indent="-285750">
              <a:buFont typeface="Arial" panose="020B0604020202020204" pitchFamily="34" charset="0"/>
              <a:buChar char="•"/>
            </a:pPr>
            <a:r>
              <a:rPr lang="en-US" sz="1600" dirty="0" err="1"/>
              <a:t>Địa</a:t>
            </a:r>
            <a:r>
              <a:rPr lang="en-US" sz="1600" dirty="0"/>
              <a:t> </a:t>
            </a:r>
            <a:r>
              <a:rPr lang="en-US" sz="1600" dirty="0" err="1"/>
              <a:t>chỉ</a:t>
            </a:r>
            <a:r>
              <a:rPr lang="en-US" sz="1600" dirty="0"/>
              <a:t>: University of Information Technology - Viet Nam National University, Ho Chi Minh City</a:t>
            </a:r>
            <a:endParaRPr lang="en-US" sz="1800" dirty="0">
              <a:solidFill>
                <a:schemeClr val="tx1"/>
              </a:solidFill>
              <a:latin typeface="Barlow Light" panose="020B0604020202020204" charset="0"/>
            </a:endParaRPr>
          </a:p>
        </p:txBody>
      </p:sp>
      <p:sp>
        <p:nvSpPr>
          <p:cNvPr id="2214" name="Google Shape;2214;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826187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endParaRPr dirty="0"/>
          </a:p>
          <a:p>
            <a:pPr marL="457200" lvl="0" indent="-342900" algn="l" rtl="0">
              <a:spcBef>
                <a:spcPts val="600"/>
              </a:spcBef>
              <a:spcAft>
                <a:spcPts val="0"/>
              </a:spcAft>
              <a:buSzPts val="1800"/>
              <a:buChar char="▸"/>
            </a:pPr>
            <a:r>
              <a:rPr lang="en" dirty="0"/>
              <a:t>@username</a:t>
            </a:r>
            <a:endParaRPr dirty="0"/>
          </a:p>
          <a:p>
            <a:pPr marL="457200" lvl="0" indent="-342900" algn="l" rtl="0">
              <a:spcBef>
                <a:spcPts val="0"/>
              </a:spcBef>
              <a:spcAft>
                <a:spcPts val="0"/>
              </a:spcAft>
              <a:buSzPts val="1800"/>
              <a:buChar char="▸"/>
            </a:pPr>
            <a:r>
              <a:rPr lang="en" dirty="0"/>
              <a:t>user@mail.me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757050"/>
            <a:ext cx="5327374" cy="832800"/>
          </a:xfrm>
          <a:prstGeom prst="rect">
            <a:avLst/>
          </a:prstGeom>
        </p:spPr>
        <p:txBody>
          <a:bodyPr spcFirstLastPara="1" wrap="square" lIns="0" tIns="0" rIns="0" bIns="0" anchor="t" anchorCtr="0">
            <a:noAutofit/>
          </a:bodyPr>
          <a:lstStyle/>
          <a:p>
            <a:pPr lvl="0" algn="l" rtl="0">
              <a:spcBef>
                <a:spcPts val="600"/>
              </a:spcBef>
              <a:spcAft>
                <a:spcPts val="0"/>
              </a:spcAft>
              <a:buClr>
                <a:schemeClr val="dk1"/>
              </a:buClr>
              <a:buSzPts val="1100"/>
            </a:pPr>
            <a:r>
              <a:rPr lang="en-US" sz="3200" b="1" dirty="0"/>
              <a:t>NHU CẦU &amp; THỰC TRẠNG</a:t>
            </a:r>
          </a:p>
        </p:txBody>
      </p:sp>
      <p:sp>
        <p:nvSpPr>
          <p:cNvPr id="380" name="Google Shape;380;p14"/>
          <p:cNvSpPr txBox="1">
            <a:spLocks noGrp="1"/>
          </p:cNvSpPr>
          <p:nvPr>
            <p:ph type="subTitle" idx="4294967295"/>
          </p:nvPr>
        </p:nvSpPr>
        <p:spPr>
          <a:xfrm>
            <a:off x="536713" y="1720119"/>
            <a:ext cx="4343700" cy="1920000"/>
          </a:xfrm>
          <a:prstGeom prst="rect">
            <a:avLst/>
          </a:prstGeom>
        </p:spPr>
        <p:txBody>
          <a:bodyPr spcFirstLastPara="1" wrap="square" lIns="0" tIns="0" rIns="0" bIns="0" anchor="t" anchorCtr="0">
            <a:noAutofit/>
          </a:bodyPr>
          <a:lstStyle/>
          <a:p>
            <a:pPr marL="285750" indent="-285750"/>
            <a:r>
              <a:rPr lang="vi-VN" sz="1600" dirty="0"/>
              <a:t>Cửa hàng </a:t>
            </a:r>
            <a:r>
              <a:rPr lang="en-US" sz="1600" dirty="0" err="1"/>
              <a:t>KhoPKmobile</a:t>
            </a:r>
            <a:r>
              <a:rPr lang="vi-VN" sz="1600" dirty="0"/>
              <a:t> vẫn chưa có website chính thức. </a:t>
            </a:r>
            <a:endParaRPr lang="en-US" sz="1600" dirty="0"/>
          </a:p>
          <a:p>
            <a:pPr marL="285750" indent="-285750"/>
            <a:r>
              <a:rPr lang="en-US" sz="1400" dirty="0"/>
              <a:t>M</a:t>
            </a:r>
            <a:r>
              <a:rPr lang="vi-VN" sz="1400" dirty="0"/>
              <a:t>uốn xây dựng một website</a:t>
            </a:r>
            <a:r>
              <a:rPr lang="en-US" sz="1400" dirty="0"/>
              <a:t> </a:t>
            </a:r>
            <a:r>
              <a:rPr lang="vi-VN" sz="1400" dirty="0"/>
              <a:t>năng động, có tính tương tác</a:t>
            </a:r>
            <a:r>
              <a:rPr lang="en-US" sz="1400" dirty="0"/>
              <a:t>, </a:t>
            </a:r>
            <a:r>
              <a:rPr lang="en-US" sz="1400" dirty="0" err="1"/>
              <a:t>đẹp</a:t>
            </a:r>
            <a:r>
              <a:rPr lang="en-US" sz="1400" dirty="0"/>
              <a:t> </a:t>
            </a:r>
            <a:r>
              <a:rPr lang="en-US" sz="1400" dirty="0" err="1"/>
              <a:t>mắt</a:t>
            </a:r>
            <a:r>
              <a:rPr lang="en-US" sz="1400" dirty="0"/>
              <a:t>,</a:t>
            </a:r>
            <a:r>
              <a:rPr lang="vi-VN" sz="1400" dirty="0"/>
              <a:t> </a:t>
            </a:r>
            <a:r>
              <a:rPr lang="en-US" sz="1400" dirty="0" err="1"/>
              <a:t>dễ</a:t>
            </a:r>
            <a:r>
              <a:rPr lang="en-US" sz="1400" dirty="0"/>
              <a:t> </a:t>
            </a:r>
            <a:r>
              <a:rPr lang="en-US" sz="1400" dirty="0" err="1"/>
              <a:t>dàng</a:t>
            </a:r>
            <a:r>
              <a:rPr lang="en-US" sz="1400" dirty="0"/>
              <a:t> </a:t>
            </a:r>
            <a:r>
              <a:rPr lang="en-US" sz="1400" dirty="0" err="1"/>
              <a:t>sử</a:t>
            </a:r>
            <a:r>
              <a:rPr lang="en-US" sz="1400" dirty="0"/>
              <a:t> </a:t>
            </a:r>
            <a:r>
              <a:rPr lang="en-US" sz="1400" dirty="0" err="1"/>
              <a:t>dụng</a:t>
            </a:r>
            <a:r>
              <a:rPr lang="en-US" sz="1400" dirty="0"/>
              <a:t>, </a:t>
            </a:r>
            <a:r>
              <a:rPr lang="en-US" sz="1400" dirty="0" err="1"/>
              <a:t>phong</a:t>
            </a:r>
            <a:r>
              <a:rPr lang="en-US" sz="1400" dirty="0"/>
              <a:t> </a:t>
            </a:r>
            <a:r>
              <a:rPr lang="en-US" sz="1400" dirty="0" err="1"/>
              <a:t>cách</a:t>
            </a:r>
            <a:r>
              <a:rPr lang="en-US" sz="1400" dirty="0"/>
              <a:t> </a:t>
            </a:r>
            <a:r>
              <a:rPr lang="en-US" sz="1400" dirty="0" err="1"/>
              <a:t>hiện</a:t>
            </a:r>
            <a:r>
              <a:rPr lang="en-US" sz="1400" dirty="0"/>
              <a:t> </a:t>
            </a:r>
            <a:r>
              <a:rPr lang="en-US" sz="1400" dirty="0" err="1"/>
              <a:t>đại</a:t>
            </a:r>
            <a:r>
              <a:rPr lang="en-US" sz="1400" dirty="0"/>
              <a:t>, </a:t>
            </a:r>
            <a:r>
              <a:rPr lang="vi-VN" sz="1400" dirty="0"/>
              <a:t>gây được ấn tượng với khách hàng. </a:t>
            </a:r>
            <a:endParaRPr sz="1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382" name="Google Shape;382;p14"/>
          <p:cNvPicPr preferRelativeResize="0"/>
          <p:nvPr/>
        </p:nvPicPr>
        <p:blipFill rotWithShape="1">
          <a:blip r:embed="rId3">
            <a:alphaModFix/>
          </a:blip>
          <a:srcRect l="15415" t="4445" r="9823" b="45713"/>
          <a:stretch/>
        </p:blipFill>
        <p:spPr>
          <a:xfrm>
            <a:off x="5187600" y="1173450"/>
            <a:ext cx="2796600" cy="2796600"/>
          </a:xfrm>
          <a:prstGeom prst="ellipse">
            <a:avLst/>
          </a:prstGeom>
          <a:noFill/>
          <a:ln>
            <a:noFill/>
          </a:ln>
        </p:spPr>
      </p:pic>
      <p:grpSp>
        <p:nvGrpSpPr>
          <p:cNvPr id="383" name="Google Shape;383;p14"/>
          <p:cNvGrpSpPr/>
          <p:nvPr/>
        </p:nvGrpSpPr>
        <p:grpSpPr>
          <a:xfrm>
            <a:off x="7479302" y="1963085"/>
            <a:ext cx="885996" cy="2673675"/>
            <a:chOff x="5678143" y="1151382"/>
            <a:chExt cx="345795" cy="1043508"/>
          </a:xfrm>
        </p:grpSpPr>
        <p:sp>
          <p:nvSpPr>
            <p:cNvPr id="384" name="Google Shape;384;p14"/>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4"/>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4"/>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4"/>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4"/>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4"/>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4"/>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4"/>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4"/>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96068" y="2190372"/>
            <a:ext cx="4676700" cy="62219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3200" dirty="0"/>
              <a:t>YÊU CẦU </a:t>
            </a:r>
            <a:r>
              <a:rPr lang="en-US" sz="3200" dirty="0"/>
              <a:t>KHÁCH HÀNG</a:t>
            </a:r>
            <a:endParaRPr sz="3200"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1</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6331226" cy="1082700"/>
          </a:xfrm>
          <a:prstGeom prst="rect">
            <a:avLst/>
          </a:prstGeom>
        </p:spPr>
        <p:txBody>
          <a:bodyPr spcFirstLastPara="1" wrap="square" lIns="0" tIns="0" rIns="0" bIns="0" anchor="t" anchorCtr="0">
            <a:noAutofit/>
          </a:bodyPr>
          <a:lstStyle/>
          <a:p>
            <a:r>
              <a:rPr lang="vi-VN" sz="3200" dirty="0"/>
              <a:t>YÊU CẦU TỪ </a:t>
            </a:r>
            <a:r>
              <a:rPr lang="en-US" sz="3200" dirty="0"/>
              <a:t>KHÁCH HÀNG</a:t>
            </a:r>
            <a:endParaRPr lang="en-US" sz="3200" dirty="0">
              <a:latin typeface="Barlow Light" panose="020B0604020202020204" charset="0"/>
            </a:endParaRPr>
          </a:p>
        </p:txBody>
      </p:sp>
      <p:sp>
        <p:nvSpPr>
          <p:cNvPr id="595" name="Google Shape;595;p17"/>
          <p:cNvSpPr txBox="1">
            <a:spLocks noGrp="1"/>
          </p:cNvSpPr>
          <p:nvPr>
            <p:ph type="body" idx="1"/>
          </p:nvPr>
        </p:nvSpPr>
        <p:spPr>
          <a:xfrm>
            <a:off x="217175" y="2003777"/>
            <a:ext cx="6729590" cy="2640900"/>
          </a:xfrm>
          <a:prstGeom prst="rect">
            <a:avLst/>
          </a:prstGeom>
        </p:spPr>
        <p:txBody>
          <a:bodyPr spcFirstLastPara="1" wrap="square" lIns="0" tIns="0" rIns="0" bIns="0" anchor="t" anchorCtr="0">
            <a:noAutofit/>
          </a:bodyPr>
          <a:lstStyle/>
          <a:p>
            <a:pPr indent="-457200">
              <a:buFont typeface="Wingdings" panose="05000000000000000000" pitchFamily="2" charset="2"/>
              <a:buChar char="Ø"/>
            </a:pPr>
            <a:r>
              <a:rPr lang="en-US" sz="2400" dirty="0">
                <a:latin typeface="Barlow Light" panose="020B0604020202020204" charset="0"/>
              </a:rPr>
              <a:t>DOMAIN, HOSTING</a:t>
            </a:r>
          </a:p>
          <a:p>
            <a:pPr marL="0" indent="0">
              <a:buNone/>
            </a:pPr>
            <a:r>
              <a:rPr lang="en-US" sz="2400" dirty="0">
                <a:latin typeface="Barlow Light" panose="020B0604020202020204" charset="0"/>
              </a:rPr>
              <a:t>        </a:t>
            </a:r>
            <a:r>
              <a:rPr lang="en-US" sz="1800" dirty="0" err="1">
                <a:latin typeface="Barlow Light" panose="020B0604020202020204" charset="0"/>
              </a:rPr>
              <a:t>Phải</a:t>
            </a:r>
            <a:r>
              <a:rPr lang="en-US" sz="1800" dirty="0">
                <a:latin typeface="Barlow Light" panose="020B0604020202020204" charset="0"/>
              </a:rPr>
              <a:t> </a:t>
            </a:r>
            <a:r>
              <a:rPr lang="en-US" sz="1800" dirty="0" err="1">
                <a:latin typeface="Barlow Light" panose="020B0604020202020204" charset="0"/>
              </a:rPr>
              <a:t>mạng</a:t>
            </a:r>
            <a:r>
              <a:rPr lang="en-US" sz="1800" dirty="0">
                <a:latin typeface="Barlow Light" panose="020B0604020202020204" charset="0"/>
              </a:rPr>
              <a:t> </a:t>
            </a:r>
            <a:r>
              <a:rPr lang="en-US" sz="1800" dirty="0" err="1">
                <a:latin typeface="Barlow Light" panose="020B0604020202020204" charset="0"/>
              </a:rPr>
              <a:t>thương</a:t>
            </a:r>
            <a:r>
              <a:rPr lang="en-US" sz="1800" dirty="0">
                <a:latin typeface="Barlow Light" panose="020B0604020202020204" charset="0"/>
              </a:rPr>
              <a:t> </a:t>
            </a:r>
            <a:r>
              <a:rPr lang="en-US" sz="1800" dirty="0" err="1">
                <a:latin typeface="Barlow Light" panose="020B0604020202020204" charset="0"/>
              </a:rPr>
              <a:t>hiệu</a:t>
            </a:r>
            <a:r>
              <a:rPr lang="en-US" sz="1800" dirty="0">
                <a:latin typeface="Barlow Light" panose="020B0604020202020204" charset="0"/>
              </a:rPr>
              <a:t> </a:t>
            </a:r>
            <a:r>
              <a:rPr lang="en-US" sz="1800" dirty="0" err="1">
                <a:latin typeface="Barlow Light" panose="020B0604020202020204" charset="0"/>
              </a:rPr>
              <a:t>của</a:t>
            </a:r>
            <a:r>
              <a:rPr lang="en-US" sz="1800" dirty="0">
                <a:latin typeface="Barlow Light" panose="020B0604020202020204" charset="0"/>
              </a:rPr>
              <a:t> </a:t>
            </a:r>
            <a:r>
              <a:rPr lang="en-US" sz="1800" dirty="0" err="1">
                <a:latin typeface="Barlow Light" panose="020B0604020202020204" charset="0"/>
              </a:rPr>
              <a:t>cửa</a:t>
            </a:r>
            <a:r>
              <a:rPr lang="en-US" sz="1800" dirty="0">
                <a:latin typeface="Barlow Light" panose="020B0604020202020204" charset="0"/>
              </a:rPr>
              <a:t> </a:t>
            </a:r>
            <a:r>
              <a:rPr lang="en-US" sz="1800" dirty="0" err="1">
                <a:latin typeface="Barlow Light" panose="020B0604020202020204" charset="0"/>
              </a:rPr>
              <a:t>hàng</a:t>
            </a:r>
            <a:endParaRPr lang="en-US" sz="1800" dirty="0">
              <a:latin typeface="Barlow Light" panose="020B0604020202020204" charset="0"/>
            </a:endParaRPr>
          </a:p>
          <a:p>
            <a:pPr marL="514350" indent="-514350">
              <a:buFont typeface="Wingdings" panose="05000000000000000000" pitchFamily="2" charset="2"/>
              <a:buChar char="Ø"/>
            </a:pPr>
            <a:r>
              <a:rPr lang="en-US" sz="2400" dirty="0">
                <a:latin typeface="Barlow Light" panose="020B0604020202020204" charset="0"/>
              </a:rPr>
              <a:t>BỐ CỤC, CÁCH TRANG TRÍ WEBSITE</a:t>
            </a:r>
          </a:p>
          <a:p>
            <a:pPr marL="0" indent="0">
              <a:buNone/>
            </a:pPr>
            <a:r>
              <a:rPr lang="en-US" sz="2400" dirty="0">
                <a:latin typeface="Barlow Light" panose="020B0604020202020204" charset="0"/>
              </a:rPr>
              <a:t>        </a:t>
            </a:r>
            <a:r>
              <a:rPr lang="en-US" sz="1800" dirty="0" err="1">
                <a:latin typeface="Barlow Light" panose="020B0604020202020204" charset="0"/>
              </a:rPr>
              <a:t>Tham</a:t>
            </a:r>
            <a:r>
              <a:rPr lang="en-US" sz="1800" dirty="0">
                <a:latin typeface="Barlow Light" panose="020B0604020202020204" charset="0"/>
              </a:rPr>
              <a:t> </a:t>
            </a:r>
            <a:r>
              <a:rPr lang="en-US" sz="1800" dirty="0" err="1">
                <a:latin typeface="Barlow Light" panose="020B0604020202020204" charset="0"/>
              </a:rPr>
              <a:t>khảo</a:t>
            </a:r>
            <a:r>
              <a:rPr lang="en-US" sz="1800" dirty="0">
                <a:latin typeface="Barlow Light" panose="020B0604020202020204" charset="0"/>
              </a:rPr>
              <a:t> </a:t>
            </a:r>
            <a:r>
              <a:rPr lang="en-US" sz="1800" dirty="0" err="1">
                <a:latin typeface="Barlow Light" panose="020B0604020202020204" charset="0"/>
              </a:rPr>
              <a:t>tại</a:t>
            </a:r>
            <a:r>
              <a:rPr lang="en-US" sz="1800" dirty="0">
                <a:latin typeface="Barlow Light" panose="020B0604020202020204" charset="0"/>
              </a:rPr>
              <a:t>: </a:t>
            </a:r>
            <a:r>
              <a:rPr lang="en-US" sz="1800" b="0" i="0" u="sng" dirty="0">
                <a:solidFill>
                  <a:srgbClr val="000000"/>
                </a:solidFill>
                <a:effectLst/>
                <a:latin typeface="Barlow Light" panose="020B0604020202020204" charset="0"/>
                <a:hlinkClick r:id="rId3"/>
              </a:rPr>
              <a:t>http://khopkmobile.xyz/index</a:t>
            </a:r>
            <a:endParaRPr lang="en-US" sz="1800" b="0" i="0" u="sng" dirty="0">
              <a:solidFill>
                <a:srgbClr val="000000"/>
              </a:solidFill>
              <a:effectLst/>
              <a:latin typeface="Barlow Light" panose="020B0604020202020204" charset="0"/>
            </a:endParaRPr>
          </a:p>
          <a:p>
            <a:pPr marL="342900">
              <a:buFont typeface="Wingdings" panose="05000000000000000000" pitchFamily="2" charset="2"/>
              <a:buChar char="Ø"/>
            </a:pPr>
            <a:endParaRPr lang="en-US" sz="2400" dirty="0">
              <a:latin typeface="Barlow Light" panose="020B0604020202020204" charset="0"/>
            </a:endParaRPr>
          </a:p>
          <a:p>
            <a:pPr marL="457200" lvl="0" indent="-342900" algn="l" rtl="0">
              <a:spcBef>
                <a:spcPts val="600"/>
              </a:spcBef>
              <a:spcAft>
                <a:spcPts val="0"/>
              </a:spcAft>
              <a:buSzPts val="1800"/>
              <a:buChar char="▸"/>
            </a:pPr>
            <a:endParaRPr sz="24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6331226" cy="1082700"/>
          </a:xfrm>
          <a:prstGeom prst="rect">
            <a:avLst/>
          </a:prstGeom>
        </p:spPr>
        <p:txBody>
          <a:bodyPr spcFirstLastPara="1" wrap="square" lIns="0" tIns="0" rIns="0" bIns="0" anchor="t" anchorCtr="0">
            <a:noAutofit/>
          </a:bodyPr>
          <a:lstStyle/>
          <a:p>
            <a:r>
              <a:rPr lang="vi-VN" sz="3200" dirty="0"/>
              <a:t>YÊU CẦU TỪ </a:t>
            </a:r>
            <a:r>
              <a:rPr lang="en-US" sz="3200" dirty="0"/>
              <a:t>KHÁCH HÀNG</a:t>
            </a:r>
            <a:endParaRPr lang="en-US" sz="3200" dirty="0">
              <a:latin typeface="Barlow Light" panose="020B0604020202020204" charset="0"/>
            </a:endParaRPr>
          </a:p>
        </p:txBody>
      </p:sp>
      <p:sp>
        <p:nvSpPr>
          <p:cNvPr id="595" name="Google Shape;595;p17"/>
          <p:cNvSpPr txBox="1">
            <a:spLocks noGrp="1"/>
          </p:cNvSpPr>
          <p:nvPr>
            <p:ph type="body" idx="1"/>
          </p:nvPr>
        </p:nvSpPr>
        <p:spPr>
          <a:xfrm>
            <a:off x="236572" y="1636262"/>
            <a:ext cx="6729590" cy="2640900"/>
          </a:xfrm>
          <a:prstGeom prst="rect">
            <a:avLst/>
          </a:prstGeom>
        </p:spPr>
        <p:txBody>
          <a:bodyPr spcFirstLastPara="1" wrap="square" lIns="0" tIns="0" rIns="0" bIns="0" anchor="t" anchorCtr="0">
            <a:noAutofit/>
          </a:bodyPr>
          <a:lstStyle/>
          <a:p>
            <a:pPr indent="-457200">
              <a:buFont typeface="Wingdings" panose="05000000000000000000" pitchFamily="2" charset="2"/>
              <a:buChar char="Ø"/>
            </a:pPr>
            <a:r>
              <a:rPr lang="en-US" sz="2400" dirty="0"/>
              <a:t>TÔNG MÀU, FONT</a:t>
            </a:r>
            <a:r>
              <a:rPr lang="en-US" sz="2400" dirty="0">
                <a:latin typeface="Barlow Light" panose="020B0604020202020204" charset="0"/>
              </a:rPr>
              <a:t>        </a:t>
            </a:r>
          </a:p>
          <a:p>
            <a:pPr marL="457200" lvl="1" indent="0">
              <a:buNone/>
            </a:pPr>
            <a:r>
              <a:rPr lang="vi-VN" sz="1800" dirty="0">
                <a:latin typeface="Barlow Light" panose="020B0604020202020204" charset="0"/>
              </a:rPr>
              <a:t>sử dụng tông trắng cam, nét nhỏ, phù hợp với cả phiên bản di động</a:t>
            </a:r>
            <a:endParaRPr lang="en-US" sz="2800" dirty="0">
              <a:latin typeface="Barlow Light" panose="020B0604020202020204" charset="0"/>
            </a:endParaRPr>
          </a:p>
          <a:p>
            <a:pPr marL="342900">
              <a:buFont typeface="Wingdings" panose="05000000000000000000" pitchFamily="2" charset="2"/>
              <a:buChar char="Ø"/>
            </a:pPr>
            <a:r>
              <a:rPr lang="en-US" sz="2400" dirty="0">
                <a:latin typeface="Barlow Light" panose="020B0604020202020204" charset="0"/>
              </a:rPr>
              <a:t>Logo</a:t>
            </a:r>
          </a:p>
          <a:p>
            <a:pPr marL="0" indent="0">
              <a:buNone/>
            </a:pPr>
            <a:r>
              <a:rPr lang="en-US" sz="1800" dirty="0">
                <a:latin typeface="Barlow Light" panose="020B0604020202020204" charset="0"/>
              </a:rPr>
              <a:t>          </a:t>
            </a:r>
            <a:r>
              <a:rPr lang="en-US" sz="1800" dirty="0" err="1">
                <a:latin typeface="Barlow Light" panose="020B0604020202020204" charset="0"/>
              </a:rPr>
              <a:t>sử</a:t>
            </a:r>
            <a:r>
              <a:rPr lang="en-US" sz="1800" dirty="0">
                <a:latin typeface="Barlow Light" panose="020B0604020202020204" charset="0"/>
              </a:rPr>
              <a:t> </a:t>
            </a:r>
            <a:r>
              <a:rPr lang="en-US" sz="1800" dirty="0" err="1">
                <a:latin typeface="Barlow Light" panose="020B0604020202020204" charset="0"/>
              </a:rPr>
              <a:t>dụng</a:t>
            </a:r>
            <a:r>
              <a:rPr lang="en-US" sz="1800" dirty="0">
                <a:latin typeface="Barlow Light" panose="020B0604020202020204" charset="0"/>
              </a:rPr>
              <a:t> logo </a:t>
            </a:r>
            <a:r>
              <a:rPr lang="en-US" sz="1800" dirty="0" err="1">
                <a:latin typeface="Barlow Light" panose="020B0604020202020204" charset="0"/>
              </a:rPr>
              <a:t>cửa</a:t>
            </a:r>
            <a:r>
              <a:rPr lang="en-US" sz="1800" dirty="0">
                <a:latin typeface="Barlow Light" panose="020B0604020202020204" charset="0"/>
              </a:rPr>
              <a:t> </a:t>
            </a:r>
            <a:r>
              <a:rPr lang="en-US" sz="1800" dirty="0" err="1">
                <a:latin typeface="Barlow Light" panose="020B0604020202020204" charset="0"/>
              </a:rPr>
              <a:t>hàng</a:t>
            </a:r>
            <a:r>
              <a:rPr lang="en-US" sz="1800" dirty="0">
                <a:latin typeface="Barlow Light" panose="020B0604020202020204" charset="0"/>
              </a:rPr>
              <a:t> </a:t>
            </a:r>
            <a:r>
              <a:rPr lang="en-US" sz="1800" dirty="0" err="1">
                <a:latin typeface="Barlow Light" panose="020B0604020202020204" charset="0"/>
              </a:rPr>
              <a:t>cung</a:t>
            </a:r>
            <a:r>
              <a:rPr lang="en-US" sz="1800" dirty="0">
                <a:latin typeface="Barlow Light" panose="020B0604020202020204" charset="0"/>
              </a:rPr>
              <a:t> </a:t>
            </a:r>
            <a:r>
              <a:rPr lang="en-US" sz="1800" dirty="0" err="1">
                <a:latin typeface="Barlow Light" panose="020B0604020202020204" charset="0"/>
              </a:rPr>
              <a:t>cấp</a:t>
            </a:r>
            <a:r>
              <a:rPr lang="en-US" sz="1800" dirty="0">
                <a:latin typeface="Barlow Light" panose="020B0604020202020204" charset="0"/>
              </a:rPr>
              <a:t>.</a:t>
            </a:r>
          </a:p>
          <a:p>
            <a:pPr marL="0" indent="0">
              <a:buNone/>
            </a:pPr>
            <a:r>
              <a:rPr lang="en-US" dirty="0">
                <a:latin typeface="Barlow Light" panose="020B0604020202020204" charset="0"/>
              </a:rPr>
              <a:t>        </a:t>
            </a:r>
            <a:r>
              <a:rPr lang="en-US" sz="1800" dirty="0" err="1">
                <a:latin typeface="Barlow Light" panose="020B0604020202020204" charset="0"/>
              </a:rPr>
              <a:t>Tham</a:t>
            </a:r>
            <a:r>
              <a:rPr lang="en-US" sz="1800" dirty="0">
                <a:latin typeface="Barlow Light" panose="020B0604020202020204" charset="0"/>
              </a:rPr>
              <a:t> </a:t>
            </a:r>
            <a:r>
              <a:rPr lang="en-US" sz="1800" dirty="0" err="1">
                <a:latin typeface="Barlow Light" panose="020B0604020202020204" charset="0"/>
              </a:rPr>
              <a:t>khảo</a:t>
            </a:r>
            <a:r>
              <a:rPr lang="en-US" sz="1800" dirty="0">
                <a:latin typeface="Barlow Light" panose="020B0604020202020204" charset="0"/>
              </a:rPr>
              <a:t> </a:t>
            </a:r>
            <a:r>
              <a:rPr lang="en-US" sz="1800" dirty="0" err="1">
                <a:latin typeface="Barlow Light" panose="020B0604020202020204" charset="0"/>
              </a:rPr>
              <a:t>tại</a:t>
            </a:r>
            <a:r>
              <a:rPr lang="en-US" sz="1800" dirty="0">
                <a:latin typeface="Barlow Light" panose="020B0604020202020204" charset="0"/>
              </a:rPr>
              <a:t>: </a:t>
            </a:r>
            <a:r>
              <a:rPr lang="en-US" sz="1800" b="0" i="0" u="sng" dirty="0">
                <a:solidFill>
                  <a:srgbClr val="000000"/>
                </a:solidFill>
                <a:effectLst/>
                <a:latin typeface="Barlow Light" panose="020B0604020202020204" charset="0"/>
                <a:hlinkClick r:id="rId3"/>
              </a:rPr>
              <a:t>http://khopkmobile.xyz/index</a:t>
            </a:r>
            <a:endParaRPr lang="en-US" sz="1800" b="0" i="0" u="sng" dirty="0">
              <a:solidFill>
                <a:srgbClr val="000000"/>
              </a:solidFill>
              <a:effectLst/>
              <a:latin typeface="Barlow Light" panose="020B0604020202020204" charset="0"/>
            </a:endParaRPr>
          </a:p>
          <a:p>
            <a:pPr marL="342900">
              <a:buFont typeface="Wingdings" panose="05000000000000000000" pitchFamily="2" charset="2"/>
              <a:buChar char="Ø"/>
            </a:pPr>
            <a:endParaRPr lang="en-US" dirty="0">
              <a:latin typeface="Barlow Light" panose="020B0604020202020204" charset="0"/>
            </a:endParaRPr>
          </a:p>
          <a:p>
            <a:pPr marL="457200" lvl="0" indent="-342900" algn="l" rtl="0">
              <a:spcBef>
                <a:spcPts val="600"/>
              </a:spcBef>
              <a:spcAft>
                <a:spcPts val="0"/>
              </a:spcAft>
              <a:buSzPts val="1800"/>
              <a:buChar char="▸"/>
            </a:pPr>
            <a:endParaRPr sz="24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14183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34208" y="2103017"/>
            <a:ext cx="4184804"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1"/>
                </a:solidFill>
              </a:rPr>
              <a:t>Xác định yêu cầu</a:t>
            </a:r>
            <a:endParaRPr dirty="0">
              <a:solidFill>
                <a:schemeClr val="accent1"/>
              </a:solidFill>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413571" y="1517627"/>
            <a:ext cx="5768568" cy="2910943"/>
          </a:xfrm>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Wingdings" panose="05000000000000000000" pitchFamily="2" charset="2"/>
              <a:buChar char="Ø"/>
            </a:pPr>
            <a:r>
              <a:rPr lang="vi-VN" dirty="0"/>
              <a:t>Xây dựng một website đẹp, thân thiện, dễ sử dụng, </a:t>
            </a:r>
            <a:r>
              <a:rPr lang="en-US" dirty="0" err="1"/>
              <a:t>có</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tiện</a:t>
            </a:r>
            <a:r>
              <a:rPr lang="en-US" dirty="0"/>
              <a:t> </a:t>
            </a:r>
            <a:r>
              <a:rPr lang="en-US" dirty="0" err="1"/>
              <a:t>lợi</a:t>
            </a:r>
            <a:r>
              <a:rPr lang="en-US" dirty="0"/>
              <a:t> </a:t>
            </a:r>
            <a:r>
              <a:rPr lang="en-US" dirty="0" err="1"/>
              <a:t>như</a:t>
            </a:r>
            <a:r>
              <a:rPr lang="en-US" dirty="0"/>
              <a:t> </a:t>
            </a:r>
            <a:r>
              <a:rPr lang="en-US" dirty="0" err="1"/>
              <a:t>thanh</a:t>
            </a:r>
            <a:r>
              <a:rPr lang="en-US" dirty="0"/>
              <a:t> </a:t>
            </a:r>
            <a:r>
              <a:rPr lang="en-US" dirty="0" err="1"/>
              <a:t>toán</a:t>
            </a:r>
            <a:r>
              <a:rPr lang="en-US" dirty="0"/>
              <a:t> online…</a:t>
            </a:r>
          </a:p>
          <a:p>
            <a:pPr marL="285750" indent="-285750">
              <a:buFont typeface="Wingdings" panose="05000000000000000000" pitchFamily="2" charset="2"/>
              <a:buChar char="Ø"/>
            </a:pPr>
            <a:r>
              <a:rPr lang="en-US" dirty="0" err="1"/>
              <a:t>Giúp</a:t>
            </a:r>
            <a:r>
              <a:rPr lang="en-US" dirty="0"/>
              <a:t> </a:t>
            </a:r>
            <a:r>
              <a:rPr lang="en-US" dirty="0" err="1"/>
              <a:t>khách</a:t>
            </a:r>
            <a:r>
              <a:rPr lang="en-US" dirty="0"/>
              <a:t> </a:t>
            </a:r>
            <a:r>
              <a:rPr lang="en-US" dirty="0" err="1"/>
              <a:t>hàng</a:t>
            </a:r>
            <a:r>
              <a:rPr lang="en-US" dirty="0"/>
              <a:t> </a:t>
            </a:r>
            <a:r>
              <a:rPr lang="en-US" dirty="0" err="1"/>
              <a:t>tiềm</a:t>
            </a:r>
            <a:r>
              <a:rPr lang="en-US" dirty="0"/>
              <a:t> </a:t>
            </a:r>
            <a:r>
              <a:rPr lang="en-US" dirty="0" err="1"/>
              <a:t>năng</a:t>
            </a:r>
            <a:r>
              <a:rPr lang="en-US" dirty="0"/>
              <a:t> </a:t>
            </a:r>
            <a:r>
              <a:rPr lang="en-US" dirty="0" err="1"/>
              <a:t>có</a:t>
            </a:r>
            <a:r>
              <a:rPr lang="en-US" dirty="0"/>
              <a:t> </a:t>
            </a:r>
            <a:r>
              <a:rPr lang="en-US" dirty="0" err="1"/>
              <a:t>đầy</a:t>
            </a:r>
            <a:r>
              <a:rPr lang="en-US" dirty="0"/>
              <a:t> </a:t>
            </a:r>
            <a:r>
              <a:rPr lang="en-US" dirty="0" err="1"/>
              <a:t>đủ</a:t>
            </a:r>
            <a:r>
              <a:rPr lang="en-US" dirty="0"/>
              <a:t> </a:t>
            </a:r>
            <a:r>
              <a:rPr lang="en-US" dirty="0" err="1"/>
              <a:t>thông</a:t>
            </a:r>
            <a:r>
              <a:rPr lang="en-US" dirty="0"/>
              <a:t> tin, </a:t>
            </a:r>
            <a:r>
              <a:rPr lang="en-US" dirty="0" err="1"/>
              <a:t>hình</a:t>
            </a:r>
            <a:r>
              <a:rPr lang="en-US" dirty="0"/>
              <a:t> </a:t>
            </a:r>
            <a:r>
              <a:rPr lang="en-US" dirty="0" err="1"/>
              <a:t>ảnh</a:t>
            </a:r>
            <a:r>
              <a:rPr lang="en-US" dirty="0"/>
              <a:t> </a:t>
            </a:r>
            <a:r>
              <a:rPr lang="en-US" dirty="0" err="1"/>
              <a:t>cũng</a:t>
            </a:r>
            <a:r>
              <a:rPr lang="en-US" dirty="0"/>
              <a:t> </a:t>
            </a:r>
            <a:r>
              <a:rPr lang="en-US" dirty="0" err="1"/>
              <a:t>như</a:t>
            </a:r>
            <a:r>
              <a:rPr lang="en-US" dirty="0"/>
              <a:t> </a:t>
            </a:r>
            <a:r>
              <a:rPr lang="en-US" dirty="0" err="1"/>
              <a:t>đánh</a:t>
            </a:r>
            <a:r>
              <a:rPr lang="en-US" dirty="0"/>
              <a:t> </a:t>
            </a:r>
            <a:r>
              <a:rPr lang="en-US" dirty="0" err="1"/>
              <a:t>giá</a:t>
            </a:r>
            <a:r>
              <a:rPr lang="en-US" dirty="0"/>
              <a:t> </a:t>
            </a:r>
            <a:r>
              <a:rPr lang="en-US" dirty="0" err="1"/>
              <a:t>về</a:t>
            </a:r>
            <a:r>
              <a:rPr lang="en-US" dirty="0"/>
              <a:t> </a:t>
            </a:r>
            <a:r>
              <a:rPr lang="en-US" dirty="0" err="1"/>
              <a:t>sản</a:t>
            </a:r>
            <a:r>
              <a:rPr lang="en-US" dirty="0"/>
              <a:t> </a:t>
            </a:r>
            <a:r>
              <a:rPr lang="en-US" dirty="0" err="1"/>
              <a:t>phẩm</a:t>
            </a:r>
            <a:r>
              <a:rPr lang="en-US" dirty="0"/>
              <a:t>, </a:t>
            </a:r>
            <a:r>
              <a:rPr lang="en-US" dirty="0" err="1"/>
              <a:t>dự</a:t>
            </a:r>
            <a:r>
              <a:rPr lang="en-US" dirty="0"/>
              <a:t> </a:t>
            </a:r>
            <a:r>
              <a:rPr lang="en-US" dirty="0" err="1"/>
              <a:t>án</a:t>
            </a:r>
            <a:r>
              <a:rPr lang="en-US" dirty="0"/>
              <a:t>.</a:t>
            </a:r>
          </a:p>
          <a:p>
            <a:pPr marL="285750" indent="-285750">
              <a:buFont typeface="Wingdings" panose="05000000000000000000" pitchFamily="2" charset="2"/>
              <a:buChar char="Ø"/>
            </a:pPr>
            <a:r>
              <a:rPr lang="en-US" dirty="0" err="1"/>
              <a:t>Hoạt</a:t>
            </a:r>
            <a:r>
              <a:rPr lang="en-US" dirty="0"/>
              <a:t> </a:t>
            </a:r>
            <a:r>
              <a:rPr lang="en-US" dirty="0" err="1"/>
              <a:t>động</a:t>
            </a:r>
            <a:r>
              <a:rPr lang="en-US" dirty="0"/>
              <a:t> </a:t>
            </a:r>
            <a:r>
              <a:rPr lang="en-US" dirty="0" err="1"/>
              <a:t>hiệu</a:t>
            </a:r>
            <a:r>
              <a:rPr lang="en-US" dirty="0"/>
              <a:t> </a:t>
            </a:r>
            <a:r>
              <a:rPr lang="en-US" dirty="0" err="1"/>
              <a:t>quả</a:t>
            </a:r>
            <a:r>
              <a:rPr lang="en-US" dirty="0"/>
              <a:t> </a:t>
            </a:r>
            <a:r>
              <a:rPr lang="en-US" dirty="0" err="1"/>
              <a:t>trên</a:t>
            </a:r>
            <a:r>
              <a:rPr lang="en-US" dirty="0"/>
              <a:t> </a:t>
            </a:r>
            <a:r>
              <a:rPr lang="en-US" dirty="0" err="1"/>
              <a:t>các</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hỗ</a:t>
            </a:r>
            <a:r>
              <a:rPr lang="en-US" dirty="0"/>
              <a:t> </a:t>
            </a:r>
            <a:r>
              <a:rPr lang="en-US" dirty="0" err="1"/>
              <a:t>trợ</a:t>
            </a:r>
            <a:r>
              <a:rPr lang="en-US" dirty="0"/>
              <a:t> responsive</a:t>
            </a:r>
          </a:p>
          <a:p>
            <a:pPr marL="285750" indent="-285750">
              <a:buFont typeface="Wingdings" panose="05000000000000000000" pitchFamily="2" charset="2"/>
              <a:buChar char="Ø"/>
            </a:pPr>
            <a:r>
              <a:rPr lang="en-US" dirty="0" err="1"/>
              <a:t>Xây</a:t>
            </a:r>
            <a:r>
              <a:rPr lang="en-US" dirty="0"/>
              <a:t> </a:t>
            </a:r>
            <a:r>
              <a:rPr lang="en-US" dirty="0" err="1"/>
              <a:t>dựng</a:t>
            </a:r>
            <a:r>
              <a:rPr lang="en-US" dirty="0"/>
              <a:t> module </a:t>
            </a:r>
            <a:r>
              <a:rPr lang="en-US" dirty="0" err="1"/>
              <a:t>quản</a:t>
            </a:r>
            <a:r>
              <a:rPr lang="en-US" dirty="0"/>
              <a:t> </a:t>
            </a:r>
            <a:r>
              <a:rPr lang="en-US" dirty="0" err="1"/>
              <a:t>trị</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việc</a:t>
            </a:r>
            <a:r>
              <a:rPr lang="en-US" dirty="0"/>
              <a:t> </a:t>
            </a:r>
            <a:r>
              <a:rPr lang="en-US" dirty="0" err="1"/>
              <a:t>thêm</a:t>
            </a:r>
            <a:r>
              <a:rPr lang="en-US" dirty="0"/>
              <a:t> </a:t>
            </a:r>
            <a:r>
              <a:rPr lang="en-US" dirty="0" err="1"/>
              <a:t>mới</a:t>
            </a:r>
            <a:r>
              <a:rPr lang="en-US" dirty="0"/>
              <a:t>, </a:t>
            </a:r>
            <a:r>
              <a:rPr lang="en-US" dirty="0" err="1"/>
              <a:t>chỉnh</a:t>
            </a:r>
            <a:r>
              <a:rPr lang="en-US" dirty="0"/>
              <a:t> </a:t>
            </a:r>
            <a:r>
              <a:rPr lang="en-US" dirty="0" err="1"/>
              <a:t>sửa</a:t>
            </a:r>
            <a:r>
              <a:rPr lang="en-US" dirty="0"/>
              <a:t> hay </a:t>
            </a:r>
            <a:r>
              <a:rPr lang="en-US" dirty="0" err="1"/>
              <a:t>xóa</a:t>
            </a:r>
            <a:r>
              <a:rPr lang="en-US" dirty="0"/>
              <a:t> …</a:t>
            </a:r>
          </a:p>
        </p:txBody>
      </p:sp>
      <p:sp>
        <p:nvSpPr>
          <p:cNvPr id="858" name="Google Shape;858;p19"/>
          <p:cNvSpPr txBox="1">
            <a:spLocks noGrp="1"/>
          </p:cNvSpPr>
          <p:nvPr>
            <p:ph type="title"/>
          </p:nvPr>
        </p:nvSpPr>
        <p:spPr>
          <a:xfrm>
            <a:off x="413571" y="714930"/>
            <a:ext cx="6684292" cy="40819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YÊU CẦU KHI XÂY DỰNG WEBSITE</a:t>
            </a:r>
            <a:endParaRPr sz="3200"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861" name="Google Shape;861;p19"/>
          <p:cNvGrpSpPr/>
          <p:nvPr/>
        </p:nvGrpSpPr>
        <p:grpSpPr>
          <a:xfrm>
            <a:off x="6495404" y="1849734"/>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26"/>
          <p:cNvSpPr txBox="1">
            <a:spLocks noGrp="1"/>
          </p:cNvSpPr>
          <p:nvPr>
            <p:ph type="ctrTitle" idx="4294967295"/>
          </p:nvPr>
        </p:nvSpPr>
        <p:spPr>
          <a:xfrm>
            <a:off x="1019175" y="1863600"/>
            <a:ext cx="7438800"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sz="4400" dirty="0"/>
              <a:t>PHÂN TÍCH ĐỐI TƯỢNG NGƯỜI DÙNG</a:t>
            </a:r>
            <a:endParaRPr sz="9600" dirty="0">
              <a:latin typeface="Barlow SemiBold"/>
              <a:ea typeface="Barlow SemiBold"/>
              <a:cs typeface="Barlow SemiBold"/>
              <a:sym typeface="Barlow SemiBold"/>
            </a:endParaRPr>
          </a:p>
        </p:txBody>
      </p:sp>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1203</Words>
  <Application>Microsoft Office PowerPoint</Application>
  <PresentationFormat>On-screen Show (16:9)</PresentationFormat>
  <Paragraphs>162</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Raleway Thin</vt:lpstr>
      <vt:lpstr>Wingdings</vt:lpstr>
      <vt:lpstr>Barlow Light</vt:lpstr>
      <vt:lpstr>Barlow</vt:lpstr>
      <vt:lpstr>Arial</vt:lpstr>
      <vt:lpstr>Segoe UI Historic</vt:lpstr>
      <vt:lpstr>inherit</vt:lpstr>
      <vt:lpstr>Calibri</vt:lpstr>
      <vt:lpstr>Barlow SemiBold</vt:lpstr>
      <vt:lpstr>Gaoler template</vt:lpstr>
      <vt:lpstr>Web thương mại điện tử bán linh kiện điên thoại</vt:lpstr>
      <vt:lpstr>Các nội dung chính</vt:lpstr>
      <vt:lpstr>NHU CẦU &amp; THỰC TRẠNG</vt:lpstr>
      <vt:lpstr>YÊU CẦU KHÁCH HÀNG</vt:lpstr>
      <vt:lpstr>YÊU CẦU TỪ KHÁCH HÀNG</vt:lpstr>
      <vt:lpstr>YÊU CẦU TỪ KHÁCH HÀNG</vt:lpstr>
      <vt:lpstr>Xác định yêu cầu</vt:lpstr>
      <vt:lpstr>YÊU CẦU KHI XÂY DỰNG WEBSITE</vt:lpstr>
      <vt:lpstr>PHÂN TÍCH ĐỐI TƯỢNG NGƯỜI DÙNG</vt:lpstr>
      <vt:lpstr>SITE MAP WEBSITE</vt:lpstr>
      <vt:lpstr>CẤU TRÚC NỘI DUNG VÀ BỐ CỤC</vt:lpstr>
      <vt:lpstr>CẤU TRÚC NỘI DUNG WEBSITE</vt:lpstr>
      <vt:lpstr>CẤU TRÚC NỘI DUNG WEBSITE</vt:lpstr>
      <vt:lpstr>Bố cục</vt:lpstr>
      <vt:lpstr>PowerPoint Presentation</vt:lpstr>
      <vt:lpstr>PowerPoint Presentation</vt:lpstr>
      <vt:lpstr>PowerPoint Presentation</vt:lpstr>
      <vt:lpstr>PowerPoint Presentation</vt:lpstr>
      <vt:lpstr>ĐẶC ĐIỂM CÔNG NGHỆ</vt:lpstr>
      <vt:lpstr>Đặc điểm công nghệ</vt:lpstr>
      <vt:lpstr>Phong cách thiết kế</vt:lpstr>
      <vt:lpstr> MỘT SỐ VÍ DỤ </vt:lpstr>
      <vt:lpstr> THÔNG TIN LIÊN HỆ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phone components with ecommerce website</dc:title>
  <dc:creator>Hien</dc:creator>
  <cp:lastModifiedBy>NGUYỄN CÔNG HIỂN</cp:lastModifiedBy>
  <cp:revision>21</cp:revision>
  <dcterms:modified xsi:type="dcterms:W3CDTF">2020-10-29T16:43:57Z</dcterms:modified>
</cp:coreProperties>
</file>