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94" r:id="rId3"/>
    <p:sldId id="257" r:id="rId4"/>
    <p:sldId id="258" r:id="rId5"/>
    <p:sldId id="259" r:id="rId6"/>
    <p:sldId id="261" r:id="rId7"/>
    <p:sldId id="287" r:id="rId8"/>
    <p:sldId id="262" r:id="rId9"/>
    <p:sldId id="263" r:id="rId10"/>
    <p:sldId id="270" r:id="rId11"/>
    <p:sldId id="264" r:id="rId12"/>
    <p:sldId id="265" r:id="rId13"/>
    <p:sldId id="267" r:id="rId14"/>
    <p:sldId id="289" r:id="rId15"/>
    <p:sldId id="268" r:id="rId16"/>
    <p:sldId id="288" r:id="rId17"/>
    <p:sldId id="290" r:id="rId18"/>
    <p:sldId id="291" r:id="rId19"/>
    <p:sldId id="271" r:id="rId20"/>
    <p:sldId id="292" r:id="rId21"/>
    <p:sldId id="273" r:id="rId22"/>
    <p:sldId id="279" r:id="rId23"/>
    <p:sldId id="278" r:id="rId24"/>
  </p:sldIdLst>
  <p:sldSz cx="9144000" cy="5143500" type="screen16x9"/>
  <p:notesSz cx="6858000" cy="9144000"/>
  <p:embeddedFontLst>
    <p:embeddedFont>
      <p:font typeface="Barlow" panose="020B0604020202020204" charset="0"/>
      <p:regular r:id="rId26"/>
      <p:bold r:id="rId27"/>
      <p:italic r:id="rId28"/>
      <p:boldItalic r:id="rId29"/>
    </p:embeddedFont>
    <p:embeddedFont>
      <p:font typeface="Barlow Light"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aleway Thin"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62CB23-A445-4798-9921-C81AA0BF9120}">
  <a:tblStyle styleId="{3162CB23-A445-4798-9921-C81AA0BF912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snapToGrid="0">
      <p:cViewPr varScale="1">
        <p:scale>
          <a:sx n="96" d="100"/>
          <a:sy n="96" d="100"/>
        </p:scale>
        <p:origin x="6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4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7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531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332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88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708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853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hopkmobile.xyz/inde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khopkmobile.xyz/"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27385" y="762616"/>
            <a:ext cx="4292801" cy="3564704"/>
          </a:xfrm>
          <a:prstGeom prst="rect">
            <a:avLst/>
          </a:prstGeom>
        </p:spPr>
        <p:txBody>
          <a:bodyPr spcFirstLastPara="1" wrap="square" lIns="0" tIns="0" rIns="0" bIns="0" anchor="ctr" anchorCtr="0">
            <a:noAutofit/>
          </a:bodyPr>
          <a:lstStyle/>
          <a:p>
            <a:pPr algn="just"/>
            <a:r>
              <a:rPr lang="en-US" dirty="0">
                <a:solidFill>
                  <a:srgbClr val="1C1E21"/>
                </a:solidFill>
                <a:latin typeface="Barlow Light" panose="020B0604020202020204" charset="0"/>
              </a:rPr>
              <a:t>Website </a:t>
            </a:r>
            <a:r>
              <a:rPr lang="en-US" dirty="0" err="1">
                <a:solidFill>
                  <a:srgbClr val="1C1E21"/>
                </a:solidFill>
                <a:latin typeface="Barlow Light" panose="020B0604020202020204" charset="0"/>
              </a:rPr>
              <a:t>thương</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mại</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điện</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tử</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bán</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linh</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kiện</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điên</a:t>
            </a:r>
            <a:r>
              <a:rPr lang="en-US" dirty="0">
                <a:solidFill>
                  <a:srgbClr val="1C1E21"/>
                </a:solidFill>
                <a:latin typeface="Barlow Light" panose="020B0604020202020204" charset="0"/>
              </a:rPr>
              <a:t> </a:t>
            </a:r>
            <a:r>
              <a:rPr lang="en-US" dirty="0" err="1">
                <a:solidFill>
                  <a:srgbClr val="1C1E21"/>
                </a:solidFill>
                <a:latin typeface="Barlow Light" panose="020B0604020202020204" charset="0"/>
              </a:rPr>
              <a:t>thoại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26"/>
          <p:cNvSpPr txBox="1">
            <a:spLocks noGrp="1"/>
          </p:cNvSpPr>
          <p:nvPr>
            <p:ph type="ctrTitle" idx="4294967295"/>
          </p:nvPr>
        </p:nvSpPr>
        <p:spPr>
          <a:xfrm>
            <a:off x="1019175" y="1863600"/>
            <a:ext cx="74388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sz="4400" dirty="0">
                <a:latin typeface="Barlow Light" panose="020B0604020202020204" charset="0"/>
              </a:rPr>
              <a:t>PHÂN TÍCH ĐỐI TƯỢNG NGƯỜI DÙNG</a:t>
            </a:r>
            <a:endParaRPr sz="9600" dirty="0">
              <a:latin typeface="Barlow Light" panose="020B0604020202020204" charset="0"/>
              <a:ea typeface="Barlow SemiBold"/>
              <a:cs typeface="Barlow SemiBold"/>
              <a:sym typeface="Barlow SemiBold"/>
            </a:endParaRPr>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85800"/>
            <a:ext cx="5640900" cy="30811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Barlow Light" panose="020B0604020202020204" charset="0"/>
              </a:rPr>
              <a:t>SITE MAP WEBSITE</a:t>
            </a:r>
            <a:endParaRPr sz="3200" dirty="0">
              <a:latin typeface="Barlow Light" panose="020B0604020202020204" charset="0"/>
            </a:endParaRPr>
          </a:p>
        </p:txBody>
      </p:sp>
      <p:sp>
        <p:nvSpPr>
          <p:cNvPr id="1000" name="Google Shape;1000;p20"/>
          <p:cNvSpPr txBox="1">
            <a:spLocks noGrp="1"/>
          </p:cNvSpPr>
          <p:nvPr>
            <p:ph type="body" idx="3"/>
          </p:nvPr>
        </p:nvSpPr>
        <p:spPr>
          <a:xfrm>
            <a:off x="675861" y="1202635"/>
            <a:ext cx="8010939" cy="3472115"/>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latin typeface="Barlow Light" panose="020B0604020202020204" charset="0"/>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11</a:t>
            </a:fld>
            <a:endParaRPr>
              <a:latin typeface="Barlow Light" panose="020B0604020202020204" charset="0"/>
            </a:endParaRPr>
          </a:p>
        </p:txBody>
      </p:sp>
      <p:sp>
        <p:nvSpPr>
          <p:cNvPr id="2" name="Rectangle 1">
            <a:extLst>
              <a:ext uri="{FF2B5EF4-FFF2-40B4-BE49-F238E27FC236}">
                <a16:creationId xmlns:a16="http://schemas.microsoft.com/office/drawing/2014/main" id="{E6D81494-8CC9-4583-B960-79954BCCD313}"/>
              </a:ext>
            </a:extLst>
          </p:cNvPr>
          <p:cNvSpPr/>
          <p:nvPr/>
        </p:nvSpPr>
        <p:spPr>
          <a:xfrm>
            <a:off x="3816627" y="1292087"/>
            <a:ext cx="2027582"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rlow Light" panose="020B0604020202020204" charset="0"/>
              </a:rPr>
              <a:t>WEBSITE</a:t>
            </a:r>
          </a:p>
        </p:txBody>
      </p:sp>
      <p:sp>
        <p:nvSpPr>
          <p:cNvPr id="4" name="Rectangle 3">
            <a:extLst>
              <a:ext uri="{FF2B5EF4-FFF2-40B4-BE49-F238E27FC236}">
                <a16:creationId xmlns:a16="http://schemas.microsoft.com/office/drawing/2014/main" id="{53CD5CDA-F35D-4B6B-B42D-68ACACE9CAE7}"/>
              </a:ext>
            </a:extLst>
          </p:cNvPr>
          <p:cNvSpPr/>
          <p:nvPr/>
        </p:nvSpPr>
        <p:spPr>
          <a:xfrm>
            <a:off x="924339" y="1977887"/>
            <a:ext cx="1391478" cy="397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rlow Light" panose="020B0604020202020204" charset="0"/>
              </a:rPr>
              <a:t>Trang </a:t>
            </a:r>
            <a:r>
              <a:rPr lang="en-US" dirty="0" err="1">
                <a:latin typeface="Barlow Light" panose="020B0604020202020204" charset="0"/>
              </a:rPr>
              <a:t>chủ</a:t>
            </a:r>
            <a:endParaRPr lang="en-US" dirty="0">
              <a:latin typeface="Barlow Light" panose="020B0604020202020204" charset="0"/>
            </a:endParaRPr>
          </a:p>
        </p:txBody>
      </p:sp>
      <p:sp>
        <p:nvSpPr>
          <p:cNvPr id="7" name="Rectangle 6">
            <a:extLst>
              <a:ext uri="{FF2B5EF4-FFF2-40B4-BE49-F238E27FC236}">
                <a16:creationId xmlns:a16="http://schemas.microsoft.com/office/drawing/2014/main" id="{67231697-A5E1-44BF-A5FD-7126F36AF6AC}"/>
              </a:ext>
            </a:extLst>
          </p:cNvPr>
          <p:cNvSpPr/>
          <p:nvPr/>
        </p:nvSpPr>
        <p:spPr>
          <a:xfrm>
            <a:off x="2524539" y="1977887"/>
            <a:ext cx="139147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latin typeface="Barlow Light" panose="020B0604020202020204" charset="0"/>
              </a:rPr>
              <a:t>Giới</a:t>
            </a:r>
            <a:r>
              <a:rPr lang="en-US" dirty="0">
                <a:latin typeface="Barlow Light" panose="020B0604020202020204" charset="0"/>
              </a:rPr>
              <a:t> </a:t>
            </a:r>
            <a:r>
              <a:rPr lang="en-US" dirty="0" err="1">
                <a:latin typeface="Barlow Light" panose="020B0604020202020204" charset="0"/>
              </a:rPr>
              <a:t>thiệu</a:t>
            </a:r>
            <a:endParaRPr lang="en-US" dirty="0">
              <a:latin typeface="Barlow Light" panose="020B0604020202020204" charset="0"/>
            </a:endParaRPr>
          </a:p>
        </p:txBody>
      </p:sp>
      <p:sp>
        <p:nvSpPr>
          <p:cNvPr id="9" name="Rectangle 8">
            <a:extLst>
              <a:ext uri="{FF2B5EF4-FFF2-40B4-BE49-F238E27FC236}">
                <a16:creationId xmlns:a16="http://schemas.microsoft.com/office/drawing/2014/main" id="{5D5CA3A6-C18A-4B0B-8828-A27894925573}"/>
              </a:ext>
            </a:extLst>
          </p:cNvPr>
          <p:cNvSpPr/>
          <p:nvPr/>
        </p:nvSpPr>
        <p:spPr>
          <a:xfrm>
            <a:off x="4154557" y="1977887"/>
            <a:ext cx="139147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endParaRPr lang="en-US" dirty="0">
              <a:latin typeface="Barlow Light" panose="020B0604020202020204" charset="0"/>
            </a:endParaRPr>
          </a:p>
        </p:txBody>
      </p:sp>
      <p:sp>
        <p:nvSpPr>
          <p:cNvPr id="12" name="Rectangle 11">
            <a:extLst>
              <a:ext uri="{FF2B5EF4-FFF2-40B4-BE49-F238E27FC236}">
                <a16:creationId xmlns:a16="http://schemas.microsoft.com/office/drawing/2014/main" id="{5B5B62DB-8506-4BBD-B87B-3D5F773EBFFB}"/>
              </a:ext>
            </a:extLst>
          </p:cNvPr>
          <p:cNvSpPr/>
          <p:nvPr/>
        </p:nvSpPr>
        <p:spPr>
          <a:xfrm>
            <a:off x="5715000" y="1977887"/>
            <a:ext cx="139147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rlow Light" panose="020B0604020202020204" charset="0"/>
              </a:rPr>
              <a:t>Account</a:t>
            </a:r>
          </a:p>
        </p:txBody>
      </p:sp>
      <p:sp>
        <p:nvSpPr>
          <p:cNvPr id="15" name="Rectangle 14">
            <a:extLst>
              <a:ext uri="{FF2B5EF4-FFF2-40B4-BE49-F238E27FC236}">
                <a16:creationId xmlns:a16="http://schemas.microsoft.com/office/drawing/2014/main" id="{2A16F39F-52BB-453A-954C-2D7A60DEFCB9}"/>
              </a:ext>
            </a:extLst>
          </p:cNvPr>
          <p:cNvSpPr/>
          <p:nvPr/>
        </p:nvSpPr>
        <p:spPr>
          <a:xfrm>
            <a:off x="7345017" y="1977887"/>
            <a:ext cx="1304008"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rlow Light" panose="020B0604020202020204" charset="0"/>
              </a:rPr>
              <a:t>Thanh </a:t>
            </a:r>
            <a:r>
              <a:rPr lang="en-US" dirty="0" err="1">
                <a:latin typeface="Barlow Light" panose="020B0604020202020204" charset="0"/>
              </a:rPr>
              <a:t>toán</a:t>
            </a:r>
            <a:endParaRPr lang="en-US" dirty="0">
              <a:latin typeface="Barlow Light" panose="020B0604020202020204" charset="0"/>
            </a:endParaRPr>
          </a:p>
        </p:txBody>
      </p:sp>
      <p:sp>
        <p:nvSpPr>
          <p:cNvPr id="16" name="Rectangle 15">
            <a:extLst>
              <a:ext uri="{FF2B5EF4-FFF2-40B4-BE49-F238E27FC236}">
                <a16:creationId xmlns:a16="http://schemas.microsoft.com/office/drawing/2014/main" id="{1B32BB27-54C3-43F0-8BB5-47E0BAB311F9}"/>
              </a:ext>
            </a:extLst>
          </p:cNvPr>
          <p:cNvSpPr/>
          <p:nvPr/>
        </p:nvSpPr>
        <p:spPr>
          <a:xfrm>
            <a:off x="4154556" y="2497391"/>
            <a:ext cx="1943543"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latin typeface="Barlow Light" panose="020B0604020202020204" charset="0"/>
              </a:rPr>
              <a:t>Dán</a:t>
            </a:r>
            <a:r>
              <a:rPr lang="en-US" dirty="0">
                <a:latin typeface="Barlow Light" panose="020B0604020202020204" charset="0"/>
              </a:rPr>
              <a:t> </a:t>
            </a:r>
            <a:r>
              <a:rPr lang="en-US" dirty="0" err="1">
                <a:latin typeface="Barlow Light" panose="020B0604020202020204" charset="0"/>
              </a:rPr>
              <a:t>cường</a:t>
            </a:r>
            <a:r>
              <a:rPr lang="en-US" dirty="0">
                <a:latin typeface="Barlow Light" panose="020B0604020202020204" charset="0"/>
              </a:rPr>
              <a:t> </a:t>
            </a:r>
            <a:r>
              <a:rPr lang="en-US" dirty="0" err="1">
                <a:latin typeface="Barlow Light" panose="020B0604020202020204" charset="0"/>
              </a:rPr>
              <a:t>lực</a:t>
            </a:r>
            <a:endParaRPr lang="en-US" dirty="0">
              <a:latin typeface="Barlow Light" panose="020B0604020202020204" charset="0"/>
            </a:endParaRPr>
          </a:p>
        </p:txBody>
      </p:sp>
      <p:sp>
        <p:nvSpPr>
          <p:cNvPr id="17" name="Rectangle 16">
            <a:extLst>
              <a:ext uri="{FF2B5EF4-FFF2-40B4-BE49-F238E27FC236}">
                <a16:creationId xmlns:a16="http://schemas.microsoft.com/office/drawing/2014/main" id="{7D54FA70-A321-4481-A0E4-D6FD7EDADC9D}"/>
              </a:ext>
            </a:extLst>
          </p:cNvPr>
          <p:cNvSpPr/>
          <p:nvPr/>
        </p:nvSpPr>
        <p:spPr>
          <a:xfrm>
            <a:off x="4154557" y="3016895"/>
            <a:ext cx="1943542"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a:latin typeface="Barlow Light" panose="020B0604020202020204" charset="0"/>
              </a:rPr>
              <a:t>Thẻ</a:t>
            </a:r>
            <a:r>
              <a:rPr lang="en-US" dirty="0">
                <a:latin typeface="Barlow Light" panose="020B0604020202020204" charset="0"/>
              </a:rPr>
              <a:t> </a:t>
            </a:r>
            <a:r>
              <a:rPr lang="en-US" dirty="0" err="1">
                <a:latin typeface="Barlow Light" panose="020B0604020202020204" charset="0"/>
              </a:rPr>
              <a:t>nhớ</a:t>
            </a:r>
            <a:endParaRPr lang="en-US" dirty="0">
              <a:latin typeface="Barlow Light" panose="020B0604020202020204" charset="0"/>
            </a:endParaRPr>
          </a:p>
        </p:txBody>
      </p:sp>
      <p:sp>
        <p:nvSpPr>
          <p:cNvPr id="18" name="Rectangle 17">
            <a:extLst>
              <a:ext uri="{FF2B5EF4-FFF2-40B4-BE49-F238E27FC236}">
                <a16:creationId xmlns:a16="http://schemas.microsoft.com/office/drawing/2014/main" id="{E30C2D49-87CB-49DC-96FD-B957D589BD1F}"/>
              </a:ext>
            </a:extLst>
          </p:cNvPr>
          <p:cNvSpPr/>
          <p:nvPr/>
        </p:nvSpPr>
        <p:spPr>
          <a:xfrm>
            <a:off x="4154556" y="3551211"/>
            <a:ext cx="1943541" cy="3962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rlow Light" panose="020B0604020202020204" charset="0"/>
              </a:rPr>
              <a:t>Loa</a:t>
            </a:r>
          </a:p>
        </p:txBody>
      </p:sp>
      <p:sp>
        <p:nvSpPr>
          <p:cNvPr id="19" name="Rectangle 18">
            <a:extLst>
              <a:ext uri="{FF2B5EF4-FFF2-40B4-BE49-F238E27FC236}">
                <a16:creationId xmlns:a16="http://schemas.microsoft.com/office/drawing/2014/main" id="{40A9D066-BF12-4038-BFAB-945A62DA8BB4}"/>
              </a:ext>
            </a:extLst>
          </p:cNvPr>
          <p:cNvSpPr/>
          <p:nvPr/>
        </p:nvSpPr>
        <p:spPr>
          <a:xfrm>
            <a:off x="4154557" y="4068492"/>
            <a:ext cx="1943540" cy="46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Barlow Light" panose="020B0604020202020204" charset="0"/>
              </a:rPr>
              <a:t>Linh </a:t>
            </a:r>
            <a:r>
              <a:rPr lang="en-US" dirty="0" err="1">
                <a:latin typeface="Barlow Light" panose="020B0604020202020204" charset="0"/>
              </a:rPr>
              <a:t>kiện</a:t>
            </a:r>
            <a:r>
              <a:rPr lang="en-US" dirty="0">
                <a:latin typeface="Barlow Light" panose="020B0604020202020204" charset="0"/>
              </a:rPr>
              <a:t>, </a:t>
            </a:r>
            <a:r>
              <a:rPr lang="en-US" dirty="0" err="1">
                <a:latin typeface="Barlow Light" panose="020B0604020202020204" charset="0"/>
              </a:rPr>
              <a:t>phụ</a:t>
            </a:r>
            <a:r>
              <a:rPr lang="en-US" dirty="0">
                <a:latin typeface="Barlow Light" panose="020B0604020202020204" charset="0"/>
              </a:rPr>
              <a:t> </a:t>
            </a:r>
            <a:r>
              <a:rPr lang="en-US" dirty="0" err="1">
                <a:latin typeface="Barlow Light" panose="020B0604020202020204" charset="0"/>
              </a:rPr>
              <a:t>kiện</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loại</a:t>
            </a:r>
            <a:endParaRPr lang="en-US" dirty="0">
              <a:latin typeface="Barlow Light" panose="020B0604020202020204" charset="0"/>
            </a:endParaRPr>
          </a:p>
        </p:txBody>
      </p:sp>
      <p:cxnSp>
        <p:nvCxnSpPr>
          <p:cNvPr id="21" name="Straight Connector 20">
            <a:extLst>
              <a:ext uri="{FF2B5EF4-FFF2-40B4-BE49-F238E27FC236}">
                <a16:creationId xmlns:a16="http://schemas.microsoft.com/office/drawing/2014/main" id="{09FA55F3-D480-49A8-98E6-C6A8316761AF}"/>
              </a:ext>
            </a:extLst>
          </p:cNvPr>
          <p:cNvCxnSpPr>
            <a:cxnSpLocks/>
          </p:cNvCxnSpPr>
          <p:nvPr/>
        </p:nvCxnSpPr>
        <p:spPr>
          <a:xfrm>
            <a:off x="1431234" y="1798983"/>
            <a:ext cx="65797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5268E63-7879-432F-A518-B6DAF6225091}"/>
              </a:ext>
            </a:extLst>
          </p:cNvPr>
          <p:cNvCxnSpPr/>
          <p:nvPr/>
        </p:nvCxnSpPr>
        <p:spPr>
          <a:xfrm>
            <a:off x="1431234" y="1798983"/>
            <a:ext cx="0"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993" name="Straight Connector 992">
            <a:extLst>
              <a:ext uri="{FF2B5EF4-FFF2-40B4-BE49-F238E27FC236}">
                <a16:creationId xmlns:a16="http://schemas.microsoft.com/office/drawing/2014/main" id="{9824C429-FB5B-4110-9F61-3B4D8F45A7C4}"/>
              </a:ext>
            </a:extLst>
          </p:cNvPr>
          <p:cNvCxnSpPr>
            <a:endCxn id="15" idx="0"/>
          </p:cNvCxnSpPr>
          <p:nvPr/>
        </p:nvCxnSpPr>
        <p:spPr>
          <a:xfrm flipH="1">
            <a:off x="7997021" y="1798983"/>
            <a:ext cx="13918"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995" name="Straight Connector 994">
            <a:extLst>
              <a:ext uri="{FF2B5EF4-FFF2-40B4-BE49-F238E27FC236}">
                <a16:creationId xmlns:a16="http://schemas.microsoft.com/office/drawing/2014/main" id="{7973C4B7-5E52-4EB7-AF92-42439F36E411}"/>
              </a:ext>
            </a:extLst>
          </p:cNvPr>
          <p:cNvCxnSpPr>
            <a:stCxn id="2" idx="2"/>
          </p:cNvCxnSpPr>
          <p:nvPr/>
        </p:nvCxnSpPr>
        <p:spPr>
          <a:xfrm flipH="1">
            <a:off x="4830417" y="1688300"/>
            <a:ext cx="1" cy="110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6" name="Connector: Elbow 1005">
            <a:extLst>
              <a:ext uri="{FF2B5EF4-FFF2-40B4-BE49-F238E27FC236}">
                <a16:creationId xmlns:a16="http://schemas.microsoft.com/office/drawing/2014/main" id="{1091CD32-4407-4585-96E8-E8D28B3DCDBF}"/>
              </a:ext>
            </a:extLst>
          </p:cNvPr>
          <p:cNvCxnSpPr>
            <a:cxnSpLocks/>
            <a:stCxn id="9" idx="1"/>
          </p:cNvCxnSpPr>
          <p:nvPr/>
        </p:nvCxnSpPr>
        <p:spPr>
          <a:xfrm rot="10800000" flipV="1">
            <a:off x="4005469" y="2175994"/>
            <a:ext cx="149089" cy="212679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010" name="Straight Connector 1009">
            <a:extLst>
              <a:ext uri="{FF2B5EF4-FFF2-40B4-BE49-F238E27FC236}">
                <a16:creationId xmlns:a16="http://schemas.microsoft.com/office/drawing/2014/main" id="{D030BFA7-623B-439B-BA26-017E98458628}"/>
              </a:ext>
            </a:extLst>
          </p:cNvPr>
          <p:cNvCxnSpPr>
            <a:cxnSpLocks/>
            <a:stCxn id="18" idx="1"/>
          </p:cNvCxnSpPr>
          <p:nvPr/>
        </p:nvCxnSpPr>
        <p:spPr>
          <a:xfrm flipH="1">
            <a:off x="4005468" y="3749318"/>
            <a:ext cx="149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4" name="Straight Connector 1013">
            <a:extLst>
              <a:ext uri="{FF2B5EF4-FFF2-40B4-BE49-F238E27FC236}">
                <a16:creationId xmlns:a16="http://schemas.microsoft.com/office/drawing/2014/main" id="{C4B54E89-0E56-48EA-97D3-1E85210B30AA}"/>
              </a:ext>
            </a:extLst>
          </p:cNvPr>
          <p:cNvCxnSpPr>
            <a:cxnSpLocks/>
            <a:stCxn id="19" idx="1"/>
          </p:cNvCxnSpPr>
          <p:nvPr/>
        </p:nvCxnSpPr>
        <p:spPr>
          <a:xfrm flipH="1">
            <a:off x="4005469" y="4302792"/>
            <a:ext cx="1490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9" name="Straight Connector 1018">
            <a:extLst>
              <a:ext uri="{FF2B5EF4-FFF2-40B4-BE49-F238E27FC236}">
                <a16:creationId xmlns:a16="http://schemas.microsoft.com/office/drawing/2014/main" id="{E3A83FAA-80C6-4CFB-B46C-CFF69718749D}"/>
              </a:ext>
            </a:extLst>
          </p:cNvPr>
          <p:cNvCxnSpPr>
            <a:stCxn id="17" idx="1"/>
          </p:cNvCxnSpPr>
          <p:nvPr/>
        </p:nvCxnSpPr>
        <p:spPr>
          <a:xfrm flipH="1" flipV="1">
            <a:off x="4005468" y="3210339"/>
            <a:ext cx="149089" cy="4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1" name="Straight Connector 1020">
            <a:extLst>
              <a:ext uri="{FF2B5EF4-FFF2-40B4-BE49-F238E27FC236}">
                <a16:creationId xmlns:a16="http://schemas.microsoft.com/office/drawing/2014/main" id="{89254F07-E36B-46F1-9F1D-63433791EF97}"/>
              </a:ext>
            </a:extLst>
          </p:cNvPr>
          <p:cNvCxnSpPr>
            <a:cxnSpLocks/>
            <a:stCxn id="16" idx="1"/>
          </p:cNvCxnSpPr>
          <p:nvPr/>
        </p:nvCxnSpPr>
        <p:spPr>
          <a:xfrm flipH="1">
            <a:off x="4005466" y="2695498"/>
            <a:ext cx="1490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4" name="Straight Connector 1023">
            <a:extLst>
              <a:ext uri="{FF2B5EF4-FFF2-40B4-BE49-F238E27FC236}">
                <a16:creationId xmlns:a16="http://schemas.microsoft.com/office/drawing/2014/main" id="{2F7290E8-1E4C-4DF7-AECF-5E4101C22C14}"/>
              </a:ext>
            </a:extLst>
          </p:cNvPr>
          <p:cNvCxnSpPr>
            <a:stCxn id="7" idx="0"/>
          </p:cNvCxnSpPr>
          <p:nvPr/>
        </p:nvCxnSpPr>
        <p:spPr>
          <a:xfrm flipV="1">
            <a:off x="3220278" y="1798983"/>
            <a:ext cx="0"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6" name="Straight Connector 1025">
            <a:extLst>
              <a:ext uri="{FF2B5EF4-FFF2-40B4-BE49-F238E27FC236}">
                <a16:creationId xmlns:a16="http://schemas.microsoft.com/office/drawing/2014/main" id="{3C066AF3-8DFB-4D72-AB14-3123092C7515}"/>
              </a:ext>
            </a:extLst>
          </p:cNvPr>
          <p:cNvCxnSpPr>
            <a:stCxn id="9" idx="0"/>
          </p:cNvCxnSpPr>
          <p:nvPr/>
        </p:nvCxnSpPr>
        <p:spPr>
          <a:xfrm flipH="1" flipV="1">
            <a:off x="4830417" y="1798983"/>
            <a:ext cx="19879" cy="1789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8" name="Straight Connector 1027">
            <a:extLst>
              <a:ext uri="{FF2B5EF4-FFF2-40B4-BE49-F238E27FC236}">
                <a16:creationId xmlns:a16="http://schemas.microsoft.com/office/drawing/2014/main" id="{6D8960F9-63CE-4F7A-A798-E24D776F7D04}"/>
              </a:ext>
            </a:extLst>
          </p:cNvPr>
          <p:cNvCxnSpPr>
            <a:cxnSpLocks/>
            <a:stCxn id="12" idx="0"/>
          </p:cNvCxnSpPr>
          <p:nvPr/>
        </p:nvCxnSpPr>
        <p:spPr>
          <a:xfrm flipV="1">
            <a:off x="6410739" y="1798983"/>
            <a:ext cx="0" cy="178904"/>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576470" y="2043459"/>
            <a:ext cx="3667200" cy="173340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Barlow Light" panose="020B0604020202020204" charset="0"/>
              </a:rPr>
              <a:t>CẤU TRÚC NỘI DUNG VÀ BỐ CỤC</a:t>
            </a:r>
            <a:endParaRPr sz="3200" dirty="0">
              <a:latin typeface="Barlow Light" panose="020B0604020202020204" charset="0"/>
            </a:endParaRPr>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12</a:t>
            </a:fld>
            <a:endParaRPr>
              <a:latin typeface="Barlow Light"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199" y="605600"/>
            <a:ext cx="7096539"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Barlow Light" panose="020B0604020202020204" charset="0"/>
              </a:rPr>
              <a:t>CẤU TRÚC NỘI DUNG WEBSITE</a:t>
            </a:r>
            <a:endParaRPr sz="3200" dirty="0">
              <a:latin typeface="Barlow Light" panose="020B0604020202020204" charset="0"/>
            </a:endParaRPr>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13</a:t>
            </a:fld>
            <a:endParaRPr>
              <a:latin typeface="Barlow Light" panose="020B0604020202020204" charset="0"/>
            </a:endParaRPr>
          </a:p>
        </p:txBody>
      </p:sp>
      <p:sp>
        <p:nvSpPr>
          <p:cNvPr id="3" name="TextBox 2">
            <a:extLst>
              <a:ext uri="{FF2B5EF4-FFF2-40B4-BE49-F238E27FC236}">
                <a16:creationId xmlns:a16="http://schemas.microsoft.com/office/drawing/2014/main" id="{0069575F-6E2E-4BF5-99B3-194721B5D581}"/>
              </a:ext>
            </a:extLst>
          </p:cNvPr>
          <p:cNvSpPr txBox="1"/>
          <p:nvPr/>
        </p:nvSpPr>
        <p:spPr>
          <a:xfrm>
            <a:off x="367748" y="3873944"/>
            <a:ext cx="1202635" cy="307777"/>
          </a:xfrm>
          <a:prstGeom prst="rect">
            <a:avLst/>
          </a:prstGeom>
          <a:noFill/>
        </p:spPr>
        <p:txBody>
          <a:bodyPr wrap="square" rtlCol="0">
            <a:spAutoFit/>
          </a:bodyPr>
          <a:lstStyle/>
          <a:p>
            <a:r>
              <a:rPr lang="en-US" b="1" dirty="0" err="1">
                <a:latin typeface="Barlow Light" panose="020B0604020202020204" charset="0"/>
              </a:rPr>
              <a:t>Nội</a:t>
            </a:r>
            <a:r>
              <a:rPr lang="en-US" b="1" dirty="0">
                <a:latin typeface="Barlow Light" panose="020B0604020202020204" charset="0"/>
              </a:rPr>
              <a:t> dung</a:t>
            </a:r>
          </a:p>
        </p:txBody>
      </p:sp>
      <p:sp>
        <p:nvSpPr>
          <p:cNvPr id="4" name="TextBox 3">
            <a:extLst>
              <a:ext uri="{FF2B5EF4-FFF2-40B4-BE49-F238E27FC236}">
                <a16:creationId xmlns:a16="http://schemas.microsoft.com/office/drawing/2014/main" id="{679B1651-7B19-421C-AEB9-0DFEC3D17DB7}"/>
              </a:ext>
            </a:extLst>
          </p:cNvPr>
          <p:cNvSpPr txBox="1"/>
          <p:nvPr/>
        </p:nvSpPr>
        <p:spPr>
          <a:xfrm>
            <a:off x="457198" y="2263973"/>
            <a:ext cx="1202635" cy="307777"/>
          </a:xfrm>
          <a:prstGeom prst="rect">
            <a:avLst/>
          </a:prstGeom>
          <a:noFill/>
        </p:spPr>
        <p:txBody>
          <a:bodyPr wrap="square" rtlCol="0">
            <a:spAutoFit/>
          </a:bodyPr>
          <a:lstStyle/>
          <a:p>
            <a:r>
              <a:rPr lang="en-US" b="1" dirty="0" err="1">
                <a:latin typeface="Barlow Light" panose="020B0604020202020204" charset="0"/>
              </a:rPr>
              <a:t>Mục</a:t>
            </a:r>
            <a:r>
              <a:rPr lang="en-US" b="1" dirty="0">
                <a:latin typeface="Barlow Light" panose="020B0604020202020204" charset="0"/>
              </a:rPr>
              <a:t> </a:t>
            </a:r>
            <a:r>
              <a:rPr lang="en-US" b="1" dirty="0" err="1">
                <a:latin typeface="Barlow Light" panose="020B0604020202020204" charset="0"/>
              </a:rPr>
              <a:t>đích</a:t>
            </a:r>
            <a:endParaRPr lang="en-US" b="1" dirty="0">
              <a:latin typeface="Barlow Light" panose="020B0604020202020204" charset="0"/>
            </a:endParaRPr>
          </a:p>
        </p:txBody>
      </p:sp>
      <p:sp>
        <p:nvSpPr>
          <p:cNvPr id="5" name="Rectangle 4">
            <a:extLst>
              <a:ext uri="{FF2B5EF4-FFF2-40B4-BE49-F238E27FC236}">
                <a16:creationId xmlns:a16="http://schemas.microsoft.com/office/drawing/2014/main" id="{58268626-CA45-4598-B0ED-83D577C23C14}"/>
              </a:ext>
            </a:extLst>
          </p:cNvPr>
          <p:cNvSpPr/>
          <p:nvPr/>
        </p:nvSpPr>
        <p:spPr>
          <a:xfrm>
            <a:off x="1749287" y="1260918"/>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latin typeface="Barlow Light" panose="020B0604020202020204" charset="0"/>
              </a:rPr>
              <a:t>Giới</a:t>
            </a:r>
            <a:r>
              <a:rPr lang="en-US" dirty="0">
                <a:latin typeface="Barlow Light" panose="020B0604020202020204" charset="0"/>
              </a:rPr>
              <a:t> </a:t>
            </a:r>
            <a:r>
              <a:rPr lang="en-US" dirty="0" err="1">
                <a:latin typeface="Barlow Light" panose="020B0604020202020204" charset="0"/>
              </a:rPr>
              <a:t>thiệu</a:t>
            </a:r>
            <a:endParaRPr lang="en-US" dirty="0">
              <a:latin typeface="Barlow Light" panose="020B0604020202020204" charset="0"/>
            </a:endParaRPr>
          </a:p>
        </p:txBody>
      </p:sp>
      <p:sp>
        <p:nvSpPr>
          <p:cNvPr id="6" name="Rectangle 5">
            <a:extLst>
              <a:ext uri="{FF2B5EF4-FFF2-40B4-BE49-F238E27FC236}">
                <a16:creationId xmlns:a16="http://schemas.microsoft.com/office/drawing/2014/main" id="{0B990EF8-AEB1-44F3-AC78-1F62AE2899F7}"/>
              </a:ext>
            </a:extLst>
          </p:cNvPr>
          <p:cNvSpPr/>
          <p:nvPr/>
        </p:nvSpPr>
        <p:spPr>
          <a:xfrm>
            <a:off x="3861351" y="1245333"/>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r>
              <a:rPr lang="en-US" dirty="0">
                <a:latin typeface="Barlow Light" panose="020B0604020202020204" charset="0"/>
              </a:rPr>
              <a:t> </a:t>
            </a:r>
          </a:p>
        </p:txBody>
      </p:sp>
      <p:sp>
        <p:nvSpPr>
          <p:cNvPr id="7" name="Rectangle 6">
            <a:extLst>
              <a:ext uri="{FF2B5EF4-FFF2-40B4-BE49-F238E27FC236}">
                <a16:creationId xmlns:a16="http://schemas.microsoft.com/office/drawing/2014/main" id="{71819953-C2DF-40F6-A633-A9512EE3DD6A}"/>
              </a:ext>
            </a:extLst>
          </p:cNvPr>
          <p:cNvSpPr/>
          <p:nvPr/>
        </p:nvSpPr>
        <p:spPr>
          <a:xfrm>
            <a:off x="5973416" y="1260918"/>
            <a:ext cx="1808923"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latin typeface="Barlow Light" panose="020B0604020202020204" charset="0"/>
              </a:rPr>
              <a:t>Dịch</a:t>
            </a:r>
            <a:r>
              <a:rPr lang="en-US" dirty="0">
                <a:latin typeface="Barlow Light" panose="020B0604020202020204" charset="0"/>
              </a:rPr>
              <a:t> </a:t>
            </a:r>
            <a:r>
              <a:rPr lang="en-US" dirty="0" err="1">
                <a:latin typeface="Barlow Light" panose="020B0604020202020204" charset="0"/>
              </a:rPr>
              <a:t>vụ</a:t>
            </a:r>
            <a:r>
              <a:rPr lang="en-US" dirty="0">
                <a:latin typeface="Barlow Light" panose="020B0604020202020204" charset="0"/>
              </a:rPr>
              <a:t> </a:t>
            </a:r>
            <a:r>
              <a:rPr lang="en-US" dirty="0" err="1">
                <a:latin typeface="Barlow Light" panose="020B0604020202020204" charset="0"/>
              </a:rPr>
              <a:t>sau</a:t>
            </a:r>
            <a:r>
              <a:rPr lang="en-US" dirty="0">
                <a:latin typeface="Barlow Light" panose="020B0604020202020204" charset="0"/>
              </a:rPr>
              <a:t> </a:t>
            </a:r>
            <a:r>
              <a:rPr lang="en-US" dirty="0" err="1">
                <a:latin typeface="Barlow Light" panose="020B0604020202020204" charset="0"/>
              </a:rPr>
              <a:t>bán</a:t>
            </a:r>
            <a:r>
              <a:rPr lang="en-US" dirty="0">
                <a:latin typeface="Barlow Light" panose="020B0604020202020204" charset="0"/>
              </a:rPr>
              <a:t> </a:t>
            </a:r>
            <a:r>
              <a:rPr lang="en-US" dirty="0" err="1">
                <a:latin typeface="Barlow Light" panose="020B0604020202020204" charset="0"/>
              </a:rPr>
              <a:t>hàng</a:t>
            </a:r>
            <a:endParaRPr lang="en-US" dirty="0">
              <a:latin typeface="Barlow Light" panose="020B0604020202020204" charset="0"/>
            </a:endParaRPr>
          </a:p>
        </p:txBody>
      </p:sp>
      <p:cxnSp>
        <p:nvCxnSpPr>
          <p:cNvPr id="10" name="Straight Connector 9">
            <a:extLst>
              <a:ext uri="{FF2B5EF4-FFF2-40B4-BE49-F238E27FC236}">
                <a16:creationId xmlns:a16="http://schemas.microsoft.com/office/drawing/2014/main" id="{410826C1-E312-4430-B6D7-C2B213CC69BD}"/>
              </a:ext>
            </a:extLst>
          </p:cNvPr>
          <p:cNvCxnSpPr/>
          <p:nvPr/>
        </p:nvCxnSpPr>
        <p:spPr>
          <a:xfrm>
            <a:off x="1570383" y="3299791"/>
            <a:ext cx="643061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C9D855-3224-4269-B1F2-52BAF7E581A3}"/>
              </a:ext>
            </a:extLst>
          </p:cNvPr>
          <p:cNvSpPr txBox="1"/>
          <p:nvPr/>
        </p:nvSpPr>
        <p:spPr>
          <a:xfrm>
            <a:off x="1749287" y="1843709"/>
            <a:ext cx="1808922" cy="1169551"/>
          </a:xfrm>
          <a:prstGeom prst="rect">
            <a:avLst/>
          </a:prstGeom>
          <a:noFill/>
        </p:spPr>
        <p:txBody>
          <a:bodyPr wrap="square" rtlCol="0">
            <a:spAutoFit/>
          </a:bodyPr>
          <a:lstStyle/>
          <a:p>
            <a:pPr algn="just"/>
            <a:r>
              <a:rPr lang="vi-VN" dirty="0">
                <a:latin typeface="Barlow Light" panose="020B0604020202020204" charset="0"/>
              </a:rPr>
              <a:t>Giúp người dùng hiểu rõ hơn về </a:t>
            </a:r>
            <a:r>
              <a:rPr lang="en-US" dirty="0" err="1">
                <a:latin typeface="Barlow Light" panose="020B0604020202020204" charset="0"/>
              </a:rPr>
              <a:t>KhoPkMobile</a:t>
            </a:r>
            <a:r>
              <a:rPr lang="vi-VN" dirty="0">
                <a:latin typeface="Barlow Light" panose="020B0604020202020204" charset="0"/>
              </a:rPr>
              <a:t>, về lĩnh vực và lịch sử hoạt động của công ty</a:t>
            </a:r>
            <a:r>
              <a:rPr lang="en-US" dirty="0">
                <a:latin typeface="Barlow Light" panose="020B0604020202020204" charset="0"/>
              </a:rPr>
              <a:t>.</a:t>
            </a:r>
          </a:p>
        </p:txBody>
      </p:sp>
      <p:sp>
        <p:nvSpPr>
          <p:cNvPr id="12" name="TextBox 11">
            <a:extLst>
              <a:ext uri="{FF2B5EF4-FFF2-40B4-BE49-F238E27FC236}">
                <a16:creationId xmlns:a16="http://schemas.microsoft.com/office/drawing/2014/main" id="{493D6137-EF02-404A-8E67-FB96D3D69D62}"/>
              </a:ext>
            </a:extLst>
          </p:cNvPr>
          <p:cNvSpPr txBox="1"/>
          <p:nvPr/>
        </p:nvSpPr>
        <p:spPr>
          <a:xfrm>
            <a:off x="3876259" y="1843709"/>
            <a:ext cx="1808922" cy="1169551"/>
          </a:xfrm>
          <a:prstGeom prst="rect">
            <a:avLst/>
          </a:prstGeom>
          <a:noFill/>
        </p:spPr>
        <p:txBody>
          <a:bodyPr wrap="square" rtlCol="0">
            <a:spAutoFit/>
          </a:bodyPr>
          <a:lstStyle/>
          <a:p>
            <a:pPr algn="just"/>
            <a:r>
              <a:rPr lang="vi-VN" dirty="0">
                <a:latin typeface="Barlow Light" panose="020B0604020202020204" charset="0"/>
              </a:rPr>
              <a:t>Giúp khách hàng có được đầy đủ thông tin về các dòng sản phẩm</a:t>
            </a:r>
            <a:r>
              <a:rPr lang="en-US" dirty="0" err="1">
                <a:latin typeface="Barlow Light" panose="020B0604020202020204" charset="0"/>
              </a:rPr>
              <a:t>phụ</a:t>
            </a:r>
            <a:r>
              <a:rPr lang="en-US" dirty="0">
                <a:latin typeface="Barlow Light" panose="020B0604020202020204" charset="0"/>
              </a:rPr>
              <a:t> </a:t>
            </a:r>
            <a:r>
              <a:rPr lang="en-US" dirty="0" err="1">
                <a:latin typeface="Barlow Light" panose="020B0604020202020204" charset="0"/>
              </a:rPr>
              <a:t>kiện</a:t>
            </a:r>
            <a:r>
              <a:rPr lang="en-US" dirty="0">
                <a:latin typeface="Barlow Light" panose="020B0604020202020204" charset="0"/>
              </a:rPr>
              <a:t> </a:t>
            </a:r>
            <a:r>
              <a:rPr lang="vi-VN" dirty="0">
                <a:latin typeface="Barlow Light" panose="020B0604020202020204" charset="0"/>
              </a:rPr>
              <a:t>mà công ty cung cấp.</a:t>
            </a:r>
            <a:endParaRPr lang="en-US" dirty="0">
              <a:latin typeface="Barlow Light" panose="020B0604020202020204" charset="0"/>
            </a:endParaRPr>
          </a:p>
        </p:txBody>
      </p:sp>
      <p:sp>
        <p:nvSpPr>
          <p:cNvPr id="14" name="TextBox 13">
            <a:extLst>
              <a:ext uri="{FF2B5EF4-FFF2-40B4-BE49-F238E27FC236}">
                <a16:creationId xmlns:a16="http://schemas.microsoft.com/office/drawing/2014/main" id="{CBEBF627-CE97-41DC-82E1-4750C90F3E90}"/>
              </a:ext>
            </a:extLst>
          </p:cNvPr>
          <p:cNvSpPr txBox="1"/>
          <p:nvPr/>
        </p:nvSpPr>
        <p:spPr>
          <a:xfrm>
            <a:off x="5913784" y="1843709"/>
            <a:ext cx="1808922" cy="1384995"/>
          </a:xfrm>
          <a:prstGeom prst="rect">
            <a:avLst/>
          </a:prstGeom>
          <a:noFill/>
        </p:spPr>
        <p:txBody>
          <a:bodyPr wrap="square" rtlCol="0">
            <a:spAutoFit/>
          </a:bodyPr>
          <a:lstStyle/>
          <a:p>
            <a:pPr algn="just"/>
            <a:r>
              <a:rPr lang="vi-VN" dirty="0">
                <a:latin typeface="Barlow Light" panose="020B0604020202020204" charset="0"/>
              </a:rPr>
              <a:t>Giúp khách hàng có được đầy đủ thông tin về các Dịch vụ mà công ty cung cấp: bảo hành, bảo dưỡng v.v…</a:t>
            </a:r>
            <a:endParaRPr lang="en-US" dirty="0">
              <a:latin typeface="Barlow Light" panose="020B0604020202020204" charset="0"/>
            </a:endParaRPr>
          </a:p>
        </p:txBody>
      </p:sp>
      <p:sp>
        <p:nvSpPr>
          <p:cNvPr id="15" name="TextBox 14">
            <a:extLst>
              <a:ext uri="{FF2B5EF4-FFF2-40B4-BE49-F238E27FC236}">
                <a16:creationId xmlns:a16="http://schemas.microsoft.com/office/drawing/2014/main" id="{BC419AAC-A786-4602-9B61-7DCFC77C6BC3}"/>
              </a:ext>
            </a:extLst>
          </p:cNvPr>
          <p:cNvSpPr txBox="1"/>
          <p:nvPr/>
        </p:nvSpPr>
        <p:spPr>
          <a:xfrm>
            <a:off x="1749287" y="3486055"/>
            <a:ext cx="1808922" cy="954107"/>
          </a:xfrm>
          <a:prstGeom prst="rect">
            <a:avLst/>
          </a:prstGeom>
          <a:noFill/>
        </p:spPr>
        <p:txBody>
          <a:bodyPr wrap="square" rtlCol="0">
            <a:spAutoFit/>
          </a:bodyPr>
          <a:lstStyle/>
          <a:p>
            <a:pPr algn="just"/>
            <a:r>
              <a:rPr lang="en-US" dirty="0" err="1">
                <a:latin typeface="Barlow Light" panose="020B0604020202020204" charset="0"/>
              </a:rPr>
              <a:t>Giới</a:t>
            </a:r>
            <a:r>
              <a:rPr lang="en-US" dirty="0">
                <a:latin typeface="Barlow Light" panose="020B0604020202020204" charset="0"/>
              </a:rPr>
              <a:t> </a:t>
            </a:r>
            <a:r>
              <a:rPr lang="en-US" dirty="0" err="1">
                <a:latin typeface="Barlow Light" panose="020B0604020202020204" charset="0"/>
              </a:rPr>
              <a:t>thiệu</a:t>
            </a:r>
            <a:r>
              <a:rPr lang="en-US" dirty="0">
                <a:latin typeface="Barlow Light" panose="020B0604020202020204" charset="0"/>
              </a:rPr>
              <a:t> </a:t>
            </a:r>
            <a:r>
              <a:rPr lang="en-US" dirty="0" err="1">
                <a:latin typeface="Barlow Light" panose="020B0604020202020204" charset="0"/>
              </a:rPr>
              <a:t>về</a:t>
            </a:r>
            <a:r>
              <a:rPr lang="en-US" dirty="0">
                <a:latin typeface="Barlow Light" panose="020B0604020202020204" charset="0"/>
              </a:rPr>
              <a:t> </a:t>
            </a:r>
            <a:r>
              <a:rPr lang="en-US" dirty="0" err="1">
                <a:latin typeface="Barlow Light" panose="020B0604020202020204" charset="0"/>
              </a:rPr>
              <a:t>công</a:t>
            </a:r>
            <a:r>
              <a:rPr lang="en-US" dirty="0">
                <a:latin typeface="Barlow Light" panose="020B0604020202020204" charset="0"/>
              </a:rPr>
              <a:t> ty </a:t>
            </a:r>
            <a:r>
              <a:rPr lang="en-US" dirty="0" err="1">
                <a:latin typeface="Barlow Light" panose="020B0604020202020204" charset="0"/>
              </a:rPr>
              <a:t>KhoPkMobile</a:t>
            </a:r>
            <a:r>
              <a:rPr lang="vi-VN" dirty="0">
                <a:latin typeface="Barlow Light" panose="020B0604020202020204" charset="0"/>
              </a:rPr>
              <a:t>, lĩnh vực</a:t>
            </a:r>
            <a:r>
              <a:rPr lang="en-US" dirty="0">
                <a:latin typeface="Barlow Light" panose="020B0604020202020204" charset="0"/>
              </a:rPr>
              <a:t> </a:t>
            </a:r>
            <a:r>
              <a:rPr lang="en-US" dirty="0" err="1">
                <a:latin typeface="Barlow Light" panose="020B0604020202020204" charset="0"/>
              </a:rPr>
              <a:t>hoạt</a:t>
            </a:r>
            <a:r>
              <a:rPr lang="en-US" dirty="0">
                <a:latin typeface="Barlow Light" panose="020B0604020202020204" charset="0"/>
              </a:rPr>
              <a:t> </a:t>
            </a:r>
            <a:r>
              <a:rPr lang="en-US" dirty="0" err="1">
                <a:latin typeface="Barlow Light" panose="020B0604020202020204" charset="0"/>
              </a:rPr>
              <a:t>động</a:t>
            </a:r>
            <a:r>
              <a:rPr lang="en-US" dirty="0">
                <a:latin typeface="Barlow Light" panose="020B0604020202020204" charset="0"/>
              </a:rPr>
              <a:t> </a:t>
            </a:r>
            <a:r>
              <a:rPr lang="en-US" dirty="0" err="1">
                <a:latin typeface="Barlow Light" panose="020B0604020202020204" charset="0"/>
              </a:rPr>
              <a:t>và</a:t>
            </a:r>
            <a:r>
              <a:rPr lang="vi-VN" dirty="0">
                <a:latin typeface="Barlow Light" panose="020B0604020202020204" charset="0"/>
              </a:rPr>
              <a:t> lịch sử của công ty</a:t>
            </a:r>
            <a:r>
              <a:rPr lang="en-US" dirty="0">
                <a:latin typeface="Barlow Light" panose="020B0604020202020204" charset="0"/>
              </a:rPr>
              <a:t>.</a:t>
            </a:r>
          </a:p>
        </p:txBody>
      </p:sp>
      <p:sp>
        <p:nvSpPr>
          <p:cNvPr id="16" name="TextBox 15">
            <a:extLst>
              <a:ext uri="{FF2B5EF4-FFF2-40B4-BE49-F238E27FC236}">
                <a16:creationId xmlns:a16="http://schemas.microsoft.com/office/drawing/2014/main" id="{1D5C9608-FEF1-457D-B66D-AE57F40DAEB4}"/>
              </a:ext>
            </a:extLst>
          </p:cNvPr>
          <p:cNvSpPr txBox="1"/>
          <p:nvPr/>
        </p:nvSpPr>
        <p:spPr>
          <a:xfrm>
            <a:off x="3861351" y="3486054"/>
            <a:ext cx="1808922" cy="1600438"/>
          </a:xfrm>
          <a:prstGeom prst="rect">
            <a:avLst/>
          </a:prstGeom>
          <a:noFill/>
        </p:spPr>
        <p:txBody>
          <a:bodyPr wrap="square" rtlCol="0">
            <a:spAutoFit/>
          </a:bodyPr>
          <a:lstStyle/>
          <a:p>
            <a:pPr algn="just"/>
            <a:r>
              <a:rPr lang="en-US" dirty="0">
                <a:latin typeface="Barlow Light" panose="020B0604020202020204" charset="0"/>
              </a:rPr>
              <a:t>- </a:t>
            </a:r>
            <a:r>
              <a:rPr lang="en-US" dirty="0" err="1">
                <a:latin typeface="Barlow Light" panose="020B0604020202020204" charset="0"/>
              </a:rPr>
              <a:t>Giới</a:t>
            </a:r>
            <a:r>
              <a:rPr lang="en-US" dirty="0">
                <a:latin typeface="Barlow Light" panose="020B0604020202020204" charset="0"/>
              </a:rPr>
              <a:t> </a:t>
            </a:r>
            <a:r>
              <a:rPr lang="en-US" dirty="0" err="1">
                <a:latin typeface="Barlow Light" panose="020B0604020202020204" charset="0"/>
              </a:rPr>
              <a:t>thiệu</a:t>
            </a:r>
            <a:r>
              <a:rPr lang="en-US" dirty="0">
                <a:latin typeface="Barlow Light" panose="020B0604020202020204" charset="0"/>
              </a:rPr>
              <a:t> </a:t>
            </a:r>
            <a:r>
              <a:rPr lang="en-US" dirty="0" err="1">
                <a:latin typeface="Barlow Light" panose="020B0604020202020204" charset="0"/>
              </a:rPr>
              <a:t>chung</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loại</a:t>
            </a:r>
            <a:r>
              <a:rPr lang="en-US" dirty="0">
                <a:latin typeface="Barlow Light" panose="020B0604020202020204" charset="0"/>
              </a:rPr>
              <a:t> </a:t>
            </a:r>
            <a:r>
              <a:rPr lang="en-US" dirty="0" err="1">
                <a:latin typeface="Barlow Light" panose="020B0604020202020204" charset="0"/>
              </a:rPr>
              <a:t>phụ</a:t>
            </a:r>
            <a:r>
              <a:rPr lang="en-US" dirty="0">
                <a:latin typeface="Barlow Light" panose="020B0604020202020204" charset="0"/>
              </a:rPr>
              <a:t> </a:t>
            </a:r>
            <a:r>
              <a:rPr lang="en-US" dirty="0" err="1">
                <a:latin typeface="Barlow Light" panose="020B0604020202020204" charset="0"/>
              </a:rPr>
              <a:t>kiện</a:t>
            </a:r>
            <a:r>
              <a:rPr lang="en-US" dirty="0">
                <a:latin typeface="Barlow Light" panose="020B0604020202020204" charset="0"/>
              </a:rPr>
              <a:t> </a:t>
            </a:r>
            <a:r>
              <a:rPr lang="en-US" dirty="0" err="1">
                <a:latin typeface="Barlow Light" panose="020B0604020202020204" charset="0"/>
              </a:rPr>
              <a:t>điện</a:t>
            </a:r>
            <a:r>
              <a:rPr lang="en-US" dirty="0">
                <a:latin typeface="Barlow Light" panose="020B0604020202020204" charset="0"/>
              </a:rPr>
              <a:t> </a:t>
            </a:r>
            <a:r>
              <a:rPr lang="en-US" dirty="0" err="1">
                <a:latin typeface="Barlow Light" panose="020B0604020202020204" charset="0"/>
              </a:rPr>
              <a:t>thoại</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Giới</a:t>
            </a:r>
            <a:r>
              <a:rPr lang="en-US" dirty="0">
                <a:latin typeface="Barlow Light" panose="020B0604020202020204" charset="0"/>
              </a:rPr>
              <a:t> </a:t>
            </a:r>
            <a:r>
              <a:rPr lang="en-US" dirty="0" err="1">
                <a:latin typeface="Barlow Light" panose="020B0604020202020204" charset="0"/>
              </a:rPr>
              <a:t>thiệu</a:t>
            </a:r>
            <a:r>
              <a:rPr lang="en-US" dirty="0">
                <a:latin typeface="Barlow Light" panose="020B0604020202020204" charset="0"/>
              </a:rPr>
              <a:t> chi </a:t>
            </a:r>
            <a:r>
              <a:rPr lang="en-US" dirty="0" err="1">
                <a:latin typeface="Barlow Light" panose="020B0604020202020204" charset="0"/>
              </a:rPr>
              <a:t>tiết</a:t>
            </a:r>
            <a:r>
              <a:rPr lang="en-US" dirty="0">
                <a:latin typeface="Barlow Light" panose="020B0604020202020204" charset="0"/>
              </a:rPr>
              <a:t> </a:t>
            </a:r>
            <a:r>
              <a:rPr lang="en-US" dirty="0" err="1">
                <a:latin typeface="Barlow Light" panose="020B0604020202020204" charset="0"/>
              </a:rPr>
              <a:t>từng</a:t>
            </a:r>
            <a:r>
              <a:rPr lang="en-US" dirty="0">
                <a:latin typeface="Barlow Light" panose="020B0604020202020204" charset="0"/>
              </a:rPr>
              <a:t> </a:t>
            </a: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endParaRPr lang="en-US" dirty="0">
              <a:latin typeface="Barlow Light" panose="020B0604020202020204" charset="0"/>
            </a:endParaRPr>
          </a:p>
          <a:p>
            <a:pPr algn="just"/>
            <a:r>
              <a:rPr lang="en-US" dirty="0">
                <a:latin typeface="Barlow Light" panose="020B0604020202020204" charset="0"/>
              </a:rPr>
              <a:t>- </a:t>
            </a:r>
            <a:r>
              <a:rPr lang="en-US" dirty="0" err="1">
                <a:latin typeface="Barlow Light" panose="020B0604020202020204" charset="0"/>
              </a:rPr>
              <a:t>Xem</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đánh</a:t>
            </a:r>
            <a:r>
              <a:rPr lang="en-US" dirty="0">
                <a:latin typeface="Barlow Light" panose="020B0604020202020204" charset="0"/>
              </a:rPr>
              <a:t> </a:t>
            </a:r>
            <a:r>
              <a:rPr lang="en-US" dirty="0" err="1">
                <a:latin typeface="Barlow Light" panose="020B0604020202020204" charset="0"/>
              </a:rPr>
              <a:t>giá</a:t>
            </a:r>
            <a:r>
              <a:rPr lang="en-US" dirty="0">
                <a:latin typeface="Barlow Light" panose="020B0604020202020204" charset="0"/>
              </a:rPr>
              <a:t>, review.</a:t>
            </a:r>
          </a:p>
        </p:txBody>
      </p:sp>
      <p:sp>
        <p:nvSpPr>
          <p:cNvPr id="17" name="TextBox 16">
            <a:extLst>
              <a:ext uri="{FF2B5EF4-FFF2-40B4-BE49-F238E27FC236}">
                <a16:creationId xmlns:a16="http://schemas.microsoft.com/office/drawing/2014/main" id="{E75E9F4D-971F-4178-AC39-DE52715BBABB}"/>
              </a:ext>
            </a:extLst>
          </p:cNvPr>
          <p:cNvSpPr txBox="1"/>
          <p:nvPr/>
        </p:nvSpPr>
        <p:spPr>
          <a:xfrm>
            <a:off x="5913784" y="3486054"/>
            <a:ext cx="1808922" cy="1384995"/>
          </a:xfrm>
          <a:prstGeom prst="rect">
            <a:avLst/>
          </a:prstGeom>
          <a:noFill/>
        </p:spPr>
        <p:txBody>
          <a:bodyPr wrap="square" rtlCol="0">
            <a:spAutoFit/>
          </a:bodyPr>
          <a:lstStyle/>
          <a:p>
            <a:pPr algn="just"/>
            <a:r>
              <a:rPr lang="vi-VN" dirty="0">
                <a:latin typeface="Barlow Light" panose="020B0604020202020204" charset="0"/>
              </a:rPr>
              <a:t>Các dịch vụ của công ty cung </a:t>
            </a:r>
            <a:r>
              <a:rPr lang="vi-VN" dirty="0" err="1">
                <a:latin typeface="Barlow Light" panose="020B0604020202020204" charset="0"/>
              </a:rPr>
              <a:t>cấp</a:t>
            </a:r>
            <a:r>
              <a:rPr lang="vi-VN" dirty="0">
                <a:latin typeface="Barlow Light" panose="020B0604020202020204" charset="0"/>
              </a:rPr>
              <a:t> </a:t>
            </a:r>
            <a:r>
              <a:rPr lang="en-US" dirty="0">
                <a:latin typeface="Barlow Light" panose="020B0604020202020204" charset="0"/>
              </a:rPr>
              <a:t>:</a:t>
            </a:r>
          </a:p>
          <a:p>
            <a:pPr algn="just"/>
            <a:r>
              <a:rPr lang="en-US" dirty="0">
                <a:latin typeface="Barlow Light" panose="020B0604020202020204" charset="0"/>
              </a:rPr>
              <a:t>- </a:t>
            </a:r>
            <a:r>
              <a:rPr lang="vi-VN" dirty="0" err="1">
                <a:latin typeface="Barlow Light" panose="020B0604020202020204" charset="0"/>
              </a:rPr>
              <a:t>Bảo</a:t>
            </a:r>
            <a:r>
              <a:rPr lang="vi-VN" dirty="0">
                <a:latin typeface="Barlow Light" panose="020B0604020202020204" charset="0"/>
              </a:rPr>
              <a:t> </a:t>
            </a:r>
            <a:r>
              <a:rPr lang="vi-VN" dirty="0" err="1">
                <a:latin typeface="Barlow Light" panose="020B0604020202020204" charset="0"/>
              </a:rPr>
              <a:t>hành</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Đổi</a:t>
            </a:r>
            <a:r>
              <a:rPr lang="en-US" dirty="0">
                <a:latin typeface="Barlow Light" panose="020B0604020202020204" charset="0"/>
              </a:rPr>
              <a:t> </a:t>
            </a:r>
            <a:r>
              <a:rPr lang="en-US" dirty="0" err="1">
                <a:latin typeface="Barlow Light" panose="020B0604020202020204" charset="0"/>
              </a:rPr>
              <a:t>mới</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Gián</a:t>
            </a:r>
            <a:r>
              <a:rPr lang="en-US" dirty="0">
                <a:latin typeface="Barlow Light" panose="020B0604020202020204" charset="0"/>
              </a:rPr>
              <a:t> </a:t>
            </a:r>
            <a:r>
              <a:rPr lang="en-US" dirty="0" err="1">
                <a:latin typeface="Barlow Light" panose="020B0604020202020204" charset="0"/>
              </a:rPr>
              <a:t>bảo</a:t>
            </a:r>
            <a:r>
              <a:rPr lang="en-US" dirty="0">
                <a:latin typeface="Barlow Light" panose="020B0604020202020204" charset="0"/>
              </a:rPr>
              <a:t> </a:t>
            </a:r>
            <a:r>
              <a:rPr lang="en-US" dirty="0" err="1">
                <a:latin typeface="Barlow Light" panose="020B0604020202020204" charset="0"/>
              </a:rPr>
              <a:t>vệ</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dịch</a:t>
            </a:r>
            <a:r>
              <a:rPr lang="en-US" dirty="0">
                <a:latin typeface="Barlow Light" panose="020B0604020202020204" charset="0"/>
              </a:rPr>
              <a:t> </a:t>
            </a:r>
            <a:r>
              <a:rPr lang="en-US" dirty="0" err="1">
                <a:latin typeface="Barlow Light" panose="020B0604020202020204" charset="0"/>
              </a:rPr>
              <a:t>vụ</a:t>
            </a:r>
            <a:r>
              <a:rPr lang="en-US" dirty="0">
                <a:latin typeface="Barlow Light" panose="020B0604020202020204" charset="0"/>
              </a:rPr>
              <a:t> </a:t>
            </a:r>
            <a:r>
              <a:rPr lang="en-US" dirty="0" err="1">
                <a:latin typeface="Barlow Light" panose="020B0604020202020204" charset="0"/>
              </a:rPr>
              <a:t>khác</a:t>
            </a:r>
            <a:r>
              <a:rPr lang="en-US" dirty="0">
                <a:latin typeface="Barlow Light" panose="020B060402020202020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199" y="605600"/>
            <a:ext cx="7096539"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Barlow Light" panose="020B0604020202020204" charset="0"/>
              </a:rPr>
              <a:t>CẤU TRÚC NỘI DUNG WEBSITE</a:t>
            </a:r>
            <a:endParaRPr sz="3200" dirty="0">
              <a:latin typeface="Barlow Light" panose="020B0604020202020204" charset="0"/>
            </a:endParaRPr>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14</a:t>
            </a:fld>
            <a:endParaRPr>
              <a:latin typeface="Barlow Light" panose="020B0604020202020204" charset="0"/>
            </a:endParaRPr>
          </a:p>
        </p:txBody>
      </p:sp>
      <p:sp>
        <p:nvSpPr>
          <p:cNvPr id="3" name="TextBox 2">
            <a:extLst>
              <a:ext uri="{FF2B5EF4-FFF2-40B4-BE49-F238E27FC236}">
                <a16:creationId xmlns:a16="http://schemas.microsoft.com/office/drawing/2014/main" id="{0069575F-6E2E-4BF5-99B3-194721B5D581}"/>
              </a:ext>
            </a:extLst>
          </p:cNvPr>
          <p:cNvSpPr txBox="1"/>
          <p:nvPr/>
        </p:nvSpPr>
        <p:spPr>
          <a:xfrm>
            <a:off x="367748" y="3686549"/>
            <a:ext cx="1202635" cy="307777"/>
          </a:xfrm>
          <a:prstGeom prst="rect">
            <a:avLst/>
          </a:prstGeom>
          <a:noFill/>
        </p:spPr>
        <p:txBody>
          <a:bodyPr wrap="square" rtlCol="0">
            <a:spAutoFit/>
          </a:bodyPr>
          <a:lstStyle/>
          <a:p>
            <a:r>
              <a:rPr lang="en-US" b="1" dirty="0" err="1">
                <a:latin typeface="Barlow Light" panose="020B0604020202020204" charset="0"/>
              </a:rPr>
              <a:t>Nội</a:t>
            </a:r>
            <a:r>
              <a:rPr lang="en-US" b="1" dirty="0">
                <a:latin typeface="Barlow Light" panose="020B0604020202020204" charset="0"/>
              </a:rPr>
              <a:t> dung</a:t>
            </a:r>
          </a:p>
        </p:txBody>
      </p:sp>
      <p:sp>
        <p:nvSpPr>
          <p:cNvPr id="4" name="TextBox 3">
            <a:extLst>
              <a:ext uri="{FF2B5EF4-FFF2-40B4-BE49-F238E27FC236}">
                <a16:creationId xmlns:a16="http://schemas.microsoft.com/office/drawing/2014/main" id="{679B1651-7B19-421C-AEB9-0DFEC3D17DB7}"/>
              </a:ext>
            </a:extLst>
          </p:cNvPr>
          <p:cNvSpPr txBox="1"/>
          <p:nvPr/>
        </p:nvSpPr>
        <p:spPr>
          <a:xfrm>
            <a:off x="457198" y="2263973"/>
            <a:ext cx="1202635" cy="307777"/>
          </a:xfrm>
          <a:prstGeom prst="rect">
            <a:avLst/>
          </a:prstGeom>
          <a:noFill/>
        </p:spPr>
        <p:txBody>
          <a:bodyPr wrap="square" rtlCol="0">
            <a:spAutoFit/>
          </a:bodyPr>
          <a:lstStyle/>
          <a:p>
            <a:r>
              <a:rPr lang="en-US" b="1" dirty="0" err="1">
                <a:latin typeface="Barlow Light" panose="020B0604020202020204" charset="0"/>
              </a:rPr>
              <a:t>Mục</a:t>
            </a:r>
            <a:r>
              <a:rPr lang="en-US" b="1" dirty="0">
                <a:latin typeface="Barlow Light" panose="020B0604020202020204" charset="0"/>
              </a:rPr>
              <a:t> </a:t>
            </a:r>
            <a:r>
              <a:rPr lang="en-US" b="1" dirty="0" err="1">
                <a:latin typeface="Barlow Light" panose="020B0604020202020204" charset="0"/>
              </a:rPr>
              <a:t>đích</a:t>
            </a:r>
            <a:endParaRPr lang="en-US" b="1" dirty="0">
              <a:latin typeface="Barlow Light" panose="020B0604020202020204" charset="0"/>
            </a:endParaRPr>
          </a:p>
        </p:txBody>
      </p:sp>
      <p:sp>
        <p:nvSpPr>
          <p:cNvPr id="5" name="Rectangle 4">
            <a:extLst>
              <a:ext uri="{FF2B5EF4-FFF2-40B4-BE49-F238E27FC236}">
                <a16:creationId xmlns:a16="http://schemas.microsoft.com/office/drawing/2014/main" id="{58268626-CA45-4598-B0ED-83D577C23C14}"/>
              </a:ext>
            </a:extLst>
          </p:cNvPr>
          <p:cNvSpPr/>
          <p:nvPr/>
        </p:nvSpPr>
        <p:spPr>
          <a:xfrm>
            <a:off x="1749287" y="1260918"/>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Barlow Light" panose="020B0604020202020204" charset="0"/>
              </a:rPr>
              <a:t>Account</a:t>
            </a:r>
          </a:p>
        </p:txBody>
      </p:sp>
      <p:sp>
        <p:nvSpPr>
          <p:cNvPr id="6" name="Rectangle 5">
            <a:extLst>
              <a:ext uri="{FF2B5EF4-FFF2-40B4-BE49-F238E27FC236}">
                <a16:creationId xmlns:a16="http://schemas.microsoft.com/office/drawing/2014/main" id="{0B990EF8-AEB1-44F3-AC78-1F62AE2899F7}"/>
              </a:ext>
            </a:extLst>
          </p:cNvPr>
          <p:cNvSpPr/>
          <p:nvPr/>
        </p:nvSpPr>
        <p:spPr>
          <a:xfrm>
            <a:off x="3861351" y="1245333"/>
            <a:ext cx="1808922"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latin typeface="Barlow Light" panose="020B0604020202020204" charset="0"/>
              </a:rPr>
              <a:t>Hỗ</a:t>
            </a:r>
            <a:r>
              <a:rPr lang="en-US" dirty="0">
                <a:latin typeface="Barlow Light" panose="020B0604020202020204" charset="0"/>
              </a:rPr>
              <a:t> </a:t>
            </a:r>
            <a:r>
              <a:rPr lang="en-US" dirty="0" err="1">
                <a:latin typeface="Barlow Light" panose="020B0604020202020204" charset="0"/>
              </a:rPr>
              <a:t>trợ</a:t>
            </a:r>
            <a:r>
              <a:rPr lang="en-US" dirty="0">
                <a:latin typeface="Barlow Light" panose="020B0604020202020204" charset="0"/>
              </a:rPr>
              <a:t> </a:t>
            </a:r>
            <a:r>
              <a:rPr lang="en-US" dirty="0" err="1">
                <a:latin typeface="Barlow Light" panose="020B0604020202020204" charset="0"/>
              </a:rPr>
              <a:t>khách</a:t>
            </a:r>
            <a:r>
              <a:rPr lang="en-US" dirty="0">
                <a:latin typeface="Barlow Light" panose="020B0604020202020204" charset="0"/>
              </a:rPr>
              <a:t> </a:t>
            </a:r>
            <a:r>
              <a:rPr lang="en-US" dirty="0" err="1">
                <a:latin typeface="Barlow Light" panose="020B0604020202020204" charset="0"/>
              </a:rPr>
              <a:t>hàng</a:t>
            </a:r>
            <a:endParaRPr lang="en-US" dirty="0">
              <a:latin typeface="Barlow Light" panose="020B0604020202020204" charset="0"/>
            </a:endParaRPr>
          </a:p>
        </p:txBody>
      </p:sp>
      <p:sp>
        <p:nvSpPr>
          <p:cNvPr id="7" name="Rectangle 6">
            <a:extLst>
              <a:ext uri="{FF2B5EF4-FFF2-40B4-BE49-F238E27FC236}">
                <a16:creationId xmlns:a16="http://schemas.microsoft.com/office/drawing/2014/main" id="{71819953-C2DF-40F6-A633-A9512EE3DD6A}"/>
              </a:ext>
            </a:extLst>
          </p:cNvPr>
          <p:cNvSpPr/>
          <p:nvPr/>
        </p:nvSpPr>
        <p:spPr>
          <a:xfrm>
            <a:off x="5973416" y="1260918"/>
            <a:ext cx="1808923" cy="4585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latin typeface="Barlow Light" panose="020B0604020202020204" charset="0"/>
              </a:rPr>
              <a:t>Mạng</a:t>
            </a:r>
            <a:r>
              <a:rPr lang="en-US" dirty="0">
                <a:latin typeface="Barlow Light" panose="020B0604020202020204" charset="0"/>
              </a:rPr>
              <a:t> </a:t>
            </a:r>
            <a:r>
              <a:rPr lang="en-US" dirty="0" err="1">
                <a:latin typeface="Barlow Light" panose="020B0604020202020204" charset="0"/>
              </a:rPr>
              <a:t>xã</a:t>
            </a:r>
            <a:r>
              <a:rPr lang="en-US" dirty="0">
                <a:latin typeface="Barlow Light" panose="020B0604020202020204" charset="0"/>
              </a:rPr>
              <a:t> </a:t>
            </a:r>
            <a:r>
              <a:rPr lang="en-US" dirty="0" err="1">
                <a:latin typeface="Barlow Light" panose="020B0604020202020204" charset="0"/>
              </a:rPr>
              <a:t>hội</a:t>
            </a:r>
            <a:endParaRPr lang="en-US" dirty="0">
              <a:latin typeface="Barlow Light" panose="020B0604020202020204" charset="0"/>
            </a:endParaRPr>
          </a:p>
        </p:txBody>
      </p:sp>
      <p:cxnSp>
        <p:nvCxnSpPr>
          <p:cNvPr id="10" name="Straight Connector 9">
            <a:extLst>
              <a:ext uri="{FF2B5EF4-FFF2-40B4-BE49-F238E27FC236}">
                <a16:creationId xmlns:a16="http://schemas.microsoft.com/office/drawing/2014/main" id="{410826C1-E312-4430-B6D7-C2B213CC69BD}"/>
              </a:ext>
            </a:extLst>
          </p:cNvPr>
          <p:cNvCxnSpPr>
            <a:cxnSpLocks/>
          </p:cNvCxnSpPr>
          <p:nvPr/>
        </p:nvCxnSpPr>
        <p:spPr>
          <a:xfrm>
            <a:off x="1659833" y="2941982"/>
            <a:ext cx="612250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C9D855-3224-4269-B1F2-52BAF7E581A3}"/>
              </a:ext>
            </a:extLst>
          </p:cNvPr>
          <p:cNvSpPr txBox="1"/>
          <p:nvPr/>
        </p:nvSpPr>
        <p:spPr>
          <a:xfrm>
            <a:off x="1749287" y="1843709"/>
            <a:ext cx="1808922" cy="523220"/>
          </a:xfrm>
          <a:prstGeom prst="rect">
            <a:avLst/>
          </a:prstGeom>
          <a:noFill/>
        </p:spPr>
        <p:txBody>
          <a:bodyPr wrap="square" rtlCol="0">
            <a:spAutoFit/>
          </a:bodyPr>
          <a:lstStyle/>
          <a:p>
            <a:pPr algn="just"/>
            <a:r>
              <a:rPr lang="en-US" dirty="0" err="1">
                <a:latin typeface="Barlow Light" panose="020B0604020202020204" charset="0"/>
              </a:rPr>
              <a:t>Đăng</a:t>
            </a:r>
            <a:r>
              <a:rPr lang="en-US" dirty="0">
                <a:latin typeface="Barlow Light" panose="020B0604020202020204" charset="0"/>
              </a:rPr>
              <a:t> </a:t>
            </a:r>
            <a:r>
              <a:rPr lang="en-US" dirty="0" err="1">
                <a:latin typeface="Barlow Light" panose="020B0604020202020204" charset="0"/>
              </a:rPr>
              <a:t>nhập</a:t>
            </a:r>
            <a:r>
              <a:rPr lang="en-US" dirty="0">
                <a:latin typeface="Barlow Light" panose="020B0604020202020204" charset="0"/>
              </a:rPr>
              <a:t> </a:t>
            </a:r>
            <a:r>
              <a:rPr lang="en-US" dirty="0" err="1">
                <a:latin typeface="Barlow Light" panose="020B0604020202020204" charset="0"/>
              </a:rPr>
              <a:t>để</a:t>
            </a:r>
            <a:r>
              <a:rPr lang="en-US" dirty="0">
                <a:latin typeface="Barlow Light" panose="020B0604020202020204" charset="0"/>
              </a:rPr>
              <a:t> </a:t>
            </a:r>
            <a:r>
              <a:rPr lang="en-US" dirty="0" err="1">
                <a:latin typeface="Barlow Light" panose="020B0604020202020204" charset="0"/>
              </a:rPr>
              <a:t>thanh</a:t>
            </a:r>
            <a:r>
              <a:rPr lang="en-US" dirty="0">
                <a:latin typeface="Barlow Light" panose="020B0604020202020204" charset="0"/>
              </a:rPr>
              <a:t> </a:t>
            </a:r>
            <a:r>
              <a:rPr lang="en-US" dirty="0" err="1">
                <a:latin typeface="Barlow Light" panose="020B0604020202020204" charset="0"/>
              </a:rPr>
              <a:t>toán</a:t>
            </a:r>
            <a:r>
              <a:rPr lang="en-US" dirty="0">
                <a:latin typeface="Barlow Light" panose="020B0604020202020204" charset="0"/>
              </a:rPr>
              <a:t>.</a:t>
            </a:r>
          </a:p>
        </p:txBody>
      </p:sp>
      <p:sp>
        <p:nvSpPr>
          <p:cNvPr id="12" name="TextBox 11">
            <a:extLst>
              <a:ext uri="{FF2B5EF4-FFF2-40B4-BE49-F238E27FC236}">
                <a16:creationId xmlns:a16="http://schemas.microsoft.com/office/drawing/2014/main" id="{493D6137-EF02-404A-8E67-FB96D3D69D62}"/>
              </a:ext>
            </a:extLst>
          </p:cNvPr>
          <p:cNvSpPr txBox="1"/>
          <p:nvPr/>
        </p:nvSpPr>
        <p:spPr>
          <a:xfrm>
            <a:off x="3876259" y="1843709"/>
            <a:ext cx="1808922" cy="307777"/>
          </a:xfrm>
          <a:prstGeom prst="rect">
            <a:avLst/>
          </a:prstGeom>
          <a:noFill/>
        </p:spPr>
        <p:txBody>
          <a:bodyPr wrap="square" rtlCol="0">
            <a:spAutoFit/>
          </a:bodyPr>
          <a:lstStyle/>
          <a:p>
            <a:pPr algn="just"/>
            <a:r>
              <a:rPr lang="en-US" dirty="0" err="1">
                <a:latin typeface="Barlow Light" panose="020B0604020202020204" charset="0"/>
              </a:rPr>
              <a:t>Hỗ</a:t>
            </a:r>
            <a:r>
              <a:rPr lang="en-US" dirty="0">
                <a:latin typeface="Barlow Light" panose="020B0604020202020204" charset="0"/>
              </a:rPr>
              <a:t> </a:t>
            </a:r>
            <a:r>
              <a:rPr lang="en-US" dirty="0" err="1">
                <a:latin typeface="Barlow Light" panose="020B0604020202020204" charset="0"/>
              </a:rPr>
              <a:t>trợ</a:t>
            </a:r>
            <a:r>
              <a:rPr lang="en-US" dirty="0">
                <a:latin typeface="Barlow Light" panose="020B0604020202020204" charset="0"/>
              </a:rPr>
              <a:t> </a:t>
            </a:r>
            <a:r>
              <a:rPr lang="en-US" dirty="0" err="1">
                <a:latin typeface="Barlow Light" panose="020B0604020202020204" charset="0"/>
              </a:rPr>
              <a:t>khách</a:t>
            </a:r>
            <a:r>
              <a:rPr lang="en-US" dirty="0">
                <a:latin typeface="Barlow Light" panose="020B0604020202020204" charset="0"/>
              </a:rPr>
              <a:t> </a:t>
            </a:r>
            <a:r>
              <a:rPr lang="en-US" dirty="0" err="1">
                <a:latin typeface="Barlow Light" panose="020B0604020202020204" charset="0"/>
              </a:rPr>
              <a:t>hàng</a:t>
            </a:r>
            <a:r>
              <a:rPr lang="en-US" dirty="0">
                <a:latin typeface="Barlow Light" panose="020B0604020202020204" charset="0"/>
              </a:rPr>
              <a:t>. </a:t>
            </a:r>
          </a:p>
        </p:txBody>
      </p:sp>
      <p:sp>
        <p:nvSpPr>
          <p:cNvPr id="14" name="TextBox 13">
            <a:extLst>
              <a:ext uri="{FF2B5EF4-FFF2-40B4-BE49-F238E27FC236}">
                <a16:creationId xmlns:a16="http://schemas.microsoft.com/office/drawing/2014/main" id="{CBEBF627-CE97-41DC-82E1-4750C90F3E90}"/>
              </a:ext>
            </a:extLst>
          </p:cNvPr>
          <p:cNvSpPr txBox="1"/>
          <p:nvPr/>
        </p:nvSpPr>
        <p:spPr>
          <a:xfrm>
            <a:off x="5913784" y="1843709"/>
            <a:ext cx="1808922" cy="523220"/>
          </a:xfrm>
          <a:prstGeom prst="rect">
            <a:avLst/>
          </a:prstGeom>
          <a:noFill/>
        </p:spPr>
        <p:txBody>
          <a:bodyPr wrap="square" rtlCol="0">
            <a:spAutoFit/>
          </a:bodyPr>
          <a:lstStyle/>
          <a:p>
            <a:pPr algn="just"/>
            <a:r>
              <a:rPr lang="en-US" dirty="0" err="1">
                <a:latin typeface="Barlow Light" panose="020B0604020202020204" charset="0"/>
              </a:rPr>
              <a:t>Mở</a:t>
            </a:r>
            <a:r>
              <a:rPr lang="en-US" dirty="0">
                <a:latin typeface="Barlow Light" panose="020B0604020202020204" charset="0"/>
              </a:rPr>
              <a:t> </a:t>
            </a:r>
            <a:r>
              <a:rPr lang="en-US" dirty="0" err="1">
                <a:latin typeface="Barlow Light" panose="020B0604020202020204" charset="0"/>
              </a:rPr>
              <a:t>rộng</a:t>
            </a:r>
            <a:r>
              <a:rPr lang="en-US" dirty="0">
                <a:latin typeface="Barlow Light" panose="020B0604020202020204" charset="0"/>
              </a:rPr>
              <a:t> </a:t>
            </a:r>
            <a:r>
              <a:rPr lang="en-US" dirty="0" err="1">
                <a:latin typeface="Barlow Light" panose="020B0604020202020204" charset="0"/>
              </a:rPr>
              <a:t>thêm</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kênh</a:t>
            </a:r>
            <a:r>
              <a:rPr lang="en-US" dirty="0">
                <a:latin typeface="Barlow Light" panose="020B0604020202020204" charset="0"/>
              </a:rPr>
              <a:t> </a:t>
            </a:r>
            <a:r>
              <a:rPr lang="en-US" dirty="0" err="1">
                <a:latin typeface="Barlow Light" panose="020B0604020202020204" charset="0"/>
              </a:rPr>
              <a:t>quảng</a:t>
            </a:r>
            <a:r>
              <a:rPr lang="en-US" dirty="0">
                <a:latin typeface="Barlow Light" panose="020B0604020202020204" charset="0"/>
              </a:rPr>
              <a:t> </a:t>
            </a:r>
            <a:r>
              <a:rPr lang="en-US" dirty="0" err="1">
                <a:latin typeface="Barlow Light" panose="020B0604020202020204" charset="0"/>
              </a:rPr>
              <a:t>bá</a:t>
            </a:r>
            <a:r>
              <a:rPr lang="en-US" dirty="0">
                <a:latin typeface="Barlow Light" panose="020B0604020202020204" charset="0"/>
              </a:rPr>
              <a:t>.</a:t>
            </a:r>
          </a:p>
        </p:txBody>
      </p:sp>
      <p:sp>
        <p:nvSpPr>
          <p:cNvPr id="15" name="TextBox 14">
            <a:extLst>
              <a:ext uri="{FF2B5EF4-FFF2-40B4-BE49-F238E27FC236}">
                <a16:creationId xmlns:a16="http://schemas.microsoft.com/office/drawing/2014/main" id="{BC419AAC-A786-4602-9B61-7DCFC77C6BC3}"/>
              </a:ext>
            </a:extLst>
          </p:cNvPr>
          <p:cNvSpPr txBox="1"/>
          <p:nvPr/>
        </p:nvSpPr>
        <p:spPr>
          <a:xfrm>
            <a:off x="1749287" y="3298660"/>
            <a:ext cx="1808922" cy="1384995"/>
          </a:xfrm>
          <a:prstGeom prst="rect">
            <a:avLst/>
          </a:prstGeom>
          <a:noFill/>
        </p:spPr>
        <p:txBody>
          <a:bodyPr wrap="square" rtlCol="0">
            <a:spAutoFit/>
          </a:bodyPr>
          <a:lstStyle/>
          <a:p>
            <a:pPr algn="just"/>
            <a:r>
              <a:rPr lang="en-US" dirty="0">
                <a:latin typeface="Barlow Light" panose="020B0604020202020204" charset="0"/>
              </a:rPr>
              <a:t>- </a:t>
            </a:r>
            <a:r>
              <a:rPr lang="en-US" dirty="0" err="1">
                <a:latin typeface="Barlow Light" panose="020B0604020202020204" charset="0"/>
              </a:rPr>
              <a:t>Đăng</a:t>
            </a:r>
            <a:r>
              <a:rPr lang="en-US" dirty="0">
                <a:latin typeface="Barlow Light" panose="020B0604020202020204" charset="0"/>
              </a:rPr>
              <a:t> </a:t>
            </a:r>
            <a:r>
              <a:rPr lang="en-US" dirty="0" err="1">
                <a:latin typeface="Barlow Light" panose="020B0604020202020204" charset="0"/>
              </a:rPr>
              <a:t>ký</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Đăng</a:t>
            </a:r>
            <a:r>
              <a:rPr lang="en-US" dirty="0">
                <a:latin typeface="Barlow Light" panose="020B0604020202020204" charset="0"/>
              </a:rPr>
              <a:t> </a:t>
            </a:r>
            <a:r>
              <a:rPr lang="en-US" dirty="0" err="1">
                <a:latin typeface="Barlow Light" panose="020B0604020202020204" charset="0"/>
              </a:rPr>
              <a:t>nhập</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Quên</a:t>
            </a:r>
            <a:r>
              <a:rPr lang="en-US" dirty="0">
                <a:latin typeface="Barlow Light" panose="020B0604020202020204" charset="0"/>
              </a:rPr>
              <a:t> </a:t>
            </a:r>
            <a:r>
              <a:rPr lang="en-US" dirty="0" err="1">
                <a:latin typeface="Barlow Light" panose="020B0604020202020204" charset="0"/>
              </a:rPr>
              <a:t>mật</a:t>
            </a:r>
            <a:r>
              <a:rPr lang="en-US" dirty="0">
                <a:latin typeface="Barlow Light" panose="020B0604020202020204" charset="0"/>
              </a:rPr>
              <a:t> </a:t>
            </a:r>
            <a:r>
              <a:rPr lang="en-US" dirty="0" err="1">
                <a:latin typeface="Barlow Light" panose="020B0604020202020204" charset="0"/>
              </a:rPr>
              <a:t>khảu</a:t>
            </a:r>
            <a:r>
              <a:rPr lang="en-US" dirty="0">
                <a:latin typeface="Barlow Light" panose="020B0604020202020204" charset="0"/>
              </a:rPr>
              <a:t>.</a:t>
            </a:r>
          </a:p>
          <a:p>
            <a:pPr algn="just"/>
            <a:r>
              <a:rPr lang="en-US" dirty="0">
                <a:latin typeface="Barlow Light" panose="020B0604020202020204" charset="0"/>
              </a:rPr>
              <a:t>- </a:t>
            </a:r>
            <a:r>
              <a:rPr lang="en-US" dirty="0" err="1">
                <a:latin typeface="Barlow Light" panose="020B0604020202020204" charset="0"/>
              </a:rPr>
              <a:t>Sử</a:t>
            </a:r>
            <a:r>
              <a:rPr lang="en-US" dirty="0">
                <a:latin typeface="Barlow Light" panose="020B0604020202020204" charset="0"/>
              </a:rPr>
              <a:t> </a:t>
            </a:r>
            <a:r>
              <a:rPr lang="en-US" dirty="0" err="1">
                <a:latin typeface="Barlow Light" panose="020B0604020202020204" charset="0"/>
              </a:rPr>
              <a:t>dụng</a:t>
            </a:r>
            <a:r>
              <a:rPr lang="en-US" dirty="0">
                <a:latin typeface="Barlow Light" panose="020B0604020202020204" charset="0"/>
              </a:rPr>
              <a:t> </a:t>
            </a:r>
            <a:r>
              <a:rPr lang="en-US" dirty="0" err="1">
                <a:latin typeface="Barlow Light" panose="020B0604020202020204" charset="0"/>
              </a:rPr>
              <a:t>tài</a:t>
            </a:r>
            <a:r>
              <a:rPr lang="en-US" dirty="0">
                <a:latin typeface="Barlow Light" panose="020B0604020202020204" charset="0"/>
              </a:rPr>
              <a:t> </a:t>
            </a:r>
            <a:r>
              <a:rPr lang="en-US" dirty="0" err="1">
                <a:latin typeface="Barlow Light" panose="020B0604020202020204" charset="0"/>
              </a:rPr>
              <a:t>khoản</a:t>
            </a:r>
            <a:r>
              <a:rPr lang="en-US" dirty="0">
                <a:latin typeface="Barlow Light" panose="020B0604020202020204" charset="0"/>
              </a:rPr>
              <a:t> </a:t>
            </a:r>
            <a:r>
              <a:rPr lang="en-US" dirty="0" err="1">
                <a:latin typeface="Barlow Light" panose="020B0604020202020204" charset="0"/>
              </a:rPr>
              <a:t>của</a:t>
            </a:r>
            <a:r>
              <a:rPr lang="en-US" dirty="0">
                <a:latin typeface="Barlow Light" panose="020B0604020202020204" charset="0"/>
              </a:rPr>
              <a:t> </a:t>
            </a:r>
            <a:r>
              <a:rPr lang="en-US" dirty="0" err="1">
                <a:latin typeface="Barlow Light" panose="020B0604020202020204" charset="0"/>
              </a:rPr>
              <a:t>mạng</a:t>
            </a:r>
            <a:r>
              <a:rPr lang="en-US" dirty="0">
                <a:latin typeface="Barlow Light" panose="020B0604020202020204" charset="0"/>
              </a:rPr>
              <a:t> </a:t>
            </a:r>
            <a:r>
              <a:rPr lang="en-US" dirty="0" err="1">
                <a:latin typeface="Barlow Light" panose="020B0604020202020204" charset="0"/>
              </a:rPr>
              <a:t>xã</a:t>
            </a:r>
            <a:r>
              <a:rPr lang="en-US" dirty="0">
                <a:latin typeface="Barlow Light" panose="020B0604020202020204" charset="0"/>
              </a:rPr>
              <a:t> </a:t>
            </a:r>
            <a:r>
              <a:rPr lang="en-US" dirty="0" err="1">
                <a:latin typeface="Barlow Light" panose="020B0604020202020204" charset="0"/>
              </a:rPr>
              <a:t>hội</a:t>
            </a:r>
            <a:r>
              <a:rPr lang="en-US" dirty="0">
                <a:latin typeface="Barlow Light" panose="020B0604020202020204" charset="0"/>
              </a:rPr>
              <a:t> </a:t>
            </a:r>
            <a:r>
              <a:rPr lang="en-US" dirty="0" err="1">
                <a:latin typeface="Barlow Light" panose="020B0604020202020204" charset="0"/>
              </a:rPr>
              <a:t>khác</a:t>
            </a:r>
            <a:r>
              <a:rPr lang="en-US" dirty="0">
                <a:latin typeface="Barlow Light" panose="020B0604020202020204" charset="0"/>
              </a:rPr>
              <a:t> </a:t>
            </a:r>
            <a:r>
              <a:rPr lang="en-US" dirty="0" err="1">
                <a:latin typeface="Barlow Light" panose="020B0604020202020204" charset="0"/>
              </a:rPr>
              <a:t>để</a:t>
            </a:r>
            <a:r>
              <a:rPr lang="en-US" dirty="0">
                <a:latin typeface="Barlow Light" panose="020B0604020202020204" charset="0"/>
              </a:rPr>
              <a:t> login.</a:t>
            </a:r>
          </a:p>
        </p:txBody>
      </p:sp>
      <p:sp>
        <p:nvSpPr>
          <p:cNvPr id="16" name="TextBox 15">
            <a:extLst>
              <a:ext uri="{FF2B5EF4-FFF2-40B4-BE49-F238E27FC236}">
                <a16:creationId xmlns:a16="http://schemas.microsoft.com/office/drawing/2014/main" id="{1D5C9608-FEF1-457D-B66D-AE57F40DAEB4}"/>
              </a:ext>
            </a:extLst>
          </p:cNvPr>
          <p:cNvSpPr txBox="1"/>
          <p:nvPr/>
        </p:nvSpPr>
        <p:spPr>
          <a:xfrm>
            <a:off x="3861351" y="3298659"/>
            <a:ext cx="1808922" cy="954107"/>
          </a:xfrm>
          <a:prstGeom prst="rect">
            <a:avLst/>
          </a:prstGeom>
          <a:noFill/>
        </p:spPr>
        <p:txBody>
          <a:bodyPr wrap="square" rtlCol="0">
            <a:spAutoFit/>
          </a:bodyPr>
          <a:lstStyle/>
          <a:p>
            <a:pPr algn="just"/>
            <a:r>
              <a:rPr lang="en-US" dirty="0" err="1">
                <a:latin typeface="Barlow Light" panose="020B0604020202020204" charset="0"/>
              </a:rPr>
              <a:t>Giải</a:t>
            </a:r>
            <a:r>
              <a:rPr lang="en-US" dirty="0">
                <a:latin typeface="Barlow Light" panose="020B0604020202020204" charset="0"/>
              </a:rPr>
              <a:t> </a:t>
            </a:r>
            <a:r>
              <a:rPr lang="en-US" dirty="0" err="1">
                <a:latin typeface="Barlow Light" panose="020B0604020202020204" charset="0"/>
              </a:rPr>
              <a:t>đáp</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thắc</a:t>
            </a:r>
            <a:r>
              <a:rPr lang="en-US" dirty="0">
                <a:latin typeface="Barlow Light" panose="020B0604020202020204" charset="0"/>
              </a:rPr>
              <a:t> </a:t>
            </a:r>
            <a:r>
              <a:rPr lang="en-US" dirty="0" err="1">
                <a:latin typeface="Barlow Light" panose="020B0604020202020204" charset="0"/>
              </a:rPr>
              <a:t>mắc</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thông</a:t>
            </a:r>
            <a:r>
              <a:rPr lang="en-US" dirty="0">
                <a:latin typeface="Barlow Light" panose="020B0604020202020204" charset="0"/>
              </a:rPr>
              <a:t> tin </a:t>
            </a:r>
            <a:r>
              <a:rPr lang="en-US" dirty="0" err="1">
                <a:latin typeface="Barlow Light" panose="020B0604020202020204" charset="0"/>
              </a:rPr>
              <a:t>mà</a:t>
            </a:r>
            <a:r>
              <a:rPr lang="en-US" dirty="0">
                <a:latin typeface="Barlow Light" panose="020B0604020202020204" charset="0"/>
              </a:rPr>
              <a:t> </a:t>
            </a:r>
            <a:r>
              <a:rPr lang="en-US" dirty="0" err="1">
                <a:latin typeface="Barlow Light" panose="020B0604020202020204" charset="0"/>
              </a:rPr>
              <a:t>khách</a:t>
            </a:r>
            <a:r>
              <a:rPr lang="en-US" dirty="0">
                <a:latin typeface="Barlow Light" panose="020B0604020202020204" charset="0"/>
              </a:rPr>
              <a:t> </a:t>
            </a:r>
            <a:r>
              <a:rPr lang="en-US" dirty="0" err="1">
                <a:latin typeface="Barlow Light" panose="020B0604020202020204" charset="0"/>
              </a:rPr>
              <a:t>hàng</a:t>
            </a:r>
            <a:r>
              <a:rPr lang="en-US" dirty="0">
                <a:latin typeface="Barlow Light" panose="020B0604020202020204" charset="0"/>
              </a:rPr>
              <a:t> </a:t>
            </a:r>
            <a:r>
              <a:rPr lang="en-US" dirty="0" err="1">
                <a:latin typeface="Barlow Light" panose="020B0604020202020204" charset="0"/>
              </a:rPr>
              <a:t>muốn</a:t>
            </a:r>
            <a:r>
              <a:rPr lang="en-US" dirty="0">
                <a:latin typeface="Barlow Light" panose="020B0604020202020204" charset="0"/>
              </a:rPr>
              <a:t> </a:t>
            </a:r>
            <a:r>
              <a:rPr lang="en-US" dirty="0" err="1">
                <a:latin typeface="Barlow Light" panose="020B0604020202020204" charset="0"/>
              </a:rPr>
              <a:t>biết</a:t>
            </a:r>
            <a:r>
              <a:rPr lang="en-US" dirty="0">
                <a:latin typeface="Barlow Light" panose="020B0604020202020204" charset="0"/>
              </a:rPr>
              <a:t>.</a:t>
            </a:r>
          </a:p>
        </p:txBody>
      </p:sp>
      <p:sp>
        <p:nvSpPr>
          <p:cNvPr id="17" name="TextBox 16">
            <a:extLst>
              <a:ext uri="{FF2B5EF4-FFF2-40B4-BE49-F238E27FC236}">
                <a16:creationId xmlns:a16="http://schemas.microsoft.com/office/drawing/2014/main" id="{E75E9F4D-971F-4178-AC39-DE52715BBABB}"/>
              </a:ext>
            </a:extLst>
          </p:cNvPr>
          <p:cNvSpPr txBox="1"/>
          <p:nvPr/>
        </p:nvSpPr>
        <p:spPr>
          <a:xfrm>
            <a:off x="5913784" y="3298659"/>
            <a:ext cx="1808922" cy="523220"/>
          </a:xfrm>
          <a:prstGeom prst="rect">
            <a:avLst/>
          </a:prstGeom>
          <a:noFill/>
        </p:spPr>
        <p:txBody>
          <a:bodyPr wrap="square" rtlCol="0">
            <a:spAutoFit/>
          </a:bodyPr>
          <a:lstStyle/>
          <a:p>
            <a:pPr algn="just"/>
            <a:r>
              <a:rPr lang="en-US" dirty="0">
                <a:latin typeface="Barlow Light" panose="020B0604020202020204" charset="0"/>
              </a:rPr>
              <a:t>Facebook Google++ </a:t>
            </a:r>
            <a:r>
              <a:rPr lang="en-US" dirty="0" err="1">
                <a:latin typeface="Barlow Light" panose="020B0604020202020204" charset="0"/>
              </a:rPr>
              <a:t>Youtube</a:t>
            </a:r>
            <a:r>
              <a:rPr lang="en-US" dirty="0">
                <a:latin typeface="Barlow Light" panose="020B0604020202020204" charset="0"/>
              </a:rPr>
              <a:t> </a:t>
            </a:r>
            <a:r>
              <a:rPr lang="en-US" dirty="0" err="1">
                <a:latin typeface="Barlow Light" panose="020B0604020202020204" charset="0"/>
              </a:rPr>
              <a:t>Twitte</a:t>
            </a:r>
            <a:r>
              <a:rPr lang="en-US" dirty="0">
                <a:latin typeface="Barlow Light" panose="020B0604020202020204" charset="0"/>
              </a:rPr>
              <a:t> …</a:t>
            </a:r>
          </a:p>
        </p:txBody>
      </p:sp>
    </p:spTree>
    <p:extLst>
      <p:ext uri="{BB962C8B-B14F-4D97-AF65-F5344CB8AC3E}">
        <p14:creationId xmlns:p14="http://schemas.microsoft.com/office/powerpoint/2010/main" val="191739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Barlow Light" panose="020B0604020202020204" charset="0"/>
              </a:rPr>
              <a:t>Bố cục</a:t>
            </a:r>
            <a:endParaRPr dirty="0">
              <a:latin typeface="Barlow Light" panose="020B0604020202020204" charset="0"/>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15</a:t>
            </a:fld>
            <a:endParaRPr>
              <a:latin typeface="Barlow Light" panose="020B0604020202020204" charset="0"/>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2" name="TextBox 1">
            <a:extLst>
              <a:ext uri="{FF2B5EF4-FFF2-40B4-BE49-F238E27FC236}">
                <a16:creationId xmlns:a16="http://schemas.microsoft.com/office/drawing/2014/main" id="{78843B11-7269-4566-B6E0-D0047FF3B78F}"/>
              </a:ext>
            </a:extLst>
          </p:cNvPr>
          <p:cNvSpPr txBox="1"/>
          <p:nvPr/>
        </p:nvSpPr>
        <p:spPr>
          <a:xfrm>
            <a:off x="509006" y="1603156"/>
            <a:ext cx="4272805" cy="2308324"/>
          </a:xfrm>
          <a:prstGeom prst="rect">
            <a:avLst/>
          </a:prstGeom>
          <a:noFill/>
        </p:spPr>
        <p:txBody>
          <a:bodyPr wrap="square" rtlCol="0">
            <a:spAutoFit/>
          </a:bodyPr>
          <a:lstStyle/>
          <a:p>
            <a:pPr marL="342900" lvl="1" indent="-342900">
              <a:buClr>
                <a:schemeClr val="accent2">
                  <a:lumMod val="60000"/>
                  <a:lumOff val="40000"/>
                </a:schemeClr>
              </a:buClr>
              <a:buFont typeface="Wingdings" panose="05000000000000000000" pitchFamily="2" charset="2"/>
              <a:buChar char="Ø"/>
            </a:pPr>
            <a:r>
              <a:rPr lang="en-US" sz="2400" b="1" dirty="0">
                <a:solidFill>
                  <a:schemeClr val="tx1"/>
                </a:solidFill>
                <a:latin typeface="Barlow Light" panose="020B0604020202020204" charset="0"/>
              </a:rPr>
              <a:t>PHẦN ĐẦU (HEADER)</a:t>
            </a:r>
          </a:p>
          <a:p>
            <a:pPr marL="342900" indent="-342900">
              <a:buClr>
                <a:schemeClr val="accent2">
                  <a:lumMod val="60000"/>
                  <a:lumOff val="40000"/>
                </a:schemeClr>
              </a:buClr>
              <a:buFont typeface="Wingdings" panose="05000000000000000000" pitchFamily="2" charset="2"/>
              <a:buChar char="Ø"/>
            </a:pPr>
            <a:endParaRPr lang="en-US" sz="2400" b="1" dirty="0">
              <a:solidFill>
                <a:schemeClr val="tx1"/>
              </a:solidFill>
              <a:latin typeface="Barlow Light" panose="020B0604020202020204" charset="0"/>
            </a:endParaRPr>
          </a:p>
          <a:p>
            <a:pPr marL="342900" indent="-342900">
              <a:buClr>
                <a:schemeClr val="accent2">
                  <a:lumMod val="60000"/>
                  <a:lumOff val="40000"/>
                </a:schemeClr>
              </a:buClr>
              <a:buFont typeface="Wingdings" panose="05000000000000000000" pitchFamily="2" charset="2"/>
              <a:buChar char="Ø"/>
            </a:pPr>
            <a:r>
              <a:rPr lang="en-US" sz="2400" b="1" dirty="0">
                <a:solidFill>
                  <a:schemeClr val="tx1"/>
                </a:solidFill>
                <a:latin typeface="Barlow Light" panose="020B0604020202020204" charset="0"/>
              </a:rPr>
              <a:t>PHẦN THÂN (BODY)</a:t>
            </a:r>
          </a:p>
          <a:p>
            <a:pPr marL="342900" indent="-342900">
              <a:buClr>
                <a:schemeClr val="accent2">
                  <a:lumMod val="60000"/>
                  <a:lumOff val="40000"/>
                </a:schemeClr>
              </a:buClr>
              <a:buFont typeface="Wingdings" panose="05000000000000000000" pitchFamily="2" charset="2"/>
              <a:buChar char="Ø"/>
            </a:pPr>
            <a:endParaRPr lang="en-US" sz="2400" b="1" dirty="0">
              <a:solidFill>
                <a:schemeClr val="tx1"/>
              </a:solidFill>
              <a:latin typeface="Barlow Light" panose="020B0604020202020204" charset="0"/>
            </a:endParaRPr>
          </a:p>
          <a:p>
            <a:pPr marL="342900" indent="-342900">
              <a:buClr>
                <a:schemeClr val="accent2">
                  <a:lumMod val="60000"/>
                  <a:lumOff val="40000"/>
                </a:schemeClr>
              </a:buClr>
              <a:buFont typeface="Wingdings" panose="05000000000000000000" pitchFamily="2" charset="2"/>
              <a:buChar char="Ø"/>
            </a:pPr>
            <a:r>
              <a:rPr lang="en-US" sz="2400" b="1" dirty="0">
                <a:solidFill>
                  <a:schemeClr val="tx1"/>
                </a:solidFill>
                <a:latin typeface="Barlow Light" panose="020B0604020202020204" charset="0"/>
              </a:rPr>
              <a:t>PHẦN CHÂN TRANG (FOOTER)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746734" y="4393899"/>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16</a:t>
            </a:fld>
            <a:endParaRPr>
              <a:latin typeface="Barlow Light" panose="020B0604020202020204" charset="0"/>
            </a:endParaRPr>
          </a:p>
        </p:txBody>
      </p:sp>
      <p:sp>
        <p:nvSpPr>
          <p:cNvPr id="1163" name="Google Shape;1163;p26"/>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panose="020B0604020202020204" charset="0"/>
            </a:endParaRPr>
          </a:p>
        </p:txBody>
      </p:sp>
      <p:sp>
        <p:nvSpPr>
          <p:cNvPr id="7" name="TextBox 6">
            <a:extLst>
              <a:ext uri="{FF2B5EF4-FFF2-40B4-BE49-F238E27FC236}">
                <a16:creationId xmlns:a16="http://schemas.microsoft.com/office/drawing/2014/main" id="{ADF3783E-C92F-461F-8EDA-A86FC60B8007}"/>
              </a:ext>
            </a:extLst>
          </p:cNvPr>
          <p:cNvSpPr txBox="1"/>
          <p:nvPr/>
        </p:nvSpPr>
        <p:spPr>
          <a:xfrm>
            <a:off x="467139" y="671733"/>
            <a:ext cx="6639339" cy="769441"/>
          </a:xfrm>
          <a:prstGeom prst="rect">
            <a:avLst/>
          </a:prstGeom>
          <a:noFill/>
        </p:spPr>
        <p:txBody>
          <a:bodyPr wrap="square">
            <a:spAutoFit/>
          </a:bodyPr>
          <a:lstStyle/>
          <a:p>
            <a:pPr lvl="1">
              <a:buClr>
                <a:schemeClr val="accent2">
                  <a:lumMod val="60000"/>
                  <a:lumOff val="40000"/>
                </a:schemeClr>
              </a:buClr>
            </a:pPr>
            <a:r>
              <a:rPr lang="en-US" sz="4400" dirty="0">
                <a:solidFill>
                  <a:schemeClr val="tx1"/>
                </a:solidFill>
                <a:latin typeface="Barlow Light" panose="020B0604020202020204" charset="0"/>
              </a:rPr>
              <a:t>PHẦN ĐẦU (HEADER)</a:t>
            </a:r>
          </a:p>
        </p:txBody>
      </p:sp>
      <p:sp>
        <p:nvSpPr>
          <p:cNvPr id="4" name="Rectangle 3">
            <a:extLst>
              <a:ext uri="{FF2B5EF4-FFF2-40B4-BE49-F238E27FC236}">
                <a16:creationId xmlns:a16="http://schemas.microsoft.com/office/drawing/2014/main" id="{6CE98FAB-D7F7-4A00-A5A6-63AEAB9C0435}"/>
              </a:ext>
            </a:extLst>
          </p:cNvPr>
          <p:cNvSpPr/>
          <p:nvPr/>
        </p:nvSpPr>
        <p:spPr>
          <a:xfrm>
            <a:off x="1260587" y="2152478"/>
            <a:ext cx="6092688" cy="769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rlow Light" panose="020B0604020202020204" charset="0"/>
            </a:endParaRPr>
          </a:p>
        </p:txBody>
      </p:sp>
      <p:sp>
        <p:nvSpPr>
          <p:cNvPr id="5" name="Rectangle 4">
            <a:extLst>
              <a:ext uri="{FF2B5EF4-FFF2-40B4-BE49-F238E27FC236}">
                <a16:creationId xmlns:a16="http://schemas.microsoft.com/office/drawing/2014/main" id="{018B1BA7-C0B1-4BB4-AFCB-09E1D95D8B11}"/>
              </a:ext>
            </a:extLst>
          </p:cNvPr>
          <p:cNvSpPr/>
          <p:nvPr/>
        </p:nvSpPr>
        <p:spPr>
          <a:xfrm>
            <a:off x="1429551" y="2328899"/>
            <a:ext cx="1043609"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Light" panose="020B0604020202020204" charset="0"/>
              </a:rPr>
              <a:t>Logo</a:t>
            </a:r>
          </a:p>
        </p:txBody>
      </p:sp>
      <p:sp>
        <p:nvSpPr>
          <p:cNvPr id="6" name="Rectangle 5">
            <a:extLst>
              <a:ext uri="{FF2B5EF4-FFF2-40B4-BE49-F238E27FC236}">
                <a16:creationId xmlns:a16="http://schemas.microsoft.com/office/drawing/2014/main" id="{274C7B9B-7BE2-4AFF-8733-42A2FB639684}"/>
              </a:ext>
            </a:extLst>
          </p:cNvPr>
          <p:cNvSpPr/>
          <p:nvPr/>
        </p:nvSpPr>
        <p:spPr>
          <a:xfrm>
            <a:off x="2830969" y="2328899"/>
            <a:ext cx="4373218"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Light" panose="020B0604020202020204" charset="0"/>
              </a:rPr>
              <a:t>Menu</a:t>
            </a:r>
          </a:p>
        </p:txBody>
      </p:sp>
      <p:cxnSp>
        <p:nvCxnSpPr>
          <p:cNvPr id="9" name="Connector: Curved 8">
            <a:extLst>
              <a:ext uri="{FF2B5EF4-FFF2-40B4-BE49-F238E27FC236}">
                <a16:creationId xmlns:a16="http://schemas.microsoft.com/office/drawing/2014/main" id="{1427C5FF-9A20-4908-9922-F6205D693EB9}"/>
              </a:ext>
            </a:extLst>
          </p:cNvPr>
          <p:cNvCxnSpPr>
            <a:cxnSpLocks/>
            <a:stCxn id="5" idx="2"/>
          </p:cNvCxnSpPr>
          <p:nvPr/>
        </p:nvCxnSpPr>
        <p:spPr>
          <a:xfrm rot="5400000">
            <a:off x="1579818" y="2818906"/>
            <a:ext cx="451557" cy="2915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5CE1726-4E67-4B14-AFE9-C3ABDFAA2AA7}"/>
              </a:ext>
            </a:extLst>
          </p:cNvPr>
          <p:cNvSpPr txBox="1"/>
          <p:nvPr/>
        </p:nvSpPr>
        <p:spPr>
          <a:xfrm>
            <a:off x="1055343" y="3190443"/>
            <a:ext cx="1208985" cy="307777"/>
          </a:xfrm>
          <a:prstGeom prst="rect">
            <a:avLst/>
          </a:prstGeom>
          <a:noFill/>
        </p:spPr>
        <p:txBody>
          <a:bodyPr wrap="none" rtlCol="0">
            <a:spAutoFit/>
          </a:bodyPr>
          <a:lstStyle/>
          <a:p>
            <a:r>
              <a:rPr lang="en-US" dirty="0">
                <a:latin typeface="Barlow Light" panose="020B0604020202020204" charset="0"/>
              </a:rPr>
              <a:t>Logo </a:t>
            </a:r>
            <a:r>
              <a:rPr lang="en-US" dirty="0" err="1">
                <a:latin typeface="Barlow Light" panose="020B0604020202020204" charset="0"/>
              </a:rPr>
              <a:t>công</a:t>
            </a:r>
            <a:r>
              <a:rPr lang="en-US" dirty="0">
                <a:latin typeface="Barlow Light" panose="020B0604020202020204" charset="0"/>
              </a:rPr>
              <a:t> ty</a:t>
            </a:r>
          </a:p>
        </p:txBody>
      </p:sp>
      <p:cxnSp>
        <p:nvCxnSpPr>
          <p:cNvPr id="12" name="Connector: Curved 11">
            <a:extLst>
              <a:ext uri="{FF2B5EF4-FFF2-40B4-BE49-F238E27FC236}">
                <a16:creationId xmlns:a16="http://schemas.microsoft.com/office/drawing/2014/main" id="{BAA3D815-49F4-4779-9D47-1E91E5B4601F}"/>
              </a:ext>
            </a:extLst>
          </p:cNvPr>
          <p:cNvCxnSpPr>
            <a:stCxn id="6" idx="0"/>
          </p:cNvCxnSpPr>
          <p:nvPr/>
        </p:nvCxnSpPr>
        <p:spPr>
          <a:xfrm rot="5400000" flipH="1" flipV="1">
            <a:off x="4934338" y="1947485"/>
            <a:ext cx="464654" cy="29817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DA9AC7F-2A92-4EC8-9796-ACFA7F759A89}"/>
              </a:ext>
            </a:extLst>
          </p:cNvPr>
          <p:cNvSpPr txBox="1"/>
          <p:nvPr/>
        </p:nvSpPr>
        <p:spPr>
          <a:xfrm>
            <a:off x="3741442" y="1588600"/>
            <a:ext cx="2880917" cy="307777"/>
          </a:xfrm>
          <a:prstGeom prst="rect">
            <a:avLst/>
          </a:prstGeom>
          <a:noFill/>
        </p:spPr>
        <p:txBody>
          <a:bodyPr wrap="none" rtlCol="0">
            <a:spAutoFit/>
          </a:bodyPr>
          <a:lstStyle/>
          <a:p>
            <a:r>
              <a:rPr lang="en-US" dirty="0" err="1">
                <a:latin typeface="Barlow Light" panose="020B0604020202020204" charset="0"/>
              </a:rPr>
              <a:t>Chữ</a:t>
            </a:r>
            <a:r>
              <a:rPr lang="en-US" dirty="0">
                <a:latin typeface="Barlow Light" panose="020B0604020202020204" charset="0"/>
              </a:rPr>
              <a:t> </a:t>
            </a:r>
            <a:r>
              <a:rPr lang="en-US" dirty="0" err="1">
                <a:latin typeface="Barlow Light" panose="020B0604020202020204" charset="0"/>
              </a:rPr>
              <a:t>đen</a:t>
            </a:r>
            <a:r>
              <a:rPr lang="en-US" dirty="0">
                <a:latin typeface="Barlow Light" panose="020B0604020202020204" charset="0"/>
              </a:rPr>
              <a:t>, </a:t>
            </a:r>
            <a:r>
              <a:rPr lang="en-US" dirty="0" err="1">
                <a:latin typeface="Barlow Light" panose="020B0604020202020204" charset="0"/>
              </a:rPr>
              <a:t>nền</a:t>
            </a:r>
            <a:r>
              <a:rPr lang="en-US" dirty="0">
                <a:latin typeface="Barlow Light" panose="020B0604020202020204" charset="0"/>
              </a:rPr>
              <a:t> cam </a:t>
            </a:r>
            <a:r>
              <a:rPr lang="en-US" dirty="0" err="1">
                <a:latin typeface="Barlow Light" panose="020B0604020202020204" charset="0"/>
              </a:rPr>
              <a:t>khi</a:t>
            </a:r>
            <a:r>
              <a:rPr lang="en-US" dirty="0">
                <a:latin typeface="Barlow Light" panose="020B0604020202020204" charset="0"/>
              </a:rPr>
              <a:t> </a:t>
            </a:r>
            <a:r>
              <a:rPr lang="en-US" dirty="0" err="1">
                <a:latin typeface="Barlow Light" panose="020B0604020202020204" charset="0"/>
              </a:rPr>
              <a:t>rê</a:t>
            </a:r>
            <a:r>
              <a:rPr lang="en-US" dirty="0">
                <a:latin typeface="Barlow Light" panose="020B0604020202020204" charset="0"/>
              </a:rPr>
              <a:t> </a:t>
            </a:r>
            <a:r>
              <a:rPr lang="en-US" dirty="0" err="1">
                <a:latin typeface="Barlow Light" panose="020B0604020202020204" charset="0"/>
              </a:rPr>
              <a:t>chuột</a:t>
            </a:r>
            <a:r>
              <a:rPr lang="en-US" dirty="0">
                <a:latin typeface="Barlow Light" panose="020B0604020202020204" charset="0"/>
              </a:rPr>
              <a:t> qua </a:t>
            </a:r>
          </a:p>
        </p:txBody>
      </p:sp>
      <p:cxnSp>
        <p:nvCxnSpPr>
          <p:cNvPr id="18" name="Connector: Curved 17">
            <a:extLst>
              <a:ext uri="{FF2B5EF4-FFF2-40B4-BE49-F238E27FC236}">
                <a16:creationId xmlns:a16="http://schemas.microsoft.com/office/drawing/2014/main" id="{8A52C69B-B9DB-4FED-9F95-F44A6D978E22}"/>
              </a:ext>
            </a:extLst>
          </p:cNvPr>
          <p:cNvCxnSpPr>
            <a:stCxn id="6" idx="2"/>
          </p:cNvCxnSpPr>
          <p:nvPr/>
        </p:nvCxnSpPr>
        <p:spPr>
          <a:xfrm rot="5400000">
            <a:off x="4624078" y="2784520"/>
            <a:ext cx="439132" cy="3478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CC7F56D-E8E3-48D3-A60C-2D4F53A47013}"/>
              </a:ext>
            </a:extLst>
          </p:cNvPr>
          <p:cNvSpPr txBox="1"/>
          <p:nvPr/>
        </p:nvSpPr>
        <p:spPr>
          <a:xfrm>
            <a:off x="3203688" y="3190443"/>
            <a:ext cx="2932042" cy="1384995"/>
          </a:xfrm>
          <a:prstGeom prst="rect">
            <a:avLst/>
          </a:prstGeom>
          <a:noFill/>
        </p:spPr>
        <p:txBody>
          <a:bodyPr wrap="square">
            <a:spAutoFit/>
          </a:bodyPr>
          <a:lstStyle/>
          <a:p>
            <a:r>
              <a:rPr lang="vi-VN" dirty="0">
                <a:latin typeface="Barlow Light" panose="020B0604020202020204" charset="0"/>
              </a:rPr>
              <a:t>Menu điều hướng, gồm các mục</a:t>
            </a:r>
            <a:endParaRPr lang="en-US" dirty="0">
              <a:latin typeface="Barlow Light" panose="020B0604020202020204" charset="0"/>
            </a:endParaRPr>
          </a:p>
          <a:p>
            <a:endParaRPr lang="en-US" dirty="0">
              <a:latin typeface="Barlow Light" panose="020B0604020202020204" charset="0"/>
            </a:endParaRPr>
          </a:p>
          <a:p>
            <a:r>
              <a:rPr lang="en-US" dirty="0">
                <a:latin typeface="Barlow Light" panose="020B0604020202020204" charset="0"/>
              </a:rPr>
              <a:t>- Home</a:t>
            </a:r>
          </a:p>
          <a:p>
            <a:r>
              <a:rPr lang="en-US" dirty="0">
                <a:latin typeface="Barlow Light" panose="020B0604020202020204" charset="0"/>
              </a:rPr>
              <a:t>- Shop</a:t>
            </a:r>
          </a:p>
          <a:p>
            <a:r>
              <a:rPr lang="en-US" dirty="0">
                <a:latin typeface="Barlow Light" panose="020B0604020202020204" charset="0"/>
              </a:rPr>
              <a:t>- Account </a:t>
            </a:r>
          </a:p>
          <a:p>
            <a:r>
              <a:rPr lang="en-US" dirty="0">
                <a:latin typeface="Barlow Light" panose="020B0604020202020204" charset="0"/>
              </a:rPr>
              <a:t>- Contact</a:t>
            </a:r>
          </a:p>
        </p:txBody>
      </p:sp>
    </p:spTree>
    <p:extLst>
      <p:ext uri="{BB962C8B-B14F-4D97-AF65-F5344CB8AC3E}">
        <p14:creationId xmlns:p14="http://schemas.microsoft.com/office/powerpoint/2010/main" val="161792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746734" y="4393899"/>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17</a:t>
            </a:fld>
            <a:endParaRPr>
              <a:latin typeface="Barlow Light" panose="020B0604020202020204" charset="0"/>
            </a:endParaRPr>
          </a:p>
        </p:txBody>
      </p:sp>
      <p:sp>
        <p:nvSpPr>
          <p:cNvPr id="1163" name="Google Shape;1163;p26"/>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panose="020B0604020202020204" charset="0"/>
            </a:endParaRPr>
          </a:p>
        </p:txBody>
      </p:sp>
      <p:sp>
        <p:nvSpPr>
          <p:cNvPr id="7" name="TextBox 6">
            <a:extLst>
              <a:ext uri="{FF2B5EF4-FFF2-40B4-BE49-F238E27FC236}">
                <a16:creationId xmlns:a16="http://schemas.microsoft.com/office/drawing/2014/main" id="{ADF3783E-C92F-461F-8EDA-A86FC60B8007}"/>
              </a:ext>
            </a:extLst>
          </p:cNvPr>
          <p:cNvSpPr txBox="1"/>
          <p:nvPr/>
        </p:nvSpPr>
        <p:spPr>
          <a:xfrm>
            <a:off x="467139" y="671733"/>
            <a:ext cx="8279595" cy="769441"/>
          </a:xfrm>
          <a:prstGeom prst="rect">
            <a:avLst/>
          </a:prstGeom>
          <a:noFill/>
        </p:spPr>
        <p:txBody>
          <a:bodyPr wrap="square">
            <a:spAutoFit/>
          </a:bodyPr>
          <a:lstStyle/>
          <a:p>
            <a:pPr lvl="1">
              <a:buClr>
                <a:schemeClr val="accent2">
                  <a:lumMod val="60000"/>
                  <a:lumOff val="40000"/>
                </a:schemeClr>
              </a:buClr>
            </a:pPr>
            <a:r>
              <a:rPr lang="en-US" sz="4400" dirty="0">
                <a:latin typeface="Barlow Light" panose="020B0604020202020204" charset="0"/>
              </a:rPr>
              <a:t>BODY – TRANG CHỦ</a:t>
            </a:r>
            <a:endParaRPr lang="en-US" sz="4400" dirty="0">
              <a:solidFill>
                <a:schemeClr val="tx1"/>
              </a:solidFill>
              <a:latin typeface="Barlow Light" panose="020B0604020202020204" charset="0"/>
            </a:endParaRPr>
          </a:p>
        </p:txBody>
      </p:sp>
      <p:sp>
        <p:nvSpPr>
          <p:cNvPr id="4" name="Rectangle 3">
            <a:extLst>
              <a:ext uri="{FF2B5EF4-FFF2-40B4-BE49-F238E27FC236}">
                <a16:creationId xmlns:a16="http://schemas.microsoft.com/office/drawing/2014/main" id="{6CE98FAB-D7F7-4A00-A5A6-63AEAB9C0435}"/>
              </a:ext>
            </a:extLst>
          </p:cNvPr>
          <p:cNvSpPr/>
          <p:nvPr/>
        </p:nvSpPr>
        <p:spPr>
          <a:xfrm>
            <a:off x="685801" y="1779105"/>
            <a:ext cx="3677477" cy="30115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rlow Light" panose="020B0604020202020204" charset="0"/>
            </a:endParaRPr>
          </a:p>
        </p:txBody>
      </p:sp>
      <p:sp>
        <p:nvSpPr>
          <p:cNvPr id="5" name="Rectangle 4">
            <a:extLst>
              <a:ext uri="{FF2B5EF4-FFF2-40B4-BE49-F238E27FC236}">
                <a16:creationId xmlns:a16="http://schemas.microsoft.com/office/drawing/2014/main" id="{018B1BA7-C0B1-4BB4-AFCB-09E1D95D8B11}"/>
              </a:ext>
            </a:extLst>
          </p:cNvPr>
          <p:cNvSpPr/>
          <p:nvPr/>
        </p:nvSpPr>
        <p:spPr>
          <a:xfrm>
            <a:off x="1071742" y="1918910"/>
            <a:ext cx="2893971"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Light" panose="020B0604020202020204" charset="0"/>
              </a:rPr>
              <a:t>BANNER SLIDER </a:t>
            </a:r>
          </a:p>
        </p:txBody>
      </p:sp>
      <p:sp>
        <p:nvSpPr>
          <p:cNvPr id="6" name="Rectangle 5">
            <a:extLst>
              <a:ext uri="{FF2B5EF4-FFF2-40B4-BE49-F238E27FC236}">
                <a16:creationId xmlns:a16="http://schemas.microsoft.com/office/drawing/2014/main" id="{274C7B9B-7BE2-4AFF-8733-42A2FB639684}"/>
              </a:ext>
            </a:extLst>
          </p:cNvPr>
          <p:cNvSpPr/>
          <p:nvPr/>
        </p:nvSpPr>
        <p:spPr>
          <a:xfrm>
            <a:off x="1071742" y="2507547"/>
            <a:ext cx="2893971" cy="132895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endParaRPr lang="en-US" dirty="0">
              <a:latin typeface="Barlow Light" panose="020B0604020202020204" charset="0"/>
            </a:endParaRPr>
          </a:p>
        </p:txBody>
      </p:sp>
      <p:cxnSp>
        <p:nvCxnSpPr>
          <p:cNvPr id="3" name="Connector: Curved 2">
            <a:extLst>
              <a:ext uri="{FF2B5EF4-FFF2-40B4-BE49-F238E27FC236}">
                <a16:creationId xmlns:a16="http://schemas.microsoft.com/office/drawing/2014/main" id="{895C2168-EF8D-4FDB-8197-D0984B27CFBB}"/>
              </a:ext>
            </a:extLst>
          </p:cNvPr>
          <p:cNvCxnSpPr/>
          <p:nvPr/>
        </p:nvCxnSpPr>
        <p:spPr>
          <a:xfrm flipV="1">
            <a:off x="3965713" y="2007704"/>
            <a:ext cx="1391478" cy="1619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3524B4F-A987-496C-97DE-42CB55CD7F1B}"/>
              </a:ext>
            </a:extLst>
          </p:cNvPr>
          <p:cNvCxnSpPr>
            <a:stCxn id="6" idx="3"/>
          </p:cNvCxnSpPr>
          <p:nvPr/>
        </p:nvCxnSpPr>
        <p:spPr>
          <a:xfrm flipV="1">
            <a:off x="3965713" y="2973885"/>
            <a:ext cx="1321904" cy="1981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25A8-57C4-4062-9DD7-A9985F0E01F2}"/>
              </a:ext>
            </a:extLst>
          </p:cNvPr>
          <p:cNvSpPr txBox="1"/>
          <p:nvPr/>
        </p:nvSpPr>
        <p:spPr>
          <a:xfrm>
            <a:off x="5357191" y="1746094"/>
            <a:ext cx="3270447" cy="523220"/>
          </a:xfrm>
          <a:prstGeom prst="rect">
            <a:avLst/>
          </a:prstGeom>
          <a:noFill/>
        </p:spPr>
        <p:txBody>
          <a:bodyPr wrap="none" rtlCol="0">
            <a:spAutoFit/>
          </a:bodyPr>
          <a:lstStyle/>
          <a:p>
            <a:r>
              <a:rPr lang="en-US" dirty="0" err="1">
                <a:latin typeface="Barlow Light" panose="020B0604020202020204" charset="0"/>
              </a:rPr>
              <a:t>Giới</a:t>
            </a:r>
            <a:r>
              <a:rPr lang="en-US" dirty="0">
                <a:latin typeface="Barlow Light" panose="020B0604020202020204" charset="0"/>
              </a:rPr>
              <a:t> </a:t>
            </a:r>
            <a:r>
              <a:rPr lang="en-US" dirty="0" err="1">
                <a:latin typeface="Barlow Light" panose="020B0604020202020204" charset="0"/>
              </a:rPr>
              <a:t>thiệu</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chương</a:t>
            </a:r>
            <a:r>
              <a:rPr lang="en-US" dirty="0">
                <a:latin typeface="Barlow Light" panose="020B0604020202020204" charset="0"/>
              </a:rPr>
              <a:t> </a:t>
            </a:r>
            <a:r>
              <a:rPr lang="en-US" dirty="0" err="1">
                <a:latin typeface="Barlow Light" panose="020B0604020202020204" charset="0"/>
              </a:rPr>
              <a:t>trình</a:t>
            </a:r>
            <a:r>
              <a:rPr lang="en-US" dirty="0">
                <a:latin typeface="Barlow Light" panose="020B0604020202020204" charset="0"/>
              </a:rPr>
              <a:t> </a:t>
            </a:r>
            <a:r>
              <a:rPr lang="en-US" dirty="0" err="1">
                <a:latin typeface="Barlow Light" panose="020B0604020202020204" charset="0"/>
              </a:rPr>
              <a:t>khuyến</a:t>
            </a:r>
            <a:r>
              <a:rPr lang="en-US" dirty="0">
                <a:latin typeface="Barlow Light" panose="020B0604020202020204" charset="0"/>
              </a:rPr>
              <a:t> </a:t>
            </a:r>
            <a:r>
              <a:rPr lang="en-US" dirty="0" err="1">
                <a:latin typeface="Barlow Light" panose="020B0604020202020204" charset="0"/>
              </a:rPr>
              <a:t>mãi</a:t>
            </a:r>
            <a:r>
              <a:rPr lang="en-US" dirty="0">
                <a:latin typeface="Barlow Light" panose="020B0604020202020204" charset="0"/>
              </a:rPr>
              <a:t>, </a:t>
            </a:r>
          </a:p>
          <a:p>
            <a:r>
              <a:rPr lang="en-US" dirty="0" err="1">
                <a:latin typeface="Barlow Light" panose="020B0604020202020204" charset="0"/>
              </a:rPr>
              <a:t>dịch</a:t>
            </a:r>
            <a:r>
              <a:rPr lang="en-US" dirty="0">
                <a:latin typeface="Barlow Light" panose="020B0604020202020204" charset="0"/>
              </a:rPr>
              <a:t> </a:t>
            </a:r>
            <a:r>
              <a:rPr lang="en-US" dirty="0" err="1">
                <a:latin typeface="Barlow Light" panose="020B0604020202020204" charset="0"/>
              </a:rPr>
              <a:t>vụ</a:t>
            </a:r>
            <a:r>
              <a:rPr lang="en-US" dirty="0">
                <a:latin typeface="Barlow Light" panose="020B0604020202020204" charset="0"/>
              </a:rPr>
              <a:t> </a:t>
            </a:r>
            <a:r>
              <a:rPr lang="en-US" dirty="0" err="1">
                <a:latin typeface="Barlow Light" panose="020B0604020202020204" charset="0"/>
              </a:rPr>
              <a:t>của</a:t>
            </a:r>
            <a:r>
              <a:rPr lang="en-US" dirty="0">
                <a:latin typeface="Barlow Light" panose="020B0604020202020204" charset="0"/>
              </a:rPr>
              <a:t> shop</a:t>
            </a:r>
          </a:p>
        </p:txBody>
      </p:sp>
      <p:sp>
        <p:nvSpPr>
          <p:cNvPr id="15" name="TextBox 14">
            <a:extLst>
              <a:ext uri="{FF2B5EF4-FFF2-40B4-BE49-F238E27FC236}">
                <a16:creationId xmlns:a16="http://schemas.microsoft.com/office/drawing/2014/main" id="{49483B0E-2A72-413F-89C6-E252167D03CA}"/>
              </a:ext>
            </a:extLst>
          </p:cNvPr>
          <p:cNvSpPr txBox="1"/>
          <p:nvPr/>
        </p:nvSpPr>
        <p:spPr>
          <a:xfrm>
            <a:off x="5357190" y="2712275"/>
            <a:ext cx="3161443" cy="307777"/>
          </a:xfrm>
          <a:prstGeom prst="rect">
            <a:avLst/>
          </a:prstGeom>
          <a:noFill/>
        </p:spPr>
        <p:txBody>
          <a:bodyPr wrap="none" rtlCol="0">
            <a:spAutoFit/>
          </a:bodyPr>
          <a:lstStyle/>
          <a:p>
            <a:r>
              <a:rPr lang="en-US" dirty="0" err="1">
                <a:latin typeface="Barlow Light" panose="020B0604020202020204" charset="0"/>
              </a:rPr>
              <a:t>Danh</a:t>
            </a:r>
            <a:r>
              <a:rPr lang="en-US" dirty="0">
                <a:latin typeface="Barlow Light" panose="020B0604020202020204" charset="0"/>
              </a:rPr>
              <a:t> </a:t>
            </a:r>
            <a:r>
              <a:rPr lang="en-US" dirty="0" err="1">
                <a:latin typeface="Barlow Light" panose="020B0604020202020204" charset="0"/>
              </a:rPr>
              <a:t>sách</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r>
              <a:rPr lang="en-US" dirty="0">
                <a:latin typeface="Barlow Light" panose="020B0604020202020204" charset="0"/>
              </a:rPr>
              <a:t> </a:t>
            </a:r>
            <a:r>
              <a:rPr lang="en-US" dirty="0" err="1">
                <a:latin typeface="Barlow Light" panose="020B0604020202020204" charset="0"/>
              </a:rPr>
              <a:t>của</a:t>
            </a:r>
            <a:r>
              <a:rPr lang="en-US" dirty="0">
                <a:latin typeface="Barlow Light" panose="020B0604020202020204" charset="0"/>
              </a:rPr>
              <a:t> </a:t>
            </a:r>
            <a:r>
              <a:rPr lang="en-US" dirty="0" err="1">
                <a:latin typeface="Barlow Light" panose="020B0604020202020204" charset="0"/>
              </a:rPr>
              <a:t>cửa</a:t>
            </a:r>
            <a:r>
              <a:rPr lang="en-US" dirty="0">
                <a:latin typeface="Barlow Light" panose="020B0604020202020204" charset="0"/>
              </a:rPr>
              <a:t> </a:t>
            </a:r>
            <a:r>
              <a:rPr lang="en-US" dirty="0" err="1">
                <a:latin typeface="Barlow Light" panose="020B0604020202020204" charset="0"/>
              </a:rPr>
              <a:t>hàng</a:t>
            </a:r>
            <a:endParaRPr lang="en-US" dirty="0">
              <a:latin typeface="Barlow Light" panose="020B0604020202020204" charset="0"/>
            </a:endParaRPr>
          </a:p>
        </p:txBody>
      </p:sp>
      <p:sp>
        <p:nvSpPr>
          <p:cNvPr id="2" name="Rectangle 1">
            <a:extLst>
              <a:ext uri="{FF2B5EF4-FFF2-40B4-BE49-F238E27FC236}">
                <a16:creationId xmlns:a16="http://schemas.microsoft.com/office/drawing/2014/main" id="{2DB7D19C-9A33-4E5A-9DB4-C32F1C1543A6}"/>
              </a:ext>
            </a:extLst>
          </p:cNvPr>
          <p:cNvSpPr/>
          <p:nvPr/>
        </p:nvSpPr>
        <p:spPr>
          <a:xfrm>
            <a:off x="1071742" y="4108588"/>
            <a:ext cx="2893971"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Light" panose="020B0604020202020204" charset="0"/>
              </a:rPr>
              <a:t>Sale</a:t>
            </a:r>
          </a:p>
        </p:txBody>
      </p:sp>
      <p:cxnSp>
        <p:nvCxnSpPr>
          <p:cNvPr id="16" name="Connector: Curved 15">
            <a:extLst>
              <a:ext uri="{FF2B5EF4-FFF2-40B4-BE49-F238E27FC236}">
                <a16:creationId xmlns:a16="http://schemas.microsoft.com/office/drawing/2014/main" id="{DBA44391-03CD-49E9-8EA5-0207F4368001}"/>
              </a:ext>
            </a:extLst>
          </p:cNvPr>
          <p:cNvCxnSpPr/>
          <p:nvPr/>
        </p:nvCxnSpPr>
        <p:spPr>
          <a:xfrm flipV="1">
            <a:off x="3945984" y="4119970"/>
            <a:ext cx="1321904" cy="1981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12E4A0-F3B4-4B82-90BA-708ECEE333AB}"/>
              </a:ext>
            </a:extLst>
          </p:cNvPr>
          <p:cNvSpPr txBox="1"/>
          <p:nvPr/>
        </p:nvSpPr>
        <p:spPr>
          <a:xfrm>
            <a:off x="5357190" y="3911263"/>
            <a:ext cx="3348994" cy="523220"/>
          </a:xfrm>
          <a:prstGeom prst="rect">
            <a:avLst/>
          </a:prstGeom>
          <a:noFill/>
        </p:spPr>
        <p:txBody>
          <a:bodyPr wrap="square" rtlCol="0">
            <a:spAutoFit/>
          </a:bodyPr>
          <a:lstStyle/>
          <a:p>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r>
              <a:rPr lang="en-US" dirty="0">
                <a:latin typeface="Barlow Light" panose="020B0604020202020204" charset="0"/>
              </a:rPr>
              <a:t> </a:t>
            </a:r>
            <a:r>
              <a:rPr lang="en-US" dirty="0" err="1">
                <a:latin typeface="Barlow Light" panose="020B0604020202020204" charset="0"/>
              </a:rPr>
              <a:t>đang</a:t>
            </a:r>
            <a:r>
              <a:rPr lang="en-US" dirty="0">
                <a:latin typeface="Barlow Light" panose="020B0604020202020204" charset="0"/>
              </a:rPr>
              <a:t> </a:t>
            </a:r>
            <a:r>
              <a:rPr lang="en-US" dirty="0" err="1">
                <a:latin typeface="Barlow Light" panose="020B0604020202020204" charset="0"/>
              </a:rPr>
              <a:t>được</a:t>
            </a:r>
            <a:r>
              <a:rPr lang="en-US" dirty="0">
                <a:latin typeface="Barlow Light" panose="020B0604020202020204" charset="0"/>
              </a:rPr>
              <a:t> </a:t>
            </a:r>
            <a:r>
              <a:rPr lang="en-US" dirty="0" err="1">
                <a:latin typeface="Barlow Light" panose="020B0604020202020204" charset="0"/>
              </a:rPr>
              <a:t>giảm</a:t>
            </a:r>
            <a:r>
              <a:rPr lang="en-US" dirty="0">
                <a:latin typeface="Barlow Light" panose="020B0604020202020204" charset="0"/>
              </a:rPr>
              <a:t> </a:t>
            </a:r>
            <a:r>
              <a:rPr lang="en-US" dirty="0" err="1">
                <a:latin typeface="Barlow Light" panose="020B0604020202020204" charset="0"/>
              </a:rPr>
              <a:t>giá</a:t>
            </a:r>
            <a:r>
              <a:rPr lang="en-US" dirty="0">
                <a:latin typeface="Barlow Light" panose="020B0604020202020204" charset="0"/>
              </a:rPr>
              <a:t> </a:t>
            </a:r>
            <a:r>
              <a:rPr lang="en-US" dirty="0" err="1">
                <a:latin typeface="Barlow Light" panose="020B0604020202020204" charset="0"/>
              </a:rPr>
              <a:t>trong</a:t>
            </a:r>
            <a:r>
              <a:rPr lang="en-US" dirty="0">
                <a:latin typeface="Barlow Light" panose="020B0604020202020204" charset="0"/>
              </a:rPr>
              <a:t> </a:t>
            </a:r>
            <a:r>
              <a:rPr lang="en-US" dirty="0" err="1">
                <a:latin typeface="Barlow Light" panose="020B0604020202020204" charset="0"/>
              </a:rPr>
              <a:t>tuần</a:t>
            </a:r>
            <a:endParaRPr lang="en-US" dirty="0">
              <a:latin typeface="Barlow Light" panose="020B0604020202020204" charset="0"/>
            </a:endParaRPr>
          </a:p>
        </p:txBody>
      </p:sp>
    </p:spTree>
    <p:extLst>
      <p:ext uri="{BB962C8B-B14F-4D97-AF65-F5344CB8AC3E}">
        <p14:creationId xmlns:p14="http://schemas.microsoft.com/office/powerpoint/2010/main" val="858389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746734" y="4393899"/>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18</a:t>
            </a:fld>
            <a:endParaRPr>
              <a:latin typeface="Barlow Light" panose="020B0604020202020204" charset="0"/>
            </a:endParaRPr>
          </a:p>
        </p:txBody>
      </p:sp>
      <p:sp>
        <p:nvSpPr>
          <p:cNvPr id="1163" name="Google Shape;1163;p26"/>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panose="020B0604020202020204" charset="0"/>
            </a:endParaRPr>
          </a:p>
        </p:txBody>
      </p:sp>
      <p:sp>
        <p:nvSpPr>
          <p:cNvPr id="7" name="TextBox 6">
            <a:extLst>
              <a:ext uri="{FF2B5EF4-FFF2-40B4-BE49-F238E27FC236}">
                <a16:creationId xmlns:a16="http://schemas.microsoft.com/office/drawing/2014/main" id="{ADF3783E-C92F-461F-8EDA-A86FC60B8007}"/>
              </a:ext>
            </a:extLst>
          </p:cNvPr>
          <p:cNvSpPr txBox="1"/>
          <p:nvPr/>
        </p:nvSpPr>
        <p:spPr>
          <a:xfrm>
            <a:off x="521654" y="726575"/>
            <a:ext cx="8279595" cy="523220"/>
          </a:xfrm>
          <a:prstGeom prst="rect">
            <a:avLst/>
          </a:prstGeom>
          <a:noFill/>
        </p:spPr>
        <p:txBody>
          <a:bodyPr wrap="square">
            <a:spAutoFit/>
          </a:bodyPr>
          <a:lstStyle/>
          <a:p>
            <a:pPr lvl="1">
              <a:buClr>
                <a:schemeClr val="accent2">
                  <a:lumMod val="60000"/>
                  <a:lumOff val="40000"/>
                </a:schemeClr>
              </a:buClr>
            </a:pPr>
            <a:r>
              <a:rPr lang="en-US" sz="2800" dirty="0">
                <a:latin typeface="Barlow Light" panose="020B0604020202020204" charset="0"/>
              </a:rPr>
              <a:t>FOOTER</a:t>
            </a:r>
            <a:endParaRPr lang="en-US" sz="2800" dirty="0">
              <a:solidFill>
                <a:schemeClr val="tx1"/>
              </a:solidFill>
              <a:latin typeface="Barlow Light" panose="020B0604020202020204" charset="0"/>
            </a:endParaRPr>
          </a:p>
        </p:txBody>
      </p:sp>
      <p:sp>
        <p:nvSpPr>
          <p:cNvPr id="4" name="Rectangle 3">
            <a:extLst>
              <a:ext uri="{FF2B5EF4-FFF2-40B4-BE49-F238E27FC236}">
                <a16:creationId xmlns:a16="http://schemas.microsoft.com/office/drawing/2014/main" id="{6CE98FAB-D7F7-4A00-A5A6-63AEAB9C0435}"/>
              </a:ext>
            </a:extLst>
          </p:cNvPr>
          <p:cNvSpPr/>
          <p:nvPr/>
        </p:nvSpPr>
        <p:spPr>
          <a:xfrm>
            <a:off x="685801" y="1779105"/>
            <a:ext cx="3677477" cy="23356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Barlow Light" panose="020B0604020202020204" charset="0"/>
            </a:endParaRPr>
          </a:p>
        </p:txBody>
      </p:sp>
      <p:sp>
        <p:nvSpPr>
          <p:cNvPr id="5" name="Rectangle 4">
            <a:extLst>
              <a:ext uri="{FF2B5EF4-FFF2-40B4-BE49-F238E27FC236}">
                <a16:creationId xmlns:a16="http://schemas.microsoft.com/office/drawing/2014/main" id="{018B1BA7-C0B1-4BB4-AFCB-09E1D95D8B11}"/>
              </a:ext>
            </a:extLst>
          </p:cNvPr>
          <p:cNvSpPr/>
          <p:nvPr/>
        </p:nvSpPr>
        <p:spPr>
          <a:xfrm>
            <a:off x="1071742" y="1918910"/>
            <a:ext cx="2893971" cy="40998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Barlow Light" panose="020B0604020202020204" charset="0"/>
              </a:rPr>
              <a:t>Thông</a:t>
            </a:r>
            <a:r>
              <a:rPr lang="en-US" dirty="0">
                <a:latin typeface="Barlow Light" panose="020B0604020202020204" charset="0"/>
              </a:rPr>
              <a:t> tin </a:t>
            </a:r>
            <a:r>
              <a:rPr lang="en-US" dirty="0" err="1">
                <a:latin typeface="Barlow Light" panose="020B0604020202020204" charset="0"/>
              </a:rPr>
              <a:t>về</a:t>
            </a:r>
            <a:r>
              <a:rPr lang="en-US" dirty="0">
                <a:latin typeface="Barlow Light" panose="020B0604020202020204" charset="0"/>
              </a:rPr>
              <a:t> </a:t>
            </a:r>
            <a:r>
              <a:rPr lang="en-US" dirty="0" err="1">
                <a:latin typeface="Barlow Light" panose="020B0604020202020204" charset="0"/>
              </a:rPr>
              <a:t>công</a:t>
            </a:r>
            <a:r>
              <a:rPr lang="en-US" dirty="0">
                <a:latin typeface="Barlow Light" panose="020B0604020202020204" charset="0"/>
              </a:rPr>
              <a:t> ty</a:t>
            </a:r>
          </a:p>
        </p:txBody>
      </p:sp>
      <p:sp>
        <p:nvSpPr>
          <p:cNvPr id="6" name="Rectangle 5">
            <a:extLst>
              <a:ext uri="{FF2B5EF4-FFF2-40B4-BE49-F238E27FC236}">
                <a16:creationId xmlns:a16="http://schemas.microsoft.com/office/drawing/2014/main" id="{274C7B9B-7BE2-4AFF-8733-42A2FB639684}"/>
              </a:ext>
            </a:extLst>
          </p:cNvPr>
          <p:cNvSpPr/>
          <p:nvPr/>
        </p:nvSpPr>
        <p:spPr>
          <a:xfrm>
            <a:off x="1071741" y="2721492"/>
            <a:ext cx="2893971" cy="409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Light" panose="020B0604020202020204" charset="0"/>
              </a:rPr>
              <a:t>Menu footer</a:t>
            </a:r>
          </a:p>
        </p:txBody>
      </p:sp>
      <p:cxnSp>
        <p:nvCxnSpPr>
          <p:cNvPr id="3" name="Connector: Curved 2">
            <a:extLst>
              <a:ext uri="{FF2B5EF4-FFF2-40B4-BE49-F238E27FC236}">
                <a16:creationId xmlns:a16="http://schemas.microsoft.com/office/drawing/2014/main" id="{895C2168-EF8D-4FDB-8197-D0984B27CFBB}"/>
              </a:ext>
            </a:extLst>
          </p:cNvPr>
          <p:cNvCxnSpPr/>
          <p:nvPr/>
        </p:nvCxnSpPr>
        <p:spPr>
          <a:xfrm flipV="1">
            <a:off x="3965713" y="2007704"/>
            <a:ext cx="1391478" cy="1619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F3524B4F-A987-496C-97DE-42CB55CD7F1B}"/>
              </a:ext>
            </a:extLst>
          </p:cNvPr>
          <p:cNvCxnSpPr>
            <a:cxnSpLocks/>
          </p:cNvCxnSpPr>
          <p:nvPr/>
        </p:nvCxnSpPr>
        <p:spPr>
          <a:xfrm flipV="1">
            <a:off x="3949391" y="2734693"/>
            <a:ext cx="1356543" cy="1996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25A8-57C4-4062-9DD7-A9985F0E01F2}"/>
              </a:ext>
            </a:extLst>
          </p:cNvPr>
          <p:cNvSpPr txBox="1"/>
          <p:nvPr/>
        </p:nvSpPr>
        <p:spPr>
          <a:xfrm>
            <a:off x="5357191" y="1746094"/>
            <a:ext cx="1582484" cy="738664"/>
          </a:xfrm>
          <a:prstGeom prst="rect">
            <a:avLst/>
          </a:prstGeom>
          <a:noFill/>
        </p:spPr>
        <p:txBody>
          <a:bodyPr wrap="none" rtlCol="0">
            <a:spAutoFit/>
          </a:bodyPr>
          <a:lstStyle/>
          <a:p>
            <a:r>
              <a:rPr lang="en-US" dirty="0" err="1">
                <a:latin typeface="Barlow Light" panose="020B0604020202020204" charset="0"/>
              </a:rPr>
              <a:t>Thông</a:t>
            </a:r>
            <a:r>
              <a:rPr lang="en-US" dirty="0">
                <a:latin typeface="Barlow Light" panose="020B0604020202020204" charset="0"/>
              </a:rPr>
              <a:t> tin </a:t>
            </a:r>
            <a:r>
              <a:rPr lang="en-US" dirty="0" err="1">
                <a:latin typeface="Barlow Light" panose="020B0604020202020204" charset="0"/>
              </a:rPr>
              <a:t>Công</a:t>
            </a:r>
            <a:r>
              <a:rPr lang="en-US" dirty="0">
                <a:latin typeface="Barlow Light" panose="020B0604020202020204" charset="0"/>
              </a:rPr>
              <a:t> ty </a:t>
            </a:r>
          </a:p>
          <a:p>
            <a:r>
              <a:rPr lang="en-US" dirty="0" err="1">
                <a:latin typeface="Barlow Light" panose="020B0604020202020204" charset="0"/>
              </a:rPr>
              <a:t>Địa</a:t>
            </a:r>
            <a:r>
              <a:rPr lang="en-US" dirty="0">
                <a:latin typeface="Barlow Light" panose="020B0604020202020204" charset="0"/>
              </a:rPr>
              <a:t> </a:t>
            </a:r>
            <a:r>
              <a:rPr lang="en-US" dirty="0" err="1">
                <a:latin typeface="Barlow Light" panose="020B0604020202020204" charset="0"/>
              </a:rPr>
              <a:t>chỉ</a:t>
            </a:r>
            <a:r>
              <a:rPr lang="en-US" dirty="0">
                <a:latin typeface="Barlow Light" panose="020B0604020202020204" charset="0"/>
              </a:rPr>
              <a:t> </a:t>
            </a:r>
          </a:p>
          <a:p>
            <a:r>
              <a:rPr lang="en-US" dirty="0" err="1">
                <a:latin typeface="Barlow Light" panose="020B0604020202020204" charset="0"/>
              </a:rPr>
              <a:t>Thông</a:t>
            </a:r>
            <a:r>
              <a:rPr lang="en-US" dirty="0">
                <a:latin typeface="Barlow Light" panose="020B0604020202020204" charset="0"/>
              </a:rPr>
              <a:t> tin </a:t>
            </a:r>
            <a:r>
              <a:rPr lang="en-US" dirty="0" err="1">
                <a:latin typeface="Barlow Light" panose="020B0604020202020204" charset="0"/>
              </a:rPr>
              <a:t>liên</a:t>
            </a:r>
            <a:r>
              <a:rPr lang="en-US" dirty="0">
                <a:latin typeface="Barlow Light" panose="020B0604020202020204" charset="0"/>
              </a:rPr>
              <a:t> </a:t>
            </a:r>
            <a:r>
              <a:rPr lang="en-US" dirty="0" err="1">
                <a:latin typeface="Barlow Light" panose="020B0604020202020204" charset="0"/>
              </a:rPr>
              <a:t>lạc</a:t>
            </a:r>
            <a:endParaRPr lang="en-US" dirty="0">
              <a:latin typeface="Barlow Light" panose="020B0604020202020204" charset="0"/>
            </a:endParaRPr>
          </a:p>
        </p:txBody>
      </p:sp>
      <p:sp>
        <p:nvSpPr>
          <p:cNvPr id="15" name="TextBox 14">
            <a:extLst>
              <a:ext uri="{FF2B5EF4-FFF2-40B4-BE49-F238E27FC236}">
                <a16:creationId xmlns:a16="http://schemas.microsoft.com/office/drawing/2014/main" id="{49483B0E-2A72-413F-89C6-E252167D03CA}"/>
              </a:ext>
            </a:extLst>
          </p:cNvPr>
          <p:cNvSpPr txBox="1"/>
          <p:nvPr/>
        </p:nvSpPr>
        <p:spPr>
          <a:xfrm>
            <a:off x="5357191" y="2550787"/>
            <a:ext cx="2411238" cy="307777"/>
          </a:xfrm>
          <a:prstGeom prst="rect">
            <a:avLst/>
          </a:prstGeom>
          <a:noFill/>
        </p:spPr>
        <p:txBody>
          <a:bodyPr wrap="none" rtlCol="0">
            <a:spAutoFit/>
          </a:bodyPr>
          <a:lstStyle/>
          <a:p>
            <a:r>
              <a:rPr lang="vi-VN" dirty="0">
                <a:latin typeface="Barlow Light" panose="020B0604020202020204" charset="0"/>
              </a:rPr>
              <a:t>Menu điều hướng chân trang </a:t>
            </a:r>
            <a:endParaRPr lang="en-US" dirty="0">
              <a:latin typeface="Barlow Light" panose="020B0604020202020204" charset="0"/>
            </a:endParaRPr>
          </a:p>
        </p:txBody>
      </p:sp>
      <p:sp>
        <p:nvSpPr>
          <p:cNvPr id="8" name="Rectangle 7">
            <a:extLst>
              <a:ext uri="{FF2B5EF4-FFF2-40B4-BE49-F238E27FC236}">
                <a16:creationId xmlns:a16="http://schemas.microsoft.com/office/drawing/2014/main" id="{5026F9D2-EA52-429A-9E4F-C7CFBF901D2F}"/>
              </a:ext>
            </a:extLst>
          </p:cNvPr>
          <p:cNvSpPr/>
          <p:nvPr/>
        </p:nvSpPr>
        <p:spPr>
          <a:xfrm>
            <a:off x="1071741" y="3521234"/>
            <a:ext cx="2893971" cy="409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Light" panose="020B0604020202020204" charset="0"/>
              </a:rPr>
              <a:t>Hotline &amp; social link</a:t>
            </a:r>
          </a:p>
        </p:txBody>
      </p:sp>
      <p:cxnSp>
        <p:nvCxnSpPr>
          <p:cNvPr id="16" name="Connector: Curved 15">
            <a:extLst>
              <a:ext uri="{FF2B5EF4-FFF2-40B4-BE49-F238E27FC236}">
                <a16:creationId xmlns:a16="http://schemas.microsoft.com/office/drawing/2014/main" id="{312629F6-621B-4D3E-A3A9-B87D07051346}"/>
              </a:ext>
            </a:extLst>
          </p:cNvPr>
          <p:cNvCxnSpPr>
            <a:cxnSpLocks/>
          </p:cNvCxnSpPr>
          <p:nvPr/>
        </p:nvCxnSpPr>
        <p:spPr>
          <a:xfrm flipV="1">
            <a:off x="3983179" y="3561445"/>
            <a:ext cx="1391479" cy="1647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309254A-5872-48E4-85F4-1CB5BC3BB4F7}"/>
              </a:ext>
            </a:extLst>
          </p:cNvPr>
          <p:cNvSpPr txBox="1"/>
          <p:nvPr/>
        </p:nvSpPr>
        <p:spPr>
          <a:xfrm>
            <a:off x="5305934" y="3332761"/>
            <a:ext cx="3272987" cy="523220"/>
          </a:xfrm>
          <a:prstGeom prst="rect">
            <a:avLst/>
          </a:prstGeom>
          <a:noFill/>
        </p:spPr>
        <p:txBody>
          <a:bodyPr wrap="square">
            <a:spAutoFit/>
          </a:bodyPr>
          <a:lstStyle/>
          <a:p>
            <a:r>
              <a:rPr lang="en-US" dirty="0" err="1">
                <a:latin typeface="Barlow Light" panose="020B0604020202020204" charset="0"/>
              </a:rPr>
              <a:t>Thông</a:t>
            </a:r>
            <a:r>
              <a:rPr lang="en-US" dirty="0">
                <a:latin typeface="Barlow Light" panose="020B0604020202020204" charset="0"/>
              </a:rPr>
              <a:t> tin Hotline </a:t>
            </a:r>
            <a:r>
              <a:rPr lang="en-US" dirty="0" err="1">
                <a:latin typeface="Barlow Light" panose="020B0604020202020204" charset="0"/>
              </a:rPr>
              <a:t>Thông</a:t>
            </a:r>
            <a:r>
              <a:rPr lang="en-US" dirty="0">
                <a:latin typeface="Barlow Light" panose="020B0604020202020204" charset="0"/>
              </a:rPr>
              <a:t> tin Social link: Facebook, </a:t>
            </a:r>
            <a:r>
              <a:rPr lang="en-US" dirty="0" err="1">
                <a:latin typeface="Barlow Light" panose="020B0604020202020204" charset="0"/>
              </a:rPr>
              <a:t>Youtube</a:t>
            </a:r>
            <a:r>
              <a:rPr lang="en-US" dirty="0">
                <a:latin typeface="Barlow Light" panose="020B0604020202020204" charset="0"/>
              </a:rPr>
              <a:t>, Google+ …</a:t>
            </a:r>
          </a:p>
        </p:txBody>
      </p:sp>
    </p:spTree>
    <p:extLst>
      <p:ext uri="{BB962C8B-B14F-4D97-AF65-F5344CB8AC3E}">
        <p14:creationId xmlns:p14="http://schemas.microsoft.com/office/powerpoint/2010/main" val="28399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19</a:t>
            </a:fld>
            <a:endParaRPr>
              <a:latin typeface="Barlow Light" panose="020B0604020202020204" charset="0"/>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2" name="Google Shape;1163;p26">
            <a:extLst>
              <a:ext uri="{FF2B5EF4-FFF2-40B4-BE49-F238E27FC236}">
                <a16:creationId xmlns:a16="http://schemas.microsoft.com/office/drawing/2014/main" id="{AEC2043B-75EC-410F-B446-D1DA9DE1D4D7}"/>
              </a:ext>
            </a:extLst>
          </p:cNvPr>
          <p:cNvSpPr/>
          <p:nvPr/>
        </p:nvSpPr>
        <p:spPr>
          <a:xfrm rot="5400000">
            <a:off x="-196289" y="777746"/>
            <a:ext cx="859717" cy="46713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Light" panose="020B0604020202020204" charset="0"/>
            </a:endParaRPr>
          </a:p>
        </p:txBody>
      </p:sp>
      <p:sp>
        <p:nvSpPr>
          <p:cNvPr id="535" name="TextBox 534">
            <a:extLst>
              <a:ext uri="{FF2B5EF4-FFF2-40B4-BE49-F238E27FC236}">
                <a16:creationId xmlns:a16="http://schemas.microsoft.com/office/drawing/2014/main" id="{566BA75D-F76B-40F3-A968-AE5E7B7069FD}"/>
              </a:ext>
            </a:extLst>
          </p:cNvPr>
          <p:cNvSpPr txBox="1"/>
          <p:nvPr/>
        </p:nvSpPr>
        <p:spPr>
          <a:xfrm>
            <a:off x="472158" y="762957"/>
            <a:ext cx="6993970" cy="523220"/>
          </a:xfrm>
          <a:prstGeom prst="rect">
            <a:avLst/>
          </a:prstGeom>
          <a:noFill/>
        </p:spPr>
        <p:txBody>
          <a:bodyPr wrap="square">
            <a:spAutoFit/>
          </a:bodyPr>
          <a:lstStyle/>
          <a:p>
            <a:r>
              <a:rPr lang="en-US" sz="2800" dirty="0">
                <a:latin typeface="Barlow Light" panose="020B0604020202020204" charset="0"/>
              </a:rPr>
              <a:t>CÁC CHỨC NĂNG KHÁC </a:t>
            </a:r>
          </a:p>
        </p:txBody>
      </p:sp>
      <p:sp>
        <p:nvSpPr>
          <p:cNvPr id="6" name="TextBox 5">
            <a:extLst>
              <a:ext uri="{FF2B5EF4-FFF2-40B4-BE49-F238E27FC236}">
                <a16:creationId xmlns:a16="http://schemas.microsoft.com/office/drawing/2014/main" id="{9E55813A-BDCF-4B48-A4F8-89B9DDD2DF2C}"/>
              </a:ext>
            </a:extLst>
          </p:cNvPr>
          <p:cNvSpPr txBox="1"/>
          <p:nvPr/>
        </p:nvSpPr>
        <p:spPr>
          <a:xfrm>
            <a:off x="390419" y="1733263"/>
            <a:ext cx="4648877" cy="3323987"/>
          </a:xfrm>
          <a:prstGeom prst="rect">
            <a:avLst/>
          </a:prstGeom>
          <a:noFill/>
        </p:spPr>
        <p:txBody>
          <a:bodyPr wrap="square" rtlCol="0">
            <a:spAutoFit/>
          </a:bodyPr>
          <a:lstStyle/>
          <a:p>
            <a:pPr marL="285750" indent="-285750" algn="just">
              <a:buClr>
                <a:schemeClr val="accent2">
                  <a:lumMod val="60000"/>
                  <a:lumOff val="40000"/>
                </a:schemeClr>
              </a:buClr>
              <a:buFont typeface="Wingdings" panose="05000000000000000000" pitchFamily="2" charset="2"/>
              <a:buChar char="Ø"/>
            </a:pPr>
            <a:r>
              <a:rPr lang="vi-VN" dirty="0">
                <a:latin typeface="Barlow Light" panose="020B0604020202020204" charset="0"/>
              </a:rPr>
              <a:t>Website được tích hợp các plug-in mạng xã hội trên trang từ các công cụ chia sẻ (share) ngay trong từng tin bài cho đến các icon liên kết đến từng trang mạng xã hội chính thức và các nút like (facebook) cho trang trực tiếp ngay trên trang </a:t>
            </a:r>
            <a:r>
              <a:rPr lang="vi-VN" dirty="0" err="1">
                <a:latin typeface="Barlow Light" panose="020B0604020202020204" charset="0"/>
              </a:rPr>
              <a:t>chủ</a:t>
            </a:r>
            <a:r>
              <a:rPr lang="en-US" dirty="0">
                <a:latin typeface="Barlow Light" panose="020B0604020202020204" charset="0"/>
              </a:rPr>
              <a:t>.</a:t>
            </a:r>
          </a:p>
          <a:p>
            <a:pPr marL="285750" indent="-285750" algn="just">
              <a:buClr>
                <a:schemeClr val="accent2">
                  <a:lumMod val="60000"/>
                  <a:lumOff val="40000"/>
                </a:schemeClr>
              </a:buClr>
              <a:buFont typeface="Wingdings" panose="05000000000000000000" pitchFamily="2" charset="2"/>
              <a:buChar char="Ø"/>
            </a:pPr>
            <a:endParaRPr lang="en-US" dirty="0">
              <a:latin typeface="Barlow Light" panose="020B0604020202020204" charset="0"/>
            </a:endParaRPr>
          </a:p>
          <a:p>
            <a:pPr marL="285750" indent="-285750" algn="just">
              <a:buClr>
                <a:schemeClr val="accent2">
                  <a:lumMod val="60000"/>
                  <a:lumOff val="40000"/>
                </a:schemeClr>
              </a:buClr>
              <a:buFont typeface="Wingdings" panose="05000000000000000000" pitchFamily="2" charset="2"/>
              <a:buChar char="Ø"/>
            </a:pPr>
            <a:r>
              <a:rPr lang="vi-VN" dirty="0">
                <a:latin typeface="Barlow Light" panose="020B0604020202020204" charset="0"/>
              </a:rPr>
              <a:t>Website được tích hợp các công cụ SEO ở mức cơ bản trên trang</a:t>
            </a:r>
            <a:r>
              <a:rPr lang="en-US" dirty="0">
                <a:latin typeface="Barlow Light" panose="020B0604020202020204" charset="0"/>
              </a:rPr>
              <a:t>.</a:t>
            </a:r>
          </a:p>
          <a:p>
            <a:pPr marL="285750" indent="-285750" algn="just">
              <a:buClr>
                <a:schemeClr val="accent2">
                  <a:lumMod val="60000"/>
                  <a:lumOff val="40000"/>
                </a:schemeClr>
              </a:buClr>
              <a:buFont typeface="Wingdings" panose="05000000000000000000" pitchFamily="2" charset="2"/>
              <a:buChar char="Ø"/>
            </a:pPr>
            <a:endParaRPr lang="en-US" dirty="0">
              <a:latin typeface="Barlow Light" panose="020B0604020202020204" charset="0"/>
            </a:endParaRPr>
          </a:p>
          <a:p>
            <a:pPr marL="285750" indent="-285750" algn="just">
              <a:buClr>
                <a:schemeClr val="accent2">
                  <a:lumMod val="60000"/>
                  <a:lumOff val="40000"/>
                </a:schemeClr>
              </a:buClr>
              <a:buFont typeface="Wingdings" panose="05000000000000000000" pitchFamily="2" charset="2"/>
              <a:buChar char="Ø"/>
            </a:pPr>
            <a:r>
              <a:rPr lang="vi-VN" dirty="0">
                <a:latin typeface="Barlow Light" panose="020B0604020202020204" charset="0"/>
              </a:rPr>
              <a:t>Website được tích hợp công cụ Google Analyic ngay từ đầu (theo account của khách hàng cung </a:t>
            </a:r>
            <a:r>
              <a:rPr lang="vi-VN" dirty="0" err="1">
                <a:latin typeface="Barlow Light" panose="020B0604020202020204" charset="0"/>
              </a:rPr>
              <a:t>cấp</a:t>
            </a:r>
            <a:r>
              <a:rPr lang="vi-VN" dirty="0">
                <a:latin typeface="Barlow Light" panose="020B0604020202020204" charset="0"/>
              </a:rPr>
              <a:t>)</a:t>
            </a:r>
            <a:r>
              <a:rPr lang="en-US" dirty="0">
                <a:latin typeface="Barlow Light" panose="020B0604020202020204" charset="0"/>
              </a:rPr>
              <a:t>.</a:t>
            </a:r>
          </a:p>
          <a:p>
            <a:pPr marL="285750" indent="-285750" algn="just">
              <a:buClr>
                <a:schemeClr val="accent2">
                  <a:lumMod val="60000"/>
                  <a:lumOff val="40000"/>
                </a:schemeClr>
              </a:buClr>
              <a:buFont typeface="Wingdings" panose="05000000000000000000" pitchFamily="2" charset="2"/>
              <a:buChar char="Ø"/>
            </a:pPr>
            <a:endParaRPr lang="en-US" dirty="0">
              <a:latin typeface="Barlow Light" panose="020B0604020202020204" charset="0"/>
            </a:endParaRPr>
          </a:p>
          <a:p>
            <a:pPr marL="285750" indent="-285750" algn="just">
              <a:buClr>
                <a:schemeClr val="accent2">
                  <a:lumMod val="60000"/>
                  <a:lumOff val="40000"/>
                </a:schemeClr>
              </a:buClr>
              <a:buFont typeface="Wingdings" panose="05000000000000000000" pitchFamily="2" charset="2"/>
              <a:buChar char="Ø"/>
            </a:pPr>
            <a:r>
              <a:rPr lang="vi-VN" dirty="0">
                <a:latin typeface="Barlow Light" panose="020B0604020202020204" charset="0"/>
              </a:rPr>
              <a:t>Website được xây dựng chú trọng tính linh hoạt về cơ chế hoạt động, tên gọi các nhóm có thể linh động thay đổi và thêm bớt được.</a:t>
            </a:r>
            <a:endParaRPr lang="en-US" dirty="0">
              <a:latin typeface="Barlow Light"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7613374" cy="69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latin typeface="Barlow Light" panose="020B0604020202020204" charset="0"/>
              </a:rPr>
              <a:t>Team1</a:t>
            </a:r>
            <a:endParaRPr dirty="0">
              <a:latin typeface="Barlow Light" panose="020B0604020202020204" charset="0"/>
            </a:endParaRPr>
          </a:p>
        </p:txBody>
      </p:sp>
      <p:sp>
        <p:nvSpPr>
          <p:cNvPr id="2213" name="Google Shape;2213;p35"/>
          <p:cNvSpPr txBox="1">
            <a:spLocks noGrp="1"/>
          </p:cNvSpPr>
          <p:nvPr>
            <p:ph type="body" idx="1"/>
          </p:nvPr>
        </p:nvSpPr>
        <p:spPr>
          <a:xfrm>
            <a:off x="457200" y="1298500"/>
            <a:ext cx="8191800" cy="3338250"/>
          </a:xfrm>
          <a:prstGeom prst="rect">
            <a:avLst/>
          </a:prstGeom>
        </p:spPr>
        <p:txBody>
          <a:bodyPr spcFirstLastPara="1" wrap="square" lIns="0" tIns="0" rIns="0" bIns="0" anchor="t" anchorCtr="0">
            <a:noAutofit/>
          </a:bodyPr>
          <a:lstStyle/>
          <a:p>
            <a:pPr marL="342900" lvl="0" algn="l" rtl="0">
              <a:spcBef>
                <a:spcPts val="600"/>
              </a:spcBef>
              <a:spcAft>
                <a:spcPts val="0"/>
              </a:spcAft>
              <a:buFont typeface="Wingdings" panose="05000000000000000000" pitchFamily="2" charset="2"/>
              <a:buChar char="Ø"/>
            </a:pPr>
            <a:r>
              <a:rPr lang="en-US" sz="1600" dirty="0" err="1">
                <a:latin typeface="Barlow Light" panose="020B0604020202020204" charset="0"/>
              </a:rPr>
              <a:t>Thành</a:t>
            </a:r>
            <a:r>
              <a:rPr lang="en-US" sz="1600" dirty="0">
                <a:latin typeface="Barlow Light" panose="020B0604020202020204" charset="0"/>
              </a:rPr>
              <a:t> </a:t>
            </a:r>
            <a:r>
              <a:rPr lang="en-US" sz="1600" dirty="0" err="1">
                <a:latin typeface="Barlow Light" panose="020B0604020202020204" charset="0"/>
              </a:rPr>
              <a:t>viên</a:t>
            </a:r>
            <a:r>
              <a:rPr lang="en-US" sz="1600" dirty="0">
                <a:latin typeface="Barlow Light" panose="020B0604020202020204" charset="0"/>
              </a:rPr>
              <a:t> :</a:t>
            </a:r>
          </a:p>
          <a:p>
            <a:pPr marL="742950" lvl="1" indent="-285750">
              <a:buFont typeface="Arial" panose="020B0604020202020204" pitchFamily="34" charset="0"/>
              <a:buChar char="•"/>
            </a:pPr>
            <a:r>
              <a:rPr lang="en-US" sz="1800" dirty="0">
                <a:latin typeface="Barlow Light" panose="020B0604020202020204" charset="0"/>
              </a:rPr>
              <a:t>ĐỖ</a:t>
            </a:r>
            <a:r>
              <a:rPr lang="vi-VN" sz="1800" dirty="0">
                <a:latin typeface="Barlow Light" panose="020B0604020202020204" charset="0"/>
              </a:rPr>
              <a:t> MINH ĐỨC</a:t>
            </a:r>
            <a:r>
              <a:rPr lang="en-US" sz="1800" dirty="0">
                <a:latin typeface="Barlow Light" panose="020B0604020202020204" charset="0"/>
              </a:rPr>
              <a:t> </a:t>
            </a:r>
            <a:r>
              <a:rPr lang="en-US" sz="1800" b="0" i="0" dirty="0">
                <a:solidFill>
                  <a:schemeClr val="tx1"/>
                </a:solidFill>
                <a:effectLst/>
                <a:latin typeface="Barlow Light" panose="020B0604020202020204" charset="0"/>
              </a:rPr>
              <a:t>16520230</a:t>
            </a:r>
            <a:r>
              <a:rPr lang="en-US" sz="1600" dirty="0">
                <a:solidFill>
                  <a:schemeClr val="tx1"/>
                </a:solidFill>
                <a:latin typeface="Barlow Light" panose="020B0604020202020204" charset="0"/>
              </a:rPr>
              <a:t> </a:t>
            </a:r>
            <a:r>
              <a:rPr lang="en-US" sz="1800" dirty="0">
                <a:solidFill>
                  <a:schemeClr val="tx1"/>
                </a:solidFill>
                <a:latin typeface="Barlow Light" panose="020B0604020202020204" charset="0"/>
              </a:rPr>
              <a:t>@gm.uit.edu.vn</a:t>
            </a:r>
            <a:endParaRPr lang="en-US" sz="1800" b="0" i="0" dirty="0">
              <a:solidFill>
                <a:srgbClr val="050505"/>
              </a:solidFill>
              <a:effectLst/>
              <a:latin typeface="Barlow Light" panose="020B0604020202020204" charset="0"/>
            </a:endParaRPr>
          </a:p>
          <a:p>
            <a:pPr marL="742950" lvl="1" indent="-285750">
              <a:buFont typeface="Arial" panose="020B0604020202020204" pitchFamily="34" charset="0"/>
              <a:buChar char="•"/>
            </a:pPr>
            <a:r>
              <a:rPr lang="en-US" sz="1800" dirty="0">
                <a:latin typeface="Barlow Light" panose="020B0604020202020204" charset="0"/>
              </a:rPr>
              <a:t>NGUYỄN CHÍ KHANH</a:t>
            </a:r>
            <a:r>
              <a:rPr lang="en-US" sz="1600" dirty="0">
                <a:solidFill>
                  <a:srgbClr val="050505"/>
                </a:solidFill>
                <a:latin typeface="Barlow Light" panose="020B0604020202020204" charset="0"/>
              </a:rPr>
              <a:t> </a:t>
            </a:r>
            <a:r>
              <a:rPr lang="en-US" sz="1800" dirty="0">
                <a:solidFill>
                  <a:schemeClr val="tx1"/>
                </a:solidFill>
                <a:latin typeface="Barlow Light" panose="020B0604020202020204" charset="0"/>
              </a:rPr>
              <a:t>16520582 @gm.uit.edu.vn</a:t>
            </a:r>
          </a:p>
          <a:p>
            <a:pPr marL="742950" lvl="1" indent="-285750">
              <a:buFont typeface="Arial" panose="020B0604020202020204" pitchFamily="34" charset="0"/>
              <a:buChar char="•"/>
            </a:pPr>
            <a:r>
              <a:rPr lang="en-US" sz="1800" dirty="0">
                <a:solidFill>
                  <a:schemeClr val="tx1"/>
                </a:solidFill>
                <a:latin typeface="Barlow Light" panose="020B0604020202020204" charset="0"/>
              </a:rPr>
              <a:t>NGYỄN CÔNG HIỂN 16520364@gm.uit.edu.vn</a:t>
            </a:r>
          </a:p>
          <a:p>
            <a:pPr marL="742950" lvl="1" indent="-285750">
              <a:buFont typeface="Arial" panose="020B0604020202020204" pitchFamily="34" charset="0"/>
              <a:buChar char="•"/>
            </a:pPr>
            <a:r>
              <a:rPr lang="en-US" sz="1800" dirty="0">
                <a:solidFill>
                  <a:schemeClr val="tx1"/>
                </a:solidFill>
                <a:latin typeface="Barlow Light" panose="020B0604020202020204" charset="0"/>
              </a:rPr>
              <a:t>NGUYỄN TRẦN THIÊN ÂN 1620013 @gm.uit.edu.vn</a:t>
            </a:r>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2</a:t>
            </a:fld>
            <a:endParaRPr>
              <a:latin typeface="Barlow Light" panose="020B0604020202020204" charset="0"/>
            </a:endParaRPr>
          </a:p>
        </p:txBody>
      </p:sp>
    </p:spTree>
    <p:extLst>
      <p:ext uri="{BB962C8B-B14F-4D97-AF65-F5344CB8AC3E}">
        <p14:creationId xmlns:p14="http://schemas.microsoft.com/office/powerpoint/2010/main" val="3826187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119269" y="1824799"/>
            <a:ext cx="4353339" cy="173340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4000" dirty="0">
                <a:latin typeface="Barlow Light" panose="020B0604020202020204" charset="0"/>
              </a:rPr>
              <a:t>ĐẶC ĐIỂM CÔNG NGHỆ</a:t>
            </a:r>
            <a:endParaRPr sz="4000" dirty="0">
              <a:latin typeface="Barlow Light" panose="020B0604020202020204" charset="0"/>
            </a:endParaRPr>
          </a:p>
        </p:txBody>
      </p:sp>
      <p:pic>
        <p:nvPicPr>
          <p:cNvPr id="1008" name="Google Shape;1008;p21"/>
          <p:cNvPicPr preferRelativeResize="0"/>
          <p:nvPr/>
        </p:nvPicPr>
        <p:blipFill rotWithShape="1">
          <a:blip r:embed="rId3">
            <a:alphaModFix/>
          </a:blip>
          <a:srcRect l="3295" r="37860"/>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20</a:t>
            </a:fld>
            <a:endParaRPr>
              <a:latin typeface="Barlow Light" panose="020B0604020202020204" charset="0"/>
            </a:endParaRPr>
          </a:p>
        </p:txBody>
      </p:sp>
    </p:spTree>
    <p:extLst>
      <p:ext uri="{BB962C8B-B14F-4D97-AF65-F5344CB8AC3E}">
        <p14:creationId xmlns:p14="http://schemas.microsoft.com/office/powerpoint/2010/main" val="881994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29"/>
          <p:cNvSpPr txBox="1">
            <a:spLocks noGrp="1"/>
          </p:cNvSpPr>
          <p:nvPr>
            <p:ph type="title"/>
          </p:nvPr>
        </p:nvSpPr>
        <p:spPr>
          <a:xfrm>
            <a:off x="457200" y="605600"/>
            <a:ext cx="7086600" cy="6069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Barlow Light" panose="020B0604020202020204" charset="0"/>
              </a:rPr>
              <a:t>Đặc điểm công nghệ</a:t>
            </a:r>
            <a:endParaRPr dirty="0">
              <a:latin typeface="Barlow Light" panose="020B0604020202020204" charset="0"/>
            </a:endParaRPr>
          </a:p>
        </p:txBody>
      </p:sp>
      <p:sp>
        <p:nvSpPr>
          <p:cNvPr id="1738" name="Google Shape;1738;p2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21</a:t>
            </a:fld>
            <a:endParaRPr>
              <a:latin typeface="Barlow Light" panose="020B0604020202020204" charset="0"/>
            </a:endParaRPr>
          </a:p>
        </p:txBody>
      </p:sp>
      <p:sp>
        <p:nvSpPr>
          <p:cNvPr id="19" name="Text Placeholder 18">
            <a:extLst>
              <a:ext uri="{FF2B5EF4-FFF2-40B4-BE49-F238E27FC236}">
                <a16:creationId xmlns:a16="http://schemas.microsoft.com/office/drawing/2014/main" id="{66A86933-A65D-4FB2-A2EE-5146302F41D3}"/>
              </a:ext>
            </a:extLst>
          </p:cNvPr>
          <p:cNvSpPr>
            <a:spLocks noGrp="1"/>
          </p:cNvSpPr>
          <p:nvPr>
            <p:ph type="body" idx="3"/>
          </p:nvPr>
        </p:nvSpPr>
        <p:spPr>
          <a:xfrm>
            <a:off x="457200" y="1540566"/>
            <a:ext cx="8010939" cy="3173941"/>
          </a:xfrm>
        </p:spPr>
        <p:txBody>
          <a:bodyPr/>
          <a:lstStyle/>
          <a:p>
            <a:pPr>
              <a:buFont typeface="Wingdings" panose="05000000000000000000" pitchFamily="2" charset="2"/>
              <a:buChar char="Ø"/>
            </a:pPr>
            <a:r>
              <a:rPr lang="vi-VN" dirty="0">
                <a:latin typeface="Barlow Light" panose="020B0604020202020204" charset="0"/>
              </a:rPr>
              <a:t>Website sẽ được xử lý bằng công nghệ HTML5, CSS3, AJAX là công nghệ mới nhất giúp xử lý các tác vụ trên giao diện đa dạng, thuận tiện và tối ưu dung lượng lưu trữ trên website hơn.</a:t>
            </a:r>
            <a:endParaRPr lang="en-US" dirty="0">
              <a:latin typeface="Barlow Light" panose="020B0604020202020204" charset="0"/>
            </a:endParaRPr>
          </a:p>
          <a:p>
            <a:pPr>
              <a:buFont typeface="Wingdings" panose="05000000000000000000" pitchFamily="2" charset="2"/>
              <a:buChar char="Ø"/>
            </a:pPr>
            <a:r>
              <a:rPr lang="vi-VN" dirty="0">
                <a:latin typeface="Barlow Light" panose="020B0604020202020204" charset="0"/>
              </a:rPr>
              <a:t>Website sẽ được viết trên ngôn </a:t>
            </a:r>
            <a:r>
              <a:rPr lang="vi-VN" dirty="0" err="1">
                <a:latin typeface="Barlow Light" panose="020B0604020202020204" charset="0"/>
              </a:rPr>
              <a:t>ngữ</a:t>
            </a:r>
            <a:r>
              <a:rPr lang="vi-VN" dirty="0">
                <a:latin typeface="Barlow Light" panose="020B0604020202020204" charset="0"/>
              </a:rPr>
              <a:t> </a:t>
            </a:r>
            <a:r>
              <a:rPr lang="en-US" dirty="0">
                <a:latin typeface="Barlow Light" panose="020B0604020202020204" charset="0"/>
              </a:rPr>
              <a:t>PHP </a:t>
            </a:r>
            <a:r>
              <a:rPr lang="vi-VN" b="0" i="0" dirty="0">
                <a:solidFill>
                  <a:schemeClr val="tx1"/>
                </a:solidFill>
                <a:effectLst/>
                <a:latin typeface="Barlow Light" panose="020B0604020202020204" charset="0"/>
              </a:rPr>
              <a:t>có thể tương thích với hầu hết các trình duyệt phổ biến trên thế giới</a:t>
            </a:r>
            <a:endParaRPr lang="en-US" dirty="0">
              <a:solidFill>
                <a:schemeClr val="tx1"/>
              </a:solidFill>
              <a:latin typeface="Barlow Light" panose="020B0604020202020204" charset="0"/>
            </a:endParaRPr>
          </a:p>
          <a:p>
            <a:pPr>
              <a:buFont typeface="Wingdings" panose="05000000000000000000" pitchFamily="2" charset="2"/>
              <a:buChar char="Ø"/>
            </a:pPr>
            <a:r>
              <a:rPr lang="en-US" dirty="0" err="1">
                <a:latin typeface="Barlow Light" panose="020B0604020202020204" charset="0"/>
              </a:rPr>
              <a:t>Tất</a:t>
            </a:r>
            <a:r>
              <a:rPr lang="en-US" dirty="0">
                <a:latin typeface="Barlow Light" panose="020B0604020202020204" charset="0"/>
              </a:rPr>
              <a:t> </a:t>
            </a:r>
            <a:r>
              <a:rPr lang="en-US" dirty="0" err="1">
                <a:latin typeface="Barlow Light" panose="020B0604020202020204" charset="0"/>
              </a:rPr>
              <a:t>cả</a:t>
            </a:r>
            <a:r>
              <a:rPr lang="en-US" dirty="0">
                <a:latin typeface="Barlow Light" panose="020B0604020202020204" charset="0"/>
              </a:rPr>
              <a:t> </a:t>
            </a:r>
            <a:r>
              <a:rPr lang="en-US" dirty="0" err="1">
                <a:latin typeface="Barlow Light" panose="020B0604020202020204" charset="0"/>
              </a:rPr>
              <a:t>liên</a:t>
            </a:r>
            <a:r>
              <a:rPr lang="en-US" dirty="0">
                <a:latin typeface="Barlow Light" panose="020B0604020202020204" charset="0"/>
              </a:rPr>
              <a:t> </a:t>
            </a:r>
            <a:r>
              <a:rPr lang="en-US" dirty="0" err="1">
                <a:latin typeface="Barlow Light" panose="020B0604020202020204" charset="0"/>
              </a:rPr>
              <a:t>kết</a:t>
            </a:r>
            <a:r>
              <a:rPr lang="en-US" dirty="0">
                <a:latin typeface="Barlow Light" panose="020B0604020202020204" charset="0"/>
              </a:rPr>
              <a:t> </a:t>
            </a:r>
            <a:r>
              <a:rPr lang="en-US" dirty="0" err="1">
                <a:latin typeface="Barlow Light" panose="020B0604020202020204" charset="0"/>
              </a:rPr>
              <a:t>trong</a:t>
            </a:r>
            <a:r>
              <a:rPr lang="en-US" dirty="0">
                <a:latin typeface="Barlow Light" panose="020B0604020202020204" charset="0"/>
              </a:rPr>
              <a:t> website </a:t>
            </a:r>
            <a:r>
              <a:rPr lang="en-US" dirty="0" err="1">
                <a:latin typeface="Barlow Light" panose="020B0604020202020204" charset="0"/>
              </a:rPr>
              <a:t>đều</a:t>
            </a:r>
            <a:r>
              <a:rPr lang="en-US" dirty="0">
                <a:latin typeface="Barlow Light" panose="020B0604020202020204" charset="0"/>
              </a:rPr>
              <a:t> </a:t>
            </a:r>
            <a:r>
              <a:rPr lang="en-US" dirty="0" err="1">
                <a:latin typeface="Barlow Light" panose="020B0604020202020204" charset="0"/>
              </a:rPr>
              <a:t>sử</a:t>
            </a:r>
            <a:r>
              <a:rPr lang="en-US" dirty="0">
                <a:latin typeface="Barlow Light" panose="020B0604020202020204" charset="0"/>
              </a:rPr>
              <a:t> </a:t>
            </a:r>
            <a:r>
              <a:rPr lang="en-US" dirty="0" err="1">
                <a:latin typeface="Barlow Light" panose="020B0604020202020204" charset="0"/>
              </a:rPr>
              <a:t>dụng</a:t>
            </a:r>
            <a:r>
              <a:rPr lang="en-US" dirty="0">
                <a:latin typeface="Barlow Light" panose="020B0604020202020204" charset="0"/>
              </a:rPr>
              <a:t> link rewrite </a:t>
            </a:r>
            <a:r>
              <a:rPr lang="en-US" dirty="0" err="1">
                <a:latin typeface="Barlow Light" panose="020B0604020202020204" charset="0"/>
              </a:rPr>
              <a:t>để</a:t>
            </a:r>
            <a:r>
              <a:rPr lang="en-US" dirty="0">
                <a:latin typeface="Barlow Light" panose="020B0604020202020204" charset="0"/>
              </a:rPr>
              <a:t> </a:t>
            </a:r>
            <a:r>
              <a:rPr lang="en-US" dirty="0" err="1">
                <a:latin typeface="Barlow Light" panose="020B0604020202020204" charset="0"/>
              </a:rPr>
              <a:t>thân</a:t>
            </a:r>
            <a:r>
              <a:rPr lang="en-US" dirty="0">
                <a:latin typeface="Barlow Light" panose="020B0604020202020204" charset="0"/>
              </a:rPr>
              <a:t> </a:t>
            </a:r>
            <a:r>
              <a:rPr lang="en-US" dirty="0" err="1">
                <a:latin typeface="Barlow Light" panose="020B0604020202020204" charset="0"/>
              </a:rPr>
              <a:t>thiện</a:t>
            </a:r>
            <a:r>
              <a:rPr lang="en-US" dirty="0">
                <a:latin typeface="Barlow Light" panose="020B0604020202020204" charset="0"/>
              </a:rPr>
              <a:t> </a:t>
            </a:r>
            <a:r>
              <a:rPr lang="en-US" dirty="0" err="1">
                <a:latin typeface="Barlow Light" panose="020B0604020202020204" charset="0"/>
              </a:rPr>
              <a:t>với</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Search Engine.</a:t>
            </a:r>
          </a:p>
          <a:p>
            <a:pPr>
              <a:buFont typeface="Wingdings" panose="05000000000000000000" pitchFamily="2" charset="2"/>
              <a:buChar char="Ø"/>
            </a:pPr>
            <a:r>
              <a:rPr lang="en-US" dirty="0" err="1">
                <a:latin typeface="Barlow Light" panose="020B0604020202020204" charset="0"/>
              </a:rPr>
              <a:t>Tất</a:t>
            </a:r>
            <a:r>
              <a:rPr lang="en-US" dirty="0">
                <a:latin typeface="Barlow Light" panose="020B0604020202020204" charset="0"/>
              </a:rPr>
              <a:t> </a:t>
            </a:r>
            <a:r>
              <a:rPr lang="en-US" dirty="0" err="1">
                <a:latin typeface="Barlow Light" panose="020B0604020202020204" charset="0"/>
              </a:rPr>
              <a:t>cả</a:t>
            </a:r>
            <a:r>
              <a:rPr lang="en-US" dirty="0">
                <a:latin typeface="Barlow Light" panose="020B0604020202020204" charset="0"/>
              </a:rPr>
              <a:t> tin </a:t>
            </a:r>
            <a:r>
              <a:rPr lang="en-US" dirty="0" err="1">
                <a:latin typeface="Barlow Light" panose="020B0604020202020204" charset="0"/>
              </a:rPr>
              <a:t>đều</a:t>
            </a:r>
            <a:r>
              <a:rPr lang="en-US" dirty="0">
                <a:latin typeface="Barlow Light" panose="020B0604020202020204" charset="0"/>
              </a:rPr>
              <a:t> </a:t>
            </a:r>
            <a:r>
              <a:rPr lang="en-US" dirty="0" err="1">
                <a:latin typeface="Barlow Light" panose="020B0604020202020204" charset="0"/>
              </a:rPr>
              <a:t>hỗ</a:t>
            </a:r>
            <a:r>
              <a:rPr lang="en-US" dirty="0">
                <a:latin typeface="Barlow Light" panose="020B0604020202020204" charset="0"/>
              </a:rPr>
              <a:t> </a:t>
            </a:r>
            <a:r>
              <a:rPr lang="en-US" dirty="0" err="1">
                <a:latin typeface="Barlow Light" panose="020B0604020202020204" charset="0"/>
              </a:rPr>
              <a:t>trợ</a:t>
            </a:r>
            <a:r>
              <a:rPr lang="en-US" dirty="0">
                <a:latin typeface="Barlow Light" panose="020B0604020202020204" charset="0"/>
              </a:rPr>
              <a:t> </a:t>
            </a:r>
            <a:r>
              <a:rPr lang="en-US" dirty="0" err="1">
                <a:latin typeface="Barlow Light" panose="020B0604020202020204" charset="0"/>
              </a:rPr>
              <a:t>trang</a:t>
            </a:r>
            <a:r>
              <a:rPr lang="en-US" dirty="0">
                <a:latin typeface="Barlow Light" panose="020B0604020202020204" charset="0"/>
              </a:rPr>
              <a:t> in, </a:t>
            </a:r>
            <a:r>
              <a:rPr lang="en-US" dirty="0" err="1">
                <a:latin typeface="Barlow Light" panose="020B0604020202020204" charset="0"/>
              </a:rPr>
              <a:t>đính</a:t>
            </a:r>
            <a:r>
              <a:rPr lang="en-US" dirty="0">
                <a:latin typeface="Barlow Light" panose="020B0604020202020204" charset="0"/>
              </a:rPr>
              <a:t> </a:t>
            </a:r>
            <a:r>
              <a:rPr lang="en-US" dirty="0" err="1">
                <a:latin typeface="Barlow Light" panose="020B0604020202020204" charset="0"/>
              </a:rPr>
              <a:t>kèm</a:t>
            </a:r>
            <a:r>
              <a:rPr lang="en-US" dirty="0">
                <a:latin typeface="Barlow Light" panose="020B0604020202020204" charset="0"/>
              </a:rPr>
              <a:t> video, audio, </a:t>
            </a:r>
            <a:r>
              <a:rPr lang="en-US" dirty="0" err="1">
                <a:latin typeface="Barlow Light" panose="020B0604020202020204" charset="0"/>
              </a:rPr>
              <a:t>tập</a:t>
            </a:r>
            <a:r>
              <a:rPr lang="en-US" dirty="0">
                <a:latin typeface="Barlow Light" panose="020B0604020202020204" charset="0"/>
              </a:rPr>
              <a:t> tin </a:t>
            </a:r>
            <a:r>
              <a:rPr lang="en-US" dirty="0" err="1">
                <a:latin typeface="Barlow Light" panose="020B0604020202020204" charset="0"/>
              </a:rPr>
              <a:t>và</a:t>
            </a:r>
            <a:r>
              <a:rPr lang="en-US" dirty="0">
                <a:latin typeface="Barlow Light" panose="020B0604020202020204" charset="0"/>
              </a:rPr>
              <a:t> google analytics</a:t>
            </a:r>
          </a:p>
          <a:p>
            <a:pPr>
              <a:buFont typeface="Wingdings" panose="05000000000000000000" pitchFamily="2" charset="2"/>
              <a:buChar char="Ø"/>
            </a:pPr>
            <a:r>
              <a:rPr lang="vi-VN" dirty="0">
                <a:latin typeface="Barlow Light" panose="020B0604020202020204" charset="0"/>
              </a:rPr>
              <a:t>Website hỗ trợ tối ưu các chức năng tìm kiếm, tích hợp plugin mạng xã hội như </a:t>
            </a:r>
            <a:r>
              <a:rPr lang="vi-VN" dirty="0" err="1">
                <a:latin typeface="Barlow Light" panose="020B0604020202020204" charset="0"/>
              </a:rPr>
              <a:t>facebook</a:t>
            </a:r>
            <a:r>
              <a:rPr lang="vi-VN" dirty="0">
                <a:latin typeface="Barlow Light" panose="020B0604020202020204" charset="0"/>
              </a:rPr>
              <a:t>, </a:t>
            </a:r>
            <a:r>
              <a:rPr lang="vi-VN" dirty="0" err="1">
                <a:latin typeface="Barlow Light" panose="020B0604020202020204" charset="0"/>
              </a:rPr>
              <a:t>google</a:t>
            </a:r>
            <a:r>
              <a:rPr lang="en-US" dirty="0">
                <a:latin typeface="Barlow Light" panose="020B0604020202020204" charset="0"/>
              </a:rPr>
              <a:t>,…</a:t>
            </a:r>
          </a:p>
          <a:p>
            <a:pPr>
              <a:buFont typeface="Wingdings" panose="05000000000000000000" pitchFamily="2" charset="2"/>
              <a:buChar char="Ø"/>
            </a:pPr>
            <a:endParaRPr lang="en-US" dirty="0">
              <a:latin typeface="Barlow Light" panose="020B0604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761337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latin typeface="Barlow Light" panose="020B0604020202020204" charset="0"/>
              </a:rPr>
              <a:t>Phong</a:t>
            </a:r>
            <a:r>
              <a:rPr lang="en-US" dirty="0">
                <a:latin typeface="Barlow Light" panose="020B0604020202020204" charset="0"/>
              </a:rPr>
              <a:t> </a:t>
            </a:r>
            <a:r>
              <a:rPr lang="en-US" dirty="0" err="1">
                <a:latin typeface="Barlow Light" panose="020B0604020202020204" charset="0"/>
              </a:rPr>
              <a:t>cách</a:t>
            </a:r>
            <a:r>
              <a:rPr lang="en-US" dirty="0">
                <a:latin typeface="Barlow Light" panose="020B0604020202020204" charset="0"/>
              </a:rPr>
              <a:t> </a:t>
            </a:r>
            <a:r>
              <a:rPr lang="en-US" dirty="0" err="1">
                <a:latin typeface="Barlow Light" panose="020B0604020202020204" charset="0"/>
              </a:rPr>
              <a:t>thiết</a:t>
            </a:r>
            <a:r>
              <a:rPr lang="en-US" dirty="0">
                <a:latin typeface="Barlow Light" panose="020B0604020202020204" charset="0"/>
              </a:rPr>
              <a:t> </a:t>
            </a:r>
            <a:r>
              <a:rPr lang="en-US" dirty="0" err="1">
                <a:latin typeface="Barlow Light" panose="020B0604020202020204" charset="0"/>
              </a:rPr>
              <a:t>kế</a:t>
            </a:r>
            <a:endParaRPr dirty="0">
              <a:latin typeface="Barlow Light" panose="020B0604020202020204" charset="0"/>
            </a:endParaRPr>
          </a:p>
        </p:txBody>
      </p:sp>
      <p:sp>
        <p:nvSpPr>
          <p:cNvPr id="2213" name="Google Shape;2213;p35"/>
          <p:cNvSpPr txBox="1">
            <a:spLocks noGrp="1"/>
          </p:cNvSpPr>
          <p:nvPr>
            <p:ph type="body" idx="1"/>
          </p:nvPr>
        </p:nvSpPr>
        <p:spPr>
          <a:xfrm>
            <a:off x="457200" y="1298500"/>
            <a:ext cx="8191800" cy="3338250"/>
          </a:xfrm>
          <a:prstGeom prst="rect">
            <a:avLst/>
          </a:prstGeom>
        </p:spPr>
        <p:txBody>
          <a:bodyPr spcFirstLastPara="1" wrap="square" lIns="0" tIns="0" rIns="0" bIns="0" anchor="t" anchorCtr="0">
            <a:noAutofit/>
          </a:bodyPr>
          <a:lstStyle/>
          <a:p>
            <a:pPr marL="342900" lvl="0" algn="l" rtl="0">
              <a:spcBef>
                <a:spcPts val="600"/>
              </a:spcBef>
              <a:spcAft>
                <a:spcPts val="0"/>
              </a:spcAft>
              <a:buFont typeface="Wingdings" panose="05000000000000000000" pitchFamily="2" charset="2"/>
              <a:buChar char="Ø"/>
            </a:pPr>
            <a:r>
              <a:rPr lang="vi-VN" sz="1800" dirty="0">
                <a:latin typeface="Barlow Light" panose="020B0604020202020204" charset="0"/>
              </a:rPr>
              <a:t>Website được thiết kế trên ý tưởng chung mang phong cách sang </a:t>
            </a:r>
            <a:r>
              <a:rPr lang="vi-VN" sz="1800" dirty="0" err="1">
                <a:latin typeface="Barlow Light" panose="020B0604020202020204" charset="0"/>
              </a:rPr>
              <a:t>trọng</a:t>
            </a:r>
            <a:r>
              <a:rPr lang="en-US" sz="1800" dirty="0">
                <a:latin typeface="Barlow Light" panose="020B0604020202020204" charset="0"/>
              </a:rPr>
              <a:t>, </a:t>
            </a:r>
            <a:r>
              <a:rPr lang="vi-VN" sz="1800" dirty="0" err="1">
                <a:latin typeface="Barlow Light" panose="020B0604020202020204" charset="0"/>
              </a:rPr>
              <a:t>đảm</a:t>
            </a:r>
            <a:r>
              <a:rPr lang="vi-VN" sz="1800" dirty="0">
                <a:latin typeface="Barlow Light" panose="020B0604020202020204" charset="0"/>
              </a:rPr>
              <a:t> bảo tính hiện đại và tinh tế, phù hợp với xu hướng các website </a:t>
            </a:r>
            <a:r>
              <a:rPr lang="vi-VN" sz="1800" dirty="0" err="1">
                <a:latin typeface="Barlow Light" panose="020B0604020202020204" charset="0"/>
              </a:rPr>
              <a:t>cùng</a:t>
            </a:r>
            <a:r>
              <a:rPr lang="vi-VN" sz="1800" dirty="0">
                <a:latin typeface="Barlow Light" panose="020B0604020202020204" charset="0"/>
              </a:rPr>
              <a:t> </a:t>
            </a:r>
            <a:r>
              <a:rPr lang="vi-VN" sz="1800" dirty="0" err="1">
                <a:latin typeface="Barlow Light" panose="020B0604020202020204" charset="0"/>
              </a:rPr>
              <a:t>ngành</a:t>
            </a:r>
            <a:r>
              <a:rPr lang="en-US" sz="1800" dirty="0">
                <a:latin typeface="Barlow Light" panose="020B0604020202020204" charset="0"/>
              </a:rPr>
              <a:t>.</a:t>
            </a:r>
          </a:p>
          <a:p>
            <a:pPr marL="342900" lvl="0" algn="l" rtl="0">
              <a:spcBef>
                <a:spcPts val="600"/>
              </a:spcBef>
              <a:spcAft>
                <a:spcPts val="0"/>
              </a:spcAft>
              <a:buFont typeface="Wingdings" panose="05000000000000000000" pitchFamily="2" charset="2"/>
              <a:buChar char="Ø"/>
            </a:pPr>
            <a:r>
              <a:rPr lang="vi-VN" sz="1800" dirty="0">
                <a:latin typeface="Barlow Light" panose="020B0604020202020204" charset="0"/>
              </a:rPr>
              <a:t>Font chữ dùng trên trang sẽ là các font chữ tương đối đặc biệt đảm bảo tính sang trọng của website mà vẫn dễ đọc cho </a:t>
            </a:r>
            <a:r>
              <a:rPr lang="vi-VN" sz="1800" dirty="0" err="1">
                <a:latin typeface="Barlow Light" panose="020B0604020202020204" charset="0"/>
              </a:rPr>
              <a:t>người</a:t>
            </a:r>
            <a:r>
              <a:rPr lang="vi-VN" sz="1800" dirty="0">
                <a:latin typeface="Barlow Light" panose="020B0604020202020204" charset="0"/>
              </a:rPr>
              <a:t> </a:t>
            </a:r>
            <a:r>
              <a:rPr lang="vi-VN" sz="1800" dirty="0" err="1">
                <a:latin typeface="Barlow Light" panose="020B0604020202020204" charset="0"/>
              </a:rPr>
              <a:t>dùng</a:t>
            </a:r>
            <a:r>
              <a:rPr lang="en-US" sz="1800" dirty="0">
                <a:latin typeface="Barlow Light" panose="020B0604020202020204" charset="0"/>
              </a:rPr>
              <a:t>.</a:t>
            </a:r>
          </a:p>
          <a:p>
            <a:pPr marL="342900" lvl="0" algn="l" rtl="0">
              <a:spcBef>
                <a:spcPts val="600"/>
              </a:spcBef>
              <a:spcAft>
                <a:spcPts val="0"/>
              </a:spcAft>
              <a:buFont typeface="Wingdings" panose="05000000000000000000" pitchFamily="2" charset="2"/>
              <a:buChar char="Ø"/>
            </a:pPr>
            <a:r>
              <a:rPr lang="vi-VN" sz="1800" dirty="0">
                <a:latin typeface="Barlow Light" panose="020B0604020202020204" charset="0"/>
              </a:rPr>
              <a:t>Không sử dụng bất cứ flash nào trên trang để đảm bảo tốc độ load dữ liệu và có thể đọc tốt trên các thiết bị di động sử dụng Windows Phone, Android và iOs. </a:t>
            </a:r>
            <a:endParaRPr sz="1800" dirty="0">
              <a:latin typeface="Barlow Light" panose="020B0604020202020204" charset="0"/>
            </a:endParaRPr>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22</a:t>
            </a:fld>
            <a:endParaRPr>
              <a:latin typeface="Barlow Light"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23</a:t>
            </a:fld>
            <a:endParaRPr>
              <a:latin typeface="Barlow Light" panose="020B0604020202020204" charset="0"/>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latin typeface="Barlow Light" panose="020B0604020202020204" charset="0"/>
              </a:rPr>
              <a:t>THANKS!</a:t>
            </a:r>
            <a:endParaRPr sz="7200">
              <a:latin typeface="Barlow Light" panose="020B0604020202020204" charset="0"/>
            </a:endParaRPr>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Light" panose="020B0604020202020204" charset="0"/>
                <a:ea typeface="Barlow"/>
                <a:cs typeface="Barlow"/>
                <a:sym typeface="Barlow"/>
              </a:rPr>
              <a:t>Any questions?</a:t>
            </a:r>
            <a:endParaRPr sz="3600" b="1" dirty="0">
              <a:solidFill>
                <a:schemeClr val="accent1"/>
              </a:solidFill>
              <a:latin typeface="Barlow Light" panose="020B0604020202020204" charset="0"/>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nội</a:t>
            </a:r>
            <a:r>
              <a:rPr lang="en-US" dirty="0">
                <a:latin typeface="Barlow Light" panose="020B0604020202020204" charset="0"/>
              </a:rPr>
              <a:t> dung </a:t>
            </a:r>
            <a:r>
              <a:rPr lang="en-US" dirty="0" err="1">
                <a:latin typeface="Barlow Light" panose="020B0604020202020204" charset="0"/>
              </a:rPr>
              <a:t>chính</a:t>
            </a:r>
            <a:endParaRPr dirty="0">
              <a:latin typeface="Barlow Light" panose="020B0604020202020204" charset="0"/>
            </a:endParaRPr>
          </a:p>
        </p:txBody>
      </p:sp>
      <p:sp>
        <p:nvSpPr>
          <p:cNvPr id="345" name="Google Shape;345;p13"/>
          <p:cNvSpPr txBox="1">
            <a:spLocks noGrp="1"/>
          </p:cNvSpPr>
          <p:nvPr>
            <p:ph type="body" idx="1"/>
          </p:nvPr>
        </p:nvSpPr>
        <p:spPr>
          <a:xfrm>
            <a:off x="457199" y="1919549"/>
            <a:ext cx="7637348" cy="2323523"/>
          </a:xfrm>
          <a:prstGeom prst="rect">
            <a:avLst/>
          </a:prstGeom>
        </p:spPr>
        <p:txBody>
          <a:bodyPr spcFirstLastPara="1" wrap="square" lIns="0" tIns="0" rIns="0" bIns="0" anchor="t" anchorCtr="0">
            <a:noAutofit/>
          </a:bodyPr>
          <a:lstStyle/>
          <a:p>
            <a:pPr marL="400050" lvl="0" indent="-400050" algn="l" rtl="0">
              <a:spcBef>
                <a:spcPts val="600"/>
              </a:spcBef>
              <a:spcAft>
                <a:spcPts val="0"/>
              </a:spcAft>
              <a:buClr>
                <a:schemeClr val="dk1"/>
              </a:buClr>
              <a:buSzPts val="1100"/>
              <a:buFont typeface="Arial"/>
              <a:buAutoNum type="romanUcPeriod"/>
            </a:pPr>
            <a:r>
              <a:rPr lang="en-US" b="1" dirty="0">
                <a:latin typeface="Barlow Light" panose="020B0604020202020204" charset="0"/>
              </a:rPr>
              <a:t>NHU CẦU &amp; THỰC TRẠNG</a:t>
            </a:r>
          </a:p>
          <a:p>
            <a:pPr marL="400050" lvl="0" indent="-400050" algn="l" rtl="0">
              <a:spcBef>
                <a:spcPts val="600"/>
              </a:spcBef>
              <a:spcAft>
                <a:spcPts val="0"/>
              </a:spcAft>
              <a:buClr>
                <a:schemeClr val="dk1"/>
              </a:buClr>
              <a:buSzPts val="1100"/>
              <a:buFont typeface="Arial"/>
              <a:buAutoNum type="romanUcPeriod"/>
            </a:pPr>
            <a:r>
              <a:rPr lang="en-US" b="1" dirty="0">
                <a:latin typeface="Barlow Light" panose="020B0604020202020204" charset="0"/>
              </a:rPr>
              <a:t>XÁC ĐỊNH YÊU CẦU &amp; MỤC TIÊU</a:t>
            </a:r>
          </a:p>
          <a:p>
            <a:pPr marL="400050" lvl="0" indent="-400050" algn="l" rtl="0">
              <a:spcBef>
                <a:spcPts val="600"/>
              </a:spcBef>
              <a:spcAft>
                <a:spcPts val="0"/>
              </a:spcAft>
              <a:buClr>
                <a:schemeClr val="dk1"/>
              </a:buClr>
              <a:buSzPts val="1100"/>
              <a:buFont typeface="Arial"/>
              <a:buAutoNum type="romanUcPeriod"/>
            </a:pPr>
            <a:r>
              <a:rPr lang="vi-VN" b="1" dirty="0">
                <a:latin typeface="Barlow Light" panose="020B0604020202020204" charset="0"/>
              </a:rPr>
              <a:t>PHÂN TÍCH ĐỐI TƯỢNG</a:t>
            </a:r>
            <a:endParaRPr lang="en-US" b="1" dirty="0">
              <a:latin typeface="Barlow Light" panose="020B0604020202020204" charset="0"/>
            </a:endParaRPr>
          </a:p>
          <a:p>
            <a:pPr marL="400050" lvl="0" indent="-400050" algn="l" rtl="0">
              <a:spcBef>
                <a:spcPts val="600"/>
              </a:spcBef>
              <a:spcAft>
                <a:spcPts val="0"/>
              </a:spcAft>
              <a:buClr>
                <a:schemeClr val="dk1"/>
              </a:buClr>
              <a:buSzPts val="1100"/>
              <a:buFont typeface="Arial"/>
              <a:buAutoNum type="romanUcPeriod"/>
            </a:pPr>
            <a:r>
              <a:rPr lang="en-US" b="1" dirty="0">
                <a:latin typeface="Barlow Light" panose="020B0604020202020204" charset="0"/>
              </a:rPr>
              <a:t>CẤU TRÚC NỘI DUNG &amp; BỐ CỤC PHONG CÁCH THIẾT KẾ</a:t>
            </a:r>
          </a:p>
          <a:p>
            <a:pPr marL="400050" lvl="0" indent="-400050" algn="l" rtl="0">
              <a:spcBef>
                <a:spcPts val="600"/>
              </a:spcBef>
              <a:spcAft>
                <a:spcPts val="0"/>
              </a:spcAft>
              <a:buClr>
                <a:schemeClr val="dk1"/>
              </a:buClr>
              <a:buSzPts val="1100"/>
              <a:buFont typeface="Arial"/>
              <a:buAutoNum type="romanUcPeriod"/>
            </a:pPr>
            <a:r>
              <a:rPr lang="en-US" b="1" dirty="0">
                <a:latin typeface="Barlow Light" panose="020B0604020202020204" charset="0"/>
              </a:rPr>
              <a:t>ĐẶC ĐIỂM CÔNG NGHỆ</a:t>
            </a:r>
            <a:endParaRPr dirty="0">
              <a:latin typeface="Barlow Light" panose="020B0604020202020204" charset="0"/>
            </a:endParaRP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3"/>
              </a:solidFill>
              <a:latin typeface="Barlow Light" panose="020B0604020202020204" charset="0"/>
            </a:endParaRPr>
          </a:p>
          <a:p>
            <a:pPr marL="0" lvl="0" indent="0" algn="l" rtl="0">
              <a:spcBef>
                <a:spcPts val="0"/>
              </a:spcBef>
              <a:spcAft>
                <a:spcPts val="0"/>
              </a:spcAft>
              <a:buNone/>
            </a:pPr>
            <a:endParaRPr sz="1200" dirty="0">
              <a:solidFill>
                <a:schemeClr val="accent3"/>
              </a:solidFill>
              <a:latin typeface="Barlow Light" panose="020B060402020202020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3</a:t>
            </a:fld>
            <a:endParaRPr>
              <a:latin typeface="Barlow Light" panose="020B0604020202020204" charset="0"/>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757050"/>
            <a:ext cx="5327374" cy="832800"/>
          </a:xfrm>
          <a:prstGeom prst="rect">
            <a:avLst/>
          </a:prstGeom>
        </p:spPr>
        <p:txBody>
          <a:bodyPr spcFirstLastPara="1" wrap="square" lIns="0" tIns="0" rIns="0" bIns="0" anchor="t" anchorCtr="0">
            <a:noAutofit/>
          </a:bodyPr>
          <a:lstStyle/>
          <a:p>
            <a:pPr lvl="0" algn="l" rtl="0">
              <a:spcBef>
                <a:spcPts val="600"/>
              </a:spcBef>
              <a:spcAft>
                <a:spcPts val="0"/>
              </a:spcAft>
              <a:buClr>
                <a:schemeClr val="dk1"/>
              </a:buClr>
              <a:buSzPts val="1100"/>
            </a:pPr>
            <a:r>
              <a:rPr lang="en-US" sz="3200" b="1" dirty="0">
                <a:latin typeface="Barlow Light" panose="020B0604020202020204" charset="0"/>
              </a:rPr>
              <a:t>NHU CẦU &amp; THỰC TRẠNG</a:t>
            </a:r>
          </a:p>
        </p:txBody>
      </p:sp>
      <p:sp>
        <p:nvSpPr>
          <p:cNvPr id="380" name="Google Shape;380;p14"/>
          <p:cNvSpPr txBox="1">
            <a:spLocks noGrp="1"/>
          </p:cNvSpPr>
          <p:nvPr>
            <p:ph type="subTitle" idx="4294967295"/>
          </p:nvPr>
        </p:nvSpPr>
        <p:spPr>
          <a:xfrm>
            <a:off x="536713" y="1720119"/>
            <a:ext cx="4343700" cy="1920000"/>
          </a:xfrm>
          <a:prstGeom prst="rect">
            <a:avLst/>
          </a:prstGeom>
        </p:spPr>
        <p:txBody>
          <a:bodyPr spcFirstLastPara="1" wrap="square" lIns="0" tIns="0" rIns="0" bIns="0" anchor="t" anchorCtr="0">
            <a:noAutofit/>
          </a:bodyPr>
          <a:lstStyle/>
          <a:p>
            <a:pPr marL="285750" indent="-285750"/>
            <a:r>
              <a:rPr lang="vi-VN" sz="1600" dirty="0">
                <a:latin typeface="Barlow Light" panose="020B0604020202020204" charset="0"/>
              </a:rPr>
              <a:t>Cửa hàng </a:t>
            </a:r>
            <a:r>
              <a:rPr lang="en-US" sz="1600" dirty="0" err="1">
                <a:latin typeface="Barlow Light" panose="020B0604020202020204" charset="0"/>
              </a:rPr>
              <a:t>KhoPKmobile</a:t>
            </a:r>
            <a:r>
              <a:rPr lang="vi-VN" sz="1600" dirty="0">
                <a:latin typeface="Barlow Light" panose="020B0604020202020204" charset="0"/>
              </a:rPr>
              <a:t> vẫn chưa có website chính thức. </a:t>
            </a:r>
            <a:endParaRPr lang="en-US" sz="1600" dirty="0">
              <a:latin typeface="Barlow Light" panose="020B0604020202020204" charset="0"/>
            </a:endParaRPr>
          </a:p>
          <a:p>
            <a:pPr marL="285750" indent="-285750"/>
            <a:r>
              <a:rPr lang="en-US" sz="1400" dirty="0">
                <a:latin typeface="Barlow Light" panose="020B0604020202020204" charset="0"/>
              </a:rPr>
              <a:t>M</a:t>
            </a:r>
            <a:r>
              <a:rPr lang="vi-VN" sz="1400" dirty="0">
                <a:latin typeface="Barlow Light" panose="020B0604020202020204" charset="0"/>
              </a:rPr>
              <a:t>uốn xây dựng một website</a:t>
            </a:r>
            <a:r>
              <a:rPr lang="en-US" sz="1400" dirty="0">
                <a:latin typeface="Barlow Light" panose="020B0604020202020204" charset="0"/>
              </a:rPr>
              <a:t> </a:t>
            </a:r>
            <a:r>
              <a:rPr lang="vi-VN" sz="1400" dirty="0">
                <a:latin typeface="Barlow Light" panose="020B0604020202020204" charset="0"/>
              </a:rPr>
              <a:t>năng động, có tính tương tác</a:t>
            </a:r>
            <a:r>
              <a:rPr lang="en-US" sz="1400" dirty="0">
                <a:latin typeface="Barlow Light" panose="020B0604020202020204" charset="0"/>
              </a:rPr>
              <a:t>, </a:t>
            </a:r>
            <a:r>
              <a:rPr lang="en-US" sz="1400" dirty="0" err="1">
                <a:latin typeface="Barlow Light" panose="020B0604020202020204" charset="0"/>
              </a:rPr>
              <a:t>đẹp</a:t>
            </a:r>
            <a:r>
              <a:rPr lang="en-US" sz="1400" dirty="0">
                <a:latin typeface="Barlow Light" panose="020B0604020202020204" charset="0"/>
              </a:rPr>
              <a:t> </a:t>
            </a:r>
            <a:r>
              <a:rPr lang="en-US" sz="1400" dirty="0" err="1">
                <a:latin typeface="Barlow Light" panose="020B0604020202020204" charset="0"/>
              </a:rPr>
              <a:t>mắt</a:t>
            </a:r>
            <a:r>
              <a:rPr lang="en-US" sz="1400" dirty="0">
                <a:latin typeface="Barlow Light" panose="020B0604020202020204" charset="0"/>
              </a:rPr>
              <a:t>,</a:t>
            </a:r>
            <a:r>
              <a:rPr lang="vi-VN" sz="1400" dirty="0">
                <a:latin typeface="Barlow Light" panose="020B0604020202020204" charset="0"/>
              </a:rPr>
              <a:t> </a:t>
            </a:r>
            <a:r>
              <a:rPr lang="en-US" sz="1400" dirty="0" err="1">
                <a:latin typeface="Barlow Light" panose="020B0604020202020204" charset="0"/>
              </a:rPr>
              <a:t>dễ</a:t>
            </a:r>
            <a:r>
              <a:rPr lang="en-US" sz="1400" dirty="0">
                <a:latin typeface="Barlow Light" panose="020B0604020202020204" charset="0"/>
              </a:rPr>
              <a:t> </a:t>
            </a:r>
            <a:r>
              <a:rPr lang="en-US" sz="1400" dirty="0" err="1">
                <a:latin typeface="Barlow Light" panose="020B0604020202020204" charset="0"/>
              </a:rPr>
              <a:t>dàng</a:t>
            </a:r>
            <a:r>
              <a:rPr lang="en-US" sz="1400" dirty="0">
                <a:latin typeface="Barlow Light" panose="020B0604020202020204" charset="0"/>
              </a:rPr>
              <a:t> </a:t>
            </a:r>
            <a:r>
              <a:rPr lang="en-US" sz="1400" dirty="0" err="1">
                <a:latin typeface="Barlow Light" panose="020B0604020202020204" charset="0"/>
              </a:rPr>
              <a:t>sử</a:t>
            </a:r>
            <a:r>
              <a:rPr lang="en-US" sz="1400" dirty="0">
                <a:latin typeface="Barlow Light" panose="020B0604020202020204" charset="0"/>
              </a:rPr>
              <a:t> </a:t>
            </a:r>
            <a:r>
              <a:rPr lang="en-US" sz="1400" dirty="0" err="1">
                <a:latin typeface="Barlow Light" panose="020B0604020202020204" charset="0"/>
              </a:rPr>
              <a:t>dụng</a:t>
            </a:r>
            <a:r>
              <a:rPr lang="en-US" sz="1400" dirty="0">
                <a:latin typeface="Barlow Light" panose="020B0604020202020204" charset="0"/>
              </a:rPr>
              <a:t>, </a:t>
            </a:r>
            <a:r>
              <a:rPr lang="en-US" sz="1400" dirty="0" err="1">
                <a:latin typeface="Barlow Light" panose="020B0604020202020204" charset="0"/>
              </a:rPr>
              <a:t>phong</a:t>
            </a:r>
            <a:r>
              <a:rPr lang="en-US" sz="1400" dirty="0">
                <a:latin typeface="Barlow Light" panose="020B0604020202020204" charset="0"/>
              </a:rPr>
              <a:t> </a:t>
            </a:r>
            <a:r>
              <a:rPr lang="en-US" sz="1400" dirty="0" err="1">
                <a:latin typeface="Barlow Light" panose="020B0604020202020204" charset="0"/>
              </a:rPr>
              <a:t>cách</a:t>
            </a:r>
            <a:r>
              <a:rPr lang="en-US" sz="1400" dirty="0">
                <a:latin typeface="Barlow Light" panose="020B0604020202020204" charset="0"/>
              </a:rPr>
              <a:t> </a:t>
            </a:r>
            <a:r>
              <a:rPr lang="en-US" sz="1400" dirty="0" err="1">
                <a:latin typeface="Barlow Light" panose="020B0604020202020204" charset="0"/>
              </a:rPr>
              <a:t>hiện</a:t>
            </a:r>
            <a:r>
              <a:rPr lang="en-US" sz="1400" dirty="0">
                <a:latin typeface="Barlow Light" panose="020B0604020202020204" charset="0"/>
              </a:rPr>
              <a:t> </a:t>
            </a:r>
            <a:r>
              <a:rPr lang="en-US" sz="1400" dirty="0" err="1">
                <a:latin typeface="Barlow Light" panose="020B0604020202020204" charset="0"/>
              </a:rPr>
              <a:t>đại</a:t>
            </a:r>
            <a:r>
              <a:rPr lang="en-US" sz="1400" dirty="0">
                <a:latin typeface="Barlow Light" panose="020B0604020202020204" charset="0"/>
              </a:rPr>
              <a:t>, </a:t>
            </a:r>
            <a:r>
              <a:rPr lang="vi-VN" sz="1400" dirty="0">
                <a:latin typeface="Barlow Light" panose="020B0604020202020204" charset="0"/>
              </a:rPr>
              <a:t>gây được ấn tượng với khách hàng. </a:t>
            </a:r>
            <a:endParaRPr sz="1600" b="1" dirty="0">
              <a:latin typeface="Barlow Light" panose="020B0604020202020204" charset="0"/>
            </a:endParaRPr>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4</a:t>
            </a:fld>
            <a:endParaRPr>
              <a:latin typeface="Barlow Light" panose="020B0604020202020204" charset="0"/>
            </a:endParaRPr>
          </a:p>
        </p:txBody>
      </p:sp>
      <p:pic>
        <p:nvPicPr>
          <p:cNvPr id="382" name="Google Shape;382;p14"/>
          <p:cNvPicPr preferRelativeResize="0"/>
          <p:nvPr/>
        </p:nvPicPr>
        <p:blipFill rotWithShape="1">
          <a:blip r:embed="rId3">
            <a:alphaModFix/>
          </a:blip>
          <a:srcRect l="15415" t="4445" r="9823" b="45713"/>
          <a:stretch/>
        </p:blipFill>
        <p:spPr>
          <a:xfrm>
            <a:off x="5187600" y="1173450"/>
            <a:ext cx="2796600" cy="2796600"/>
          </a:xfrm>
          <a:prstGeom prst="ellipse">
            <a:avLst/>
          </a:prstGeom>
          <a:noFill/>
          <a:ln>
            <a:noFill/>
          </a:ln>
        </p:spPr>
      </p:pic>
      <p:grpSp>
        <p:nvGrpSpPr>
          <p:cNvPr id="383" name="Google Shape;383;p14"/>
          <p:cNvGrpSpPr/>
          <p:nvPr/>
        </p:nvGrpSpPr>
        <p:grpSpPr>
          <a:xfrm>
            <a:off x="7479302" y="1963085"/>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96068" y="2190372"/>
            <a:ext cx="4676700" cy="62219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3200" dirty="0">
                <a:latin typeface="Barlow Light" panose="020B0604020202020204" charset="0"/>
              </a:rPr>
              <a:t>YÊU CẦU </a:t>
            </a:r>
            <a:r>
              <a:rPr lang="en-US" sz="3200" dirty="0">
                <a:latin typeface="Barlow Light" panose="020B0604020202020204" charset="0"/>
              </a:rPr>
              <a:t>KHÁCH HÀNG</a:t>
            </a:r>
            <a:endParaRPr sz="3200" dirty="0">
              <a:latin typeface="Barlow Light" panose="020B060402020202020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1</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331226" cy="1082700"/>
          </a:xfrm>
          <a:prstGeom prst="rect">
            <a:avLst/>
          </a:prstGeom>
        </p:spPr>
        <p:txBody>
          <a:bodyPr spcFirstLastPara="1" wrap="square" lIns="0" tIns="0" rIns="0" bIns="0" anchor="t" anchorCtr="0">
            <a:noAutofit/>
          </a:bodyPr>
          <a:lstStyle/>
          <a:p>
            <a:r>
              <a:rPr lang="vi-VN" sz="3200" dirty="0">
                <a:latin typeface="Barlow Light" panose="020B0604020202020204" charset="0"/>
              </a:rPr>
              <a:t>YÊU CẦU TỪ </a:t>
            </a:r>
            <a:r>
              <a:rPr lang="en-US" sz="3200" dirty="0">
                <a:latin typeface="Barlow Light" panose="020B0604020202020204" charset="0"/>
              </a:rPr>
              <a:t>KHÁCH HÀNG</a:t>
            </a:r>
          </a:p>
        </p:txBody>
      </p:sp>
      <p:sp>
        <p:nvSpPr>
          <p:cNvPr id="595" name="Google Shape;595;p17"/>
          <p:cNvSpPr txBox="1">
            <a:spLocks noGrp="1"/>
          </p:cNvSpPr>
          <p:nvPr>
            <p:ph type="body" idx="1"/>
          </p:nvPr>
        </p:nvSpPr>
        <p:spPr>
          <a:xfrm>
            <a:off x="217175" y="2003777"/>
            <a:ext cx="6729590" cy="2640900"/>
          </a:xfrm>
          <a:prstGeom prst="rect">
            <a:avLst/>
          </a:prstGeom>
        </p:spPr>
        <p:txBody>
          <a:bodyPr spcFirstLastPara="1" wrap="square" lIns="0" tIns="0" rIns="0" bIns="0" anchor="t" anchorCtr="0">
            <a:noAutofit/>
          </a:bodyPr>
          <a:lstStyle/>
          <a:p>
            <a:pPr indent="-457200">
              <a:buFont typeface="Wingdings" panose="05000000000000000000" pitchFamily="2" charset="2"/>
              <a:buChar char="Ø"/>
            </a:pPr>
            <a:r>
              <a:rPr lang="en-US" sz="2400" dirty="0">
                <a:latin typeface="Barlow Light" panose="020B0604020202020204" charset="0"/>
              </a:rPr>
              <a:t>DOMAIN, HOSTING</a:t>
            </a:r>
          </a:p>
          <a:p>
            <a:pPr marL="0" indent="0">
              <a:buNone/>
            </a:pPr>
            <a:r>
              <a:rPr lang="en-US" sz="2400" dirty="0">
                <a:latin typeface="Barlow Light" panose="020B0604020202020204" charset="0"/>
              </a:rPr>
              <a:t>        </a:t>
            </a:r>
            <a:r>
              <a:rPr lang="en-US" sz="1800" dirty="0" err="1">
                <a:latin typeface="Barlow Light" panose="020B0604020202020204" charset="0"/>
              </a:rPr>
              <a:t>Phải</a:t>
            </a:r>
            <a:r>
              <a:rPr lang="en-US" sz="1800" dirty="0">
                <a:latin typeface="Barlow Light" panose="020B0604020202020204" charset="0"/>
              </a:rPr>
              <a:t> </a:t>
            </a:r>
            <a:r>
              <a:rPr lang="en-US" sz="1800" dirty="0" err="1">
                <a:latin typeface="Barlow Light" panose="020B0604020202020204" charset="0"/>
              </a:rPr>
              <a:t>mang</a:t>
            </a:r>
            <a:r>
              <a:rPr lang="en-US" sz="1800" dirty="0">
                <a:latin typeface="Barlow Light" panose="020B0604020202020204" charset="0"/>
              </a:rPr>
              <a:t> </a:t>
            </a:r>
            <a:r>
              <a:rPr lang="en-US" sz="1800" dirty="0" err="1">
                <a:latin typeface="Barlow Light" panose="020B0604020202020204" charset="0"/>
              </a:rPr>
              <a:t>thương</a:t>
            </a:r>
            <a:r>
              <a:rPr lang="en-US" sz="1800" dirty="0">
                <a:latin typeface="Barlow Light" panose="020B0604020202020204" charset="0"/>
              </a:rPr>
              <a:t> </a:t>
            </a:r>
            <a:r>
              <a:rPr lang="en-US" sz="1800" dirty="0" err="1">
                <a:latin typeface="Barlow Light" panose="020B0604020202020204" charset="0"/>
              </a:rPr>
              <a:t>hiệu</a:t>
            </a:r>
            <a:r>
              <a:rPr lang="en-US" sz="1800" dirty="0">
                <a:latin typeface="Barlow Light" panose="020B0604020202020204" charset="0"/>
              </a:rPr>
              <a:t> </a:t>
            </a:r>
            <a:r>
              <a:rPr lang="en-US" sz="1800" dirty="0" err="1">
                <a:latin typeface="Barlow Light" panose="020B0604020202020204" charset="0"/>
              </a:rPr>
              <a:t>của</a:t>
            </a:r>
            <a:r>
              <a:rPr lang="en-US" sz="1800" dirty="0">
                <a:latin typeface="Barlow Light" panose="020B0604020202020204" charset="0"/>
              </a:rPr>
              <a:t> </a:t>
            </a:r>
            <a:r>
              <a:rPr lang="en-US" sz="1800" dirty="0" err="1">
                <a:latin typeface="Barlow Light" panose="020B0604020202020204" charset="0"/>
              </a:rPr>
              <a:t>cửa</a:t>
            </a:r>
            <a:r>
              <a:rPr lang="en-US" sz="1800" dirty="0">
                <a:latin typeface="Barlow Light" panose="020B0604020202020204" charset="0"/>
              </a:rPr>
              <a:t> </a:t>
            </a:r>
            <a:r>
              <a:rPr lang="en-US" sz="1800" dirty="0" err="1">
                <a:latin typeface="Barlow Light" panose="020B0604020202020204" charset="0"/>
              </a:rPr>
              <a:t>hàng</a:t>
            </a:r>
            <a:endParaRPr lang="en-US" sz="1800" dirty="0">
              <a:latin typeface="Barlow Light" panose="020B0604020202020204" charset="0"/>
            </a:endParaRPr>
          </a:p>
          <a:p>
            <a:pPr marL="514350" indent="-514350">
              <a:buFont typeface="Wingdings" panose="05000000000000000000" pitchFamily="2" charset="2"/>
              <a:buChar char="Ø"/>
            </a:pPr>
            <a:r>
              <a:rPr lang="en-US" sz="2400" dirty="0">
                <a:latin typeface="Barlow Light" panose="020B0604020202020204" charset="0"/>
              </a:rPr>
              <a:t>BỐ CỤC, CÁCH TRANG TRÍ WEBSITE</a:t>
            </a:r>
          </a:p>
          <a:p>
            <a:pPr marL="0" indent="0">
              <a:buNone/>
            </a:pPr>
            <a:r>
              <a:rPr lang="en-US" sz="2400" dirty="0">
                <a:latin typeface="Barlow Light" panose="020B0604020202020204" charset="0"/>
              </a:rPr>
              <a:t>        </a:t>
            </a:r>
            <a:r>
              <a:rPr lang="en-US" sz="1800" dirty="0" err="1">
                <a:latin typeface="Barlow Light" panose="020B0604020202020204" charset="0"/>
              </a:rPr>
              <a:t>Tham</a:t>
            </a:r>
            <a:r>
              <a:rPr lang="en-US" sz="1800" dirty="0">
                <a:latin typeface="Barlow Light" panose="020B0604020202020204" charset="0"/>
              </a:rPr>
              <a:t> </a:t>
            </a:r>
            <a:r>
              <a:rPr lang="en-US" sz="1800" dirty="0" err="1">
                <a:latin typeface="Barlow Light" panose="020B0604020202020204" charset="0"/>
              </a:rPr>
              <a:t>khảo</a:t>
            </a:r>
            <a:r>
              <a:rPr lang="en-US" sz="1800" dirty="0">
                <a:latin typeface="Barlow Light" panose="020B0604020202020204" charset="0"/>
              </a:rPr>
              <a:t> </a:t>
            </a:r>
            <a:r>
              <a:rPr lang="en-US" sz="1800" dirty="0" err="1">
                <a:latin typeface="Barlow Light" panose="020B0604020202020204" charset="0"/>
              </a:rPr>
              <a:t>tại</a:t>
            </a:r>
            <a:r>
              <a:rPr lang="en-US" sz="1800" dirty="0">
                <a:latin typeface="Barlow Light" panose="020B0604020202020204" charset="0"/>
              </a:rPr>
              <a:t>: </a:t>
            </a:r>
            <a:r>
              <a:rPr lang="en-US" sz="1800" b="0" i="0" u="sng" dirty="0">
                <a:solidFill>
                  <a:srgbClr val="000000"/>
                </a:solidFill>
                <a:effectLst/>
                <a:latin typeface="Barlow Light" panose="020B0604020202020204" charset="0"/>
                <a:hlinkClick r:id="rId3"/>
              </a:rPr>
              <a:t>https://khopkmobile.xyz</a:t>
            </a:r>
            <a:endParaRPr lang="en-US" sz="1800" b="0" i="0" u="sng" dirty="0">
              <a:solidFill>
                <a:srgbClr val="000000"/>
              </a:solidFill>
              <a:effectLst/>
              <a:latin typeface="Barlow Light" panose="020B0604020202020204" charset="0"/>
            </a:endParaRPr>
          </a:p>
          <a:p>
            <a:pPr marL="342900">
              <a:buFont typeface="Wingdings" panose="05000000000000000000" pitchFamily="2" charset="2"/>
              <a:buChar char="Ø"/>
            </a:pPr>
            <a:endParaRPr lang="en-US" sz="2400" dirty="0">
              <a:latin typeface="Barlow Light" panose="020B0604020202020204" charset="0"/>
            </a:endParaRPr>
          </a:p>
          <a:p>
            <a:pPr marL="457200" lvl="0" indent="-342900" algn="l" rtl="0">
              <a:spcBef>
                <a:spcPts val="600"/>
              </a:spcBef>
              <a:spcAft>
                <a:spcPts val="0"/>
              </a:spcAft>
              <a:buSzPts val="1800"/>
              <a:buChar char="▸"/>
            </a:pPr>
            <a:endParaRPr sz="2400" dirty="0">
              <a:latin typeface="Barlow Light" panose="020B060402020202020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6</a:t>
            </a:fld>
            <a:endParaRPr>
              <a:latin typeface="Barlow Light" panose="020B0604020202020204" charset="0"/>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6331226" cy="1082700"/>
          </a:xfrm>
          <a:prstGeom prst="rect">
            <a:avLst/>
          </a:prstGeom>
        </p:spPr>
        <p:txBody>
          <a:bodyPr spcFirstLastPara="1" wrap="square" lIns="0" tIns="0" rIns="0" bIns="0" anchor="t" anchorCtr="0">
            <a:noAutofit/>
          </a:bodyPr>
          <a:lstStyle/>
          <a:p>
            <a:r>
              <a:rPr lang="vi-VN" sz="3200" dirty="0">
                <a:latin typeface="Barlow Light" panose="020B0604020202020204" charset="0"/>
              </a:rPr>
              <a:t>YÊU CẦU TỪ </a:t>
            </a:r>
            <a:r>
              <a:rPr lang="en-US" sz="3200" dirty="0">
                <a:latin typeface="Barlow Light" panose="020B0604020202020204" charset="0"/>
              </a:rPr>
              <a:t>KHÁCH HÀNG</a:t>
            </a:r>
          </a:p>
        </p:txBody>
      </p:sp>
      <p:sp>
        <p:nvSpPr>
          <p:cNvPr id="595" name="Google Shape;595;p17"/>
          <p:cNvSpPr txBox="1">
            <a:spLocks noGrp="1"/>
          </p:cNvSpPr>
          <p:nvPr>
            <p:ph type="body" idx="1"/>
          </p:nvPr>
        </p:nvSpPr>
        <p:spPr>
          <a:xfrm>
            <a:off x="236572" y="1636262"/>
            <a:ext cx="6729590" cy="2640900"/>
          </a:xfrm>
          <a:prstGeom prst="rect">
            <a:avLst/>
          </a:prstGeom>
        </p:spPr>
        <p:txBody>
          <a:bodyPr spcFirstLastPara="1" wrap="square" lIns="0" tIns="0" rIns="0" bIns="0" anchor="t" anchorCtr="0">
            <a:noAutofit/>
          </a:bodyPr>
          <a:lstStyle/>
          <a:p>
            <a:pPr indent="-457200">
              <a:buFont typeface="Wingdings" panose="05000000000000000000" pitchFamily="2" charset="2"/>
              <a:buChar char="Ø"/>
            </a:pPr>
            <a:r>
              <a:rPr lang="en-US" sz="2400" dirty="0">
                <a:latin typeface="Barlow Light" panose="020B0604020202020204" charset="0"/>
              </a:rPr>
              <a:t>TÔNG MÀU, FONT        </a:t>
            </a:r>
          </a:p>
          <a:p>
            <a:pPr marL="457200" lvl="1" indent="0">
              <a:buNone/>
            </a:pPr>
            <a:r>
              <a:rPr lang="vi-VN" sz="1800" dirty="0">
                <a:latin typeface="Barlow Light" panose="020B0604020202020204" charset="0"/>
              </a:rPr>
              <a:t>sử dụng tông trắng cam, nét nhỏ, phù hợp với cả phiên bản di động</a:t>
            </a:r>
            <a:endParaRPr lang="en-US" sz="2800" dirty="0">
              <a:latin typeface="Barlow Light" panose="020B0604020202020204" charset="0"/>
            </a:endParaRPr>
          </a:p>
          <a:p>
            <a:pPr marL="342900">
              <a:buFont typeface="Wingdings" panose="05000000000000000000" pitchFamily="2" charset="2"/>
              <a:buChar char="Ø"/>
            </a:pPr>
            <a:r>
              <a:rPr lang="en-US" sz="2400" dirty="0">
                <a:latin typeface="Barlow Light" panose="020B0604020202020204" charset="0"/>
              </a:rPr>
              <a:t>Logo</a:t>
            </a:r>
          </a:p>
          <a:p>
            <a:pPr marL="0" indent="0">
              <a:buNone/>
            </a:pPr>
            <a:r>
              <a:rPr lang="en-US" sz="1800" dirty="0">
                <a:latin typeface="Barlow Light" panose="020B0604020202020204" charset="0"/>
              </a:rPr>
              <a:t>          </a:t>
            </a:r>
            <a:r>
              <a:rPr lang="en-US" sz="1800" dirty="0" err="1">
                <a:latin typeface="Barlow Light" panose="020B0604020202020204" charset="0"/>
              </a:rPr>
              <a:t>sử</a:t>
            </a:r>
            <a:r>
              <a:rPr lang="en-US" sz="1800" dirty="0">
                <a:latin typeface="Barlow Light" panose="020B0604020202020204" charset="0"/>
              </a:rPr>
              <a:t> </a:t>
            </a:r>
            <a:r>
              <a:rPr lang="en-US" sz="1800" dirty="0" err="1">
                <a:latin typeface="Barlow Light" panose="020B0604020202020204" charset="0"/>
              </a:rPr>
              <a:t>dụng</a:t>
            </a:r>
            <a:r>
              <a:rPr lang="en-US" sz="1800" dirty="0">
                <a:latin typeface="Barlow Light" panose="020B0604020202020204" charset="0"/>
              </a:rPr>
              <a:t> logo </a:t>
            </a:r>
            <a:r>
              <a:rPr lang="en-US" sz="1800" dirty="0" err="1">
                <a:latin typeface="Barlow Light" panose="020B0604020202020204" charset="0"/>
              </a:rPr>
              <a:t>cửa</a:t>
            </a:r>
            <a:r>
              <a:rPr lang="en-US" sz="1800" dirty="0">
                <a:latin typeface="Barlow Light" panose="020B0604020202020204" charset="0"/>
              </a:rPr>
              <a:t> </a:t>
            </a:r>
            <a:r>
              <a:rPr lang="en-US" sz="1800" dirty="0" err="1">
                <a:latin typeface="Barlow Light" panose="020B0604020202020204" charset="0"/>
              </a:rPr>
              <a:t>hàng</a:t>
            </a:r>
            <a:r>
              <a:rPr lang="en-US" sz="1800" dirty="0">
                <a:latin typeface="Barlow Light" panose="020B0604020202020204" charset="0"/>
              </a:rPr>
              <a:t> </a:t>
            </a:r>
            <a:r>
              <a:rPr lang="en-US" sz="1800" dirty="0" err="1">
                <a:latin typeface="Barlow Light" panose="020B0604020202020204" charset="0"/>
              </a:rPr>
              <a:t>cung</a:t>
            </a:r>
            <a:r>
              <a:rPr lang="en-US" sz="1800" dirty="0">
                <a:latin typeface="Barlow Light" panose="020B0604020202020204" charset="0"/>
              </a:rPr>
              <a:t> </a:t>
            </a:r>
            <a:r>
              <a:rPr lang="en-US" sz="1800" dirty="0" err="1">
                <a:latin typeface="Barlow Light" panose="020B0604020202020204" charset="0"/>
              </a:rPr>
              <a:t>cấp</a:t>
            </a:r>
            <a:r>
              <a:rPr lang="en-US" sz="1800" dirty="0">
                <a:latin typeface="Barlow Light" panose="020B0604020202020204" charset="0"/>
              </a:rPr>
              <a:t>.</a:t>
            </a:r>
          </a:p>
          <a:p>
            <a:pPr marL="0" indent="0">
              <a:buNone/>
            </a:pPr>
            <a:r>
              <a:rPr lang="en-US" dirty="0">
                <a:latin typeface="Barlow Light" panose="020B0604020202020204" charset="0"/>
              </a:rPr>
              <a:t>        </a:t>
            </a:r>
            <a:r>
              <a:rPr lang="en-US" sz="1800" dirty="0" err="1">
                <a:latin typeface="Barlow Light" panose="020B0604020202020204" charset="0"/>
              </a:rPr>
              <a:t>Tham</a:t>
            </a:r>
            <a:r>
              <a:rPr lang="en-US" sz="1800" dirty="0">
                <a:latin typeface="Barlow Light" panose="020B0604020202020204" charset="0"/>
              </a:rPr>
              <a:t> </a:t>
            </a:r>
            <a:r>
              <a:rPr lang="en-US" sz="1800" dirty="0" err="1">
                <a:latin typeface="Barlow Light" panose="020B0604020202020204" charset="0"/>
              </a:rPr>
              <a:t>khảo</a:t>
            </a:r>
            <a:r>
              <a:rPr lang="en-US" sz="1800" dirty="0">
                <a:latin typeface="Barlow Light" panose="020B0604020202020204" charset="0"/>
              </a:rPr>
              <a:t> </a:t>
            </a:r>
            <a:r>
              <a:rPr lang="en-US" sz="1800" dirty="0" err="1">
                <a:latin typeface="Barlow Light" panose="020B0604020202020204" charset="0"/>
              </a:rPr>
              <a:t>tại</a:t>
            </a:r>
            <a:r>
              <a:rPr lang="en-US" sz="1800" dirty="0">
                <a:latin typeface="Barlow Light" panose="020B0604020202020204" charset="0"/>
              </a:rPr>
              <a:t>: </a:t>
            </a:r>
            <a:r>
              <a:rPr lang="en-US" sz="1800" b="0" i="0" u="sng" dirty="0">
                <a:solidFill>
                  <a:srgbClr val="000000"/>
                </a:solidFill>
                <a:effectLst/>
                <a:latin typeface="Barlow Light" panose="020B0604020202020204" charset="0"/>
                <a:hlinkClick r:id="rId3"/>
              </a:rPr>
              <a:t>http://khopkmobile.xyz</a:t>
            </a:r>
            <a:endParaRPr lang="en-US" sz="1800" b="0" i="0" u="sng" dirty="0">
              <a:solidFill>
                <a:srgbClr val="000000"/>
              </a:solidFill>
              <a:effectLst/>
              <a:latin typeface="Barlow Light" panose="020B0604020202020204" charset="0"/>
            </a:endParaRPr>
          </a:p>
          <a:p>
            <a:pPr marL="342900">
              <a:buFont typeface="Wingdings" panose="05000000000000000000" pitchFamily="2" charset="2"/>
              <a:buChar char="Ø"/>
            </a:pPr>
            <a:endParaRPr lang="en-US" dirty="0">
              <a:latin typeface="Barlow Light" panose="020B0604020202020204" charset="0"/>
            </a:endParaRPr>
          </a:p>
          <a:p>
            <a:pPr marL="457200" lvl="0" indent="-342900" algn="l" rtl="0">
              <a:spcBef>
                <a:spcPts val="600"/>
              </a:spcBef>
              <a:spcAft>
                <a:spcPts val="0"/>
              </a:spcAft>
              <a:buSzPts val="1800"/>
              <a:buChar char="▸"/>
            </a:pPr>
            <a:endParaRPr sz="2400" dirty="0">
              <a:latin typeface="Barlow Light" panose="020B0604020202020204" charset="0"/>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7</a:t>
            </a:fld>
            <a:endParaRPr>
              <a:latin typeface="Barlow Light" panose="020B0604020202020204" charset="0"/>
            </a:endParaRPr>
          </a:p>
        </p:txBody>
      </p:sp>
      <p:grpSp>
        <p:nvGrpSpPr>
          <p:cNvPr id="597" name="Google Shape;597;p17"/>
          <p:cNvGrpSpPr/>
          <p:nvPr/>
        </p:nvGrpSpPr>
        <p:grpSpPr>
          <a:xfrm>
            <a:off x="6215512" y="1497269"/>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spTree>
    <p:extLst>
      <p:ext uri="{BB962C8B-B14F-4D97-AF65-F5344CB8AC3E}">
        <p14:creationId xmlns:p14="http://schemas.microsoft.com/office/powerpoint/2010/main" val="414183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34208" y="2103017"/>
            <a:ext cx="4184804"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1"/>
                </a:solidFill>
                <a:latin typeface="Barlow Light" panose="020B0604020202020204" charset="0"/>
              </a:rPr>
              <a:t>Xác định yêu cầu</a:t>
            </a:r>
            <a:endParaRPr dirty="0">
              <a:solidFill>
                <a:schemeClr val="accent1"/>
              </a:solidFill>
              <a:latin typeface="Barlow Light" panose="020B0604020202020204"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8</a:t>
            </a:fld>
            <a:endParaRPr>
              <a:latin typeface="Barlow Light" panose="020B0604020202020204" charset="0"/>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9"/>
          <p:cNvSpPr txBox="1">
            <a:spLocks noGrp="1"/>
          </p:cNvSpPr>
          <p:nvPr>
            <p:ph type="body" idx="1"/>
          </p:nvPr>
        </p:nvSpPr>
        <p:spPr>
          <a:xfrm>
            <a:off x="413571" y="1517627"/>
            <a:ext cx="5768568" cy="2910943"/>
          </a:xfrm>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Wingdings" panose="05000000000000000000" pitchFamily="2" charset="2"/>
              <a:buChar char="Ø"/>
            </a:pPr>
            <a:r>
              <a:rPr lang="vi-VN" dirty="0">
                <a:latin typeface="Barlow Light" panose="020B0604020202020204" charset="0"/>
              </a:rPr>
              <a:t>Xây dựng một website đẹp, thân thiện, dễ sử dụng, </a:t>
            </a:r>
            <a:r>
              <a:rPr lang="en-US" dirty="0" err="1">
                <a:latin typeface="Barlow Light" panose="020B0604020202020204" charset="0"/>
              </a:rPr>
              <a:t>có</a:t>
            </a:r>
            <a:r>
              <a:rPr lang="en-US" dirty="0">
                <a:latin typeface="Barlow Light" panose="020B0604020202020204" charset="0"/>
              </a:rPr>
              <a:t> </a:t>
            </a:r>
            <a:r>
              <a:rPr lang="en-US" dirty="0" err="1">
                <a:latin typeface="Barlow Light" panose="020B0604020202020204" charset="0"/>
              </a:rPr>
              <a:t>nhiều</a:t>
            </a:r>
            <a:r>
              <a:rPr lang="en-US" dirty="0">
                <a:latin typeface="Barlow Light" panose="020B0604020202020204" charset="0"/>
              </a:rPr>
              <a:t> </a:t>
            </a:r>
            <a:r>
              <a:rPr lang="en-US" dirty="0" err="1">
                <a:latin typeface="Barlow Light" panose="020B0604020202020204" charset="0"/>
              </a:rPr>
              <a:t>chức</a:t>
            </a:r>
            <a:r>
              <a:rPr lang="en-US" dirty="0">
                <a:latin typeface="Barlow Light" panose="020B0604020202020204" charset="0"/>
              </a:rPr>
              <a:t> </a:t>
            </a:r>
            <a:r>
              <a:rPr lang="en-US" dirty="0" err="1">
                <a:latin typeface="Barlow Light" panose="020B0604020202020204" charset="0"/>
              </a:rPr>
              <a:t>năng</a:t>
            </a:r>
            <a:r>
              <a:rPr lang="en-US" dirty="0">
                <a:latin typeface="Barlow Light" panose="020B0604020202020204" charset="0"/>
              </a:rPr>
              <a:t> </a:t>
            </a:r>
            <a:r>
              <a:rPr lang="en-US" dirty="0" err="1">
                <a:latin typeface="Barlow Light" panose="020B0604020202020204" charset="0"/>
              </a:rPr>
              <a:t>tiện</a:t>
            </a:r>
            <a:r>
              <a:rPr lang="en-US" dirty="0">
                <a:latin typeface="Barlow Light" panose="020B0604020202020204" charset="0"/>
              </a:rPr>
              <a:t> </a:t>
            </a:r>
            <a:r>
              <a:rPr lang="en-US" dirty="0" err="1">
                <a:latin typeface="Barlow Light" panose="020B0604020202020204" charset="0"/>
              </a:rPr>
              <a:t>lợi</a:t>
            </a:r>
            <a:r>
              <a:rPr lang="en-US" dirty="0">
                <a:latin typeface="Barlow Light" panose="020B0604020202020204" charset="0"/>
              </a:rPr>
              <a:t> </a:t>
            </a:r>
            <a:r>
              <a:rPr lang="en-US" dirty="0" err="1">
                <a:latin typeface="Barlow Light" panose="020B0604020202020204" charset="0"/>
              </a:rPr>
              <a:t>như</a:t>
            </a:r>
            <a:r>
              <a:rPr lang="en-US" dirty="0">
                <a:latin typeface="Barlow Light" panose="020B0604020202020204" charset="0"/>
              </a:rPr>
              <a:t> </a:t>
            </a:r>
            <a:r>
              <a:rPr lang="en-US" dirty="0" err="1">
                <a:latin typeface="Barlow Light" panose="020B0604020202020204" charset="0"/>
              </a:rPr>
              <a:t>thanh</a:t>
            </a:r>
            <a:r>
              <a:rPr lang="en-US" dirty="0">
                <a:latin typeface="Barlow Light" panose="020B0604020202020204" charset="0"/>
              </a:rPr>
              <a:t> </a:t>
            </a:r>
            <a:r>
              <a:rPr lang="en-US" dirty="0" err="1">
                <a:latin typeface="Barlow Light" panose="020B0604020202020204" charset="0"/>
              </a:rPr>
              <a:t>toán</a:t>
            </a:r>
            <a:r>
              <a:rPr lang="en-US" dirty="0">
                <a:latin typeface="Barlow Light" panose="020B0604020202020204" charset="0"/>
              </a:rPr>
              <a:t> online…</a:t>
            </a:r>
          </a:p>
          <a:p>
            <a:pPr marL="285750" indent="-285750">
              <a:buFont typeface="Wingdings" panose="05000000000000000000" pitchFamily="2" charset="2"/>
              <a:buChar char="Ø"/>
            </a:pPr>
            <a:r>
              <a:rPr lang="en-US" dirty="0" err="1">
                <a:latin typeface="Barlow Light" panose="020B0604020202020204" charset="0"/>
              </a:rPr>
              <a:t>Giúp</a:t>
            </a:r>
            <a:r>
              <a:rPr lang="en-US" dirty="0">
                <a:latin typeface="Barlow Light" panose="020B0604020202020204" charset="0"/>
              </a:rPr>
              <a:t> </a:t>
            </a:r>
            <a:r>
              <a:rPr lang="en-US" dirty="0" err="1">
                <a:latin typeface="Barlow Light" panose="020B0604020202020204" charset="0"/>
              </a:rPr>
              <a:t>khách</a:t>
            </a:r>
            <a:r>
              <a:rPr lang="en-US" dirty="0">
                <a:latin typeface="Barlow Light" panose="020B0604020202020204" charset="0"/>
              </a:rPr>
              <a:t> </a:t>
            </a:r>
            <a:r>
              <a:rPr lang="en-US" dirty="0" err="1">
                <a:latin typeface="Barlow Light" panose="020B0604020202020204" charset="0"/>
              </a:rPr>
              <a:t>hàng</a:t>
            </a:r>
            <a:r>
              <a:rPr lang="en-US" dirty="0">
                <a:latin typeface="Barlow Light" panose="020B0604020202020204" charset="0"/>
              </a:rPr>
              <a:t> </a:t>
            </a:r>
            <a:r>
              <a:rPr lang="en-US" dirty="0" err="1">
                <a:latin typeface="Barlow Light" panose="020B0604020202020204" charset="0"/>
              </a:rPr>
              <a:t>tiềm</a:t>
            </a:r>
            <a:r>
              <a:rPr lang="en-US" dirty="0">
                <a:latin typeface="Barlow Light" panose="020B0604020202020204" charset="0"/>
              </a:rPr>
              <a:t> </a:t>
            </a:r>
            <a:r>
              <a:rPr lang="en-US" dirty="0" err="1">
                <a:latin typeface="Barlow Light" panose="020B0604020202020204" charset="0"/>
              </a:rPr>
              <a:t>năng</a:t>
            </a:r>
            <a:r>
              <a:rPr lang="en-US" dirty="0">
                <a:latin typeface="Barlow Light" panose="020B0604020202020204" charset="0"/>
              </a:rPr>
              <a:t> </a:t>
            </a:r>
            <a:r>
              <a:rPr lang="en-US" dirty="0" err="1">
                <a:latin typeface="Barlow Light" panose="020B0604020202020204" charset="0"/>
              </a:rPr>
              <a:t>có</a:t>
            </a:r>
            <a:r>
              <a:rPr lang="en-US" dirty="0">
                <a:latin typeface="Barlow Light" panose="020B0604020202020204" charset="0"/>
              </a:rPr>
              <a:t> </a:t>
            </a:r>
            <a:r>
              <a:rPr lang="en-US" dirty="0" err="1">
                <a:latin typeface="Barlow Light" panose="020B0604020202020204" charset="0"/>
              </a:rPr>
              <a:t>đầy</a:t>
            </a:r>
            <a:r>
              <a:rPr lang="en-US" dirty="0">
                <a:latin typeface="Barlow Light" panose="020B0604020202020204" charset="0"/>
              </a:rPr>
              <a:t> </a:t>
            </a:r>
            <a:r>
              <a:rPr lang="en-US" dirty="0" err="1">
                <a:latin typeface="Barlow Light" panose="020B0604020202020204" charset="0"/>
              </a:rPr>
              <a:t>đủ</a:t>
            </a:r>
            <a:r>
              <a:rPr lang="en-US" dirty="0">
                <a:latin typeface="Barlow Light" panose="020B0604020202020204" charset="0"/>
              </a:rPr>
              <a:t> </a:t>
            </a:r>
            <a:r>
              <a:rPr lang="en-US" dirty="0" err="1">
                <a:latin typeface="Barlow Light" panose="020B0604020202020204" charset="0"/>
              </a:rPr>
              <a:t>thông</a:t>
            </a:r>
            <a:r>
              <a:rPr lang="en-US" dirty="0">
                <a:latin typeface="Barlow Light" panose="020B0604020202020204" charset="0"/>
              </a:rPr>
              <a:t> tin, </a:t>
            </a:r>
            <a:r>
              <a:rPr lang="en-US" dirty="0" err="1">
                <a:latin typeface="Barlow Light" panose="020B0604020202020204" charset="0"/>
              </a:rPr>
              <a:t>hình</a:t>
            </a:r>
            <a:r>
              <a:rPr lang="en-US" dirty="0">
                <a:latin typeface="Barlow Light" panose="020B0604020202020204" charset="0"/>
              </a:rPr>
              <a:t> </a:t>
            </a:r>
            <a:r>
              <a:rPr lang="en-US" dirty="0" err="1">
                <a:latin typeface="Barlow Light" panose="020B0604020202020204" charset="0"/>
              </a:rPr>
              <a:t>ảnh</a:t>
            </a:r>
            <a:r>
              <a:rPr lang="en-US" dirty="0">
                <a:latin typeface="Barlow Light" panose="020B0604020202020204" charset="0"/>
              </a:rPr>
              <a:t> </a:t>
            </a:r>
            <a:r>
              <a:rPr lang="en-US" dirty="0" err="1">
                <a:latin typeface="Barlow Light" panose="020B0604020202020204" charset="0"/>
              </a:rPr>
              <a:t>cũng</a:t>
            </a:r>
            <a:r>
              <a:rPr lang="en-US" dirty="0">
                <a:latin typeface="Barlow Light" panose="020B0604020202020204" charset="0"/>
              </a:rPr>
              <a:t> </a:t>
            </a:r>
            <a:r>
              <a:rPr lang="en-US" dirty="0" err="1">
                <a:latin typeface="Barlow Light" panose="020B0604020202020204" charset="0"/>
              </a:rPr>
              <a:t>như</a:t>
            </a:r>
            <a:r>
              <a:rPr lang="en-US" dirty="0">
                <a:latin typeface="Barlow Light" panose="020B0604020202020204" charset="0"/>
              </a:rPr>
              <a:t> </a:t>
            </a:r>
            <a:r>
              <a:rPr lang="en-US" dirty="0" err="1">
                <a:latin typeface="Barlow Light" panose="020B0604020202020204" charset="0"/>
              </a:rPr>
              <a:t>đánh</a:t>
            </a:r>
            <a:r>
              <a:rPr lang="en-US" dirty="0">
                <a:latin typeface="Barlow Light" panose="020B0604020202020204" charset="0"/>
              </a:rPr>
              <a:t> </a:t>
            </a:r>
            <a:r>
              <a:rPr lang="en-US" dirty="0" err="1">
                <a:latin typeface="Barlow Light" panose="020B0604020202020204" charset="0"/>
              </a:rPr>
              <a:t>giá</a:t>
            </a:r>
            <a:r>
              <a:rPr lang="en-US" dirty="0">
                <a:latin typeface="Barlow Light" panose="020B0604020202020204" charset="0"/>
              </a:rPr>
              <a:t> </a:t>
            </a:r>
            <a:r>
              <a:rPr lang="en-US" dirty="0" err="1">
                <a:latin typeface="Barlow Light" panose="020B0604020202020204" charset="0"/>
              </a:rPr>
              <a:t>về</a:t>
            </a:r>
            <a:r>
              <a:rPr lang="en-US" dirty="0">
                <a:latin typeface="Barlow Light" panose="020B0604020202020204" charset="0"/>
              </a:rPr>
              <a:t> </a:t>
            </a:r>
            <a:r>
              <a:rPr lang="en-US" dirty="0" err="1">
                <a:latin typeface="Barlow Light" panose="020B0604020202020204" charset="0"/>
              </a:rPr>
              <a:t>sản</a:t>
            </a:r>
            <a:r>
              <a:rPr lang="en-US" dirty="0">
                <a:latin typeface="Barlow Light" panose="020B0604020202020204" charset="0"/>
              </a:rPr>
              <a:t> </a:t>
            </a:r>
            <a:r>
              <a:rPr lang="en-US" dirty="0" err="1">
                <a:latin typeface="Barlow Light" panose="020B0604020202020204" charset="0"/>
              </a:rPr>
              <a:t>phẩm</a:t>
            </a:r>
            <a:r>
              <a:rPr lang="en-US" dirty="0">
                <a:latin typeface="Barlow Light" panose="020B0604020202020204" charset="0"/>
              </a:rPr>
              <a:t>, </a:t>
            </a:r>
            <a:r>
              <a:rPr lang="en-US" dirty="0" err="1">
                <a:latin typeface="Barlow Light" panose="020B0604020202020204" charset="0"/>
              </a:rPr>
              <a:t>dự</a:t>
            </a:r>
            <a:r>
              <a:rPr lang="en-US" dirty="0">
                <a:latin typeface="Barlow Light" panose="020B0604020202020204" charset="0"/>
              </a:rPr>
              <a:t> </a:t>
            </a:r>
            <a:r>
              <a:rPr lang="en-US" dirty="0" err="1">
                <a:latin typeface="Barlow Light" panose="020B0604020202020204" charset="0"/>
              </a:rPr>
              <a:t>án</a:t>
            </a:r>
            <a:r>
              <a:rPr lang="en-US" dirty="0">
                <a:latin typeface="Barlow Light" panose="020B0604020202020204" charset="0"/>
              </a:rPr>
              <a:t>.</a:t>
            </a:r>
          </a:p>
          <a:p>
            <a:pPr marL="285750" indent="-285750">
              <a:buFont typeface="Wingdings" panose="05000000000000000000" pitchFamily="2" charset="2"/>
              <a:buChar char="Ø"/>
            </a:pPr>
            <a:r>
              <a:rPr lang="en-US" dirty="0" err="1">
                <a:latin typeface="Barlow Light" panose="020B0604020202020204" charset="0"/>
              </a:rPr>
              <a:t>Hoạt</a:t>
            </a:r>
            <a:r>
              <a:rPr lang="en-US" dirty="0">
                <a:latin typeface="Barlow Light" panose="020B0604020202020204" charset="0"/>
              </a:rPr>
              <a:t> </a:t>
            </a:r>
            <a:r>
              <a:rPr lang="en-US" dirty="0" err="1">
                <a:latin typeface="Barlow Light" panose="020B0604020202020204" charset="0"/>
              </a:rPr>
              <a:t>động</a:t>
            </a:r>
            <a:r>
              <a:rPr lang="en-US" dirty="0">
                <a:latin typeface="Barlow Light" panose="020B0604020202020204" charset="0"/>
              </a:rPr>
              <a:t> </a:t>
            </a:r>
            <a:r>
              <a:rPr lang="en-US" dirty="0" err="1">
                <a:latin typeface="Barlow Light" panose="020B0604020202020204" charset="0"/>
              </a:rPr>
              <a:t>hiệu</a:t>
            </a:r>
            <a:r>
              <a:rPr lang="en-US" dirty="0">
                <a:latin typeface="Barlow Light" panose="020B0604020202020204" charset="0"/>
              </a:rPr>
              <a:t> </a:t>
            </a:r>
            <a:r>
              <a:rPr lang="en-US" dirty="0" err="1">
                <a:latin typeface="Barlow Light" panose="020B0604020202020204" charset="0"/>
              </a:rPr>
              <a:t>quả</a:t>
            </a:r>
            <a:r>
              <a:rPr lang="en-US" dirty="0">
                <a:latin typeface="Barlow Light" panose="020B0604020202020204" charset="0"/>
              </a:rPr>
              <a:t> </a:t>
            </a:r>
            <a:r>
              <a:rPr lang="en-US" dirty="0" err="1">
                <a:latin typeface="Barlow Light" panose="020B0604020202020204" charset="0"/>
              </a:rPr>
              <a:t>trên</a:t>
            </a:r>
            <a:r>
              <a:rPr lang="en-US" dirty="0">
                <a:latin typeface="Barlow Light" panose="020B0604020202020204" charset="0"/>
              </a:rPr>
              <a:t> </a:t>
            </a:r>
            <a:r>
              <a:rPr lang="en-US" dirty="0" err="1">
                <a:latin typeface="Barlow Light" panose="020B0604020202020204" charset="0"/>
              </a:rPr>
              <a:t>các</a:t>
            </a:r>
            <a:r>
              <a:rPr lang="en-US" dirty="0">
                <a:latin typeface="Barlow Light" panose="020B0604020202020204" charset="0"/>
              </a:rPr>
              <a:t> </a:t>
            </a:r>
            <a:r>
              <a:rPr lang="en-US" dirty="0" err="1">
                <a:latin typeface="Barlow Light" panose="020B0604020202020204" charset="0"/>
              </a:rPr>
              <a:t>thiết</a:t>
            </a:r>
            <a:r>
              <a:rPr lang="en-US" dirty="0">
                <a:latin typeface="Barlow Light" panose="020B0604020202020204" charset="0"/>
              </a:rPr>
              <a:t> </a:t>
            </a:r>
            <a:r>
              <a:rPr lang="en-US" dirty="0" err="1">
                <a:latin typeface="Barlow Light" panose="020B0604020202020204" charset="0"/>
              </a:rPr>
              <a:t>bị</a:t>
            </a:r>
            <a:r>
              <a:rPr lang="en-US" dirty="0">
                <a:latin typeface="Barlow Light" panose="020B0604020202020204" charset="0"/>
              </a:rPr>
              <a:t> di </a:t>
            </a:r>
            <a:r>
              <a:rPr lang="en-US" dirty="0" err="1">
                <a:latin typeface="Barlow Light" panose="020B0604020202020204" charset="0"/>
              </a:rPr>
              <a:t>động</a:t>
            </a:r>
            <a:r>
              <a:rPr lang="en-US" dirty="0">
                <a:latin typeface="Barlow Light" panose="020B0604020202020204" charset="0"/>
              </a:rPr>
              <a:t>, </a:t>
            </a:r>
            <a:r>
              <a:rPr lang="en-US" dirty="0" err="1">
                <a:latin typeface="Barlow Light" panose="020B0604020202020204" charset="0"/>
              </a:rPr>
              <a:t>hỗ</a:t>
            </a:r>
            <a:r>
              <a:rPr lang="en-US" dirty="0">
                <a:latin typeface="Barlow Light" panose="020B0604020202020204" charset="0"/>
              </a:rPr>
              <a:t> </a:t>
            </a:r>
            <a:r>
              <a:rPr lang="en-US" dirty="0" err="1">
                <a:latin typeface="Barlow Light" panose="020B0604020202020204" charset="0"/>
              </a:rPr>
              <a:t>trợ</a:t>
            </a:r>
            <a:r>
              <a:rPr lang="en-US" dirty="0">
                <a:latin typeface="Barlow Light" panose="020B0604020202020204" charset="0"/>
              </a:rPr>
              <a:t> responsive.</a:t>
            </a:r>
          </a:p>
          <a:p>
            <a:pPr marL="285750" indent="-285750">
              <a:buFont typeface="Wingdings" panose="05000000000000000000" pitchFamily="2" charset="2"/>
              <a:buChar char="Ø"/>
            </a:pPr>
            <a:r>
              <a:rPr lang="en-US" dirty="0" err="1">
                <a:latin typeface="Barlow Light" panose="020B0604020202020204" charset="0"/>
              </a:rPr>
              <a:t>Xây</a:t>
            </a:r>
            <a:r>
              <a:rPr lang="en-US" dirty="0">
                <a:latin typeface="Barlow Light" panose="020B0604020202020204" charset="0"/>
              </a:rPr>
              <a:t> </a:t>
            </a:r>
            <a:r>
              <a:rPr lang="en-US" dirty="0" err="1">
                <a:latin typeface="Barlow Light" panose="020B0604020202020204" charset="0"/>
              </a:rPr>
              <a:t>dựng</a:t>
            </a:r>
            <a:r>
              <a:rPr lang="en-US" dirty="0">
                <a:latin typeface="Barlow Light" panose="020B0604020202020204" charset="0"/>
              </a:rPr>
              <a:t> module </a:t>
            </a:r>
            <a:r>
              <a:rPr lang="en-US" dirty="0" err="1">
                <a:latin typeface="Barlow Light" panose="020B0604020202020204" charset="0"/>
              </a:rPr>
              <a:t>quản</a:t>
            </a:r>
            <a:r>
              <a:rPr lang="en-US" dirty="0">
                <a:latin typeface="Barlow Light" panose="020B0604020202020204" charset="0"/>
              </a:rPr>
              <a:t> </a:t>
            </a:r>
            <a:r>
              <a:rPr lang="en-US" dirty="0" err="1">
                <a:latin typeface="Barlow Light" panose="020B0604020202020204" charset="0"/>
              </a:rPr>
              <a:t>trị</a:t>
            </a:r>
            <a:r>
              <a:rPr lang="en-US" dirty="0">
                <a:latin typeface="Barlow Light" panose="020B0604020202020204" charset="0"/>
              </a:rPr>
              <a:t> </a:t>
            </a:r>
            <a:r>
              <a:rPr lang="en-US" dirty="0" err="1">
                <a:latin typeface="Barlow Light" panose="020B0604020202020204" charset="0"/>
              </a:rPr>
              <a:t>để</a:t>
            </a:r>
            <a:r>
              <a:rPr lang="en-US" dirty="0">
                <a:latin typeface="Barlow Light" panose="020B0604020202020204" charset="0"/>
              </a:rPr>
              <a:t> </a:t>
            </a:r>
            <a:r>
              <a:rPr lang="en-US" dirty="0" err="1">
                <a:latin typeface="Barlow Light" panose="020B0604020202020204" charset="0"/>
              </a:rPr>
              <a:t>thực</a:t>
            </a:r>
            <a:r>
              <a:rPr lang="en-US" dirty="0">
                <a:latin typeface="Barlow Light" panose="020B0604020202020204" charset="0"/>
              </a:rPr>
              <a:t> </a:t>
            </a:r>
            <a:r>
              <a:rPr lang="en-US" dirty="0" err="1">
                <a:latin typeface="Barlow Light" panose="020B0604020202020204" charset="0"/>
              </a:rPr>
              <a:t>hiện</a:t>
            </a:r>
            <a:r>
              <a:rPr lang="en-US" dirty="0">
                <a:latin typeface="Barlow Light" panose="020B0604020202020204" charset="0"/>
              </a:rPr>
              <a:t> </a:t>
            </a:r>
            <a:r>
              <a:rPr lang="en-US" dirty="0" err="1">
                <a:latin typeface="Barlow Light" panose="020B0604020202020204" charset="0"/>
              </a:rPr>
              <a:t>việc</a:t>
            </a:r>
            <a:r>
              <a:rPr lang="en-US" dirty="0">
                <a:latin typeface="Barlow Light" panose="020B0604020202020204" charset="0"/>
              </a:rPr>
              <a:t> </a:t>
            </a:r>
            <a:r>
              <a:rPr lang="en-US" dirty="0" err="1">
                <a:latin typeface="Barlow Light" panose="020B0604020202020204" charset="0"/>
              </a:rPr>
              <a:t>thêm</a:t>
            </a:r>
            <a:r>
              <a:rPr lang="en-US" dirty="0">
                <a:latin typeface="Barlow Light" panose="020B0604020202020204" charset="0"/>
              </a:rPr>
              <a:t> </a:t>
            </a:r>
            <a:r>
              <a:rPr lang="en-US" dirty="0" err="1">
                <a:latin typeface="Barlow Light" panose="020B0604020202020204" charset="0"/>
              </a:rPr>
              <a:t>mới</a:t>
            </a:r>
            <a:r>
              <a:rPr lang="en-US" dirty="0">
                <a:latin typeface="Barlow Light" panose="020B0604020202020204" charset="0"/>
              </a:rPr>
              <a:t>, </a:t>
            </a:r>
            <a:r>
              <a:rPr lang="en-US" dirty="0" err="1">
                <a:latin typeface="Barlow Light" panose="020B0604020202020204" charset="0"/>
              </a:rPr>
              <a:t>chỉnh</a:t>
            </a:r>
            <a:r>
              <a:rPr lang="en-US" dirty="0">
                <a:latin typeface="Barlow Light" panose="020B0604020202020204" charset="0"/>
              </a:rPr>
              <a:t> </a:t>
            </a:r>
            <a:r>
              <a:rPr lang="en-US" dirty="0" err="1">
                <a:latin typeface="Barlow Light" panose="020B0604020202020204" charset="0"/>
              </a:rPr>
              <a:t>sửa</a:t>
            </a:r>
            <a:r>
              <a:rPr lang="en-US" dirty="0">
                <a:latin typeface="Barlow Light" panose="020B0604020202020204" charset="0"/>
              </a:rPr>
              <a:t> hay </a:t>
            </a:r>
            <a:r>
              <a:rPr lang="en-US" dirty="0" err="1">
                <a:latin typeface="Barlow Light" panose="020B0604020202020204" charset="0"/>
              </a:rPr>
              <a:t>xóa</a:t>
            </a:r>
            <a:r>
              <a:rPr lang="en-US" dirty="0">
                <a:latin typeface="Barlow Light" panose="020B0604020202020204" charset="0"/>
              </a:rPr>
              <a:t> …</a:t>
            </a:r>
          </a:p>
        </p:txBody>
      </p:sp>
      <p:sp>
        <p:nvSpPr>
          <p:cNvPr id="858" name="Google Shape;858;p19"/>
          <p:cNvSpPr txBox="1">
            <a:spLocks noGrp="1"/>
          </p:cNvSpPr>
          <p:nvPr>
            <p:ph type="title"/>
          </p:nvPr>
        </p:nvSpPr>
        <p:spPr>
          <a:xfrm>
            <a:off x="413571" y="714930"/>
            <a:ext cx="6684292" cy="40819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latin typeface="Barlow Light" panose="020B0604020202020204" charset="0"/>
              </a:rPr>
              <a:t>YÊU CẦU KHI XÂY DỰNG WEBSITE</a:t>
            </a:r>
            <a:endParaRPr sz="3200" dirty="0">
              <a:latin typeface="Barlow Light" panose="020B0604020202020204" charset="0"/>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Barlow Light" panose="020B0604020202020204" charset="0"/>
              </a:rPr>
              <a:t>9</a:t>
            </a:fld>
            <a:endParaRPr>
              <a:latin typeface="Barlow Light" panose="020B0604020202020204" charset="0"/>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Barlow Light" panose="020B0604020202020204" charset="0"/>
                <a:ea typeface="Calibri"/>
                <a:cs typeface="Calibri"/>
                <a:sym typeface="Calibri"/>
              </a:endParaRPr>
            </a:p>
          </p:txBody>
        </p:sp>
      </p:gr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1127</Words>
  <Application>Microsoft Office PowerPoint</Application>
  <PresentationFormat>On-screen Show (16:9)</PresentationFormat>
  <Paragraphs>157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Barlow Light</vt:lpstr>
      <vt:lpstr>Arial</vt:lpstr>
      <vt:lpstr>Barlow</vt:lpstr>
      <vt:lpstr>Calibri</vt:lpstr>
      <vt:lpstr>Raleway Thin</vt:lpstr>
      <vt:lpstr>Wingdings</vt:lpstr>
      <vt:lpstr>Gaoler template</vt:lpstr>
      <vt:lpstr>Website thương mại điện tử bán linh kiện điên thoại</vt:lpstr>
      <vt:lpstr>Team1</vt:lpstr>
      <vt:lpstr>Các nội dung chính</vt:lpstr>
      <vt:lpstr>NHU CẦU &amp; THỰC TRẠNG</vt:lpstr>
      <vt:lpstr>YÊU CẦU KHÁCH HÀNG</vt:lpstr>
      <vt:lpstr>YÊU CẦU TỪ KHÁCH HÀNG</vt:lpstr>
      <vt:lpstr>YÊU CẦU TỪ KHÁCH HÀNG</vt:lpstr>
      <vt:lpstr>Xác định yêu cầu</vt:lpstr>
      <vt:lpstr>YÊU CẦU KHI XÂY DỰNG WEBSITE</vt:lpstr>
      <vt:lpstr>PHÂN TÍCH ĐỐI TƯỢNG NGƯỜI DÙNG</vt:lpstr>
      <vt:lpstr>SITE MAP WEBSITE</vt:lpstr>
      <vt:lpstr>CẤU TRÚC NỘI DUNG VÀ BỐ CỤC</vt:lpstr>
      <vt:lpstr>CẤU TRÚC NỘI DUNG WEBSITE</vt:lpstr>
      <vt:lpstr>CẤU TRÚC NỘI DUNG WEBSITE</vt:lpstr>
      <vt:lpstr>Bố cục</vt:lpstr>
      <vt:lpstr>PowerPoint Presentation</vt:lpstr>
      <vt:lpstr>PowerPoint Presentation</vt:lpstr>
      <vt:lpstr>PowerPoint Presentation</vt:lpstr>
      <vt:lpstr>PowerPoint Presentation</vt:lpstr>
      <vt:lpstr>ĐẶC ĐIỂM CÔNG NGHỆ</vt:lpstr>
      <vt:lpstr>Đặc điểm công nghệ</vt:lpstr>
      <vt:lpstr>Phong cách thiết kế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phone components with ecommerce website</dc:title>
  <dc:creator>Hien</dc:creator>
  <cp:lastModifiedBy>NGUYỄN CÔNG HIỂN</cp:lastModifiedBy>
  <cp:revision>29</cp:revision>
  <dcterms:modified xsi:type="dcterms:W3CDTF">2020-10-30T14:03:04Z</dcterms:modified>
</cp:coreProperties>
</file>