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Calibri" pitchFamily="34" charset="0"/>
      <p:regular r:id="rId14"/>
      <p:bold r:id="rId15"/>
      <p:italic r:id="rId16"/>
      <p:boldItalic r:id="rId17"/>
    </p:embeddedFont>
    <p:embeddedFont>
      <p:font typeface="Canva Sans Bold" charset="0"/>
      <p:regular r:id="rId18"/>
    </p:embeddedFont>
    <p:embeddedFont>
      <p:font typeface="Canva Sans"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p:scale>
          <a:sx n="59" d="100"/>
          <a:sy n="59" d="100"/>
        </p:scale>
        <p:origin x="-418" y="-11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30.12.2024</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df</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smtClean="0"/>
              <a:t>‹#›</a:t>
            </a: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12/30/2024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0.sv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0.svg"/></Relationships>
</file>

<file path=ppt/slides/_rels/slide2.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4.sv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9.png"/><Relationship Id="rId2" Type="http://schemas.openxmlformats.org/officeDocument/2006/relationships/image" Target="../media/image2.png"/><Relationship Id="rId16"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2.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1.png"/></Relationships>
</file>

<file path=ppt/slides/_rels/slide4.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5.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4.png"/><Relationship Id="rId2" Type="http://schemas.openxmlformats.org/officeDocument/2006/relationships/image" Target="../media/image2.png"/><Relationship Id="rId16"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17.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16.png"/></Relationships>
</file>

<file path=ppt/slides/_rels/slide5.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0.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19.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2.svg"/><Relationship Id="rId5" Type="http://schemas.openxmlformats.org/officeDocument/2006/relationships/image" Target="../media/image6.svg"/><Relationship Id="rId15" Type="http://schemas.openxmlformats.org/officeDocument/2006/relationships/image" Target="../media/image22.pn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21.png"/></Relationships>
</file>

<file path=ppt/slides/_rels/slide6.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0.svg"/></Relationships>
</file>

<file path=ppt/slides/_rels/slide7.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24.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2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0.svg"/><Relationship Id="rId14" Type="http://schemas.openxmlformats.org/officeDocument/2006/relationships/image" Target="../media/image25.png"/></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8.svg"/><Relationship Id="rId12" Type="http://schemas.openxmlformats.org/officeDocument/2006/relationships/image" Target="../media/image26.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0.svg"/></Relationships>
</file>

<file path=ppt/slides/_rels/slide9.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12.svg"/><Relationship Id="rId5" Type="http://schemas.openxmlformats.org/officeDocument/2006/relationships/image" Target="../media/image6.svg"/><Relationship Id="rId10" Type="http://schemas.openxmlformats.org/officeDocument/2006/relationships/image" Target="../media/image6.png"/><Relationship Id="rId4" Type="http://schemas.openxmlformats.org/officeDocument/2006/relationships/image" Target="../media/image3.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BF1ED"/>
        </a:solidFill>
        <a:effectLst/>
      </p:bgPr>
    </p:bg>
    <p:spTree>
      <p:nvGrpSpPr>
        <p:cNvPr id="1" name=""/>
        <p:cNvGrpSpPr/>
        <p:nvPr/>
      </p:nvGrpSpPr>
      <p:grpSpPr>
        <a:xfrm>
          <a:off x="0" y="0"/>
          <a:ext cx="0" cy="0"/>
          <a:chOff x="0" y="0"/>
          <a:chExt cx="0" cy="0"/>
        </a:xfrm>
      </p:grpSpPr>
      <p:sp>
        <p:nvSpPr>
          <p:cNvPr id="2" name="Freeform 2"/>
          <p:cNvSpPr/>
          <p:nvPr/>
        </p:nvSpPr>
        <p:spPr>
          <a:xfrm>
            <a:off x="-2466927" y="-4280359"/>
            <a:ext cx="10812392" cy="10812392"/>
          </a:xfrm>
          <a:custGeom>
            <a:avLst/>
            <a:gdLst/>
            <a:ahLst/>
            <a:cxnLst/>
            <a:rect l="l" t="t" r="r" b="b"/>
            <a:pathLst>
              <a:path w="10812392" h="10812392">
                <a:moveTo>
                  <a:pt x="0" y="0"/>
                </a:moveTo>
                <a:lnTo>
                  <a:pt x="10812393" y="0"/>
                </a:lnTo>
                <a:lnTo>
                  <a:pt x="10812393" y="10812392"/>
                </a:lnTo>
                <a:lnTo>
                  <a:pt x="0" y="10812392"/>
                </a:lnTo>
                <a:lnTo>
                  <a:pt x="0" y="0"/>
                </a:lnTo>
                <a:close/>
              </a:path>
            </a:pathLst>
          </a:custGeom>
          <a:blipFill>
            <a:blip r:embed="rId3">
              <a:extLst>
                <a:ext uri="{96DAC541-7B7A-43D3-8B79-37D633B846F1}">
                  <asvg:svgBlip xmlns:asvg="http://schemas.microsoft.com/office/drawing/2016/SVG/main" xmlns="" r:embed="rId4"/>
                </a:ext>
              </a:extLst>
            </a:blip>
            <a:stretch>
              <a:fillRect/>
            </a:stretch>
          </a:blipFill>
        </p:spPr>
      </p:sp>
      <p:sp>
        <p:nvSpPr>
          <p:cNvPr id="3" name="Freeform 3"/>
          <p:cNvSpPr/>
          <p:nvPr/>
        </p:nvSpPr>
        <p:spPr>
          <a:xfrm>
            <a:off x="4378717" y="5143500"/>
            <a:ext cx="5764383" cy="5764383"/>
          </a:xfrm>
          <a:custGeom>
            <a:avLst/>
            <a:gdLst/>
            <a:ahLst/>
            <a:cxnLst/>
            <a:rect l="l" t="t" r="r" b="b"/>
            <a:pathLst>
              <a:path w="5764383" h="5764383">
                <a:moveTo>
                  <a:pt x="0" y="0"/>
                </a:moveTo>
                <a:lnTo>
                  <a:pt x="5764383" y="0"/>
                </a:lnTo>
                <a:lnTo>
                  <a:pt x="5764383" y="5764383"/>
                </a:lnTo>
                <a:lnTo>
                  <a:pt x="0" y="5764383"/>
                </a:lnTo>
                <a:lnTo>
                  <a:pt x="0" y="0"/>
                </a:lnTo>
                <a:close/>
              </a:path>
            </a:pathLst>
          </a:custGeom>
          <a:blipFill>
            <a:blip r:embed="rId3">
              <a:alphaModFix amt="80000"/>
              <a:extLst>
                <a:ext uri="{96DAC541-7B7A-43D3-8B79-37D633B846F1}">
                  <asvg:svgBlip xmlns:asvg="http://schemas.microsoft.com/office/drawing/2016/SVG/main" xmlns="" r:embed="rId4"/>
                </a:ext>
              </a:extLst>
            </a:blip>
            <a:stretch>
              <a:fillRect/>
            </a:stretch>
          </a:blipFill>
        </p:spPr>
      </p:sp>
      <p:grpSp>
        <p:nvGrpSpPr>
          <p:cNvPr id="4" name="Group 4"/>
          <p:cNvGrpSpPr/>
          <p:nvPr/>
        </p:nvGrpSpPr>
        <p:grpSpPr>
          <a:xfrm>
            <a:off x="12218076" y="6532033"/>
            <a:ext cx="7874231" cy="3476560"/>
            <a:chOff x="0" y="0"/>
            <a:chExt cx="10498974" cy="4635413"/>
          </a:xfrm>
        </p:grpSpPr>
        <p:sp>
          <p:nvSpPr>
            <p:cNvPr id="5" name="TextBox 5"/>
            <p:cNvSpPr txBox="1"/>
            <p:nvPr/>
          </p:nvSpPr>
          <p:spPr>
            <a:xfrm>
              <a:off x="0" y="-85725"/>
              <a:ext cx="10498974" cy="814706"/>
            </a:xfrm>
            <a:prstGeom prst="rect">
              <a:avLst/>
            </a:prstGeom>
          </p:spPr>
          <p:txBody>
            <a:bodyPr lIns="0" tIns="0" rIns="0" bIns="0" rtlCol="0" anchor="t">
              <a:spAutoFit/>
            </a:bodyPr>
            <a:lstStyle/>
            <a:p>
              <a:pPr algn="l">
                <a:lnSpc>
                  <a:spcPts val="5039"/>
                </a:lnSpc>
              </a:pPr>
              <a:r>
                <a:rPr lang="en-US" sz="3599" b="1">
                  <a:solidFill>
                    <a:srgbClr val="170E27"/>
                  </a:solidFill>
                  <a:latin typeface="Helios Bold"/>
                  <a:ea typeface="Helios Bold"/>
                  <a:cs typeface="Helios Bold"/>
                  <a:sym typeface="Helios Bold"/>
                </a:rPr>
                <a:t>Gradient Boosters -</a:t>
              </a:r>
            </a:p>
          </p:txBody>
        </p:sp>
        <p:sp>
          <p:nvSpPr>
            <p:cNvPr id="6" name="TextBox 6"/>
            <p:cNvSpPr txBox="1"/>
            <p:nvPr/>
          </p:nvSpPr>
          <p:spPr>
            <a:xfrm>
              <a:off x="0" y="805302"/>
              <a:ext cx="10498974" cy="707602"/>
            </a:xfrm>
            <a:prstGeom prst="rect">
              <a:avLst/>
            </a:prstGeom>
          </p:spPr>
          <p:txBody>
            <a:bodyPr lIns="0" tIns="0" rIns="0" bIns="0" rtlCol="0" anchor="t">
              <a:spAutoFit/>
            </a:bodyPr>
            <a:lstStyle/>
            <a:p>
              <a:pPr algn="l">
                <a:lnSpc>
                  <a:spcPts val="4479"/>
                </a:lnSpc>
              </a:pPr>
              <a:r>
                <a:rPr lang="en-US" sz="3199">
                  <a:solidFill>
                    <a:srgbClr val="170E27"/>
                  </a:solidFill>
                  <a:latin typeface="Helios"/>
                  <a:ea typeface="Helios"/>
                  <a:cs typeface="Helios"/>
                  <a:sym typeface="Helios"/>
                </a:rPr>
                <a:t>Vishesh Gupta ( Team Leader )</a:t>
              </a:r>
            </a:p>
          </p:txBody>
        </p:sp>
        <p:sp>
          <p:nvSpPr>
            <p:cNvPr id="7" name="TextBox 7"/>
            <p:cNvSpPr txBox="1"/>
            <p:nvPr/>
          </p:nvSpPr>
          <p:spPr>
            <a:xfrm>
              <a:off x="0" y="1585929"/>
              <a:ext cx="10498974" cy="707602"/>
            </a:xfrm>
            <a:prstGeom prst="rect">
              <a:avLst/>
            </a:prstGeom>
          </p:spPr>
          <p:txBody>
            <a:bodyPr lIns="0" tIns="0" rIns="0" bIns="0" rtlCol="0" anchor="t">
              <a:spAutoFit/>
            </a:bodyPr>
            <a:lstStyle/>
            <a:p>
              <a:pPr algn="l">
                <a:lnSpc>
                  <a:spcPts val="4479"/>
                </a:lnSpc>
              </a:pPr>
              <a:r>
                <a:rPr lang="en-US" sz="3199">
                  <a:solidFill>
                    <a:srgbClr val="170E27"/>
                  </a:solidFill>
                  <a:latin typeface="Helios"/>
                  <a:ea typeface="Helios"/>
                  <a:cs typeface="Helios"/>
                  <a:sym typeface="Helios"/>
                </a:rPr>
                <a:t>Uttkarsh Solanki</a:t>
              </a:r>
            </a:p>
          </p:txBody>
        </p:sp>
        <p:sp>
          <p:nvSpPr>
            <p:cNvPr id="8" name="TextBox 8"/>
            <p:cNvSpPr txBox="1"/>
            <p:nvPr/>
          </p:nvSpPr>
          <p:spPr>
            <a:xfrm>
              <a:off x="0" y="2366557"/>
              <a:ext cx="10498974" cy="707602"/>
            </a:xfrm>
            <a:prstGeom prst="rect">
              <a:avLst/>
            </a:prstGeom>
          </p:spPr>
          <p:txBody>
            <a:bodyPr lIns="0" tIns="0" rIns="0" bIns="0" rtlCol="0" anchor="t">
              <a:spAutoFit/>
            </a:bodyPr>
            <a:lstStyle/>
            <a:p>
              <a:pPr algn="l">
                <a:lnSpc>
                  <a:spcPts val="4479"/>
                </a:lnSpc>
              </a:pPr>
              <a:r>
                <a:rPr lang="en-US" sz="3199">
                  <a:solidFill>
                    <a:srgbClr val="170E27"/>
                  </a:solidFill>
                  <a:latin typeface="Helios"/>
                  <a:ea typeface="Helios"/>
                  <a:cs typeface="Helios"/>
                  <a:sym typeface="Helios"/>
                </a:rPr>
                <a:t>Sahil Ranjan</a:t>
              </a:r>
            </a:p>
          </p:txBody>
        </p:sp>
        <p:sp>
          <p:nvSpPr>
            <p:cNvPr id="9" name="TextBox 9"/>
            <p:cNvSpPr txBox="1"/>
            <p:nvPr/>
          </p:nvSpPr>
          <p:spPr>
            <a:xfrm>
              <a:off x="0" y="3147184"/>
              <a:ext cx="10498974" cy="707602"/>
            </a:xfrm>
            <a:prstGeom prst="rect">
              <a:avLst/>
            </a:prstGeom>
          </p:spPr>
          <p:txBody>
            <a:bodyPr lIns="0" tIns="0" rIns="0" bIns="0" rtlCol="0" anchor="t">
              <a:spAutoFit/>
            </a:bodyPr>
            <a:lstStyle/>
            <a:p>
              <a:pPr algn="l">
                <a:lnSpc>
                  <a:spcPts val="4479"/>
                </a:lnSpc>
              </a:pPr>
              <a:r>
                <a:rPr lang="en-US" sz="3199">
                  <a:solidFill>
                    <a:srgbClr val="170E27"/>
                  </a:solidFill>
                  <a:latin typeface="Helios"/>
                  <a:ea typeface="Helios"/>
                  <a:cs typeface="Helios"/>
                  <a:sym typeface="Helios"/>
                </a:rPr>
                <a:t>Aditya Bisht</a:t>
              </a:r>
            </a:p>
          </p:txBody>
        </p:sp>
        <p:sp>
          <p:nvSpPr>
            <p:cNvPr id="10" name="TextBox 10"/>
            <p:cNvSpPr txBox="1"/>
            <p:nvPr/>
          </p:nvSpPr>
          <p:spPr>
            <a:xfrm>
              <a:off x="0" y="3927811"/>
              <a:ext cx="10498974" cy="707602"/>
            </a:xfrm>
            <a:prstGeom prst="rect">
              <a:avLst/>
            </a:prstGeom>
          </p:spPr>
          <p:txBody>
            <a:bodyPr lIns="0" tIns="0" rIns="0" bIns="0" rtlCol="0" anchor="t">
              <a:spAutoFit/>
            </a:bodyPr>
            <a:lstStyle/>
            <a:p>
              <a:pPr algn="l">
                <a:lnSpc>
                  <a:spcPts val="4479"/>
                </a:lnSpc>
              </a:pPr>
              <a:r>
                <a:rPr lang="en-US" sz="3199">
                  <a:solidFill>
                    <a:srgbClr val="170E27"/>
                  </a:solidFill>
                  <a:latin typeface="Helios"/>
                  <a:ea typeface="Helios"/>
                  <a:cs typeface="Helios"/>
                  <a:sym typeface="Helios"/>
                </a:rPr>
                <a:t>Sarthak Jain</a:t>
              </a:r>
            </a:p>
          </p:txBody>
        </p:sp>
      </p:grpSp>
      <p:grpSp>
        <p:nvGrpSpPr>
          <p:cNvPr id="11" name="Group 11"/>
          <p:cNvGrpSpPr/>
          <p:nvPr/>
        </p:nvGrpSpPr>
        <p:grpSpPr>
          <a:xfrm>
            <a:off x="9144000" y="1866873"/>
            <a:ext cx="8796964" cy="2869221"/>
            <a:chOff x="0" y="0"/>
            <a:chExt cx="11729286" cy="3825628"/>
          </a:xfrm>
        </p:grpSpPr>
        <p:sp>
          <p:nvSpPr>
            <p:cNvPr id="12" name="TextBox 12"/>
            <p:cNvSpPr txBox="1"/>
            <p:nvPr/>
          </p:nvSpPr>
          <p:spPr>
            <a:xfrm>
              <a:off x="0" y="0"/>
              <a:ext cx="11729286" cy="2425700"/>
            </a:xfrm>
            <a:prstGeom prst="rect">
              <a:avLst/>
            </a:prstGeom>
          </p:spPr>
          <p:txBody>
            <a:bodyPr lIns="0" tIns="0" rIns="0" bIns="0" rtlCol="0" anchor="t">
              <a:spAutoFit/>
            </a:bodyPr>
            <a:lstStyle/>
            <a:p>
              <a:pPr algn="l">
                <a:lnSpc>
                  <a:spcPts val="14399"/>
                </a:lnSpc>
              </a:pPr>
              <a:r>
                <a:rPr lang="en-US" sz="11999" b="1">
                  <a:solidFill>
                    <a:srgbClr val="170E27"/>
                  </a:solidFill>
                  <a:latin typeface="Klein Bold"/>
                  <a:ea typeface="Klein Bold"/>
                  <a:cs typeface="Klein Bold"/>
                  <a:sym typeface="Klein Bold"/>
                </a:rPr>
                <a:t>DataQuest</a:t>
              </a:r>
            </a:p>
          </p:txBody>
        </p:sp>
        <p:sp>
          <p:nvSpPr>
            <p:cNvPr id="13" name="TextBox 13"/>
            <p:cNvSpPr txBox="1"/>
            <p:nvPr/>
          </p:nvSpPr>
          <p:spPr>
            <a:xfrm>
              <a:off x="0" y="2190503"/>
              <a:ext cx="11729286" cy="1635125"/>
            </a:xfrm>
            <a:prstGeom prst="rect">
              <a:avLst/>
            </a:prstGeom>
          </p:spPr>
          <p:txBody>
            <a:bodyPr lIns="0" tIns="0" rIns="0" bIns="0" rtlCol="0" anchor="t">
              <a:spAutoFit/>
            </a:bodyPr>
            <a:lstStyle/>
            <a:p>
              <a:pPr algn="l">
                <a:lnSpc>
                  <a:spcPts val="9600"/>
                </a:lnSpc>
              </a:pPr>
              <a:r>
                <a:rPr lang="en-US" sz="8000">
                  <a:solidFill>
                    <a:srgbClr val="170E27"/>
                  </a:solidFill>
                  <a:latin typeface="Klein"/>
                  <a:ea typeface="Klein"/>
                  <a:cs typeface="Klein"/>
                  <a:sym typeface="Klein"/>
                </a:rPr>
                <a:t>Megalith</a:t>
              </a:r>
            </a:p>
          </p:txBody>
        </p:sp>
      </p:grpSp>
      <p:sp>
        <p:nvSpPr>
          <p:cNvPr id="14" name="Freeform 14"/>
          <p:cNvSpPr/>
          <p:nvPr/>
        </p:nvSpPr>
        <p:spPr>
          <a:xfrm>
            <a:off x="-3454165" y="6078605"/>
            <a:ext cx="7832882" cy="7832882"/>
          </a:xfrm>
          <a:custGeom>
            <a:avLst/>
            <a:gdLst/>
            <a:ahLst/>
            <a:cxnLst/>
            <a:rect l="l" t="t" r="r" b="b"/>
            <a:pathLst>
              <a:path w="7832882" h="7832882">
                <a:moveTo>
                  <a:pt x="0" y="0"/>
                </a:moveTo>
                <a:lnTo>
                  <a:pt x="7832882" y="0"/>
                </a:lnTo>
                <a:lnTo>
                  <a:pt x="7832882" y="7832882"/>
                </a:lnTo>
                <a:lnTo>
                  <a:pt x="0" y="7832882"/>
                </a:lnTo>
                <a:lnTo>
                  <a:pt x="0" y="0"/>
                </a:lnTo>
                <a:close/>
              </a:path>
            </a:pathLst>
          </a:custGeom>
          <a:blipFill>
            <a:blip r:embed="rId3">
              <a:alphaModFix amt="30000"/>
              <a:extLst>
                <a:ext uri="{96DAC541-7B7A-43D3-8B79-37D633B846F1}">
                  <asvg:svgBlip xmlns:asvg="http://schemas.microsoft.com/office/drawing/2016/SVG/main" xmlns="" r:embed="rId4"/>
                </a:ext>
              </a:extLst>
            </a:blip>
            <a:stretch>
              <a:fillRect/>
            </a:stretch>
          </a:blipFill>
        </p:spPr>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BF1ED"/>
        </a:solidFill>
        <a:effectLst/>
      </p:bgPr>
    </p:bg>
    <p:spTree>
      <p:nvGrpSpPr>
        <p:cNvPr id="1" name=""/>
        <p:cNvGrpSpPr/>
        <p:nvPr/>
      </p:nvGrpSpPr>
      <p:grpSpPr>
        <a:xfrm>
          <a:off x="0" y="0"/>
          <a:ext cx="0" cy="0"/>
          <a:chOff x="0" y="0"/>
          <a:chExt cx="0" cy="0"/>
        </a:xfrm>
      </p:grpSpPr>
      <p:grpSp>
        <p:nvGrpSpPr>
          <p:cNvPr id="2" name="Group 2"/>
          <p:cNvGrpSpPr/>
          <p:nvPr/>
        </p:nvGrpSpPr>
        <p:grpSpPr>
          <a:xfrm>
            <a:off x="4126118" y="0"/>
            <a:ext cx="14161882" cy="1270734"/>
            <a:chOff x="0" y="0"/>
            <a:chExt cx="3729878" cy="334679"/>
          </a:xfrm>
        </p:grpSpPr>
        <p:sp>
          <p:nvSpPr>
            <p:cNvPr id="3" name="Freeform 3"/>
            <p:cNvSpPr/>
            <p:nvPr/>
          </p:nvSpPr>
          <p:spPr>
            <a:xfrm>
              <a:off x="0" y="0"/>
              <a:ext cx="3729879" cy="334679"/>
            </a:xfrm>
            <a:custGeom>
              <a:avLst/>
              <a:gdLst/>
              <a:ahLst/>
              <a:cxnLst/>
              <a:rect l="l" t="t" r="r" b="b"/>
              <a:pathLst>
                <a:path w="3729879" h="334679">
                  <a:moveTo>
                    <a:pt x="0" y="0"/>
                  </a:moveTo>
                  <a:lnTo>
                    <a:pt x="3729879" y="0"/>
                  </a:lnTo>
                  <a:lnTo>
                    <a:pt x="3729879" y="334679"/>
                  </a:lnTo>
                  <a:lnTo>
                    <a:pt x="0" y="334679"/>
                  </a:lnTo>
                  <a:close/>
                </a:path>
              </a:pathLst>
            </a:custGeom>
            <a:solidFill>
              <a:srgbClr val="F6AC87"/>
            </a:solidFill>
          </p:spPr>
        </p:sp>
        <p:sp>
          <p:nvSpPr>
            <p:cNvPr id="4" name="TextBox 4"/>
            <p:cNvSpPr txBox="1"/>
            <p:nvPr/>
          </p:nvSpPr>
          <p:spPr>
            <a:xfrm>
              <a:off x="0" y="-38100"/>
              <a:ext cx="3729878" cy="372779"/>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12672054" y="10614"/>
            <a:ext cx="2830586" cy="1249505"/>
            <a:chOff x="0" y="0"/>
            <a:chExt cx="745504" cy="329088"/>
          </a:xfrm>
        </p:grpSpPr>
        <p:sp>
          <p:nvSpPr>
            <p:cNvPr id="6" name="Freeform 6"/>
            <p:cNvSpPr/>
            <p:nvPr/>
          </p:nvSpPr>
          <p:spPr>
            <a:xfrm>
              <a:off x="0" y="0"/>
              <a:ext cx="745504" cy="329088"/>
            </a:xfrm>
            <a:custGeom>
              <a:avLst/>
              <a:gdLst/>
              <a:ahLst/>
              <a:cxnLst/>
              <a:rect l="l" t="t" r="r" b="b"/>
              <a:pathLst>
                <a:path w="745504" h="329088">
                  <a:moveTo>
                    <a:pt x="0" y="0"/>
                  </a:moveTo>
                  <a:lnTo>
                    <a:pt x="745504" y="0"/>
                  </a:lnTo>
                  <a:lnTo>
                    <a:pt x="745504" y="329088"/>
                  </a:lnTo>
                  <a:lnTo>
                    <a:pt x="0" y="329088"/>
                  </a:lnTo>
                  <a:close/>
                </a:path>
              </a:pathLst>
            </a:custGeom>
            <a:solidFill>
              <a:srgbClr val="E95346"/>
            </a:solidFill>
          </p:spPr>
        </p:sp>
        <p:sp>
          <p:nvSpPr>
            <p:cNvPr id="7" name="TextBox 7"/>
            <p:cNvSpPr txBox="1"/>
            <p:nvPr/>
          </p:nvSpPr>
          <p:spPr>
            <a:xfrm>
              <a:off x="0" y="-28575"/>
              <a:ext cx="745504" cy="357663"/>
            </a:xfrm>
            <a:prstGeom prst="rect">
              <a:avLst/>
            </a:prstGeom>
          </p:spPr>
          <p:txBody>
            <a:bodyPr lIns="50800" tIns="50800" rIns="50800" bIns="50800" rtlCol="0" anchor="ctr"/>
            <a:lstStyle/>
            <a:p>
              <a:pPr algn="ctr">
                <a:lnSpc>
                  <a:spcPts val="2730"/>
                </a:lnSpc>
              </a:pPr>
              <a:endParaRPr/>
            </a:p>
          </p:txBody>
        </p:sp>
      </p:grpSp>
      <p:sp>
        <p:nvSpPr>
          <p:cNvPr id="8" name="TextBox 8"/>
          <p:cNvSpPr txBox="1"/>
          <p:nvPr/>
        </p:nvSpPr>
        <p:spPr>
          <a:xfrm>
            <a:off x="2501604" y="462829"/>
            <a:ext cx="5618569" cy="344805"/>
          </a:xfrm>
          <a:prstGeom prst="rect">
            <a:avLst/>
          </a:prstGeom>
        </p:spPr>
        <p:txBody>
          <a:bodyPr lIns="0" tIns="0" rIns="0" bIns="0" rtlCol="0" anchor="t">
            <a:spAutoFit/>
          </a:bodyPr>
          <a:lstStyle/>
          <a:p>
            <a:pPr marL="0" lvl="0" indent="0" algn="ctr">
              <a:lnSpc>
                <a:spcPts val="2730"/>
              </a:lnSpc>
              <a:spcBef>
                <a:spcPct val="0"/>
              </a:spcBef>
            </a:pPr>
            <a:r>
              <a:rPr lang="en-US" sz="2100" b="1" u="none" strike="noStrike">
                <a:solidFill>
                  <a:srgbClr val="2E1637"/>
                </a:solidFill>
                <a:latin typeface="Klein Bold"/>
                <a:ea typeface="Klein Bold"/>
                <a:cs typeface="Klein Bold"/>
                <a:sym typeface="Klein Bold"/>
              </a:rPr>
              <a:t>Introduction</a:t>
            </a:r>
          </a:p>
        </p:txBody>
      </p:sp>
      <p:sp>
        <p:nvSpPr>
          <p:cNvPr id="9" name="TextBox 9"/>
          <p:cNvSpPr txBox="1"/>
          <p:nvPr/>
        </p:nvSpPr>
        <p:spPr>
          <a:xfrm>
            <a:off x="5243333" y="462829"/>
            <a:ext cx="5963726" cy="344805"/>
          </a:xfrm>
          <a:prstGeom prst="rect">
            <a:avLst/>
          </a:prstGeom>
        </p:spPr>
        <p:txBody>
          <a:bodyPr lIns="0" tIns="0" rIns="0" bIns="0" rtlCol="0" anchor="t">
            <a:spAutoFit/>
          </a:bodyPr>
          <a:lstStyle/>
          <a:p>
            <a:pPr algn="ctr">
              <a:lnSpc>
                <a:spcPts val="2730"/>
              </a:lnSpc>
            </a:pPr>
            <a:r>
              <a:rPr lang="en-US" sz="2100" b="1">
                <a:solidFill>
                  <a:srgbClr val="000000"/>
                </a:solidFill>
                <a:latin typeface="Klein Bold"/>
                <a:ea typeface="Klein Bold"/>
                <a:cs typeface="Klein Bold"/>
                <a:sym typeface="Klein Bold"/>
              </a:rPr>
              <a:t>EDA</a:t>
            </a:r>
          </a:p>
        </p:txBody>
      </p:sp>
      <p:sp>
        <p:nvSpPr>
          <p:cNvPr id="10" name="Freeform 10"/>
          <p:cNvSpPr/>
          <p:nvPr/>
        </p:nvSpPr>
        <p:spPr>
          <a:xfrm>
            <a:off x="6295330" y="341901"/>
            <a:ext cx="583609" cy="533737"/>
          </a:xfrm>
          <a:custGeom>
            <a:avLst/>
            <a:gdLst/>
            <a:ahLst/>
            <a:cxnLst/>
            <a:rect l="l" t="t" r="r" b="b"/>
            <a:pathLst>
              <a:path w="583609" h="533737">
                <a:moveTo>
                  <a:pt x="0" y="0"/>
                </a:moveTo>
                <a:lnTo>
                  <a:pt x="583609" y="0"/>
                </a:lnTo>
                <a:lnTo>
                  <a:pt x="583609" y="533736"/>
                </a:lnTo>
                <a:lnTo>
                  <a:pt x="0" y="53373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TextBox 11"/>
          <p:cNvSpPr txBox="1"/>
          <p:nvPr/>
        </p:nvSpPr>
        <p:spPr>
          <a:xfrm>
            <a:off x="7925081" y="291379"/>
            <a:ext cx="5963726" cy="687705"/>
          </a:xfrm>
          <a:prstGeom prst="rect">
            <a:avLst/>
          </a:prstGeom>
        </p:spPr>
        <p:txBody>
          <a:bodyPr lIns="0" tIns="0" rIns="0" bIns="0" rtlCol="0" anchor="t">
            <a:spAutoFit/>
          </a:bodyPr>
          <a:lstStyle/>
          <a:p>
            <a:pPr algn="ctr">
              <a:lnSpc>
                <a:spcPts val="2730"/>
              </a:lnSpc>
            </a:pPr>
            <a:r>
              <a:rPr lang="en-US" sz="2100" b="1">
                <a:solidFill>
                  <a:srgbClr val="170E27"/>
                </a:solidFill>
                <a:latin typeface="Klein Bold"/>
                <a:ea typeface="Klein Bold"/>
                <a:cs typeface="Klein Bold"/>
                <a:sym typeface="Klein Bold"/>
              </a:rPr>
              <a:t>M.L.</a:t>
            </a:r>
          </a:p>
          <a:p>
            <a:pPr algn="ctr">
              <a:lnSpc>
                <a:spcPts val="2730"/>
              </a:lnSpc>
            </a:pPr>
            <a:r>
              <a:rPr lang="en-US" sz="2100" b="1">
                <a:solidFill>
                  <a:srgbClr val="170E27"/>
                </a:solidFill>
                <a:latin typeface="Klein Bold"/>
                <a:ea typeface="Klein Bold"/>
                <a:cs typeface="Klein Bold"/>
                <a:sym typeface="Klein Bold"/>
              </a:rPr>
              <a:t>Model</a:t>
            </a:r>
          </a:p>
        </p:txBody>
      </p:sp>
      <p:sp>
        <p:nvSpPr>
          <p:cNvPr id="12" name="TextBox 12"/>
          <p:cNvSpPr txBox="1"/>
          <p:nvPr/>
        </p:nvSpPr>
        <p:spPr>
          <a:xfrm>
            <a:off x="10829045" y="291379"/>
            <a:ext cx="5963726" cy="687705"/>
          </a:xfrm>
          <a:prstGeom prst="rect">
            <a:avLst/>
          </a:prstGeom>
        </p:spPr>
        <p:txBody>
          <a:bodyPr lIns="0" tIns="0" rIns="0" bIns="0" rtlCol="0" anchor="t">
            <a:spAutoFit/>
          </a:bodyPr>
          <a:lstStyle/>
          <a:p>
            <a:pPr algn="ctr">
              <a:lnSpc>
                <a:spcPts val="2730"/>
              </a:lnSpc>
            </a:pPr>
            <a:r>
              <a:rPr lang="en-US" sz="2100" b="1">
                <a:solidFill>
                  <a:srgbClr val="170E27"/>
                </a:solidFill>
                <a:latin typeface="Klein Bold"/>
                <a:ea typeface="Klein Bold"/>
                <a:cs typeface="Klein Bold"/>
                <a:sym typeface="Klein Bold"/>
              </a:rPr>
              <a:t>Proposed</a:t>
            </a:r>
          </a:p>
          <a:p>
            <a:pPr algn="ctr">
              <a:lnSpc>
                <a:spcPts val="2730"/>
              </a:lnSpc>
            </a:pPr>
            <a:r>
              <a:rPr lang="en-US" sz="2100" b="1">
                <a:solidFill>
                  <a:srgbClr val="170E27"/>
                </a:solidFill>
                <a:latin typeface="Klein Bold"/>
                <a:ea typeface="Klein Bold"/>
                <a:cs typeface="Klein Bold"/>
                <a:sym typeface="Klein Bold"/>
              </a:rPr>
              <a:t>Solution</a:t>
            </a:r>
          </a:p>
        </p:txBody>
      </p:sp>
      <p:sp>
        <p:nvSpPr>
          <p:cNvPr id="13" name="TextBox 13"/>
          <p:cNvSpPr txBox="1"/>
          <p:nvPr/>
        </p:nvSpPr>
        <p:spPr>
          <a:xfrm>
            <a:off x="13589667" y="462829"/>
            <a:ext cx="5963726" cy="344805"/>
          </a:xfrm>
          <a:prstGeom prst="rect">
            <a:avLst/>
          </a:prstGeom>
        </p:spPr>
        <p:txBody>
          <a:bodyPr lIns="0" tIns="0" rIns="0" bIns="0" rtlCol="0" anchor="t">
            <a:spAutoFit/>
          </a:bodyPr>
          <a:lstStyle/>
          <a:p>
            <a:pPr algn="ctr">
              <a:lnSpc>
                <a:spcPts val="2730"/>
              </a:lnSpc>
            </a:pPr>
            <a:r>
              <a:rPr lang="en-US" sz="2100" b="1">
                <a:solidFill>
                  <a:srgbClr val="000000"/>
                </a:solidFill>
                <a:latin typeface="Klein Bold"/>
                <a:ea typeface="Klein Bold"/>
                <a:cs typeface="Klein Bold"/>
                <a:sym typeface="Klein Bold"/>
              </a:rPr>
              <a:t>Conclusion</a:t>
            </a:r>
          </a:p>
        </p:txBody>
      </p:sp>
      <p:sp>
        <p:nvSpPr>
          <p:cNvPr id="14" name="Freeform 14"/>
          <p:cNvSpPr/>
          <p:nvPr/>
        </p:nvSpPr>
        <p:spPr>
          <a:xfrm>
            <a:off x="8849167" y="326105"/>
            <a:ext cx="589666" cy="589666"/>
          </a:xfrm>
          <a:custGeom>
            <a:avLst/>
            <a:gdLst/>
            <a:ahLst/>
            <a:cxnLst/>
            <a:rect l="l" t="t" r="r" b="b"/>
            <a:pathLst>
              <a:path w="589666" h="589666">
                <a:moveTo>
                  <a:pt x="0" y="0"/>
                </a:moveTo>
                <a:lnTo>
                  <a:pt x="589666" y="0"/>
                </a:lnTo>
                <a:lnTo>
                  <a:pt x="589666" y="589667"/>
                </a:lnTo>
                <a:lnTo>
                  <a:pt x="0" y="58966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Freeform 15"/>
          <p:cNvSpPr/>
          <p:nvPr/>
        </p:nvSpPr>
        <p:spPr>
          <a:xfrm>
            <a:off x="14657128" y="354962"/>
            <a:ext cx="395626" cy="560810"/>
          </a:xfrm>
          <a:custGeom>
            <a:avLst/>
            <a:gdLst/>
            <a:ahLst/>
            <a:cxnLst/>
            <a:rect l="l" t="t" r="r" b="b"/>
            <a:pathLst>
              <a:path w="395626" h="560810">
                <a:moveTo>
                  <a:pt x="0" y="0"/>
                </a:moveTo>
                <a:lnTo>
                  <a:pt x="395626" y="0"/>
                </a:lnTo>
                <a:lnTo>
                  <a:pt x="395626" y="560810"/>
                </a:lnTo>
                <a:lnTo>
                  <a:pt x="0" y="5608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6" name="Freeform 16"/>
          <p:cNvSpPr/>
          <p:nvPr/>
        </p:nvSpPr>
        <p:spPr>
          <a:xfrm>
            <a:off x="17447267" y="341901"/>
            <a:ext cx="558076" cy="558076"/>
          </a:xfrm>
          <a:custGeom>
            <a:avLst/>
            <a:gdLst/>
            <a:ahLst/>
            <a:cxnLst/>
            <a:rect l="l" t="t" r="r" b="b"/>
            <a:pathLst>
              <a:path w="558076" h="558076">
                <a:moveTo>
                  <a:pt x="0" y="0"/>
                </a:moveTo>
                <a:lnTo>
                  <a:pt x="558076" y="0"/>
                </a:lnTo>
                <a:lnTo>
                  <a:pt x="558076" y="558076"/>
                </a:lnTo>
                <a:lnTo>
                  <a:pt x="0" y="55807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7" name="Freeform 17"/>
          <p:cNvSpPr/>
          <p:nvPr/>
        </p:nvSpPr>
        <p:spPr>
          <a:xfrm>
            <a:off x="11569565" y="270339"/>
            <a:ext cx="734106" cy="708746"/>
          </a:xfrm>
          <a:custGeom>
            <a:avLst/>
            <a:gdLst/>
            <a:ahLst/>
            <a:cxnLst/>
            <a:rect l="l" t="t" r="r" b="b"/>
            <a:pathLst>
              <a:path w="734106" h="708746">
                <a:moveTo>
                  <a:pt x="0" y="0"/>
                </a:moveTo>
                <a:lnTo>
                  <a:pt x="734106" y="0"/>
                </a:lnTo>
                <a:lnTo>
                  <a:pt x="734106" y="708745"/>
                </a:lnTo>
                <a:lnTo>
                  <a:pt x="0" y="708745"/>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grpSp>
        <p:nvGrpSpPr>
          <p:cNvPr id="18" name="Group 18"/>
          <p:cNvGrpSpPr/>
          <p:nvPr/>
        </p:nvGrpSpPr>
        <p:grpSpPr>
          <a:xfrm>
            <a:off x="2685731" y="1205478"/>
            <a:ext cx="1440387" cy="151234"/>
            <a:chOff x="0" y="0"/>
            <a:chExt cx="379361" cy="39831"/>
          </a:xfrm>
        </p:grpSpPr>
        <p:sp>
          <p:nvSpPr>
            <p:cNvPr id="19" name="Freeform 19"/>
            <p:cNvSpPr/>
            <p:nvPr/>
          </p:nvSpPr>
          <p:spPr>
            <a:xfrm>
              <a:off x="0" y="0"/>
              <a:ext cx="379361" cy="39831"/>
            </a:xfrm>
            <a:custGeom>
              <a:avLst/>
              <a:gdLst/>
              <a:ahLst/>
              <a:cxnLst/>
              <a:rect l="l" t="t" r="r" b="b"/>
              <a:pathLst>
                <a:path w="379361" h="39831">
                  <a:moveTo>
                    <a:pt x="0" y="0"/>
                  </a:moveTo>
                  <a:lnTo>
                    <a:pt x="379361" y="0"/>
                  </a:lnTo>
                  <a:lnTo>
                    <a:pt x="379361" y="39831"/>
                  </a:lnTo>
                  <a:lnTo>
                    <a:pt x="0" y="39831"/>
                  </a:lnTo>
                  <a:close/>
                </a:path>
              </a:pathLst>
            </a:custGeom>
            <a:solidFill>
              <a:srgbClr val="E95346"/>
            </a:solidFill>
          </p:spPr>
        </p:sp>
        <p:sp>
          <p:nvSpPr>
            <p:cNvPr id="20" name="TextBox 20"/>
            <p:cNvSpPr txBox="1"/>
            <p:nvPr/>
          </p:nvSpPr>
          <p:spPr>
            <a:xfrm>
              <a:off x="0" y="-28575"/>
              <a:ext cx="379361" cy="68406"/>
            </a:xfrm>
            <a:prstGeom prst="rect">
              <a:avLst/>
            </a:prstGeom>
          </p:spPr>
          <p:txBody>
            <a:bodyPr lIns="50800" tIns="50800" rIns="50800" bIns="50800" rtlCol="0" anchor="ctr"/>
            <a:lstStyle/>
            <a:p>
              <a:pPr algn="ctr">
                <a:lnSpc>
                  <a:spcPts val="2730"/>
                </a:lnSpc>
              </a:pPr>
              <a:endParaRPr/>
            </a:p>
          </p:txBody>
        </p:sp>
      </p:grpSp>
      <p:grpSp>
        <p:nvGrpSpPr>
          <p:cNvPr id="21" name="Group 21"/>
          <p:cNvGrpSpPr/>
          <p:nvPr/>
        </p:nvGrpSpPr>
        <p:grpSpPr>
          <a:xfrm>
            <a:off x="0" y="1201940"/>
            <a:ext cx="1276329" cy="154772"/>
            <a:chOff x="0" y="0"/>
            <a:chExt cx="336153" cy="40763"/>
          </a:xfrm>
        </p:grpSpPr>
        <p:sp>
          <p:nvSpPr>
            <p:cNvPr id="22" name="Freeform 22"/>
            <p:cNvSpPr/>
            <p:nvPr/>
          </p:nvSpPr>
          <p:spPr>
            <a:xfrm>
              <a:off x="0" y="0"/>
              <a:ext cx="336153" cy="40763"/>
            </a:xfrm>
            <a:custGeom>
              <a:avLst/>
              <a:gdLst/>
              <a:ahLst/>
              <a:cxnLst/>
              <a:rect l="l" t="t" r="r" b="b"/>
              <a:pathLst>
                <a:path w="336153" h="40763">
                  <a:moveTo>
                    <a:pt x="0" y="0"/>
                  </a:moveTo>
                  <a:lnTo>
                    <a:pt x="336153" y="0"/>
                  </a:lnTo>
                  <a:lnTo>
                    <a:pt x="336153" y="40763"/>
                  </a:lnTo>
                  <a:lnTo>
                    <a:pt x="0" y="40763"/>
                  </a:lnTo>
                  <a:close/>
                </a:path>
              </a:pathLst>
            </a:custGeom>
            <a:solidFill>
              <a:srgbClr val="F6AC87"/>
            </a:solidFill>
          </p:spPr>
        </p:sp>
        <p:sp>
          <p:nvSpPr>
            <p:cNvPr id="23" name="TextBox 23"/>
            <p:cNvSpPr txBox="1"/>
            <p:nvPr/>
          </p:nvSpPr>
          <p:spPr>
            <a:xfrm>
              <a:off x="0" y="-28575"/>
              <a:ext cx="336153" cy="69338"/>
            </a:xfrm>
            <a:prstGeom prst="rect">
              <a:avLst/>
            </a:prstGeom>
          </p:spPr>
          <p:txBody>
            <a:bodyPr lIns="50800" tIns="50800" rIns="50800" bIns="50800" rtlCol="0" anchor="ctr"/>
            <a:lstStyle/>
            <a:p>
              <a:pPr algn="ctr">
                <a:lnSpc>
                  <a:spcPts val="2730"/>
                </a:lnSpc>
              </a:pPr>
              <a:endParaRPr/>
            </a:p>
          </p:txBody>
        </p:sp>
      </p:grpSp>
      <p:grpSp>
        <p:nvGrpSpPr>
          <p:cNvPr id="24" name="Group 24"/>
          <p:cNvGrpSpPr/>
          <p:nvPr/>
        </p:nvGrpSpPr>
        <p:grpSpPr>
          <a:xfrm>
            <a:off x="12672054" y="1122532"/>
            <a:ext cx="2830586" cy="148202"/>
            <a:chOff x="0" y="0"/>
            <a:chExt cx="745504" cy="39033"/>
          </a:xfrm>
        </p:grpSpPr>
        <p:sp>
          <p:nvSpPr>
            <p:cNvPr id="25" name="Freeform 25"/>
            <p:cNvSpPr/>
            <p:nvPr/>
          </p:nvSpPr>
          <p:spPr>
            <a:xfrm>
              <a:off x="0" y="0"/>
              <a:ext cx="745504" cy="39033"/>
            </a:xfrm>
            <a:custGeom>
              <a:avLst/>
              <a:gdLst/>
              <a:ahLst/>
              <a:cxnLst/>
              <a:rect l="l" t="t" r="r" b="b"/>
              <a:pathLst>
                <a:path w="745504" h="39033">
                  <a:moveTo>
                    <a:pt x="0" y="0"/>
                  </a:moveTo>
                  <a:lnTo>
                    <a:pt x="745504" y="0"/>
                  </a:lnTo>
                  <a:lnTo>
                    <a:pt x="745504" y="39033"/>
                  </a:lnTo>
                  <a:lnTo>
                    <a:pt x="0" y="39033"/>
                  </a:lnTo>
                  <a:close/>
                </a:path>
              </a:pathLst>
            </a:custGeom>
            <a:solidFill>
              <a:srgbClr val="A61D59"/>
            </a:solidFill>
          </p:spPr>
        </p:sp>
        <p:sp>
          <p:nvSpPr>
            <p:cNvPr id="26" name="TextBox 26"/>
            <p:cNvSpPr txBox="1"/>
            <p:nvPr/>
          </p:nvSpPr>
          <p:spPr>
            <a:xfrm>
              <a:off x="0" y="-28575"/>
              <a:ext cx="745504" cy="67608"/>
            </a:xfrm>
            <a:prstGeom prst="rect">
              <a:avLst/>
            </a:prstGeom>
          </p:spPr>
          <p:txBody>
            <a:bodyPr lIns="50800" tIns="50800" rIns="50800" bIns="50800" rtlCol="0" anchor="ctr"/>
            <a:lstStyle/>
            <a:p>
              <a:pPr algn="ctr">
                <a:lnSpc>
                  <a:spcPts val="2730"/>
                </a:lnSpc>
              </a:pPr>
              <a:endParaRPr/>
            </a:p>
          </p:txBody>
        </p:sp>
      </p:grpSp>
      <p:grpSp>
        <p:nvGrpSpPr>
          <p:cNvPr id="27" name="Group 27"/>
          <p:cNvGrpSpPr/>
          <p:nvPr/>
        </p:nvGrpSpPr>
        <p:grpSpPr>
          <a:xfrm>
            <a:off x="1276329" y="1205478"/>
            <a:ext cx="1409402" cy="151234"/>
            <a:chOff x="0" y="0"/>
            <a:chExt cx="371200" cy="39831"/>
          </a:xfrm>
        </p:grpSpPr>
        <p:sp>
          <p:nvSpPr>
            <p:cNvPr id="28" name="Freeform 28"/>
            <p:cNvSpPr/>
            <p:nvPr/>
          </p:nvSpPr>
          <p:spPr>
            <a:xfrm>
              <a:off x="0" y="0"/>
              <a:ext cx="371201" cy="39831"/>
            </a:xfrm>
            <a:custGeom>
              <a:avLst/>
              <a:gdLst/>
              <a:ahLst/>
              <a:cxnLst/>
              <a:rect l="l" t="t" r="r" b="b"/>
              <a:pathLst>
                <a:path w="371201" h="39831">
                  <a:moveTo>
                    <a:pt x="0" y="0"/>
                  </a:moveTo>
                  <a:lnTo>
                    <a:pt x="371201" y="0"/>
                  </a:lnTo>
                  <a:lnTo>
                    <a:pt x="371201" y="39831"/>
                  </a:lnTo>
                  <a:lnTo>
                    <a:pt x="0" y="39831"/>
                  </a:lnTo>
                  <a:close/>
                </a:path>
              </a:pathLst>
            </a:custGeom>
            <a:solidFill>
              <a:srgbClr val="A61D59"/>
            </a:solidFill>
          </p:spPr>
        </p:sp>
        <p:sp>
          <p:nvSpPr>
            <p:cNvPr id="29" name="TextBox 29"/>
            <p:cNvSpPr txBox="1"/>
            <p:nvPr/>
          </p:nvSpPr>
          <p:spPr>
            <a:xfrm>
              <a:off x="0" y="-28575"/>
              <a:ext cx="371200" cy="68406"/>
            </a:xfrm>
            <a:prstGeom prst="rect">
              <a:avLst/>
            </a:prstGeom>
          </p:spPr>
          <p:txBody>
            <a:bodyPr lIns="50800" tIns="50800" rIns="50800" bIns="50800" rtlCol="0" anchor="ctr"/>
            <a:lstStyle/>
            <a:p>
              <a:pPr algn="ctr">
                <a:lnSpc>
                  <a:spcPts val="2730"/>
                </a:lnSpc>
              </a:pPr>
              <a:endParaRPr/>
            </a:p>
          </p:txBody>
        </p:sp>
      </p:grpSp>
      <p:sp>
        <p:nvSpPr>
          <p:cNvPr id="30" name="TextBox 30"/>
          <p:cNvSpPr txBox="1"/>
          <p:nvPr/>
        </p:nvSpPr>
        <p:spPr>
          <a:xfrm>
            <a:off x="-1491917" y="245428"/>
            <a:ext cx="5963726" cy="1045210"/>
          </a:xfrm>
          <a:prstGeom prst="rect">
            <a:avLst/>
          </a:prstGeom>
        </p:spPr>
        <p:txBody>
          <a:bodyPr lIns="0" tIns="0" rIns="0" bIns="0" rtlCol="0" anchor="t">
            <a:spAutoFit/>
          </a:bodyPr>
          <a:lstStyle/>
          <a:p>
            <a:pPr algn="ctr">
              <a:lnSpc>
                <a:spcPts val="4160"/>
              </a:lnSpc>
            </a:pPr>
            <a:r>
              <a:rPr lang="en-US" sz="3200" b="1">
                <a:solidFill>
                  <a:srgbClr val="000000"/>
                </a:solidFill>
                <a:latin typeface="Klein Bold"/>
                <a:ea typeface="Klein Bold"/>
                <a:cs typeface="Klein Bold"/>
                <a:sym typeface="Klein Bold"/>
              </a:rPr>
              <a:t>Proposed </a:t>
            </a:r>
          </a:p>
          <a:p>
            <a:pPr algn="ctr">
              <a:lnSpc>
                <a:spcPts val="4160"/>
              </a:lnSpc>
            </a:pPr>
            <a:r>
              <a:rPr lang="en-US" sz="3200" b="1">
                <a:solidFill>
                  <a:srgbClr val="000000"/>
                </a:solidFill>
                <a:latin typeface="Klein Bold"/>
                <a:ea typeface="Klein Bold"/>
                <a:cs typeface="Klein Bold"/>
                <a:sym typeface="Klein Bold"/>
              </a:rPr>
              <a:t>Solution</a:t>
            </a:r>
          </a:p>
        </p:txBody>
      </p:sp>
      <p:sp>
        <p:nvSpPr>
          <p:cNvPr id="31" name="TextBox 31"/>
          <p:cNvSpPr txBox="1"/>
          <p:nvPr/>
        </p:nvSpPr>
        <p:spPr>
          <a:xfrm>
            <a:off x="326994" y="2561850"/>
            <a:ext cx="8438711" cy="2624286"/>
          </a:xfrm>
          <a:prstGeom prst="rect">
            <a:avLst/>
          </a:prstGeom>
        </p:spPr>
        <p:txBody>
          <a:bodyPr lIns="0" tIns="0" rIns="0" bIns="0" rtlCol="0" anchor="t">
            <a:spAutoFit/>
          </a:bodyPr>
          <a:lstStyle/>
          <a:p>
            <a:pPr algn="ctr">
              <a:lnSpc>
                <a:spcPts val="3371"/>
              </a:lnSpc>
            </a:pPr>
            <a:r>
              <a:rPr lang="en-US" sz="2408" b="1">
                <a:solidFill>
                  <a:srgbClr val="511F4B"/>
                </a:solidFill>
                <a:latin typeface="Canva Sans Bold"/>
                <a:ea typeface="Canva Sans Bold"/>
                <a:cs typeface="Canva Sans Bold"/>
                <a:sym typeface="Canva Sans Bold"/>
              </a:rPr>
              <a:t>Dynamic Speed Limits</a:t>
            </a:r>
          </a:p>
          <a:p>
            <a:pPr marL="519972" lvl="1" indent="-259986" algn="ctr">
              <a:lnSpc>
                <a:spcPts val="3371"/>
              </a:lnSpc>
              <a:buFont typeface="Arial"/>
              <a:buChar char="•"/>
            </a:pPr>
            <a:r>
              <a:rPr lang="en-US" sz="2408">
                <a:solidFill>
                  <a:srgbClr val="A61D59"/>
                </a:solidFill>
                <a:latin typeface="Canva Sans"/>
                <a:ea typeface="Canva Sans"/>
                <a:cs typeface="Canva Sans"/>
                <a:sym typeface="Canva Sans"/>
              </a:rPr>
              <a:t>Introduce speed limits that adjust based on traffic conditions, weather, and time of day.</a:t>
            </a:r>
          </a:p>
          <a:p>
            <a:pPr marL="519972" lvl="1" indent="-259986" algn="ctr">
              <a:lnSpc>
                <a:spcPts val="3371"/>
              </a:lnSpc>
              <a:buFont typeface="Arial"/>
              <a:buChar char="•"/>
            </a:pPr>
            <a:r>
              <a:rPr lang="en-US" sz="2408">
                <a:solidFill>
                  <a:srgbClr val="A61D59"/>
                </a:solidFill>
                <a:latin typeface="Canva Sans"/>
                <a:ea typeface="Canva Sans"/>
                <a:cs typeface="Canva Sans"/>
                <a:sym typeface="Canva Sans"/>
              </a:rPr>
              <a:t> Use electronic display boards to communicate real-time speed limits.</a:t>
            </a:r>
          </a:p>
          <a:p>
            <a:pPr algn="ctr">
              <a:lnSpc>
                <a:spcPts val="4486"/>
              </a:lnSpc>
            </a:pPr>
            <a:endParaRPr lang="en-US" sz="2408">
              <a:solidFill>
                <a:srgbClr val="A61D59"/>
              </a:solidFill>
              <a:latin typeface="Canva Sans"/>
              <a:ea typeface="Canva Sans"/>
              <a:cs typeface="Canva Sans"/>
              <a:sym typeface="Canva Sans"/>
            </a:endParaRPr>
          </a:p>
        </p:txBody>
      </p:sp>
      <p:sp>
        <p:nvSpPr>
          <p:cNvPr id="32" name="TextBox 32"/>
          <p:cNvSpPr txBox="1"/>
          <p:nvPr/>
        </p:nvSpPr>
        <p:spPr>
          <a:xfrm>
            <a:off x="326994" y="6391275"/>
            <a:ext cx="8289630" cy="3259587"/>
          </a:xfrm>
          <a:prstGeom prst="rect">
            <a:avLst/>
          </a:prstGeom>
        </p:spPr>
        <p:txBody>
          <a:bodyPr lIns="0" tIns="0" rIns="0" bIns="0" rtlCol="0" anchor="t">
            <a:spAutoFit/>
          </a:bodyPr>
          <a:lstStyle/>
          <a:p>
            <a:pPr algn="ctr">
              <a:lnSpc>
                <a:spcPts val="3416"/>
              </a:lnSpc>
            </a:pPr>
            <a:r>
              <a:rPr lang="en-US" sz="2440" b="1">
                <a:solidFill>
                  <a:srgbClr val="511F4B"/>
                </a:solidFill>
                <a:latin typeface="Canva Sans Bold"/>
                <a:ea typeface="Canva Sans Bold"/>
                <a:cs typeface="Canva Sans Bold"/>
                <a:sym typeface="Canva Sans Bold"/>
              </a:rPr>
              <a:t>Dedicated Lanes</a:t>
            </a:r>
          </a:p>
          <a:p>
            <a:pPr marL="526922" lvl="1" indent="-263461" algn="ctr">
              <a:lnSpc>
                <a:spcPts val="3416"/>
              </a:lnSpc>
              <a:buFont typeface="Arial"/>
              <a:buChar char="•"/>
            </a:pPr>
            <a:r>
              <a:rPr lang="en-US" sz="2440">
                <a:solidFill>
                  <a:srgbClr val="A61D59"/>
                </a:solidFill>
                <a:latin typeface="Canva Sans"/>
                <a:ea typeface="Canva Sans"/>
                <a:cs typeface="Canva Sans"/>
                <a:sym typeface="Canva Sans"/>
              </a:rPr>
              <a:t>Create separate lanes for heavy vehicles, two-wheelers, and pedestrians to minimize interaction and reduce collision risks.</a:t>
            </a:r>
          </a:p>
          <a:p>
            <a:pPr marL="526922" lvl="1" indent="-263461" algn="ctr">
              <a:lnSpc>
                <a:spcPts val="3416"/>
              </a:lnSpc>
              <a:buFont typeface="Arial"/>
              <a:buChar char="•"/>
            </a:pPr>
            <a:r>
              <a:rPr lang="en-US" sz="2440">
                <a:solidFill>
                  <a:srgbClr val="A61D59"/>
                </a:solidFill>
                <a:latin typeface="Canva Sans"/>
                <a:ea typeface="Canva Sans"/>
                <a:cs typeface="Canva Sans"/>
                <a:sym typeface="Canva Sans"/>
              </a:rPr>
              <a:t>Ensure proper signage and physical lane segregation wherever possible.</a:t>
            </a:r>
          </a:p>
          <a:p>
            <a:pPr algn="ctr">
              <a:lnSpc>
                <a:spcPts val="5808"/>
              </a:lnSpc>
            </a:pPr>
            <a:endParaRPr lang="en-US" sz="2440">
              <a:solidFill>
                <a:srgbClr val="A61D59"/>
              </a:solidFill>
              <a:latin typeface="Canva Sans"/>
              <a:ea typeface="Canva Sans"/>
              <a:cs typeface="Canva Sans"/>
              <a:sym typeface="Canva Sans"/>
            </a:endParaRPr>
          </a:p>
        </p:txBody>
      </p:sp>
      <p:sp>
        <p:nvSpPr>
          <p:cNvPr id="33" name="TextBox 33"/>
          <p:cNvSpPr txBox="1"/>
          <p:nvPr/>
        </p:nvSpPr>
        <p:spPr>
          <a:xfrm>
            <a:off x="8849167" y="2509689"/>
            <a:ext cx="8861343" cy="2502058"/>
          </a:xfrm>
          <a:prstGeom prst="rect">
            <a:avLst/>
          </a:prstGeom>
        </p:spPr>
        <p:txBody>
          <a:bodyPr lIns="0" tIns="0" rIns="0" bIns="0" rtlCol="0" anchor="t">
            <a:spAutoFit/>
          </a:bodyPr>
          <a:lstStyle/>
          <a:p>
            <a:pPr algn="ctr">
              <a:lnSpc>
                <a:spcPts val="3316"/>
              </a:lnSpc>
            </a:pPr>
            <a:r>
              <a:rPr lang="en-US" sz="2368" b="1">
                <a:solidFill>
                  <a:srgbClr val="511F4B"/>
                </a:solidFill>
                <a:latin typeface="Canva Sans Bold"/>
                <a:ea typeface="Canva Sans Bold"/>
                <a:cs typeface="Canva Sans Bold"/>
                <a:sym typeface="Canva Sans Bold"/>
              </a:rPr>
              <a:t>Advanced Traffic Monitoring</a:t>
            </a:r>
          </a:p>
          <a:p>
            <a:pPr marL="511422" lvl="1" indent="-255711" algn="ctr">
              <a:lnSpc>
                <a:spcPts val="3316"/>
              </a:lnSpc>
              <a:buFont typeface="Arial"/>
              <a:buChar char="•"/>
            </a:pPr>
            <a:r>
              <a:rPr lang="en-US" sz="2368">
                <a:solidFill>
                  <a:srgbClr val="A61D59"/>
                </a:solidFill>
                <a:latin typeface="Canva Sans"/>
                <a:ea typeface="Canva Sans"/>
                <a:cs typeface="Canva Sans"/>
                <a:sym typeface="Canva Sans"/>
              </a:rPr>
              <a:t>Install surveillance cameras and sensors to monitor and enforce compliance with speed limits and lane usage.</a:t>
            </a:r>
          </a:p>
          <a:p>
            <a:pPr marL="511422" lvl="1" indent="-255711" algn="ctr">
              <a:lnSpc>
                <a:spcPts val="3316"/>
              </a:lnSpc>
              <a:buFont typeface="Arial"/>
              <a:buChar char="•"/>
            </a:pPr>
            <a:r>
              <a:rPr lang="en-US" sz="2368">
                <a:solidFill>
                  <a:srgbClr val="A61D59"/>
                </a:solidFill>
                <a:latin typeface="Canva Sans"/>
                <a:ea typeface="Canva Sans"/>
                <a:cs typeface="Canva Sans"/>
                <a:sym typeface="Canva Sans"/>
              </a:rPr>
              <a:t>Use AI-based systems for real-time traffic analysis and quick incident detection.</a:t>
            </a:r>
          </a:p>
          <a:p>
            <a:pPr algn="ctr">
              <a:lnSpc>
                <a:spcPts val="3316"/>
              </a:lnSpc>
            </a:pPr>
            <a:endParaRPr lang="en-US" sz="2368">
              <a:solidFill>
                <a:srgbClr val="A61D59"/>
              </a:solidFill>
              <a:latin typeface="Canva Sans"/>
              <a:ea typeface="Canva Sans"/>
              <a:cs typeface="Canva Sans"/>
              <a:sym typeface="Canva Sans"/>
            </a:endParaRPr>
          </a:p>
        </p:txBody>
      </p:sp>
      <p:sp>
        <p:nvSpPr>
          <p:cNvPr id="34" name="TextBox 34"/>
          <p:cNvSpPr txBox="1"/>
          <p:nvPr/>
        </p:nvSpPr>
        <p:spPr>
          <a:xfrm>
            <a:off x="8849167" y="6259521"/>
            <a:ext cx="9544297" cy="3292784"/>
          </a:xfrm>
          <a:prstGeom prst="rect">
            <a:avLst/>
          </a:prstGeom>
        </p:spPr>
        <p:txBody>
          <a:bodyPr lIns="0" tIns="0" rIns="0" bIns="0" rtlCol="0" anchor="t">
            <a:spAutoFit/>
          </a:bodyPr>
          <a:lstStyle/>
          <a:p>
            <a:pPr algn="ctr">
              <a:lnSpc>
                <a:spcPts val="3323"/>
              </a:lnSpc>
            </a:pPr>
            <a:r>
              <a:rPr lang="en-US" sz="2374" b="1">
                <a:solidFill>
                  <a:srgbClr val="511F4B"/>
                </a:solidFill>
                <a:latin typeface="Canva Sans Bold"/>
                <a:ea typeface="Canva Sans Bold"/>
                <a:cs typeface="Canva Sans Bold"/>
                <a:sym typeface="Canva Sans Bold"/>
              </a:rPr>
              <a:t>Urban Planning for Traffic Flow</a:t>
            </a:r>
          </a:p>
          <a:p>
            <a:pPr marL="512556" lvl="1" indent="-256278" algn="ctr">
              <a:lnSpc>
                <a:spcPts val="3323"/>
              </a:lnSpc>
              <a:buFont typeface="Arial"/>
              <a:buChar char="•"/>
            </a:pPr>
            <a:r>
              <a:rPr lang="en-US" sz="2374">
                <a:solidFill>
                  <a:srgbClr val="A61D59"/>
                </a:solidFill>
                <a:latin typeface="Canva Sans"/>
                <a:ea typeface="Canva Sans"/>
                <a:cs typeface="Canva Sans"/>
                <a:sym typeface="Canva Sans"/>
              </a:rPr>
              <a:t>Encourage alternative commuting methods such as carpooling and public transport to reduce vehicular congestion.</a:t>
            </a:r>
          </a:p>
          <a:p>
            <a:pPr marL="512556" lvl="1" indent="-256278" algn="ctr">
              <a:lnSpc>
                <a:spcPts val="3323"/>
              </a:lnSpc>
              <a:buFont typeface="Arial"/>
              <a:buChar char="•"/>
            </a:pPr>
            <a:r>
              <a:rPr lang="en-US" sz="2374">
                <a:solidFill>
                  <a:srgbClr val="A61D59"/>
                </a:solidFill>
                <a:latin typeface="Canva Sans"/>
                <a:ea typeface="Canva Sans"/>
                <a:cs typeface="Canva Sans"/>
                <a:sym typeface="Canva Sans"/>
              </a:rPr>
              <a:t>Plan new roads and flyovers to manage high-traffic areas efficiently.</a:t>
            </a:r>
          </a:p>
          <a:p>
            <a:pPr algn="ctr">
              <a:lnSpc>
                <a:spcPts val="3323"/>
              </a:lnSpc>
            </a:pPr>
            <a:endParaRPr lang="en-US" sz="2374">
              <a:solidFill>
                <a:srgbClr val="A61D59"/>
              </a:solidFill>
              <a:latin typeface="Canva Sans"/>
              <a:ea typeface="Canva Sans"/>
              <a:cs typeface="Canva Sans"/>
              <a:sym typeface="Canva Sans"/>
            </a:endParaRPr>
          </a:p>
          <a:p>
            <a:pPr algn="ctr">
              <a:lnSpc>
                <a:spcPts val="3323"/>
              </a:lnSpc>
            </a:pPr>
            <a:endParaRPr lang="en-US" sz="2374">
              <a:solidFill>
                <a:srgbClr val="A61D59"/>
              </a:solidFill>
              <a:latin typeface="Canva Sans"/>
              <a:ea typeface="Canva Sans"/>
              <a:cs typeface="Canva Sans"/>
              <a:sym typeface="Canva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BF1ED"/>
        </a:solidFill>
        <a:effectLst/>
      </p:bgPr>
    </p:bg>
    <p:spTree>
      <p:nvGrpSpPr>
        <p:cNvPr id="1" name=""/>
        <p:cNvGrpSpPr/>
        <p:nvPr/>
      </p:nvGrpSpPr>
      <p:grpSpPr>
        <a:xfrm>
          <a:off x="0" y="0"/>
          <a:ext cx="0" cy="0"/>
          <a:chOff x="0" y="0"/>
          <a:chExt cx="0" cy="0"/>
        </a:xfrm>
      </p:grpSpPr>
      <p:grpSp>
        <p:nvGrpSpPr>
          <p:cNvPr id="2" name="Group 2"/>
          <p:cNvGrpSpPr/>
          <p:nvPr/>
        </p:nvGrpSpPr>
        <p:grpSpPr>
          <a:xfrm>
            <a:off x="4126118" y="0"/>
            <a:ext cx="14161882" cy="1270734"/>
            <a:chOff x="0" y="0"/>
            <a:chExt cx="3729878" cy="334679"/>
          </a:xfrm>
        </p:grpSpPr>
        <p:sp>
          <p:nvSpPr>
            <p:cNvPr id="3" name="Freeform 3"/>
            <p:cNvSpPr/>
            <p:nvPr/>
          </p:nvSpPr>
          <p:spPr>
            <a:xfrm>
              <a:off x="0" y="0"/>
              <a:ext cx="3729879" cy="334679"/>
            </a:xfrm>
            <a:custGeom>
              <a:avLst/>
              <a:gdLst/>
              <a:ahLst/>
              <a:cxnLst/>
              <a:rect l="l" t="t" r="r" b="b"/>
              <a:pathLst>
                <a:path w="3729879" h="334679">
                  <a:moveTo>
                    <a:pt x="0" y="0"/>
                  </a:moveTo>
                  <a:lnTo>
                    <a:pt x="3729879" y="0"/>
                  </a:lnTo>
                  <a:lnTo>
                    <a:pt x="3729879" y="334679"/>
                  </a:lnTo>
                  <a:lnTo>
                    <a:pt x="0" y="334679"/>
                  </a:lnTo>
                  <a:close/>
                </a:path>
              </a:pathLst>
            </a:custGeom>
            <a:solidFill>
              <a:srgbClr val="F6AC87"/>
            </a:solidFill>
          </p:spPr>
        </p:sp>
        <p:sp>
          <p:nvSpPr>
            <p:cNvPr id="4" name="TextBox 4"/>
            <p:cNvSpPr txBox="1"/>
            <p:nvPr/>
          </p:nvSpPr>
          <p:spPr>
            <a:xfrm>
              <a:off x="0" y="-38100"/>
              <a:ext cx="3729878" cy="372779"/>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15502641" y="10614"/>
            <a:ext cx="2785359" cy="1249505"/>
            <a:chOff x="0" y="0"/>
            <a:chExt cx="733593" cy="329088"/>
          </a:xfrm>
        </p:grpSpPr>
        <p:sp>
          <p:nvSpPr>
            <p:cNvPr id="6" name="Freeform 6"/>
            <p:cNvSpPr/>
            <p:nvPr/>
          </p:nvSpPr>
          <p:spPr>
            <a:xfrm>
              <a:off x="0" y="0"/>
              <a:ext cx="733593" cy="329088"/>
            </a:xfrm>
            <a:custGeom>
              <a:avLst/>
              <a:gdLst/>
              <a:ahLst/>
              <a:cxnLst/>
              <a:rect l="l" t="t" r="r" b="b"/>
              <a:pathLst>
                <a:path w="733593" h="329088">
                  <a:moveTo>
                    <a:pt x="0" y="0"/>
                  </a:moveTo>
                  <a:lnTo>
                    <a:pt x="733593" y="0"/>
                  </a:lnTo>
                  <a:lnTo>
                    <a:pt x="733593" y="329088"/>
                  </a:lnTo>
                  <a:lnTo>
                    <a:pt x="0" y="329088"/>
                  </a:lnTo>
                  <a:close/>
                </a:path>
              </a:pathLst>
            </a:custGeom>
            <a:solidFill>
              <a:srgbClr val="E95346"/>
            </a:solidFill>
          </p:spPr>
        </p:sp>
        <p:sp>
          <p:nvSpPr>
            <p:cNvPr id="7" name="TextBox 7"/>
            <p:cNvSpPr txBox="1"/>
            <p:nvPr/>
          </p:nvSpPr>
          <p:spPr>
            <a:xfrm>
              <a:off x="0" y="-28575"/>
              <a:ext cx="733593" cy="357663"/>
            </a:xfrm>
            <a:prstGeom prst="rect">
              <a:avLst/>
            </a:prstGeom>
          </p:spPr>
          <p:txBody>
            <a:bodyPr lIns="50800" tIns="50800" rIns="50800" bIns="50800" rtlCol="0" anchor="ctr"/>
            <a:lstStyle/>
            <a:p>
              <a:pPr algn="ctr">
                <a:lnSpc>
                  <a:spcPts val="2730"/>
                </a:lnSpc>
              </a:pPr>
              <a:endParaRPr/>
            </a:p>
          </p:txBody>
        </p:sp>
      </p:grpSp>
      <p:sp>
        <p:nvSpPr>
          <p:cNvPr id="8" name="TextBox 8"/>
          <p:cNvSpPr txBox="1"/>
          <p:nvPr/>
        </p:nvSpPr>
        <p:spPr>
          <a:xfrm>
            <a:off x="2501604" y="462829"/>
            <a:ext cx="5618569" cy="344805"/>
          </a:xfrm>
          <a:prstGeom prst="rect">
            <a:avLst/>
          </a:prstGeom>
        </p:spPr>
        <p:txBody>
          <a:bodyPr lIns="0" tIns="0" rIns="0" bIns="0" rtlCol="0" anchor="t">
            <a:spAutoFit/>
          </a:bodyPr>
          <a:lstStyle/>
          <a:p>
            <a:pPr marL="0" lvl="0" indent="0" algn="ctr">
              <a:lnSpc>
                <a:spcPts val="2730"/>
              </a:lnSpc>
              <a:spcBef>
                <a:spcPct val="0"/>
              </a:spcBef>
            </a:pPr>
            <a:r>
              <a:rPr lang="en-US" sz="2100" b="1" u="none" strike="noStrike">
                <a:solidFill>
                  <a:srgbClr val="2E1637"/>
                </a:solidFill>
                <a:latin typeface="Klein Bold"/>
                <a:ea typeface="Klein Bold"/>
                <a:cs typeface="Klein Bold"/>
                <a:sym typeface="Klein Bold"/>
              </a:rPr>
              <a:t>Introduction</a:t>
            </a:r>
          </a:p>
        </p:txBody>
      </p:sp>
      <p:sp>
        <p:nvSpPr>
          <p:cNvPr id="9" name="TextBox 9"/>
          <p:cNvSpPr txBox="1"/>
          <p:nvPr/>
        </p:nvSpPr>
        <p:spPr>
          <a:xfrm>
            <a:off x="5243333" y="462829"/>
            <a:ext cx="5963726" cy="344805"/>
          </a:xfrm>
          <a:prstGeom prst="rect">
            <a:avLst/>
          </a:prstGeom>
        </p:spPr>
        <p:txBody>
          <a:bodyPr lIns="0" tIns="0" rIns="0" bIns="0" rtlCol="0" anchor="t">
            <a:spAutoFit/>
          </a:bodyPr>
          <a:lstStyle/>
          <a:p>
            <a:pPr algn="ctr">
              <a:lnSpc>
                <a:spcPts val="2730"/>
              </a:lnSpc>
            </a:pPr>
            <a:r>
              <a:rPr lang="en-US" sz="2100" b="1">
                <a:solidFill>
                  <a:srgbClr val="000000"/>
                </a:solidFill>
                <a:latin typeface="Klein Bold"/>
                <a:ea typeface="Klein Bold"/>
                <a:cs typeface="Klein Bold"/>
                <a:sym typeface="Klein Bold"/>
              </a:rPr>
              <a:t>EDA</a:t>
            </a:r>
          </a:p>
        </p:txBody>
      </p:sp>
      <p:sp>
        <p:nvSpPr>
          <p:cNvPr id="10" name="Freeform 10"/>
          <p:cNvSpPr/>
          <p:nvPr/>
        </p:nvSpPr>
        <p:spPr>
          <a:xfrm>
            <a:off x="6295330" y="341901"/>
            <a:ext cx="583609" cy="533737"/>
          </a:xfrm>
          <a:custGeom>
            <a:avLst/>
            <a:gdLst/>
            <a:ahLst/>
            <a:cxnLst/>
            <a:rect l="l" t="t" r="r" b="b"/>
            <a:pathLst>
              <a:path w="583609" h="533737">
                <a:moveTo>
                  <a:pt x="0" y="0"/>
                </a:moveTo>
                <a:lnTo>
                  <a:pt x="583609" y="0"/>
                </a:lnTo>
                <a:lnTo>
                  <a:pt x="583609" y="533736"/>
                </a:lnTo>
                <a:lnTo>
                  <a:pt x="0" y="53373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TextBox 11"/>
          <p:cNvSpPr txBox="1"/>
          <p:nvPr/>
        </p:nvSpPr>
        <p:spPr>
          <a:xfrm>
            <a:off x="7925081" y="291379"/>
            <a:ext cx="5963726" cy="687705"/>
          </a:xfrm>
          <a:prstGeom prst="rect">
            <a:avLst/>
          </a:prstGeom>
        </p:spPr>
        <p:txBody>
          <a:bodyPr lIns="0" tIns="0" rIns="0" bIns="0" rtlCol="0" anchor="t">
            <a:spAutoFit/>
          </a:bodyPr>
          <a:lstStyle/>
          <a:p>
            <a:pPr algn="ctr">
              <a:lnSpc>
                <a:spcPts val="2730"/>
              </a:lnSpc>
            </a:pPr>
            <a:r>
              <a:rPr lang="en-US" sz="2100" b="1">
                <a:solidFill>
                  <a:srgbClr val="170E27"/>
                </a:solidFill>
                <a:latin typeface="Klein Bold"/>
                <a:ea typeface="Klein Bold"/>
                <a:cs typeface="Klein Bold"/>
                <a:sym typeface="Klein Bold"/>
              </a:rPr>
              <a:t>M.L.</a:t>
            </a:r>
          </a:p>
          <a:p>
            <a:pPr algn="ctr">
              <a:lnSpc>
                <a:spcPts val="2730"/>
              </a:lnSpc>
            </a:pPr>
            <a:r>
              <a:rPr lang="en-US" sz="2100" b="1">
                <a:solidFill>
                  <a:srgbClr val="170E27"/>
                </a:solidFill>
                <a:latin typeface="Klein Bold"/>
                <a:ea typeface="Klein Bold"/>
                <a:cs typeface="Klein Bold"/>
                <a:sym typeface="Klein Bold"/>
              </a:rPr>
              <a:t>Model</a:t>
            </a:r>
          </a:p>
        </p:txBody>
      </p:sp>
      <p:sp>
        <p:nvSpPr>
          <p:cNvPr id="12" name="TextBox 12"/>
          <p:cNvSpPr txBox="1"/>
          <p:nvPr/>
        </p:nvSpPr>
        <p:spPr>
          <a:xfrm>
            <a:off x="10829045" y="291379"/>
            <a:ext cx="5963726" cy="687705"/>
          </a:xfrm>
          <a:prstGeom prst="rect">
            <a:avLst/>
          </a:prstGeom>
        </p:spPr>
        <p:txBody>
          <a:bodyPr lIns="0" tIns="0" rIns="0" bIns="0" rtlCol="0" anchor="t">
            <a:spAutoFit/>
          </a:bodyPr>
          <a:lstStyle/>
          <a:p>
            <a:pPr algn="ctr">
              <a:lnSpc>
                <a:spcPts val="2730"/>
              </a:lnSpc>
            </a:pPr>
            <a:r>
              <a:rPr lang="en-US" sz="2100" b="1">
                <a:solidFill>
                  <a:srgbClr val="170E27"/>
                </a:solidFill>
                <a:latin typeface="Klein Bold"/>
                <a:ea typeface="Klein Bold"/>
                <a:cs typeface="Klein Bold"/>
                <a:sym typeface="Klein Bold"/>
              </a:rPr>
              <a:t>Proposed</a:t>
            </a:r>
          </a:p>
          <a:p>
            <a:pPr algn="ctr">
              <a:lnSpc>
                <a:spcPts val="2730"/>
              </a:lnSpc>
            </a:pPr>
            <a:r>
              <a:rPr lang="en-US" sz="2100" b="1">
                <a:solidFill>
                  <a:srgbClr val="170E27"/>
                </a:solidFill>
                <a:latin typeface="Klein Bold"/>
                <a:ea typeface="Klein Bold"/>
                <a:cs typeface="Klein Bold"/>
                <a:sym typeface="Klein Bold"/>
              </a:rPr>
              <a:t>Solution</a:t>
            </a:r>
          </a:p>
        </p:txBody>
      </p:sp>
      <p:sp>
        <p:nvSpPr>
          <p:cNvPr id="13" name="TextBox 13"/>
          <p:cNvSpPr txBox="1"/>
          <p:nvPr/>
        </p:nvSpPr>
        <p:spPr>
          <a:xfrm>
            <a:off x="13589667" y="462829"/>
            <a:ext cx="5963726" cy="344805"/>
          </a:xfrm>
          <a:prstGeom prst="rect">
            <a:avLst/>
          </a:prstGeom>
        </p:spPr>
        <p:txBody>
          <a:bodyPr lIns="0" tIns="0" rIns="0" bIns="0" rtlCol="0" anchor="t">
            <a:spAutoFit/>
          </a:bodyPr>
          <a:lstStyle/>
          <a:p>
            <a:pPr algn="ctr">
              <a:lnSpc>
                <a:spcPts val="2730"/>
              </a:lnSpc>
            </a:pPr>
            <a:r>
              <a:rPr lang="en-US" sz="2100" b="1">
                <a:solidFill>
                  <a:srgbClr val="000000"/>
                </a:solidFill>
                <a:latin typeface="Klein Bold"/>
                <a:ea typeface="Klein Bold"/>
                <a:cs typeface="Klein Bold"/>
                <a:sym typeface="Klein Bold"/>
              </a:rPr>
              <a:t>Conclusion</a:t>
            </a:r>
          </a:p>
        </p:txBody>
      </p:sp>
      <p:sp>
        <p:nvSpPr>
          <p:cNvPr id="14" name="Freeform 14"/>
          <p:cNvSpPr/>
          <p:nvPr/>
        </p:nvSpPr>
        <p:spPr>
          <a:xfrm>
            <a:off x="8849167" y="326105"/>
            <a:ext cx="589666" cy="589666"/>
          </a:xfrm>
          <a:custGeom>
            <a:avLst/>
            <a:gdLst/>
            <a:ahLst/>
            <a:cxnLst/>
            <a:rect l="l" t="t" r="r" b="b"/>
            <a:pathLst>
              <a:path w="589666" h="589666">
                <a:moveTo>
                  <a:pt x="0" y="0"/>
                </a:moveTo>
                <a:lnTo>
                  <a:pt x="589666" y="0"/>
                </a:lnTo>
                <a:lnTo>
                  <a:pt x="589666" y="589667"/>
                </a:lnTo>
                <a:lnTo>
                  <a:pt x="0" y="58966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Freeform 15"/>
          <p:cNvSpPr/>
          <p:nvPr/>
        </p:nvSpPr>
        <p:spPr>
          <a:xfrm>
            <a:off x="14657128" y="354962"/>
            <a:ext cx="395626" cy="560810"/>
          </a:xfrm>
          <a:custGeom>
            <a:avLst/>
            <a:gdLst/>
            <a:ahLst/>
            <a:cxnLst/>
            <a:rect l="l" t="t" r="r" b="b"/>
            <a:pathLst>
              <a:path w="395626" h="560810">
                <a:moveTo>
                  <a:pt x="0" y="0"/>
                </a:moveTo>
                <a:lnTo>
                  <a:pt x="395626" y="0"/>
                </a:lnTo>
                <a:lnTo>
                  <a:pt x="395626" y="560810"/>
                </a:lnTo>
                <a:lnTo>
                  <a:pt x="0" y="5608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6" name="Freeform 16"/>
          <p:cNvSpPr/>
          <p:nvPr/>
        </p:nvSpPr>
        <p:spPr>
          <a:xfrm>
            <a:off x="17447267" y="341901"/>
            <a:ext cx="558076" cy="558076"/>
          </a:xfrm>
          <a:custGeom>
            <a:avLst/>
            <a:gdLst/>
            <a:ahLst/>
            <a:cxnLst/>
            <a:rect l="l" t="t" r="r" b="b"/>
            <a:pathLst>
              <a:path w="558076" h="558076">
                <a:moveTo>
                  <a:pt x="0" y="0"/>
                </a:moveTo>
                <a:lnTo>
                  <a:pt x="558076" y="0"/>
                </a:lnTo>
                <a:lnTo>
                  <a:pt x="558076" y="558076"/>
                </a:lnTo>
                <a:lnTo>
                  <a:pt x="0" y="55807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7" name="Freeform 17"/>
          <p:cNvSpPr/>
          <p:nvPr/>
        </p:nvSpPr>
        <p:spPr>
          <a:xfrm>
            <a:off x="11569565" y="270339"/>
            <a:ext cx="734106" cy="708746"/>
          </a:xfrm>
          <a:custGeom>
            <a:avLst/>
            <a:gdLst/>
            <a:ahLst/>
            <a:cxnLst/>
            <a:rect l="l" t="t" r="r" b="b"/>
            <a:pathLst>
              <a:path w="734106" h="708746">
                <a:moveTo>
                  <a:pt x="0" y="0"/>
                </a:moveTo>
                <a:lnTo>
                  <a:pt x="734106" y="0"/>
                </a:lnTo>
                <a:lnTo>
                  <a:pt x="734106" y="708745"/>
                </a:lnTo>
                <a:lnTo>
                  <a:pt x="0" y="708745"/>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grpSp>
        <p:nvGrpSpPr>
          <p:cNvPr id="18" name="Group 18"/>
          <p:cNvGrpSpPr/>
          <p:nvPr/>
        </p:nvGrpSpPr>
        <p:grpSpPr>
          <a:xfrm>
            <a:off x="2685731" y="1205478"/>
            <a:ext cx="1440387" cy="151234"/>
            <a:chOff x="0" y="0"/>
            <a:chExt cx="379361" cy="39831"/>
          </a:xfrm>
        </p:grpSpPr>
        <p:sp>
          <p:nvSpPr>
            <p:cNvPr id="19" name="Freeform 19"/>
            <p:cNvSpPr/>
            <p:nvPr/>
          </p:nvSpPr>
          <p:spPr>
            <a:xfrm>
              <a:off x="0" y="0"/>
              <a:ext cx="379361" cy="39831"/>
            </a:xfrm>
            <a:custGeom>
              <a:avLst/>
              <a:gdLst/>
              <a:ahLst/>
              <a:cxnLst/>
              <a:rect l="l" t="t" r="r" b="b"/>
              <a:pathLst>
                <a:path w="379361" h="39831">
                  <a:moveTo>
                    <a:pt x="0" y="0"/>
                  </a:moveTo>
                  <a:lnTo>
                    <a:pt x="379361" y="0"/>
                  </a:lnTo>
                  <a:lnTo>
                    <a:pt x="379361" y="39831"/>
                  </a:lnTo>
                  <a:lnTo>
                    <a:pt x="0" y="39831"/>
                  </a:lnTo>
                  <a:close/>
                </a:path>
              </a:pathLst>
            </a:custGeom>
            <a:solidFill>
              <a:srgbClr val="E95346"/>
            </a:solidFill>
          </p:spPr>
        </p:sp>
        <p:sp>
          <p:nvSpPr>
            <p:cNvPr id="20" name="TextBox 20"/>
            <p:cNvSpPr txBox="1"/>
            <p:nvPr/>
          </p:nvSpPr>
          <p:spPr>
            <a:xfrm>
              <a:off x="0" y="-28575"/>
              <a:ext cx="379361" cy="68406"/>
            </a:xfrm>
            <a:prstGeom prst="rect">
              <a:avLst/>
            </a:prstGeom>
          </p:spPr>
          <p:txBody>
            <a:bodyPr lIns="50800" tIns="50800" rIns="50800" bIns="50800" rtlCol="0" anchor="ctr"/>
            <a:lstStyle/>
            <a:p>
              <a:pPr algn="ctr">
                <a:lnSpc>
                  <a:spcPts val="2730"/>
                </a:lnSpc>
              </a:pPr>
              <a:endParaRPr/>
            </a:p>
          </p:txBody>
        </p:sp>
      </p:grpSp>
      <p:grpSp>
        <p:nvGrpSpPr>
          <p:cNvPr id="21" name="Group 21"/>
          <p:cNvGrpSpPr/>
          <p:nvPr/>
        </p:nvGrpSpPr>
        <p:grpSpPr>
          <a:xfrm>
            <a:off x="0" y="1201940"/>
            <a:ext cx="1276329" cy="154772"/>
            <a:chOff x="0" y="0"/>
            <a:chExt cx="336153" cy="40763"/>
          </a:xfrm>
        </p:grpSpPr>
        <p:sp>
          <p:nvSpPr>
            <p:cNvPr id="22" name="Freeform 22"/>
            <p:cNvSpPr/>
            <p:nvPr/>
          </p:nvSpPr>
          <p:spPr>
            <a:xfrm>
              <a:off x="0" y="0"/>
              <a:ext cx="336153" cy="40763"/>
            </a:xfrm>
            <a:custGeom>
              <a:avLst/>
              <a:gdLst/>
              <a:ahLst/>
              <a:cxnLst/>
              <a:rect l="l" t="t" r="r" b="b"/>
              <a:pathLst>
                <a:path w="336153" h="40763">
                  <a:moveTo>
                    <a:pt x="0" y="0"/>
                  </a:moveTo>
                  <a:lnTo>
                    <a:pt x="336153" y="0"/>
                  </a:lnTo>
                  <a:lnTo>
                    <a:pt x="336153" y="40763"/>
                  </a:lnTo>
                  <a:lnTo>
                    <a:pt x="0" y="40763"/>
                  </a:lnTo>
                  <a:close/>
                </a:path>
              </a:pathLst>
            </a:custGeom>
            <a:solidFill>
              <a:srgbClr val="F6AC87"/>
            </a:solidFill>
          </p:spPr>
        </p:sp>
        <p:sp>
          <p:nvSpPr>
            <p:cNvPr id="23" name="TextBox 23"/>
            <p:cNvSpPr txBox="1"/>
            <p:nvPr/>
          </p:nvSpPr>
          <p:spPr>
            <a:xfrm>
              <a:off x="0" y="-28575"/>
              <a:ext cx="336153" cy="69338"/>
            </a:xfrm>
            <a:prstGeom prst="rect">
              <a:avLst/>
            </a:prstGeom>
          </p:spPr>
          <p:txBody>
            <a:bodyPr lIns="50800" tIns="50800" rIns="50800" bIns="50800" rtlCol="0" anchor="ctr"/>
            <a:lstStyle/>
            <a:p>
              <a:pPr algn="ctr">
                <a:lnSpc>
                  <a:spcPts val="2730"/>
                </a:lnSpc>
              </a:pPr>
              <a:endParaRPr/>
            </a:p>
          </p:txBody>
        </p:sp>
      </p:grpSp>
      <p:grpSp>
        <p:nvGrpSpPr>
          <p:cNvPr id="24" name="Group 24"/>
          <p:cNvGrpSpPr/>
          <p:nvPr/>
        </p:nvGrpSpPr>
        <p:grpSpPr>
          <a:xfrm>
            <a:off x="15502641" y="1122532"/>
            <a:ext cx="2830586" cy="148202"/>
            <a:chOff x="0" y="0"/>
            <a:chExt cx="745504" cy="39033"/>
          </a:xfrm>
        </p:grpSpPr>
        <p:sp>
          <p:nvSpPr>
            <p:cNvPr id="25" name="Freeform 25"/>
            <p:cNvSpPr/>
            <p:nvPr/>
          </p:nvSpPr>
          <p:spPr>
            <a:xfrm>
              <a:off x="0" y="0"/>
              <a:ext cx="745504" cy="39033"/>
            </a:xfrm>
            <a:custGeom>
              <a:avLst/>
              <a:gdLst/>
              <a:ahLst/>
              <a:cxnLst/>
              <a:rect l="l" t="t" r="r" b="b"/>
              <a:pathLst>
                <a:path w="745504" h="39033">
                  <a:moveTo>
                    <a:pt x="0" y="0"/>
                  </a:moveTo>
                  <a:lnTo>
                    <a:pt x="745504" y="0"/>
                  </a:lnTo>
                  <a:lnTo>
                    <a:pt x="745504" y="39033"/>
                  </a:lnTo>
                  <a:lnTo>
                    <a:pt x="0" y="39033"/>
                  </a:lnTo>
                  <a:close/>
                </a:path>
              </a:pathLst>
            </a:custGeom>
            <a:solidFill>
              <a:srgbClr val="A61D59"/>
            </a:solidFill>
          </p:spPr>
        </p:sp>
        <p:sp>
          <p:nvSpPr>
            <p:cNvPr id="26" name="TextBox 26"/>
            <p:cNvSpPr txBox="1"/>
            <p:nvPr/>
          </p:nvSpPr>
          <p:spPr>
            <a:xfrm>
              <a:off x="0" y="-28575"/>
              <a:ext cx="745504" cy="67608"/>
            </a:xfrm>
            <a:prstGeom prst="rect">
              <a:avLst/>
            </a:prstGeom>
          </p:spPr>
          <p:txBody>
            <a:bodyPr lIns="50800" tIns="50800" rIns="50800" bIns="50800" rtlCol="0" anchor="ctr"/>
            <a:lstStyle/>
            <a:p>
              <a:pPr algn="ctr">
                <a:lnSpc>
                  <a:spcPts val="2730"/>
                </a:lnSpc>
              </a:pPr>
              <a:endParaRPr/>
            </a:p>
          </p:txBody>
        </p:sp>
      </p:grpSp>
      <p:grpSp>
        <p:nvGrpSpPr>
          <p:cNvPr id="27" name="Group 27"/>
          <p:cNvGrpSpPr/>
          <p:nvPr/>
        </p:nvGrpSpPr>
        <p:grpSpPr>
          <a:xfrm>
            <a:off x="1276329" y="1205478"/>
            <a:ext cx="1409402" cy="151234"/>
            <a:chOff x="0" y="0"/>
            <a:chExt cx="371200" cy="39831"/>
          </a:xfrm>
        </p:grpSpPr>
        <p:sp>
          <p:nvSpPr>
            <p:cNvPr id="28" name="Freeform 28"/>
            <p:cNvSpPr/>
            <p:nvPr/>
          </p:nvSpPr>
          <p:spPr>
            <a:xfrm>
              <a:off x="0" y="0"/>
              <a:ext cx="371201" cy="39831"/>
            </a:xfrm>
            <a:custGeom>
              <a:avLst/>
              <a:gdLst/>
              <a:ahLst/>
              <a:cxnLst/>
              <a:rect l="l" t="t" r="r" b="b"/>
              <a:pathLst>
                <a:path w="371201" h="39831">
                  <a:moveTo>
                    <a:pt x="0" y="0"/>
                  </a:moveTo>
                  <a:lnTo>
                    <a:pt x="371201" y="0"/>
                  </a:lnTo>
                  <a:lnTo>
                    <a:pt x="371201" y="39831"/>
                  </a:lnTo>
                  <a:lnTo>
                    <a:pt x="0" y="39831"/>
                  </a:lnTo>
                  <a:close/>
                </a:path>
              </a:pathLst>
            </a:custGeom>
            <a:solidFill>
              <a:srgbClr val="A61D59"/>
            </a:solidFill>
          </p:spPr>
        </p:sp>
        <p:sp>
          <p:nvSpPr>
            <p:cNvPr id="29" name="TextBox 29"/>
            <p:cNvSpPr txBox="1"/>
            <p:nvPr/>
          </p:nvSpPr>
          <p:spPr>
            <a:xfrm>
              <a:off x="0" y="-28575"/>
              <a:ext cx="371200" cy="68406"/>
            </a:xfrm>
            <a:prstGeom prst="rect">
              <a:avLst/>
            </a:prstGeom>
          </p:spPr>
          <p:txBody>
            <a:bodyPr lIns="50800" tIns="50800" rIns="50800" bIns="50800" rtlCol="0" anchor="ctr"/>
            <a:lstStyle/>
            <a:p>
              <a:pPr algn="ctr">
                <a:lnSpc>
                  <a:spcPts val="2730"/>
                </a:lnSpc>
              </a:pPr>
              <a:endParaRPr/>
            </a:p>
          </p:txBody>
        </p:sp>
      </p:grpSp>
      <p:sp>
        <p:nvSpPr>
          <p:cNvPr id="30" name="Freeform 30"/>
          <p:cNvSpPr/>
          <p:nvPr/>
        </p:nvSpPr>
        <p:spPr>
          <a:xfrm>
            <a:off x="182377" y="2223690"/>
            <a:ext cx="2392374" cy="1439774"/>
          </a:xfrm>
          <a:custGeom>
            <a:avLst/>
            <a:gdLst/>
            <a:ahLst/>
            <a:cxnLst/>
            <a:rect l="l" t="t" r="r" b="b"/>
            <a:pathLst>
              <a:path w="2392374" h="1439774">
                <a:moveTo>
                  <a:pt x="0" y="0"/>
                </a:moveTo>
                <a:lnTo>
                  <a:pt x="2392374" y="0"/>
                </a:lnTo>
                <a:lnTo>
                  <a:pt x="2392374" y="1439774"/>
                </a:lnTo>
                <a:lnTo>
                  <a:pt x="0" y="1439774"/>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31" name="Freeform 31"/>
          <p:cNvSpPr/>
          <p:nvPr/>
        </p:nvSpPr>
        <p:spPr>
          <a:xfrm>
            <a:off x="182377" y="4898364"/>
            <a:ext cx="2392374" cy="1439774"/>
          </a:xfrm>
          <a:custGeom>
            <a:avLst/>
            <a:gdLst/>
            <a:ahLst/>
            <a:cxnLst/>
            <a:rect l="l" t="t" r="r" b="b"/>
            <a:pathLst>
              <a:path w="2392374" h="1439774">
                <a:moveTo>
                  <a:pt x="0" y="0"/>
                </a:moveTo>
                <a:lnTo>
                  <a:pt x="2392374" y="0"/>
                </a:lnTo>
                <a:lnTo>
                  <a:pt x="2392374" y="1439774"/>
                </a:lnTo>
                <a:lnTo>
                  <a:pt x="0" y="1439774"/>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32" name="TextBox 32"/>
          <p:cNvSpPr txBox="1"/>
          <p:nvPr/>
        </p:nvSpPr>
        <p:spPr>
          <a:xfrm>
            <a:off x="-1491917" y="507365"/>
            <a:ext cx="5963726" cy="521335"/>
          </a:xfrm>
          <a:prstGeom prst="rect">
            <a:avLst/>
          </a:prstGeom>
        </p:spPr>
        <p:txBody>
          <a:bodyPr lIns="0" tIns="0" rIns="0" bIns="0" rtlCol="0" anchor="t">
            <a:spAutoFit/>
          </a:bodyPr>
          <a:lstStyle/>
          <a:p>
            <a:pPr algn="ctr">
              <a:lnSpc>
                <a:spcPts val="4160"/>
              </a:lnSpc>
            </a:pPr>
            <a:r>
              <a:rPr lang="en-US" sz="3200" b="1">
                <a:solidFill>
                  <a:srgbClr val="000000"/>
                </a:solidFill>
                <a:latin typeface="Klein Bold"/>
                <a:ea typeface="Klein Bold"/>
                <a:cs typeface="Klein Bold"/>
                <a:sym typeface="Klein Bold"/>
              </a:rPr>
              <a:t>Conclusion</a:t>
            </a:r>
          </a:p>
        </p:txBody>
      </p:sp>
      <p:sp>
        <p:nvSpPr>
          <p:cNvPr id="33" name="TextBox 33"/>
          <p:cNvSpPr txBox="1"/>
          <p:nvPr/>
        </p:nvSpPr>
        <p:spPr>
          <a:xfrm>
            <a:off x="582780" y="2716564"/>
            <a:ext cx="1591568" cy="415925"/>
          </a:xfrm>
          <a:prstGeom prst="rect">
            <a:avLst/>
          </a:prstGeom>
        </p:spPr>
        <p:txBody>
          <a:bodyPr lIns="0" tIns="0" rIns="0" bIns="0" rtlCol="0" anchor="t">
            <a:spAutoFit/>
          </a:bodyPr>
          <a:lstStyle/>
          <a:p>
            <a:pPr algn="ctr">
              <a:lnSpc>
                <a:spcPts val="3249"/>
              </a:lnSpc>
              <a:spcBef>
                <a:spcPct val="0"/>
              </a:spcBef>
            </a:pPr>
            <a:r>
              <a:rPr lang="en-US" sz="2499" b="1">
                <a:solidFill>
                  <a:srgbClr val="FFFFFF"/>
                </a:solidFill>
                <a:latin typeface="Klein Bold"/>
                <a:ea typeface="Klein Bold"/>
                <a:cs typeface="Klein Bold"/>
                <a:sym typeface="Klein Bold"/>
              </a:rPr>
              <a:t>Summary:</a:t>
            </a:r>
          </a:p>
        </p:txBody>
      </p:sp>
      <p:sp>
        <p:nvSpPr>
          <p:cNvPr id="34" name="TextBox 34"/>
          <p:cNvSpPr txBox="1"/>
          <p:nvPr/>
        </p:nvSpPr>
        <p:spPr>
          <a:xfrm>
            <a:off x="2771570" y="1661512"/>
            <a:ext cx="15430591" cy="2745105"/>
          </a:xfrm>
          <a:prstGeom prst="rect">
            <a:avLst/>
          </a:prstGeom>
        </p:spPr>
        <p:txBody>
          <a:bodyPr lIns="0" tIns="0" rIns="0" bIns="0" rtlCol="0" anchor="t">
            <a:spAutoFit/>
          </a:bodyPr>
          <a:lstStyle/>
          <a:p>
            <a:pPr marL="453390" lvl="1" indent="-226695" algn="ctr">
              <a:lnSpc>
                <a:spcPts val="2730"/>
              </a:lnSpc>
              <a:buFont typeface="Arial"/>
              <a:buChar char="•"/>
            </a:pPr>
            <a:r>
              <a:rPr lang="en-US" sz="2100">
                <a:solidFill>
                  <a:srgbClr val="000000"/>
                </a:solidFill>
                <a:latin typeface="Klein"/>
                <a:ea typeface="Klein"/>
                <a:cs typeface="Klein"/>
                <a:sym typeface="Klein"/>
              </a:rPr>
              <a:t>Road accidents pose a significant challenge to public safety, with outcomes ranging from minor injuries to fatalities.</a:t>
            </a:r>
          </a:p>
          <a:p>
            <a:pPr marL="453390" lvl="1" indent="-226695" algn="ctr">
              <a:lnSpc>
                <a:spcPts val="2730"/>
              </a:lnSpc>
              <a:buFont typeface="Arial"/>
              <a:buChar char="•"/>
            </a:pPr>
            <a:r>
              <a:rPr lang="en-US" sz="2100">
                <a:solidFill>
                  <a:srgbClr val="000000"/>
                </a:solidFill>
                <a:latin typeface="Klein"/>
                <a:ea typeface="Klein"/>
                <a:cs typeface="Klein"/>
                <a:sym typeface="Klein"/>
              </a:rPr>
              <a:t>Predictive modeling using machine learning offers a powerful tool to analyze accident data and identify key risk factors.</a:t>
            </a:r>
          </a:p>
          <a:p>
            <a:pPr marL="453390" lvl="1" indent="-226695" algn="ctr">
              <a:lnSpc>
                <a:spcPts val="2730"/>
              </a:lnSpc>
              <a:buFont typeface="Arial"/>
              <a:buChar char="•"/>
            </a:pPr>
            <a:r>
              <a:rPr lang="en-US" sz="2100">
                <a:solidFill>
                  <a:srgbClr val="000000"/>
                </a:solidFill>
                <a:latin typeface="Klein"/>
                <a:ea typeface="Klein"/>
                <a:cs typeface="Klein"/>
                <a:sym typeface="Klein"/>
              </a:rPr>
              <a:t>The model demonstrated its potential but was limited by the </a:t>
            </a:r>
            <a:r>
              <a:rPr lang="en-US" sz="2100" b="1">
                <a:solidFill>
                  <a:srgbClr val="000000"/>
                </a:solidFill>
                <a:latin typeface="Klein Bold"/>
                <a:ea typeface="Klein Bold"/>
                <a:cs typeface="Klein Bold"/>
                <a:sym typeface="Klein Bold"/>
              </a:rPr>
              <a:t>lack of a larger and more diverse dataset</a:t>
            </a:r>
            <a:r>
              <a:rPr lang="en-US" sz="2100">
                <a:solidFill>
                  <a:srgbClr val="000000"/>
                </a:solidFill>
                <a:latin typeface="Klein"/>
                <a:ea typeface="Klein"/>
                <a:cs typeface="Klein"/>
                <a:sym typeface="Klein"/>
              </a:rPr>
              <a:t>, which could enhance its accuracy and generalizability.</a:t>
            </a:r>
          </a:p>
          <a:p>
            <a:pPr marL="453390" lvl="1" indent="-226695" algn="ctr">
              <a:lnSpc>
                <a:spcPts val="2730"/>
              </a:lnSpc>
              <a:buFont typeface="Arial"/>
              <a:buChar char="•"/>
            </a:pPr>
            <a:r>
              <a:rPr lang="en-US" sz="2100">
                <a:solidFill>
                  <a:srgbClr val="000000"/>
                </a:solidFill>
                <a:latin typeface="Klein"/>
                <a:ea typeface="Klein"/>
                <a:cs typeface="Klein"/>
                <a:sym typeface="Klein"/>
              </a:rPr>
              <a:t>By understanding these insights, we can develop effective strategies to reduce crash severity and enhance road safety.</a:t>
            </a:r>
          </a:p>
        </p:txBody>
      </p:sp>
      <p:sp>
        <p:nvSpPr>
          <p:cNvPr id="35" name="TextBox 35"/>
          <p:cNvSpPr txBox="1"/>
          <p:nvPr/>
        </p:nvSpPr>
        <p:spPr>
          <a:xfrm>
            <a:off x="182377" y="5418543"/>
            <a:ext cx="2392374" cy="362585"/>
          </a:xfrm>
          <a:prstGeom prst="rect">
            <a:avLst/>
          </a:prstGeom>
        </p:spPr>
        <p:txBody>
          <a:bodyPr lIns="0" tIns="0" rIns="0" bIns="0" rtlCol="0" anchor="t">
            <a:spAutoFit/>
          </a:bodyPr>
          <a:lstStyle/>
          <a:p>
            <a:pPr algn="ctr">
              <a:lnSpc>
                <a:spcPts val="2859"/>
              </a:lnSpc>
              <a:spcBef>
                <a:spcPct val="0"/>
              </a:spcBef>
            </a:pPr>
            <a:r>
              <a:rPr lang="en-US" sz="2199" b="1">
                <a:solidFill>
                  <a:srgbClr val="FFFFFF"/>
                </a:solidFill>
                <a:latin typeface="Klein Bold"/>
                <a:ea typeface="Klein Bold"/>
                <a:cs typeface="Klein Bold"/>
                <a:sym typeface="Klein Bold"/>
              </a:rPr>
              <a:t>Key Takeaways:</a:t>
            </a:r>
          </a:p>
        </p:txBody>
      </p:sp>
      <p:sp>
        <p:nvSpPr>
          <p:cNvPr id="36" name="TextBox 36"/>
          <p:cNvSpPr txBox="1"/>
          <p:nvPr/>
        </p:nvSpPr>
        <p:spPr>
          <a:xfrm>
            <a:off x="2685731" y="4625692"/>
            <a:ext cx="15602269" cy="2420620"/>
          </a:xfrm>
          <a:prstGeom prst="rect">
            <a:avLst/>
          </a:prstGeom>
        </p:spPr>
        <p:txBody>
          <a:bodyPr lIns="0" tIns="0" rIns="0" bIns="0" rtlCol="0" anchor="t">
            <a:spAutoFit/>
          </a:bodyPr>
          <a:lstStyle/>
          <a:p>
            <a:pPr marL="474979" lvl="1" indent="-237490" algn="ctr">
              <a:lnSpc>
                <a:spcPts val="2859"/>
              </a:lnSpc>
              <a:spcBef>
                <a:spcPct val="0"/>
              </a:spcBef>
              <a:buAutoNum type="arabicPeriod"/>
            </a:pPr>
            <a:r>
              <a:rPr lang="en-US" sz="2199" b="1" u="sng">
                <a:solidFill>
                  <a:srgbClr val="000000"/>
                </a:solidFill>
                <a:latin typeface="Klein Bold"/>
                <a:ea typeface="Klein Bold"/>
                <a:cs typeface="Klein Bold"/>
                <a:sym typeface="Klein Bold"/>
              </a:rPr>
              <a:t>Model Insights:</a:t>
            </a:r>
          </a:p>
          <a:p>
            <a:pPr marL="453390" lvl="1" indent="-226695" algn="ctr">
              <a:lnSpc>
                <a:spcPts val="2730"/>
              </a:lnSpc>
              <a:buFont typeface="Arial"/>
              <a:buChar char="•"/>
            </a:pPr>
            <a:r>
              <a:rPr lang="en-US" sz="2100">
                <a:solidFill>
                  <a:srgbClr val="000000"/>
                </a:solidFill>
                <a:latin typeface="Klein"/>
                <a:ea typeface="Klein"/>
                <a:cs typeface="Klein"/>
                <a:sym typeface="Klein"/>
              </a:rPr>
              <a:t>Identified critical factors influencing accident severity, such as </a:t>
            </a:r>
            <a:r>
              <a:rPr lang="en-US" sz="2100" b="1" u="sng">
                <a:solidFill>
                  <a:srgbClr val="000000"/>
                </a:solidFill>
                <a:latin typeface="Klein Bold"/>
                <a:ea typeface="Klein Bold"/>
                <a:cs typeface="Klein Bold"/>
                <a:sym typeface="Klein Bold"/>
              </a:rPr>
              <a:t>speed, road conditions,</a:t>
            </a:r>
            <a:r>
              <a:rPr lang="en-US" sz="2100">
                <a:solidFill>
                  <a:srgbClr val="000000"/>
                </a:solidFill>
                <a:latin typeface="Klein"/>
                <a:ea typeface="Klein"/>
                <a:cs typeface="Klein"/>
                <a:sym typeface="Klein"/>
              </a:rPr>
              <a:t> and </a:t>
            </a:r>
            <a:r>
              <a:rPr lang="en-US" sz="2100" b="1" u="sng">
                <a:solidFill>
                  <a:srgbClr val="000000"/>
                </a:solidFill>
                <a:latin typeface="Klein Bold"/>
                <a:ea typeface="Klein Bold"/>
                <a:cs typeface="Klein Bold"/>
                <a:sym typeface="Klein Bold"/>
              </a:rPr>
              <a:t>seatbelt usage</a:t>
            </a:r>
            <a:r>
              <a:rPr lang="en-US" sz="2100" b="1">
                <a:solidFill>
                  <a:srgbClr val="000000"/>
                </a:solidFill>
                <a:latin typeface="Klein Bold"/>
                <a:ea typeface="Klein Bold"/>
                <a:cs typeface="Klein Bold"/>
                <a:sym typeface="Klein Bold"/>
              </a:rPr>
              <a:t>.</a:t>
            </a:r>
          </a:p>
          <a:p>
            <a:pPr marL="453390" lvl="1" indent="-226695" algn="ctr">
              <a:lnSpc>
                <a:spcPts val="2730"/>
              </a:lnSpc>
              <a:buFont typeface="Arial"/>
              <a:buChar char="•"/>
            </a:pPr>
            <a:r>
              <a:rPr lang="en-US" sz="2100">
                <a:solidFill>
                  <a:srgbClr val="000000"/>
                </a:solidFill>
                <a:latin typeface="Klein"/>
                <a:ea typeface="Klein"/>
                <a:cs typeface="Klein"/>
                <a:sym typeface="Klein"/>
              </a:rPr>
              <a:t>Demonstrated how predictive analytics can classify accident severity effectively.</a:t>
            </a:r>
          </a:p>
          <a:p>
            <a:pPr marL="453390" lvl="1" indent="-226695" algn="ctr">
              <a:lnSpc>
                <a:spcPts val="2730"/>
              </a:lnSpc>
              <a:buAutoNum type="arabicPeriod"/>
            </a:pPr>
            <a:r>
              <a:rPr lang="en-US" sz="2100" b="1" u="sng">
                <a:solidFill>
                  <a:srgbClr val="000000"/>
                </a:solidFill>
                <a:latin typeface="Klein Bold"/>
                <a:ea typeface="Klein Bold"/>
                <a:cs typeface="Klein Bold"/>
                <a:sym typeface="Klein Bold"/>
              </a:rPr>
              <a:t>Practical Recommendations:</a:t>
            </a:r>
          </a:p>
          <a:p>
            <a:pPr marL="453390" lvl="1" indent="-226695" algn="ctr">
              <a:lnSpc>
                <a:spcPts val="2730"/>
              </a:lnSpc>
              <a:buFont typeface="Arial"/>
              <a:buChar char="•"/>
            </a:pPr>
            <a:r>
              <a:rPr lang="en-US" sz="2100">
                <a:solidFill>
                  <a:srgbClr val="000000"/>
                </a:solidFill>
                <a:latin typeface="Klein"/>
                <a:ea typeface="Klein"/>
                <a:cs typeface="Klein"/>
                <a:sym typeface="Klein"/>
              </a:rPr>
              <a:t>Implement road design improvements, better traffic management, and enforcement of safety regulations.</a:t>
            </a:r>
          </a:p>
          <a:p>
            <a:pPr marL="453390" lvl="1" indent="-226695" algn="ctr">
              <a:lnSpc>
                <a:spcPts val="2730"/>
              </a:lnSpc>
              <a:buFont typeface="Arial"/>
              <a:buChar char="•"/>
            </a:pPr>
            <a:r>
              <a:rPr lang="en-US" sz="2100">
                <a:solidFill>
                  <a:srgbClr val="000000"/>
                </a:solidFill>
                <a:latin typeface="Klein"/>
                <a:ea typeface="Klein"/>
                <a:cs typeface="Klein"/>
                <a:sym typeface="Klein"/>
              </a:rPr>
              <a:t>Enhance public awareness about critical risk factors like seatbelt usage and alcohol consumption while driving.</a:t>
            </a:r>
          </a:p>
          <a:p>
            <a:pPr algn="ctr">
              <a:lnSpc>
                <a:spcPts val="2730"/>
              </a:lnSpc>
            </a:pPr>
            <a:endParaRPr lang="en-US" sz="2100">
              <a:solidFill>
                <a:srgbClr val="000000"/>
              </a:solidFill>
              <a:latin typeface="Klein"/>
              <a:ea typeface="Klein"/>
              <a:cs typeface="Klein"/>
              <a:sym typeface="Klein"/>
            </a:endParaRPr>
          </a:p>
        </p:txBody>
      </p:sp>
      <p:sp>
        <p:nvSpPr>
          <p:cNvPr id="37" name="Freeform 37"/>
          <p:cNvSpPr/>
          <p:nvPr/>
        </p:nvSpPr>
        <p:spPr>
          <a:xfrm>
            <a:off x="182377" y="7378497"/>
            <a:ext cx="2392374" cy="1439774"/>
          </a:xfrm>
          <a:custGeom>
            <a:avLst/>
            <a:gdLst/>
            <a:ahLst/>
            <a:cxnLst/>
            <a:rect l="l" t="t" r="r" b="b"/>
            <a:pathLst>
              <a:path w="2392374" h="1439774">
                <a:moveTo>
                  <a:pt x="0" y="0"/>
                </a:moveTo>
                <a:lnTo>
                  <a:pt x="2392374" y="0"/>
                </a:lnTo>
                <a:lnTo>
                  <a:pt x="2392374" y="1439775"/>
                </a:lnTo>
                <a:lnTo>
                  <a:pt x="0" y="1439775"/>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38" name="TextBox 38"/>
          <p:cNvSpPr txBox="1"/>
          <p:nvPr/>
        </p:nvSpPr>
        <p:spPr>
          <a:xfrm>
            <a:off x="182377" y="7871372"/>
            <a:ext cx="2392374" cy="415925"/>
          </a:xfrm>
          <a:prstGeom prst="rect">
            <a:avLst/>
          </a:prstGeom>
        </p:spPr>
        <p:txBody>
          <a:bodyPr lIns="0" tIns="0" rIns="0" bIns="0" rtlCol="0" anchor="t">
            <a:spAutoFit/>
          </a:bodyPr>
          <a:lstStyle/>
          <a:p>
            <a:pPr algn="ctr">
              <a:lnSpc>
                <a:spcPts val="3249"/>
              </a:lnSpc>
              <a:spcBef>
                <a:spcPct val="0"/>
              </a:spcBef>
            </a:pPr>
            <a:r>
              <a:rPr lang="en-US" sz="2499" b="1">
                <a:solidFill>
                  <a:srgbClr val="FFFFFF"/>
                </a:solidFill>
                <a:latin typeface="Klein Bold"/>
                <a:ea typeface="Klein Bold"/>
                <a:cs typeface="Klein Bold"/>
                <a:sym typeface="Klein Bold"/>
              </a:rPr>
              <a:t>Future Scope:</a:t>
            </a:r>
          </a:p>
        </p:txBody>
      </p:sp>
      <p:sp>
        <p:nvSpPr>
          <p:cNvPr id="39" name="TextBox 39"/>
          <p:cNvSpPr txBox="1"/>
          <p:nvPr/>
        </p:nvSpPr>
        <p:spPr>
          <a:xfrm>
            <a:off x="2685731" y="7397344"/>
            <a:ext cx="15319612" cy="1373505"/>
          </a:xfrm>
          <a:prstGeom prst="rect">
            <a:avLst/>
          </a:prstGeom>
        </p:spPr>
        <p:txBody>
          <a:bodyPr lIns="0" tIns="0" rIns="0" bIns="0" rtlCol="0" anchor="t">
            <a:spAutoFit/>
          </a:bodyPr>
          <a:lstStyle/>
          <a:p>
            <a:pPr marL="453390" lvl="1" indent="-226695" algn="ctr">
              <a:lnSpc>
                <a:spcPts val="2730"/>
              </a:lnSpc>
              <a:spcBef>
                <a:spcPct val="0"/>
              </a:spcBef>
              <a:buFont typeface="Arial"/>
              <a:buChar char="•"/>
            </a:pPr>
            <a:r>
              <a:rPr lang="en-US" sz="2100">
                <a:solidFill>
                  <a:srgbClr val="000000"/>
                </a:solidFill>
                <a:latin typeface="Klein"/>
                <a:ea typeface="Klein"/>
                <a:cs typeface="Klein"/>
                <a:sym typeface="Klein"/>
              </a:rPr>
              <a:t>Expanding the dataset with additional features (e.g. advanced vehicle telemetry data, driver fatigue indicators).</a:t>
            </a:r>
          </a:p>
          <a:p>
            <a:pPr marL="453390" lvl="1" indent="-226695" algn="ctr">
              <a:lnSpc>
                <a:spcPts val="2730"/>
              </a:lnSpc>
              <a:spcBef>
                <a:spcPct val="0"/>
              </a:spcBef>
              <a:buFont typeface="Arial"/>
              <a:buChar char="•"/>
            </a:pPr>
            <a:r>
              <a:rPr lang="en-US" sz="2100">
                <a:solidFill>
                  <a:srgbClr val="000000"/>
                </a:solidFill>
                <a:latin typeface="Klein"/>
                <a:ea typeface="Klein"/>
                <a:cs typeface="Klein"/>
                <a:sym typeface="Klein"/>
              </a:rPr>
              <a:t>Deploying predictive tools in real-world scenarios for emergency response and policy formulation.</a:t>
            </a:r>
          </a:p>
          <a:p>
            <a:pPr marL="453390" lvl="1" indent="-226695" algn="ctr">
              <a:lnSpc>
                <a:spcPts val="2730"/>
              </a:lnSpc>
              <a:spcBef>
                <a:spcPct val="0"/>
              </a:spcBef>
              <a:buFont typeface="Arial"/>
              <a:buChar char="•"/>
            </a:pPr>
            <a:r>
              <a:rPr lang="en-US" sz="2100">
                <a:solidFill>
                  <a:srgbClr val="000000"/>
                </a:solidFill>
                <a:latin typeface="Klein"/>
                <a:ea typeface="Klein"/>
                <a:cs typeface="Klein"/>
                <a:sym typeface="Klein"/>
              </a:rPr>
              <a:t>Collaborating with stakeholders to foster safer transportation systems worldwide.</a:t>
            </a:r>
          </a:p>
        </p:txBody>
      </p:sp>
      <p:sp>
        <p:nvSpPr>
          <p:cNvPr id="40" name="TextBox 40"/>
          <p:cNvSpPr txBox="1"/>
          <p:nvPr/>
        </p:nvSpPr>
        <p:spPr>
          <a:xfrm>
            <a:off x="2914799" y="9398864"/>
            <a:ext cx="12458402" cy="485775"/>
          </a:xfrm>
          <a:prstGeom prst="rect">
            <a:avLst/>
          </a:prstGeom>
        </p:spPr>
        <p:txBody>
          <a:bodyPr lIns="0" tIns="0" rIns="0" bIns="0" rtlCol="0" anchor="t">
            <a:spAutoFit/>
          </a:bodyPr>
          <a:lstStyle/>
          <a:p>
            <a:pPr algn="ctr">
              <a:lnSpc>
                <a:spcPts val="3899"/>
              </a:lnSpc>
              <a:spcBef>
                <a:spcPct val="0"/>
              </a:spcBef>
            </a:pPr>
            <a:r>
              <a:rPr lang="en-US" sz="2999" b="1">
                <a:solidFill>
                  <a:srgbClr val="000000"/>
                </a:solidFill>
                <a:latin typeface="Klein Bold"/>
                <a:ea typeface="Klein Bold"/>
                <a:cs typeface="Klein Bold"/>
                <a:sym typeface="Klein Bold"/>
              </a:rPr>
              <a:t>“Together, we can save lives and build safer roads for everyone.”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BF1ED"/>
        </a:solidFill>
        <a:effectLst/>
      </p:bgPr>
    </p:bg>
    <p:spTree>
      <p:nvGrpSpPr>
        <p:cNvPr id="1" name=""/>
        <p:cNvGrpSpPr/>
        <p:nvPr/>
      </p:nvGrpSpPr>
      <p:grpSpPr>
        <a:xfrm>
          <a:off x="0" y="0"/>
          <a:ext cx="0" cy="0"/>
          <a:chOff x="0" y="0"/>
          <a:chExt cx="0" cy="0"/>
        </a:xfrm>
      </p:grpSpPr>
      <p:grpSp>
        <p:nvGrpSpPr>
          <p:cNvPr id="2" name="Group 2"/>
          <p:cNvGrpSpPr/>
          <p:nvPr/>
        </p:nvGrpSpPr>
        <p:grpSpPr>
          <a:xfrm>
            <a:off x="4126118" y="0"/>
            <a:ext cx="14161882" cy="1270734"/>
            <a:chOff x="0" y="0"/>
            <a:chExt cx="3729878" cy="334679"/>
          </a:xfrm>
        </p:grpSpPr>
        <p:sp>
          <p:nvSpPr>
            <p:cNvPr id="3" name="Freeform 3"/>
            <p:cNvSpPr/>
            <p:nvPr/>
          </p:nvSpPr>
          <p:spPr>
            <a:xfrm>
              <a:off x="0" y="0"/>
              <a:ext cx="3729879" cy="334679"/>
            </a:xfrm>
            <a:custGeom>
              <a:avLst/>
              <a:gdLst/>
              <a:ahLst/>
              <a:cxnLst/>
              <a:rect l="l" t="t" r="r" b="b"/>
              <a:pathLst>
                <a:path w="3729879" h="334679">
                  <a:moveTo>
                    <a:pt x="0" y="0"/>
                  </a:moveTo>
                  <a:lnTo>
                    <a:pt x="3729879" y="0"/>
                  </a:lnTo>
                  <a:lnTo>
                    <a:pt x="3729879" y="334679"/>
                  </a:lnTo>
                  <a:lnTo>
                    <a:pt x="0" y="334679"/>
                  </a:lnTo>
                  <a:close/>
                </a:path>
              </a:pathLst>
            </a:custGeom>
            <a:solidFill>
              <a:srgbClr val="F6AC87"/>
            </a:solidFill>
          </p:spPr>
        </p:sp>
        <p:sp>
          <p:nvSpPr>
            <p:cNvPr id="4" name="TextBox 4"/>
            <p:cNvSpPr txBox="1"/>
            <p:nvPr/>
          </p:nvSpPr>
          <p:spPr>
            <a:xfrm>
              <a:off x="0" y="-38100"/>
              <a:ext cx="3729878" cy="372779"/>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4126118" y="21229"/>
            <a:ext cx="3126763" cy="1249505"/>
            <a:chOff x="0" y="0"/>
            <a:chExt cx="823509" cy="329088"/>
          </a:xfrm>
        </p:grpSpPr>
        <p:sp>
          <p:nvSpPr>
            <p:cNvPr id="6" name="Freeform 6"/>
            <p:cNvSpPr/>
            <p:nvPr/>
          </p:nvSpPr>
          <p:spPr>
            <a:xfrm>
              <a:off x="0" y="0"/>
              <a:ext cx="823509" cy="329088"/>
            </a:xfrm>
            <a:custGeom>
              <a:avLst/>
              <a:gdLst/>
              <a:ahLst/>
              <a:cxnLst/>
              <a:rect l="l" t="t" r="r" b="b"/>
              <a:pathLst>
                <a:path w="823509" h="329088">
                  <a:moveTo>
                    <a:pt x="0" y="0"/>
                  </a:moveTo>
                  <a:lnTo>
                    <a:pt x="823509" y="0"/>
                  </a:lnTo>
                  <a:lnTo>
                    <a:pt x="823509" y="329088"/>
                  </a:lnTo>
                  <a:lnTo>
                    <a:pt x="0" y="329088"/>
                  </a:lnTo>
                  <a:close/>
                </a:path>
              </a:pathLst>
            </a:custGeom>
            <a:solidFill>
              <a:srgbClr val="E95346"/>
            </a:solidFill>
          </p:spPr>
        </p:sp>
        <p:sp>
          <p:nvSpPr>
            <p:cNvPr id="7" name="TextBox 7"/>
            <p:cNvSpPr txBox="1"/>
            <p:nvPr/>
          </p:nvSpPr>
          <p:spPr>
            <a:xfrm>
              <a:off x="0" y="-28575"/>
              <a:ext cx="823509" cy="357663"/>
            </a:xfrm>
            <a:prstGeom prst="rect">
              <a:avLst/>
            </a:prstGeom>
          </p:spPr>
          <p:txBody>
            <a:bodyPr lIns="50800" tIns="50800" rIns="50800" bIns="50800" rtlCol="0" anchor="ctr"/>
            <a:lstStyle/>
            <a:p>
              <a:pPr algn="ctr">
                <a:lnSpc>
                  <a:spcPts val="2730"/>
                </a:lnSpc>
              </a:pPr>
              <a:endParaRPr/>
            </a:p>
          </p:txBody>
        </p:sp>
      </p:grpSp>
      <p:sp>
        <p:nvSpPr>
          <p:cNvPr id="8" name="TextBox 8"/>
          <p:cNvSpPr txBox="1"/>
          <p:nvPr/>
        </p:nvSpPr>
        <p:spPr>
          <a:xfrm>
            <a:off x="2501604" y="462829"/>
            <a:ext cx="5618569" cy="344805"/>
          </a:xfrm>
          <a:prstGeom prst="rect">
            <a:avLst/>
          </a:prstGeom>
        </p:spPr>
        <p:txBody>
          <a:bodyPr lIns="0" tIns="0" rIns="0" bIns="0" rtlCol="0" anchor="t">
            <a:spAutoFit/>
          </a:bodyPr>
          <a:lstStyle/>
          <a:p>
            <a:pPr marL="0" lvl="0" indent="0" algn="ctr">
              <a:lnSpc>
                <a:spcPts val="2730"/>
              </a:lnSpc>
              <a:spcBef>
                <a:spcPct val="0"/>
              </a:spcBef>
            </a:pPr>
            <a:r>
              <a:rPr lang="en-US" sz="2100" b="1" u="none" strike="noStrike">
                <a:solidFill>
                  <a:srgbClr val="2E1637"/>
                </a:solidFill>
                <a:latin typeface="Klein Bold"/>
                <a:ea typeface="Klein Bold"/>
                <a:cs typeface="Klein Bold"/>
                <a:sym typeface="Klein Bold"/>
              </a:rPr>
              <a:t>Introduction</a:t>
            </a:r>
          </a:p>
        </p:txBody>
      </p:sp>
      <p:sp>
        <p:nvSpPr>
          <p:cNvPr id="9" name="TextBox 9"/>
          <p:cNvSpPr txBox="1"/>
          <p:nvPr/>
        </p:nvSpPr>
        <p:spPr>
          <a:xfrm>
            <a:off x="5243333" y="462829"/>
            <a:ext cx="5963726" cy="344805"/>
          </a:xfrm>
          <a:prstGeom prst="rect">
            <a:avLst/>
          </a:prstGeom>
        </p:spPr>
        <p:txBody>
          <a:bodyPr lIns="0" tIns="0" rIns="0" bIns="0" rtlCol="0" anchor="t">
            <a:spAutoFit/>
          </a:bodyPr>
          <a:lstStyle/>
          <a:p>
            <a:pPr algn="ctr">
              <a:lnSpc>
                <a:spcPts val="2730"/>
              </a:lnSpc>
            </a:pPr>
            <a:r>
              <a:rPr lang="en-US" sz="2100" b="1">
                <a:solidFill>
                  <a:srgbClr val="000000"/>
                </a:solidFill>
                <a:latin typeface="Klein Bold"/>
                <a:ea typeface="Klein Bold"/>
                <a:cs typeface="Klein Bold"/>
                <a:sym typeface="Klein Bold"/>
              </a:rPr>
              <a:t>EDA</a:t>
            </a:r>
          </a:p>
        </p:txBody>
      </p:sp>
      <p:sp>
        <p:nvSpPr>
          <p:cNvPr id="10" name="Freeform 10"/>
          <p:cNvSpPr/>
          <p:nvPr/>
        </p:nvSpPr>
        <p:spPr>
          <a:xfrm>
            <a:off x="6295330" y="341901"/>
            <a:ext cx="583609" cy="533737"/>
          </a:xfrm>
          <a:custGeom>
            <a:avLst/>
            <a:gdLst/>
            <a:ahLst/>
            <a:cxnLst/>
            <a:rect l="l" t="t" r="r" b="b"/>
            <a:pathLst>
              <a:path w="583609" h="533737">
                <a:moveTo>
                  <a:pt x="0" y="0"/>
                </a:moveTo>
                <a:lnTo>
                  <a:pt x="583609" y="0"/>
                </a:lnTo>
                <a:lnTo>
                  <a:pt x="583609" y="533736"/>
                </a:lnTo>
                <a:lnTo>
                  <a:pt x="0" y="53373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TextBox 11"/>
          <p:cNvSpPr txBox="1"/>
          <p:nvPr/>
        </p:nvSpPr>
        <p:spPr>
          <a:xfrm>
            <a:off x="7925081" y="291379"/>
            <a:ext cx="5963726" cy="687705"/>
          </a:xfrm>
          <a:prstGeom prst="rect">
            <a:avLst/>
          </a:prstGeom>
        </p:spPr>
        <p:txBody>
          <a:bodyPr lIns="0" tIns="0" rIns="0" bIns="0" rtlCol="0" anchor="t">
            <a:spAutoFit/>
          </a:bodyPr>
          <a:lstStyle/>
          <a:p>
            <a:pPr algn="ctr">
              <a:lnSpc>
                <a:spcPts val="2730"/>
              </a:lnSpc>
            </a:pPr>
            <a:r>
              <a:rPr lang="en-US" sz="2100" b="1">
                <a:solidFill>
                  <a:srgbClr val="170E27"/>
                </a:solidFill>
                <a:latin typeface="Klein Bold"/>
                <a:ea typeface="Klein Bold"/>
                <a:cs typeface="Klein Bold"/>
                <a:sym typeface="Klein Bold"/>
              </a:rPr>
              <a:t>M.L.</a:t>
            </a:r>
          </a:p>
          <a:p>
            <a:pPr algn="ctr">
              <a:lnSpc>
                <a:spcPts val="2730"/>
              </a:lnSpc>
            </a:pPr>
            <a:r>
              <a:rPr lang="en-US" sz="2100" b="1">
                <a:solidFill>
                  <a:srgbClr val="170E27"/>
                </a:solidFill>
                <a:latin typeface="Klein Bold"/>
                <a:ea typeface="Klein Bold"/>
                <a:cs typeface="Klein Bold"/>
                <a:sym typeface="Klein Bold"/>
              </a:rPr>
              <a:t>Model</a:t>
            </a:r>
          </a:p>
        </p:txBody>
      </p:sp>
      <p:sp>
        <p:nvSpPr>
          <p:cNvPr id="12" name="TextBox 12"/>
          <p:cNvSpPr txBox="1"/>
          <p:nvPr/>
        </p:nvSpPr>
        <p:spPr>
          <a:xfrm>
            <a:off x="10829045" y="291379"/>
            <a:ext cx="5963726" cy="687705"/>
          </a:xfrm>
          <a:prstGeom prst="rect">
            <a:avLst/>
          </a:prstGeom>
        </p:spPr>
        <p:txBody>
          <a:bodyPr lIns="0" tIns="0" rIns="0" bIns="0" rtlCol="0" anchor="t">
            <a:spAutoFit/>
          </a:bodyPr>
          <a:lstStyle/>
          <a:p>
            <a:pPr algn="ctr">
              <a:lnSpc>
                <a:spcPts val="2730"/>
              </a:lnSpc>
            </a:pPr>
            <a:r>
              <a:rPr lang="en-US" sz="2100" b="1">
                <a:solidFill>
                  <a:srgbClr val="170E27"/>
                </a:solidFill>
                <a:latin typeface="Klein Bold"/>
                <a:ea typeface="Klein Bold"/>
                <a:cs typeface="Klein Bold"/>
                <a:sym typeface="Klein Bold"/>
              </a:rPr>
              <a:t>Proposed</a:t>
            </a:r>
          </a:p>
          <a:p>
            <a:pPr algn="ctr">
              <a:lnSpc>
                <a:spcPts val="2730"/>
              </a:lnSpc>
            </a:pPr>
            <a:r>
              <a:rPr lang="en-US" sz="2100" b="1">
                <a:solidFill>
                  <a:srgbClr val="170E27"/>
                </a:solidFill>
                <a:latin typeface="Klein Bold"/>
                <a:ea typeface="Klein Bold"/>
                <a:cs typeface="Klein Bold"/>
                <a:sym typeface="Klein Bold"/>
              </a:rPr>
              <a:t>Solution</a:t>
            </a:r>
          </a:p>
        </p:txBody>
      </p:sp>
      <p:sp>
        <p:nvSpPr>
          <p:cNvPr id="13" name="TextBox 13"/>
          <p:cNvSpPr txBox="1"/>
          <p:nvPr/>
        </p:nvSpPr>
        <p:spPr>
          <a:xfrm>
            <a:off x="13589667" y="462829"/>
            <a:ext cx="5963726" cy="344805"/>
          </a:xfrm>
          <a:prstGeom prst="rect">
            <a:avLst/>
          </a:prstGeom>
        </p:spPr>
        <p:txBody>
          <a:bodyPr lIns="0" tIns="0" rIns="0" bIns="0" rtlCol="0" anchor="t">
            <a:spAutoFit/>
          </a:bodyPr>
          <a:lstStyle/>
          <a:p>
            <a:pPr algn="ctr">
              <a:lnSpc>
                <a:spcPts val="2730"/>
              </a:lnSpc>
            </a:pPr>
            <a:r>
              <a:rPr lang="en-US" sz="2100" b="1">
                <a:solidFill>
                  <a:srgbClr val="000000"/>
                </a:solidFill>
                <a:latin typeface="Klein Bold"/>
                <a:ea typeface="Klein Bold"/>
                <a:cs typeface="Klein Bold"/>
                <a:sym typeface="Klein Bold"/>
              </a:rPr>
              <a:t>Conclusion</a:t>
            </a:r>
          </a:p>
        </p:txBody>
      </p:sp>
      <p:sp>
        <p:nvSpPr>
          <p:cNvPr id="14" name="Freeform 14"/>
          <p:cNvSpPr/>
          <p:nvPr/>
        </p:nvSpPr>
        <p:spPr>
          <a:xfrm>
            <a:off x="8849167" y="326105"/>
            <a:ext cx="589666" cy="589666"/>
          </a:xfrm>
          <a:custGeom>
            <a:avLst/>
            <a:gdLst/>
            <a:ahLst/>
            <a:cxnLst/>
            <a:rect l="l" t="t" r="r" b="b"/>
            <a:pathLst>
              <a:path w="589666" h="589666">
                <a:moveTo>
                  <a:pt x="0" y="0"/>
                </a:moveTo>
                <a:lnTo>
                  <a:pt x="589666" y="0"/>
                </a:lnTo>
                <a:lnTo>
                  <a:pt x="589666" y="589667"/>
                </a:lnTo>
                <a:lnTo>
                  <a:pt x="0" y="58966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Freeform 15"/>
          <p:cNvSpPr/>
          <p:nvPr/>
        </p:nvSpPr>
        <p:spPr>
          <a:xfrm>
            <a:off x="14657128" y="354962"/>
            <a:ext cx="395626" cy="560810"/>
          </a:xfrm>
          <a:custGeom>
            <a:avLst/>
            <a:gdLst/>
            <a:ahLst/>
            <a:cxnLst/>
            <a:rect l="l" t="t" r="r" b="b"/>
            <a:pathLst>
              <a:path w="395626" h="560810">
                <a:moveTo>
                  <a:pt x="0" y="0"/>
                </a:moveTo>
                <a:lnTo>
                  <a:pt x="395626" y="0"/>
                </a:lnTo>
                <a:lnTo>
                  <a:pt x="395626" y="560810"/>
                </a:lnTo>
                <a:lnTo>
                  <a:pt x="0" y="5608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6" name="Freeform 16"/>
          <p:cNvSpPr/>
          <p:nvPr/>
        </p:nvSpPr>
        <p:spPr>
          <a:xfrm>
            <a:off x="17447267" y="341901"/>
            <a:ext cx="558076" cy="558076"/>
          </a:xfrm>
          <a:custGeom>
            <a:avLst/>
            <a:gdLst/>
            <a:ahLst/>
            <a:cxnLst/>
            <a:rect l="l" t="t" r="r" b="b"/>
            <a:pathLst>
              <a:path w="558076" h="558076">
                <a:moveTo>
                  <a:pt x="0" y="0"/>
                </a:moveTo>
                <a:lnTo>
                  <a:pt x="558076" y="0"/>
                </a:lnTo>
                <a:lnTo>
                  <a:pt x="558076" y="558076"/>
                </a:lnTo>
                <a:lnTo>
                  <a:pt x="0" y="55807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7" name="Freeform 17"/>
          <p:cNvSpPr/>
          <p:nvPr/>
        </p:nvSpPr>
        <p:spPr>
          <a:xfrm>
            <a:off x="11569565" y="270339"/>
            <a:ext cx="734106" cy="708746"/>
          </a:xfrm>
          <a:custGeom>
            <a:avLst/>
            <a:gdLst/>
            <a:ahLst/>
            <a:cxnLst/>
            <a:rect l="l" t="t" r="r" b="b"/>
            <a:pathLst>
              <a:path w="734106" h="708746">
                <a:moveTo>
                  <a:pt x="0" y="0"/>
                </a:moveTo>
                <a:lnTo>
                  <a:pt x="734106" y="0"/>
                </a:lnTo>
                <a:lnTo>
                  <a:pt x="734106" y="708745"/>
                </a:lnTo>
                <a:lnTo>
                  <a:pt x="0" y="708745"/>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grpSp>
        <p:nvGrpSpPr>
          <p:cNvPr id="18" name="Group 18"/>
          <p:cNvGrpSpPr/>
          <p:nvPr/>
        </p:nvGrpSpPr>
        <p:grpSpPr>
          <a:xfrm>
            <a:off x="2685731" y="1205478"/>
            <a:ext cx="1440387" cy="151234"/>
            <a:chOff x="0" y="0"/>
            <a:chExt cx="379361" cy="39831"/>
          </a:xfrm>
        </p:grpSpPr>
        <p:sp>
          <p:nvSpPr>
            <p:cNvPr id="19" name="Freeform 19"/>
            <p:cNvSpPr/>
            <p:nvPr/>
          </p:nvSpPr>
          <p:spPr>
            <a:xfrm>
              <a:off x="0" y="0"/>
              <a:ext cx="379361" cy="39831"/>
            </a:xfrm>
            <a:custGeom>
              <a:avLst/>
              <a:gdLst/>
              <a:ahLst/>
              <a:cxnLst/>
              <a:rect l="l" t="t" r="r" b="b"/>
              <a:pathLst>
                <a:path w="379361" h="39831">
                  <a:moveTo>
                    <a:pt x="0" y="0"/>
                  </a:moveTo>
                  <a:lnTo>
                    <a:pt x="379361" y="0"/>
                  </a:lnTo>
                  <a:lnTo>
                    <a:pt x="379361" y="39831"/>
                  </a:lnTo>
                  <a:lnTo>
                    <a:pt x="0" y="39831"/>
                  </a:lnTo>
                  <a:close/>
                </a:path>
              </a:pathLst>
            </a:custGeom>
            <a:solidFill>
              <a:srgbClr val="E95346"/>
            </a:solidFill>
          </p:spPr>
        </p:sp>
        <p:sp>
          <p:nvSpPr>
            <p:cNvPr id="20" name="TextBox 20"/>
            <p:cNvSpPr txBox="1"/>
            <p:nvPr/>
          </p:nvSpPr>
          <p:spPr>
            <a:xfrm>
              <a:off x="0" y="-28575"/>
              <a:ext cx="379361" cy="68406"/>
            </a:xfrm>
            <a:prstGeom prst="rect">
              <a:avLst/>
            </a:prstGeom>
          </p:spPr>
          <p:txBody>
            <a:bodyPr lIns="50800" tIns="50800" rIns="50800" bIns="50800" rtlCol="0" anchor="ctr"/>
            <a:lstStyle/>
            <a:p>
              <a:pPr algn="ctr">
                <a:lnSpc>
                  <a:spcPts val="2730"/>
                </a:lnSpc>
              </a:pPr>
              <a:endParaRPr/>
            </a:p>
          </p:txBody>
        </p:sp>
      </p:grpSp>
      <p:grpSp>
        <p:nvGrpSpPr>
          <p:cNvPr id="21" name="Group 21"/>
          <p:cNvGrpSpPr/>
          <p:nvPr/>
        </p:nvGrpSpPr>
        <p:grpSpPr>
          <a:xfrm>
            <a:off x="0" y="1201940"/>
            <a:ext cx="1276329" cy="154772"/>
            <a:chOff x="0" y="0"/>
            <a:chExt cx="336153" cy="40763"/>
          </a:xfrm>
        </p:grpSpPr>
        <p:sp>
          <p:nvSpPr>
            <p:cNvPr id="22" name="Freeform 22"/>
            <p:cNvSpPr/>
            <p:nvPr/>
          </p:nvSpPr>
          <p:spPr>
            <a:xfrm>
              <a:off x="0" y="0"/>
              <a:ext cx="336153" cy="40763"/>
            </a:xfrm>
            <a:custGeom>
              <a:avLst/>
              <a:gdLst/>
              <a:ahLst/>
              <a:cxnLst/>
              <a:rect l="l" t="t" r="r" b="b"/>
              <a:pathLst>
                <a:path w="336153" h="40763">
                  <a:moveTo>
                    <a:pt x="0" y="0"/>
                  </a:moveTo>
                  <a:lnTo>
                    <a:pt x="336153" y="0"/>
                  </a:lnTo>
                  <a:lnTo>
                    <a:pt x="336153" y="40763"/>
                  </a:lnTo>
                  <a:lnTo>
                    <a:pt x="0" y="40763"/>
                  </a:lnTo>
                  <a:close/>
                </a:path>
              </a:pathLst>
            </a:custGeom>
            <a:solidFill>
              <a:srgbClr val="F6AC87"/>
            </a:solidFill>
          </p:spPr>
        </p:sp>
        <p:sp>
          <p:nvSpPr>
            <p:cNvPr id="23" name="TextBox 23"/>
            <p:cNvSpPr txBox="1"/>
            <p:nvPr/>
          </p:nvSpPr>
          <p:spPr>
            <a:xfrm>
              <a:off x="0" y="-28575"/>
              <a:ext cx="336153" cy="69338"/>
            </a:xfrm>
            <a:prstGeom prst="rect">
              <a:avLst/>
            </a:prstGeom>
          </p:spPr>
          <p:txBody>
            <a:bodyPr lIns="50800" tIns="50800" rIns="50800" bIns="50800" rtlCol="0" anchor="ctr"/>
            <a:lstStyle/>
            <a:p>
              <a:pPr algn="ctr">
                <a:lnSpc>
                  <a:spcPts val="2730"/>
                </a:lnSpc>
              </a:pPr>
              <a:endParaRPr/>
            </a:p>
          </p:txBody>
        </p:sp>
      </p:grpSp>
      <p:grpSp>
        <p:nvGrpSpPr>
          <p:cNvPr id="24" name="Group 24"/>
          <p:cNvGrpSpPr/>
          <p:nvPr/>
        </p:nvGrpSpPr>
        <p:grpSpPr>
          <a:xfrm>
            <a:off x="4126118" y="1133146"/>
            <a:ext cx="3126763" cy="137587"/>
            <a:chOff x="0" y="0"/>
            <a:chExt cx="823509" cy="36237"/>
          </a:xfrm>
        </p:grpSpPr>
        <p:sp>
          <p:nvSpPr>
            <p:cNvPr id="25" name="Freeform 25"/>
            <p:cNvSpPr/>
            <p:nvPr/>
          </p:nvSpPr>
          <p:spPr>
            <a:xfrm>
              <a:off x="0" y="0"/>
              <a:ext cx="823509" cy="36237"/>
            </a:xfrm>
            <a:custGeom>
              <a:avLst/>
              <a:gdLst/>
              <a:ahLst/>
              <a:cxnLst/>
              <a:rect l="l" t="t" r="r" b="b"/>
              <a:pathLst>
                <a:path w="823509" h="36237">
                  <a:moveTo>
                    <a:pt x="0" y="0"/>
                  </a:moveTo>
                  <a:lnTo>
                    <a:pt x="823509" y="0"/>
                  </a:lnTo>
                  <a:lnTo>
                    <a:pt x="823509" y="36237"/>
                  </a:lnTo>
                  <a:lnTo>
                    <a:pt x="0" y="36237"/>
                  </a:lnTo>
                  <a:close/>
                </a:path>
              </a:pathLst>
            </a:custGeom>
            <a:solidFill>
              <a:srgbClr val="A61D59"/>
            </a:solidFill>
          </p:spPr>
        </p:sp>
        <p:sp>
          <p:nvSpPr>
            <p:cNvPr id="26" name="TextBox 26"/>
            <p:cNvSpPr txBox="1"/>
            <p:nvPr/>
          </p:nvSpPr>
          <p:spPr>
            <a:xfrm>
              <a:off x="0" y="-28575"/>
              <a:ext cx="823509" cy="64812"/>
            </a:xfrm>
            <a:prstGeom prst="rect">
              <a:avLst/>
            </a:prstGeom>
          </p:spPr>
          <p:txBody>
            <a:bodyPr lIns="50800" tIns="50800" rIns="50800" bIns="50800" rtlCol="0" anchor="ctr"/>
            <a:lstStyle/>
            <a:p>
              <a:pPr algn="ctr">
                <a:lnSpc>
                  <a:spcPts val="2730"/>
                </a:lnSpc>
              </a:pPr>
              <a:endParaRPr/>
            </a:p>
          </p:txBody>
        </p:sp>
      </p:grpSp>
      <p:grpSp>
        <p:nvGrpSpPr>
          <p:cNvPr id="27" name="Group 27"/>
          <p:cNvGrpSpPr/>
          <p:nvPr/>
        </p:nvGrpSpPr>
        <p:grpSpPr>
          <a:xfrm>
            <a:off x="1276329" y="1205478"/>
            <a:ext cx="1409402" cy="151234"/>
            <a:chOff x="0" y="0"/>
            <a:chExt cx="371200" cy="39831"/>
          </a:xfrm>
        </p:grpSpPr>
        <p:sp>
          <p:nvSpPr>
            <p:cNvPr id="28" name="Freeform 28"/>
            <p:cNvSpPr/>
            <p:nvPr/>
          </p:nvSpPr>
          <p:spPr>
            <a:xfrm>
              <a:off x="0" y="0"/>
              <a:ext cx="371201" cy="39831"/>
            </a:xfrm>
            <a:custGeom>
              <a:avLst/>
              <a:gdLst/>
              <a:ahLst/>
              <a:cxnLst/>
              <a:rect l="l" t="t" r="r" b="b"/>
              <a:pathLst>
                <a:path w="371201" h="39831">
                  <a:moveTo>
                    <a:pt x="0" y="0"/>
                  </a:moveTo>
                  <a:lnTo>
                    <a:pt x="371201" y="0"/>
                  </a:lnTo>
                  <a:lnTo>
                    <a:pt x="371201" y="39831"/>
                  </a:lnTo>
                  <a:lnTo>
                    <a:pt x="0" y="39831"/>
                  </a:lnTo>
                  <a:close/>
                </a:path>
              </a:pathLst>
            </a:custGeom>
            <a:solidFill>
              <a:srgbClr val="A61D59"/>
            </a:solidFill>
          </p:spPr>
        </p:sp>
        <p:sp>
          <p:nvSpPr>
            <p:cNvPr id="29" name="TextBox 29"/>
            <p:cNvSpPr txBox="1"/>
            <p:nvPr/>
          </p:nvSpPr>
          <p:spPr>
            <a:xfrm>
              <a:off x="0" y="-28575"/>
              <a:ext cx="371200" cy="68406"/>
            </a:xfrm>
            <a:prstGeom prst="rect">
              <a:avLst/>
            </a:prstGeom>
          </p:spPr>
          <p:txBody>
            <a:bodyPr lIns="50800" tIns="50800" rIns="50800" bIns="50800" rtlCol="0" anchor="ctr"/>
            <a:lstStyle/>
            <a:p>
              <a:pPr algn="ctr">
                <a:lnSpc>
                  <a:spcPts val="2730"/>
                </a:lnSpc>
              </a:pPr>
              <a:endParaRPr/>
            </a:p>
          </p:txBody>
        </p:sp>
      </p:grpSp>
      <p:sp>
        <p:nvSpPr>
          <p:cNvPr id="30" name="Freeform 30"/>
          <p:cNvSpPr/>
          <p:nvPr/>
        </p:nvSpPr>
        <p:spPr>
          <a:xfrm>
            <a:off x="298588" y="1474674"/>
            <a:ext cx="2382715" cy="1433961"/>
          </a:xfrm>
          <a:custGeom>
            <a:avLst/>
            <a:gdLst/>
            <a:ahLst/>
            <a:cxnLst/>
            <a:rect l="l" t="t" r="r" b="b"/>
            <a:pathLst>
              <a:path w="2382715" h="1433961">
                <a:moveTo>
                  <a:pt x="0" y="0"/>
                </a:moveTo>
                <a:lnTo>
                  <a:pt x="2382715" y="0"/>
                </a:lnTo>
                <a:lnTo>
                  <a:pt x="2382715" y="1433962"/>
                </a:lnTo>
                <a:lnTo>
                  <a:pt x="0" y="1433962"/>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31" name="Freeform 31"/>
          <p:cNvSpPr/>
          <p:nvPr/>
        </p:nvSpPr>
        <p:spPr>
          <a:xfrm>
            <a:off x="15588760" y="3374595"/>
            <a:ext cx="2408021" cy="1449191"/>
          </a:xfrm>
          <a:custGeom>
            <a:avLst/>
            <a:gdLst/>
            <a:ahLst/>
            <a:cxnLst/>
            <a:rect l="l" t="t" r="r" b="b"/>
            <a:pathLst>
              <a:path w="2408021" h="1449191">
                <a:moveTo>
                  <a:pt x="0" y="0"/>
                </a:moveTo>
                <a:lnTo>
                  <a:pt x="2408021" y="0"/>
                </a:lnTo>
                <a:lnTo>
                  <a:pt x="2408021" y="1449191"/>
                </a:lnTo>
                <a:lnTo>
                  <a:pt x="0" y="1449191"/>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32" name="Freeform 32"/>
          <p:cNvSpPr/>
          <p:nvPr/>
        </p:nvSpPr>
        <p:spPr>
          <a:xfrm>
            <a:off x="293758" y="5591600"/>
            <a:ext cx="2392374" cy="1439774"/>
          </a:xfrm>
          <a:custGeom>
            <a:avLst/>
            <a:gdLst/>
            <a:ahLst/>
            <a:cxnLst/>
            <a:rect l="l" t="t" r="r" b="b"/>
            <a:pathLst>
              <a:path w="2392374" h="1439774">
                <a:moveTo>
                  <a:pt x="0" y="0"/>
                </a:moveTo>
                <a:lnTo>
                  <a:pt x="2392375" y="0"/>
                </a:lnTo>
                <a:lnTo>
                  <a:pt x="2392375" y="1439774"/>
                </a:lnTo>
                <a:lnTo>
                  <a:pt x="0" y="1439774"/>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33" name="Freeform 33"/>
          <p:cNvSpPr/>
          <p:nvPr/>
        </p:nvSpPr>
        <p:spPr>
          <a:xfrm>
            <a:off x="298588" y="7871365"/>
            <a:ext cx="2392374" cy="1439774"/>
          </a:xfrm>
          <a:custGeom>
            <a:avLst/>
            <a:gdLst/>
            <a:ahLst/>
            <a:cxnLst/>
            <a:rect l="l" t="t" r="r" b="b"/>
            <a:pathLst>
              <a:path w="2392374" h="1439774">
                <a:moveTo>
                  <a:pt x="0" y="0"/>
                </a:moveTo>
                <a:lnTo>
                  <a:pt x="2392374" y="0"/>
                </a:lnTo>
                <a:lnTo>
                  <a:pt x="2392374" y="1439774"/>
                </a:lnTo>
                <a:lnTo>
                  <a:pt x="0" y="1439774"/>
                </a:lnTo>
                <a:lnTo>
                  <a:pt x="0" y="0"/>
                </a:lnTo>
                <a:close/>
              </a:path>
            </a:pathLst>
          </a:custGeom>
          <a:blipFill>
            <a:blip r:embed="rId12">
              <a:extLst>
                <a:ext uri="{96DAC541-7B7A-43D3-8B79-37D633B846F1}">
                  <asvg:svgBlip xmlns:asvg="http://schemas.microsoft.com/office/drawing/2016/SVG/main" xmlns="" r:embed="rId13"/>
                </a:ext>
              </a:extLst>
            </a:blip>
            <a:stretch>
              <a:fillRect/>
            </a:stretch>
          </a:blipFill>
        </p:spPr>
      </p:sp>
      <p:sp>
        <p:nvSpPr>
          <p:cNvPr id="34" name="Freeform 34"/>
          <p:cNvSpPr/>
          <p:nvPr/>
        </p:nvSpPr>
        <p:spPr>
          <a:xfrm>
            <a:off x="13166197" y="5359499"/>
            <a:ext cx="2981863" cy="1903977"/>
          </a:xfrm>
          <a:custGeom>
            <a:avLst/>
            <a:gdLst/>
            <a:ahLst/>
            <a:cxnLst/>
            <a:rect l="l" t="t" r="r" b="b"/>
            <a:pathLst>
              <a:path w="2981863" h="1903977">
                <a:moveTo>
                  <a:pt x="0" y="0"/>
                </a:moveTo>
                <a:lnTo>
                  <a:pt x="2981863" y="0"/>
                </a:lnTo>
                <a:lnTo>
                  <a:pt x="2981863" y="1903977"/>
                </a:lnTo>
                <a:lnTo>
                  <a:pt x="0" y="1903977"/>
                </a:lnTo>
                <a:lnTo>
                  <a:pt x="0" y="0"/>
                </a:lnTo>
                <a:close/>
              </a:path>
            </a:pathLst>
          </a:custGeom>
          <a:blipFill>
            <a:blip r:embed="rId14"/>
            <a:stretch>
              <a:fillRect/>
            </a:stretch>
          </a:blipFill>
        </p:spPr>
      </p:sp>
      <p:sp>
        <p:nvSpPr>
          <p:cNvPr id="35" name="TextBox 35"/>
          <p:cNvSpPr txBox="1"/>
          <p:nvPr/>
        </p:nvSpPr>
        <p:spPr>
          <a:xfrm>
            <a:off x="-1491917" y="507365"/>
            <a:ext cx="5963726" cy="521335"/>
          </a:xfrm>
          <a:prstGeom prst="rect">
            <a:avLst/>
          </a:prstGeom>
        </p:spPr>
        <p:txBody>
          <a:bodyPr lIns="0" tIns="0" rIns="0" bIns="0" rtlCol="0" anchor="t">
            <a:spAutoFit/>
          </a:bodyPr>
          <a:lstStyle/>
          <a:p>
            <a:pPr algn="ctr">
              <a:lnSpc>
                <a:spcPts val="4160"/>
              </a:lnSpc>
            </a:pPr>
            <a:r>
              <a:rPr lang="en-US" sz="3200" b="1">
                <a:solidFill>
                  <a:srgbClr val="000000"/>
                </a:solidFill>
                <a:latin typeface="Klein Bold"/>
                <a:ea typeface="Klein Bold"/>
                <a:cs typeface="Klein Bold"/>
                <a:sym typeface="Klein Bold"/>
              </a:rPr>
              <a:t>Introduction</a:t>
            </a:r>
          </a:p>
        </p:txBody>
      </p:sp>
      <p:sp>
        <p:nvSpPr>
          <p:cNvPr id="36" name="TextBox 36"/>
          <p:cNvSpPr txBox="1"/>
          <p:nvPr/>
        </p:nvSpPr>
        <p:spPr>
          <a:xfrm>
            <a:off x="-64760" y="1991986"/>
            <a:ext cx="3109412" cy="370840"/>
          </a:xfrm>
          <a:prstGeom prst="rect">
            <a:avLst/>
          </a:prstGeom>
        </p:spPr>
        <p:txBody>
          <a:bodyPr lIns="0" tIns="0" rIns="0" bIns="0" rtlCol="0" anchor="t">
            <a:spAutoFit/>
          </a:bodyPr>
          <a:lstStyle/>
          <a:p>
            <a:pPr algn="ctr">
              <a:lnSpc>
                <a:spcPts val="2989"/>
              </a:lnSpc>
              <a:spcBef>
                <a:spcPct val="0"/>
              </a:spcBef>
            </a:pPr>
            <a:r>
              <a:rPr lang="en-US" sz="2299" b="1">
                <a:solidFill>
                  <a:srgbClr val="FFFFFF"/>
                </a:solidFill>
                <a:latin typeface="Klein Bold"/>
                <a:ea typeface="Klein Bold"/>
                <a:cs typeface="Klein Bold"/>
                <a:sym typeface="Klein Bold"/>
              </a:rPr>
              <a:t>The Challenge:</a:t>
            </a:r>
          </a:p>
        </p:txBody>
      </p:sp>
      <p:sp>
        <p:nvSpPr>
          <p:cNvPr id="37" name="TextBox 37"/>
          <p:cNvSpPr txBox="1"/>
          <p:nvPr/>
        </p:nvSpPr>
        <p:spPr>
          <a:xfrm>
            <a:off x="2685731" y="1662065"/>
            <a:ext cx="15668239" cy="1030605"/>
          </a:xfrm>
          <a:prstGeom prst="rect">
            <a:avLst/>
          </a:prstGeom>
        </p:spPr>
        <p:txBody>
          <a:bodyPr lIns="0" tIns="0" rIns="0" bIns="0" rtlCol="0" anchor="t">
            <a:spAutoFit/>
          </a:bodyPr>
          <a:lstStyle/>
          <a:p>
            <a:pPr marL="453390" lvl="1" indent="-226695" algn="l">
              <a:lnSpc>
                <a:spcPts val="2730"/>
              </a:lnSpc>
              <a:spcBef>
                <a:spcPct val="0"/>
              </a:spcBef>
              <a:buFont typeface="Arial"/>
              <a:buChar char="•"/>
            </a:pPr>
            <a:r>
              <a:rPr lang="en-US" sz="2100">
                <a:solidFill>
                  <a:srgbClr val="000000"/>
                </a:solidFill>
                <a:latin typeface="Klein"/>
                <a:ea typeface="Klein"/>
                <a:cs typeface="Klein"/>
                <a:sym typeface="Klein"/>
              </a:rPr>
              <a:t>Road accidents are a critical public safety issue, particularly in urban areas with high traffic density.</a:t>
            </a:r>
          </a:p>
          <a:p>
            <a:pPr marL="453390" lvl="1" indent="-226695" algn="l">
              <a:lnSpc>
                <a:spcPts val="2730"/>
              </a:lnSpc>
              <a:buFont typeface="Arial"/>
              <a:buChar char="•"/>
            </a:pPr>
            <a:r>
              <a:rPr lang="en-US" sz="2100">
                <a:solidFill>
                  <a:srgbClr val="000000"/>
                </a:solidFill>
                <a:latin typeface="Klein"/>
                <a:ea typeface="Klein"/>
                <a:cs typeface="Klein"/>
                <a:sym typeface="Klein"/>
              </a:rPr>
              <a:t>Accident outcomes vary widely, from minor injuries to fatal crashes, highlighting the need for targeted interventions.</a:t>
            </a:r>
          </a:p>
        </p:txBody>
      </p:sp>
      <p:sp>
        <p:nvSpPr>
          <p:cNvPr id="38" name="TextBox 38"/>
          <p:cNvSpPr txBox="1"/>
          <p:nvPr/>
        </p:nvSpPr>
        <p:spPr>
          <a:xfrm>
            <a:off x="15690225" y="3749984"/>
            <a:ext cx="2205091" cy="742315"/>
          </a:xfrm>
          <a:prstGeom prst="rect">
            <a:avLst/>
          </a:prstGeom>
        </p:spPr>
        <p:txBody>
          <a:bodyPr lIns="0" tIns="0" rIns="0" bIns="0" rtlCol="0" anchor="t">
            <a:spAutoFit/>
          </a:bodyPr>
          <a:lstStyle/>
          <a:p>
            <a:pPr algn="ctr">
              <a:lnSpc>
                <a:spcPts val="2989"/>
              </a:lnSpc>
              <a:spcBef>
                <a:spcPct val="0"/>
              </a:spcBef>
            </a:pPr>
            <a:r>
              <a:rPr lang="en-US" sz="2299" b="1">
                <a:solidFill>
                  <a:srgbClr val="FFFFFF"/>
                </a:solidFill>
                <a:latin typeface="Klein Bold"/>
                <a:ea typeface="Klein Bold"/>
                <a:cs typeface="Klein Bold"/>
                <a:sym typeface="Klein Bold"/>
              </a:rPr>
              <a:t>Why it matters?:</a:t>
            </a:r>
          </a:p>
        </p:txBody>
      </p:sp>
      <p:sp>
        <p:nvSpPr>
          <p:cNvPr id="39" name="TextBox 39"/>
          <p:cNvSpPr txBox="1"/>
          <p:nvPr/>
        </p:nvSpPr>
        <p:spPr>
          <a:xfrm>
            <a:off x="387400" y="3417201"/>
            <a:ext cx="15099894" cy="1373505"/>
          </a:xfrm>
          <a:prstGeom prst="rect">
            <a:avLst/>
          </a:prstGeom>
        </p:spPr>
        <p:txBody>
          <a:bodyPr lIns="0" tIns="0" rIns="0" bIns="0" rtlCol="0" anchor="t">
            <a:spAutoFit/>
          </a:bodyPr>
          <a:lstStyle/>
          <a:p>
            <a:pPr algn="just">
              <a:lnSpc>
                <a:spcPts val="2730"/>
              </a:lnSpc>
              <a:spcBef>
                <a:spcPct val="0"/>
              </a:spcBef>
            </a:pPr>
            <a:r>
              <a:rPr lang="en-US" sz="2100">
                <a:solidFill>
                  <a:srgbClr val="000000"/>
                </a:solidFill>
                <a:latin typeface="Klein"/>
                <a:ea typeface="Klein"/>
                <a:cs typeface="Klein"/>
                <a:sym typeface="Klein"/>
              </a:rPr>
              <a:t>Accurate predictions of crash severity can:</a:t>
            </a:r>
          </a:p>
          <a:p>
            <a:pPr marL="453390" lvl="1" indent="-226695" algn="just">
              <a:lnSpc>
                <a:spcPts val="2730"/>
              </a:lnSpc>
              <a:spcBef>
                <a:spcPct val="0"/>
              </a:spcBef>
              <a:buFont typeface="Arial"/>
              <a:buChar char="•"/>
            </a:pPr>
            <a:r>
              <a:rPr lang="en-US" sz="2100">
                <a:solidFill>
                  <a:srgbClr val="000000"/>
                </a:solidFill>
                <a:latin typeface="Klein"/>
                <a:ea typeface="Klein"/>
                <a:cs typeface="Klein"/>
                <a:sym typeface="Klein"/>
              </a:rPr>
              <a:t>Enable authorities to implement targeted measures such as better road design, enhanced signage, or stricter speed limits.</a:t>
            </a:r>
          </a:p>
          <a:p>
            <a:pPr marL="453390" lvl="1" indent="-226695" algn="just">
              <a:lnSpc>
                <a:spcPts val="2730"/>
              </a:lnSpc>
              <a:buFont typeface="Arial"/>
              <a:buChar char="•"/>
            </a:pPr>
            <a:r>
              <a:rPr lang="en-US" sz="2100">
                <a:solidFill>
                  <a:srgbClr val="000000"/>
                </a:solidFill>
                <a:latin typeface="Klein"/>
                <a:ea typeface="Klein"/>
                <a:cs typeface="Klein"/>
                <a:sym typeface="Klein"/>
              </a:rPr>
              <a:t>By identifying patterns of high-severity crashes, preventive actions can save lives and minimize damage.</a:t>
            </a:r>
          </a:p>
        </p:txBody>
      </p:sp>
      <p:sp>
        <p:nvSpPr>
          <p:cNvPr id="40" name="TextBox 40"/>
          <p:cNvSpPr txBox="1"/>
          <p:nvPr/>
        </p:nvSpPr>
        <p:spPr>
          <a:xfrm>
            <a:off x="387400" y="6124797"/>
            <a:ext cx="2205091" cy="370840"/>
          </a:xfrm>
          <a:prstGeom prst="rect">
            <a:avLst/>
          </a:prstGeom>
        </p:spPr>
        <p:txBody>
          <a:bodyPr lIns="0" tIns="0" rIns="0" bIns="0" rtlCol="0" anchor="t">
            <a:spAutoFit/>
          </a:bodyPr>
          <a:lstStyle/>
          <a:p>
            <a:pPr algn="ctr">
              <a:lnSpc>
                <a:spcPts val="2989"/>
              </a:lnSpc>
              <a:spcBef>
                <a:spcPct val="0"/>
              </a:spcBef>
            </a:pPr>
            <a:r>
              <a:rPr lang="en-US" sz="2299" b="1">
                <a:solidFill>
                  <a:srgbClr val="FFFFFF"/>
                </a:solidFill>
                <a:latin typeface="Klein Bold"/>
                <a:ea typeface="Klein Bold"/>
                <a:cs typeface="Klein Bold"/>
                <a:sym typeface="Klein Bold"/>
              </a:rPr>
              <a:t>Oppoutunity:</a:t>
            </a:r>
          </a:p>
        </p:txBody>
      </p:sp>
      <p:sp>
        <p:nvSpPr>
          <p:cNvPr id="41" name="TextBox 41"/>
          <p:cNvSpPr txBox="1"/>
          <p:nvPr/>
        </p:nvSpPr>
        <p:spPr>
          <a:xfrm>
            <a:off x="2926407" y="5563025"/>
            <a:ext cx="9352756" cy="1716405"/>
          </a:xfrm>
          <a:prstGeom prst="rect">
            <a:avLst/>
          </a:prstGeom>
        </p:spPr>
        <p:txBody>
          <a:bodyPr lIns="0" tIns="0" rIns="0" bIns="0" rtlCol="0" anchor="t">
            <a:spAutoFit/>
          </a:bodyPr>
          <a:lstStyle/>
          <a:p>
            <a:pPr algn="just">
              <a:lnSpc>
                <a:spcPts val="2730"/>
              </a:lnSpc>
              <a:spcBef>
                <a:spcPct val="0"/>
              </a:spcBef>
            </a:pPr>
            <a:r>
              <a:rPr lang="en-US" sz="2100">
                <a:solidFill>
                  <a:srgbClr val="000000"/>
                </a:solidFill>
                <a:latin typeface="Klein"/>
                <a:ea typeface="Klein"/>
                <a:cs typeface="Klein"/>
                <a:sym typeface="Klein"/>
              </a:rPr>
              <a:t>Leverage historical accident data combined with machine learning to:</a:t>
            </a:r>
          </a:p>
          <a:p>
            <a:pPr marL="453390" lvl="1" indent="-226695" algn="just">
              <a:lnSpc>
                <a:spcPts val="2730"/>
              </a:lnSpc>
              <a:spcBef>
                <a:spcPct val="0"/>
              </a:spcBef>
              <a:buFont typeface="Arial"/>
              <a:buChar char="•"/>
            </a:pPr>
            <a:r>
              <a:rPr lang="en-US" sz="2100">
                <a:solidFill>
                  <a:srgbClr val="000000"/>
                </a:solidFill>
                <a:latin typeface="Klein"/>
                <a:ea typeface="Klein"/>
                <a:cs typeface="Klein"/>
                <a:sym typeface="Klein"/>
              </a:rPr>
              <a:t>Identify key risk factors (e.g., road conditions, driver behavior).</a:t>
            </a:r>
          </a:p>
          <a:p>
            <a:pPr marL="453390" lvl="1" indent="-226695" algn="just">
              <a:lnSpc>
                <a:spcPts val="2730"/>
              </a:lnSpc>
              <a:spcBef>
                <a:spcPct val="0"/>
              </a:spcBef>
              <a:buFont typeface="Arial"/>
              <a:buChar char="•"/>
            </a:pPr>
            <a:r>
              <a:rPr lang="en-US" sz="2100">
                <a:solidFill>
                  <a:srgbClr val="000000"/>
                </a:solidFill>
                <a:latin typeface="Klein"/>
                <a:ea typeface="Klein"/>
                <a:cs typeface="Klein"/>
                <a:sym typeface="Klein"/>
              </a:rPr>
              <a:t>Develop predictive models for crash severity.</a:t>
            </a:r>
          </a:p>
          <a:p>
            <a:pPr marL="453390" lvl="1" indent="-226695" algn="just">
              <a:lnSpc>
                <a:spcPts val="2730"/>
              </a:lnSpc>
              <a:spcBef>
                <a:spcPct val="0"/>
              </a:spcBef>
              <a:buFont typeface="Arial"/>
              <a:buChar char="•"/>
            </a:pPr>
            <a:r>
              <a:rPr lang="en-US" sz="2100">
                <a:solidFill>
                  <a:srgbClr val="000000"/>
                </a:solidFill>
                <a:latin typeface="Klein"/>
                <a:ea typeface="Klein"/>
                <a:cs typeface="Klein"/>
                <a:sym typeface="Klein"/>
              </a:rPr>
              <a:t>Recommend actionable safety measures to mitigate risks.</a:t>
            </a:r>
          </a:p>
          <a:p>
            <a:pPr algn="just">
              <a:lnSpc>
                <a:spcPts val="2730"/>
              </a:lnSpc>
              <a:spcBef>
                <a:spcPct val="0"/>
              </a:spcBef>
            </a:pPr>
            <a:endParaRPr lang="en-US" sz="2100">
              <a:solidFill>
                <a:srgbClr val="000000"/>
              </a:solidFill>
              <a:latin typeface="Klein"/>
              <a:ea typeface="Klein"/>
              <a:cs typeface="Klein"/>
              <a:sym typeface="Klein"/>
            </a:endParaRPr>
          </a:p>
        </p:txBody>
      </p:sp>
      <p:sp>
        <p:nvSpPr>
          <p:cNvPr id="42" name="TextBox 42"/>
          <p:cNvSpPr txBox="1"/>
          <p:nvPr/>
        </p:nvSpPr>
        <p:spPr>
          <a:xfrm>
            <a:off x="581796" y="8357060"/>
            <a:ext cx="1816298" cy="433705"/>
          </a:xfrm>
          <a:prstGeom prst="rect">
            <a:avLst/>
          </a:prstGeom>
        </p:spPr>
        <p:txBody>
          <a:bodyPr lIns="0" tIns="0" rIns="0" bIns="0" rtlCol="0" anchor="t">
            <a:spAutoFit/>
          </a:bodyPr>
          <a:lstStyle/>
          <a:p>
            <a:pPr algn="ctr">
              <a:lnSpc>
                <a:spcPts val="3379"/>
              </a:lnSpc>
              <a:spcBef>
                <a:spcPct val="0"/>
              </a:spcBef>
            </a:pPr>
            <a:r>
              <a:rPr lang="en-US" sz="2599" b="1">
                <a:solidFill>
                  <a:srgbClr val="FFFFFF"/>
                </a:solidFill>
                <a:latin typeface="Klein Bold"/>
                <a:ea typeface="Klein Bold"/>
                <a:cs typeface="Klein Bold"/>
                <a:sym typeface="Klein Bold"/>
              </a:rPr>
              <a:t>OBJECTIVE:</a:t>
            </a:r>
          </a:p>
        </p:txBody>
      </p:sp>
      <p:sp>
        <p:nvSpPr>
          <p:cNvPr id="43" name="TextBox 43"/>
          <p:cNvSpPr txBox="1"/>
          <p:nvPr/>
        </p:nvSpPr>
        <p:spPr>
          <a:xfrm>
            <a:off x="2813987" y="8063373"/>
            <a:ext cx="15026618" cy="1030605"/>
          </a:xfrm>
          <a:prstGeom prst="rect">
            <a:avLst/>
          </a:prstGeom>
        </p:spPr>
        <p:txBody>
          <a:bodyPr lIns="0" tIns="0" rIns="0" bIns="0" rtlCol="0" anchor="t">
            <a:spAutoFit/>
          </a:bodyPr>
          <a:lstStyle/>
          <a:p>
            <a:pPr algn="ctr">
              <a:lnSpc>
                <a:spcPts val="2730"/>
              </a:lnSpc>
              <a:spcBef>
                <a:spcPct val="0"/>
              </a:spcBef>
            </a:pPr>
            <a:r>
              <a:rPr lang="en-US" sz="2100">
                <a:solidFill>
                  <a:srgbClr val="000000"/>
                </a:solidFill>
                <a:latin typeface="Klein"/>
                <a:ea typeface="Klein"/>
                <a:cs typeface="Klein"/>
                <a:sym typeface="Klein"/>
              </a:rPr>
              <a:t>Build a predictive model to classify accident severity as </a:t>
            </a:r>
            <a:r>
              <a:rPr lang="en-US" sz="2100" b="1">
                <a:solidFill>
                  <a:srgbClr val="000000"/>
                </a:solidFill>
                <a:latin typeface="Klein Bold"/>
                <a:ea typeface="Klein Bold"/>
                <a:cs typeface="Klein Bold"/>
                <a:sym typeface="Klein Bold"/>
              </a:rPr>
              <a:t>Minor Injury, Major Injury, or Fatal Crash</a:t>
            </a:r>
            <a:r>
              <a:rPr lang="en-US" sz="2100">
                <a:solidFill>
                  <a:srgbClr val="000000"/>
                </a:solidFill>
                <a:latin typeface="Klein"/>
                <a:ea typeface="Klein"/>
                <a:cs typeface="Klein"/>
                <a:sym typeface="Klein"/>
              </a:rPr>
              <a:t> using provided datasets and modern machine learning techniques. Using the data from the model obtained, provide solutions to </a:t>
            </a:r>
            <a:r>
              <a:rPr lang="en-US" sz="2100" b="1">
                <a:solidFill>
                  <a:srgbClr val="000000"/>
                </a:solidFill>
                <a:latin typeface="Klein Bold"/>
                <a:ea typeface="Klein Bold"/>
                <a:cs typeface="Klein Bold"/>
                <a:sym typeface="Klein Bold"/>
              </a:rPr>
              <a:t>reduce the risks involved in crashes.</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BF1ED"/>
        </a:solidFill>
        <a:effectLst/>
      </p:bgPr>
    </p:bg>
    <p:spTree>
      <p:nvGrpSpPr>
        <p:cNvPr id="1" name=""/>
        <p:cNvGrpSpPr/>
        <p:nvPr/>
      </p:nvGrpSpPr>
      <p:grpSpPr>
        <a:xfrm>
          <a:off x="0" y="0"/>
          <a:ext cx="0" cy="0"/>
          <a:chOff x="0" y="0"/>
          <a:chExt cx="0" cy="0"/>
        </a:xfrm>
      </p:grpSpPr>
      <p:grpSp>
        <p:nvGrpSpPr>
          <p:cNvPr id="2" name="Group 2"/>
          <p:cNvGrpSpPr/>
          <p:nvPr/>
        </p:nvGrpSpPr>
        <p:grpSpPr>
          <a:xfrm>
            <a:off x="4126118" y="0"/>
            <a:ext cx="14161882" cy="1270734"/>
            <a:chOff x="0" y="0"/>
            <a:chExt cx="3729878" cy="334679"/>
          </a:xfrm>
        </p:grpSpPr>
        <p:sp>
          <p:nvSpPr>
            <p:cNvPr id="3" name="Freeform 3"/>
            <p:cNvSpPr/>
            <p:nvPr/>
          </p:nvSpPr>
          <p:spPr>
            <a:xfrm>
              <a:off x="0" y="0"/>
              <a:ext cx="3729879" cy="334679"/>
            </a:xfrm>
            <a:custGeom>
              <a:avLst/>
              <a:gdLst/>
              <a:ahLst/>
              <a:cxnLst/>
              <a:rect l="l" t="t" r="r" b="b"/>
              <a:pathLst>
                <a:path w="3729879" h="334679">
                  <a:moveTo>
                    <a:pt x="0" y="0"/>
                  </a:moveTo>
                  <a:lnTo>
                    <a:pt x="3729879" y="0"/>
                  </a:lnTo>
                  <a:lnTo>
                    <a:pt x="3729879" y="334679"/>
                  </a:lnTo>
                  <a:lnTo>
                    <a:pt x="0" y="334679"/>
                  </a:lnTo>
                  <a:close/>
                </a:path>
              </a:pathLst>
            </a:custGeom>
            <a:solidFill>
              <a:srgbClr val="F6AC87"/>
            </a:solidFill>
          </p:spPr>
        </p:sp>
        <p:sp>
          <p:nvSpPr>
            <p:cNvPr id="4" name="TextBox 4"/>
            <p:cNvSpPr txBox="1"/>
            <p:nvPr/>
          </p:nvSpPr>
          <p:spPr>
            <a:xfrm>
              <a:off x="0" y="-38100"/>
              <a:ext cx="3729878" cy="372779"/>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7252881" y="10614"/>
            <a:ext cx="2859321" cy="1249505"/>
            <a:chOff x="0" y="0"/>
            <a:chExt cx="753072" cy="329088"/>
          </a:xfrm>
        </p:grpSpPr>
        <p:sp>
          <p:nvSpPr>
            <p:cNvPr id="6" name="Freeform 6"/>
            <p:cNvSpPr/>
            <p:nvPr/>
          </p:nvSpPr>
          <p:spPr>
            <a:xfrm>
              <a:off x="0" y="0"/>
              <a:ext cx="753072" cy="329088"/>
            </a:xfrm>
            <a:custGeom>
              <a:avLst/>
              <a:gdLst/>
              <a:ahLst/>
              <a:cxnLst/>
              <a:rect l="l" t="t" r="r" b="b"/>
              <a:pathLst>
                <a:path w="753072" h="329088">
                  <a:moveTo>
                    <a:pt x="0" y="0"/>
                  </a:moveTo>
                  <a:lnTo>
                    <a:pt x="753072" y="0"/>
                  </a:lnTo>
                  <a:lnTo>
                    <a:pt x="753072" y="329088"/>
                  </a:lnTo>
                  <a:lnTo>
                    <a:pt x="0" y="329088"/>
                  </a:lnTo>
                  <a:close/>
                </a:path>
              </a:pathLst>
            </a:custGeom>
            <a:solidFill>
              <a:srgbClr val="E95346"/>
            </a:solidFill>
          </p:spPr>
        </p:sp>
        <p:sp>
          <p:nvSpPr>
            <p:cNvPr id="7" name="TextBox 7"/>
            <p:cNvSpPr txBox="1"/>
            <p:nvPr/>
          </p:nvSpPr>
          <p:spPr>
            <a:xfrm>
              <a:off x="0" y="-28575"/>
              <a:ext cx="753072" cy="357663"/>
            </a:xfrm>
            <a:prstGeom prst="rect">
              <a:avLst/>
            </a:prstGeom>
          </p:spPr>
          <p:txBody>
            <a:bodyPr lIns="50800" tIns="50800" rIns="50800" bIns="50800" rtlCol="0" anchor="ctr"/>
            <a:lstStyle/>
            <a:p>
              <a:pPr algn="ctr">
                <a:lnSpc>
                  <a:spcPts val="2730"/>
                </a:lnSpc>
              </a:pPr>
              <a:endParaRPr/>
            </a:p>
          </p:txBody>
        </p:sp>
      </p:grpSp>
      <p:sp>
        <p:nvSpPr>
          <p:cNvPr id="8" name="TextBox 8"/>
          <p:cNvSpPr txBox="1"/>
          <p:nvPr/>
        </p:nvSpPr>
        <p:spPr>
          <a:xfrm>
            <a:off x="2501604" y="462829"/>
            <a:ext cx="5618569" cy="344805"/>
          </a:xfrm>
          <a:prstGeom prst="rect">
            <a:avLst/>
          </a:prstGeom>
        </p:spPr>
        <p:txBody>
          <a:bodyPr lIns="0" tIns="0" rIns="0" bIns="0" rtlCol="0" anchor="t">
            <a:spAutoFit/>
          </a:bodyPr>
          <a:lstStyle/>
          <a:p>
            <a:pPr marL="0" lvl="0" indent="0" algn="ctr">
              <a:lnSpc>
                <a:spcPts val="2730"/>
              </a:lnSpc>
              <a:spcBef>
                <a:spcPct val="0"/>
              </a:spcBef>
            </a:pPr>
            <a:r>
              <a:rPr lang="en-US" sz="2100" b="1" u="none" strike="noStrike">
                <a:solidFill>
                  <a:srgbClr val="2E1637"/>
                </a:solidFill>
                <a:latin typeface="Klein Bold"/>
                <a:ea typeface="Klein Bold"/>
                <a:cs typeface="Klein Bold"/>
                <a:sym typeface="Klein Bold"/>
              </a:rPr>
              <a:t>Introduction</a:t>
            </a:r>
          </a:p>
        </p:txBody>
      </p:sp>
      <p:sp>
        <p:nvSpPr>
          <p:cNvPr id="9" name="TextBox 9"/>
          <p:cNvSpPr txBox="1"/>
          <p:nvPr/>
        </p:nvSpPr>
        <p:spPr>
          <a:xfrm>
            <a:off x="5243333" y="462829"/>
            <a:ext cx="5963726" cy="344805"/>
          </a:xfrm>
          <a:prstGeom prst="rect">
            <a:avLst/>
          </a:prstGeom>
        </p:spPr>
        <p:txBody>
          <a:bodyPr lIns="0" tIns="0" rIns="0" bIns="0" rtlCol="0" anchor="t">
            <a:spAutoFit/>
          </a:bodyPr>
          <a:lstStyle/>
          <a:p>
            <a:pPr algn="ctr">
              <a:lnSpc>
                <a:spcPts val="2730"/>
              </a:lnSpc>
            </a:pPr>
            <a:r>
              <a:rPr lang="en-US" sz="2100" b="1">
                <a:solidFill>
                  <a:srgbClr val="000000"/>
                </a:solidFill>
                <a:latin typeface="Klein Bold"/>
                <a:ea typeface="Klein Bold"/>
                <a:cs typeface="Klein Bold"/>
                <a:sym typeface="Klein Bold"/>
              </a:rPr>
              <a:t>EDA</a:t>
            </a:r>
          </a:p>
        </p:txBody>
      </p:sp>
      <p:sp>
        <p:nvSpPr>
          <p:cNvPr id="10" name="Freeform 10"/>
          <p:cNvSpPr/>
          <p:nvPr/>
        </p:nvSpPr>
        <p:spPr>
          <a:xfrm>
            <a:off x="6295330" y="341901"/>
            <a:ext cx="583609" cy="533737"/>
          </a:xfrm>
          <a:custGeom>
            <a:avLst/>
            <a:gdLst/>
            <a:ahLst/>
            <a:cxnLst/>
            <a:rect l="l" t="t" r="r" b="b"/>
            <a:pathLst>
              <a:path w="583609" h="533737">
                <a:moveTo>
                  <a:pt x="0" y="0"/>
                </a:moveTo>
                <a:lnTo>
                  <a:pt x="583609" y="0"/>
                </a:lnTo>
                <a:lnTo>
                  <a:pt x="583609" y="533736"/>
                </a:lnTo>
                <a:lnTo>
                  <a:pt x="0" y="53373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TextBox 11"/>
          <p:cNvSpPr txBox="1"/>
          <p:nvPr/>
        </p:nvSpPr>
        <p:spPr>
          <a:xfrm>
            <a:off x="7925081" y="291379"/>
            <a:ext cx="5963726" cy="687705"/>
          </a:xfrm>
          <a:prstGeom prst="rect">
            <a:avLst/>
          </a:prstGeom>
        </p:spPr>
        <p:txBody>
          <a:bodyPr lIns="0" tIns="0" rIns="0" bIns="0" rtlCol="0" anchor="t">
            <a:spAutoFit/>
          </a:bodyPr>
          <a:lstStyle/>
          <a:p>
            <a:pPr algn="ctr">
              <a:lnSpc>
                <a:spcPts val="2730"/>
              </a:lnSpc>
            </a:pPr>
            <a:r>
              <a:rPr lang="en-US" sz="2100" b="1">
                <a:solidFill>
                  <a:srgbClr val="170E27"/>
                </a:solidFill>
                <a:latin typeface="Klein Bold"/>
                <a:ea typeface="Klein Bold"/>
                <a:cs typeface="Klein Bold"/>
                <a:sym typeface="Klein Bold"/>
              </a:rPr>
              <a:t>M.L.</a:t>
            </a:r>
          </a:p>
          <a:p>
            <a:pPr algn="ctr">
              <a:lnSpc>
                <a:spcPts val="2730"/>
              </a:lnSpc>
            </a:pPr>
            <a:r>
              <a:rPr lang="en-US" sz="2100" b="1">
                <a:solidFill>
                  <a:srgbClr val="170E27"/>
                </a:solidFill>
                <a:latin typeface="Klein Bold"/>
                <a:ea typeface="Klein Bold"/>
                <a:cs typeface="Klein Bold"/>
                <a:sym typeface="Klein Bold"/>
              </a:rPr>
              <a:t>Model</a:t>
            </a:r>
          </a:p>
        </p:txBody>
      </p:sp>
      <p:sp>
        <p:nvSpPr>
          <p:cNvPr id="12" name="TextBox 12"/>
          <p:cNvSpPr txBox="1"/>
          <p:nvPr/>
        </p:nvSpPr>
        <p:spPr>
          <a:xfrm>
            <a:off x="10829045" y="291379"/>
            <a:ext cx="5963726" cy="687705"/>
          </a:xfrm>
          <a:prstGeom prst="rect">
            <a:avLst/>
          </a:prstGeom>
        </p:spPr>
        <p:txBody>
          <a:bodyPr lIns="0" tIns="0" rIns="0" bIns="0" rtlCol="0" anchor="t">
            <a:spAutoFit/>
          </a:bodyPr>
          <a:lstStyle/>
          <a:p>
            <a:pPr algn="ctr">
              <a:lnSpc>
                <a:spcPts val="2730"/>
              </a:lnSpc>
            </a:pPr>
            <a:r>
              <a:rPr lang="en-US" sz="2100" b="1">
                <a:solidFill>
                  <a:srgbClr val="170E27"/>
                </a:solidFill>
                <a:latin typeface="Klein Bold"/>
                <a:ea typeface="Klein Bold"/>
                <a:cs typeface="Klein Bold"/>
                <a:sym typeface="Klein Bold"/>
              </a:rPr>
              <a:t>Proposed</a:t>
            </a:r>
          </a:p>
          <a:p>
            <a:pPr algn="ctr">
              <a:lnSpc>
                <a:spcPts val="2730"/>
              </a:lnSpc>
            </a:pPr>
            <a:r>
              <a:rPr lang="en-US" sz="2100" b="1">
                <a:solidFill>
                  <a:srgbClr val="170E27"/>
                </a:solidFill>
                <a:latin typeface="Klein Bold"/>
                <a:ea typeface="Klein Bold"/>
                <a:cs typeface="Klein Bold"/>
                <a:sym typeface="Klein Bold"/>
              </a:rPr>
              <a:t>Solution</a:t>
            </a:r>
          </a:p>
        </p:txBody>
      </p:sp>
      <p:sp>
        <p:nvSpPr>
          <p:cNvPr id="13" name="TextBox 13"/>
          <p:cNvSpPr txBox="1"/>
          <p:nvPr/>
        </p:nvSpPr>
        <p:spPr>
          <a:xfrm>
            <a:off x="13589667" y="462829"/>
            <a:ext cx="5963726" cy="344805"/>
          </a:xfrm>
          <a:prstGeom prst="rect">
            <a:avLst/>
          </a:prstGeom>
        </p:spPr>
        <p:txBody>
          <a:bodyPr lIns="0" tIns="0" rIns="0" bIns="0" rtlCol="0" anchor="t">
            <a:spAutoFit/>
          </a:bodyPr>
          <a:lstStyle/>
          <a:p>
            <a:pPr algn="ctr">
              <a:lnSpc>
                <a:spcPts val="2730"/>
              </a:lnSpc>
            </a:pPr>
            <a:r>
              <a:rPr lang="en-US" sz="2100" b="1">
                <a:solidFill>
                  <a:srgbClr val="000000"/>
                </a:solidFill>
                <a:latin typeface="Klein Bold"/>
                <a:ea typeface="Klein Bold"/>
                <a:cs typeface="Klein Bold"/>
                <a:sym typeface="Klein Bold"/>
              </a:rPr>
              <a:t>Conclusion</a:t>
            </a:r>
          </a:p>
        </p:txBody>
      </p:sp>
      <p:sp>
        <p:nvSpPr>
          <p:cNvPr id="14" name="Freeform 14"/>
          <p:cNvSpPr/>
          <p:nvPr/>
        </p:nvSpPr>
        <p:spPr>
          <a:xfrm>
            <a:off x="8849167" y="326105"/>
            <a:ext cx="589666" cy="589666"/>
          </a:xfrm>
          <a:custGeom>
            <a:avLst/>
            <a:gdLst/>
            <a:ahLst/>
            <a:cxnLst/>
            <a:rect l="l" t="t" r="r" b="b"/>
            <a:pathLst>
              <a:path w="589666" h="589666">
                <a:moveTo>
                  <a:pt x="0" y="0"/>
                </a:moveTo>
                <a:lnTo>
                  <a:pt x="589666" y="0"/>
                </a:lnTo>
                <a:lnTo>
                  <a:pt x="589666" y="589667"/>
                </a:lnTo>
                <a:lnTo>
                  <a:pt x="0" y="58966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Freeform 15"/>
          <p:cNvSpPr/>
          <p:nvPr/>
        </p:nvSpPr>
        <p:spPr>
          <a:xfrm>
            <a:off x="14657128" y="354962"/>
            <a:ext cx="395626" cy="560810"/>
          </a:xfrm>
          <a:custGeom>
            <a:avLst/>
            <a:gdLst/>
            <a:ahLst/>
            <a:cxnLst/>
            <a:rect l="l" t="t" r="r" b="b"/>
            <a:pathLst>
              <a:path w="395626" h="560810">
                <a:moveTo>
                  <a:pt x="0" y="0"/>
                </a:moveTo>
                <a:lnTo>
                  <a:pt x="395626" y="0"/>
                </a:lnTo>
                <a:lnTo>
                  <a:pt x="395626" y="560810"/>
                </a:lnTo>
                <a:lnTo>
                  <a:pt x="0" y="5608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6" name="Freeform 16"/>
          <p:cNvSpPr/>
          <p:nvPr/>
        </p:nvSpPr>
        <p:spPr>
          <a:xfrm>
            <a:off x="17447267" y="341901"/>
            <a:ext cx="558076" cy="558076"/>
          </a:xfrm>
          <a:custGeom>
            <a:avLst/>
            <a:gdLst/>
            <a:ahLst/>
            <a:cxnLst/>
            <a:rect l="l" t="t" r="r" b="b"/>
            <a:pathLst>
              <a:path w="558076" h="558076">
                <a:moveTo>
                  <a:pt x="0" y="0"/>
                </a:moveTo>
                <a:lnTo>
                  <a:pt x="558076" y="0"/>
                </a:lnTo>
                <a:lnTo>
                  <a:pt x="558076" y="558076"/>
                </a:lnTo>
                <a:lnTo>
                  <a:pt x="0" y="55807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7" name="Freeform 17"/>
          <p:cNvSpPr/>
          <p:nvPr/>
        </p:nvSpPr>
        <p:spPr>
          <a:xfrm>
            <a:off x="11569565" y="270339"/>
            <a:ext cx="734106" cy="708746"/>
          </a:xfrm>
          <a:custGeom>
            <a:avLst/>
            <a:gdLst/>
            <a:ahLst/>
            <a:cxnLst/>
            <a:rect l="l" t="t" r="r" b="b"/>
            <a:pathLst>
              <a:path w="734106" h="708746">
                <a:moveTo>
                  <a:pt x="0" y="0"/>
                </a:moveTo>
                <a:lnTo>
                  <a:pt x="734106" y="0"/>
                </a:lnTo>
                <a:lnTo>
                  <a:pt x="734106" y="708745"/>
                </a:lnTo>
                <a:lnTo>
                  <a:pt x="0" y="708745"/>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grpSp>
        <p:nvGrpSpPr>
          <p:cNvPr id="18" name="Group 18"/>
          <p:cNvGrpSpPr/>
          <p:nvPr/>
        </p:nvGrpSpPr>
        <p:grpSpPr>
          <a:xfrm>
            <a:off x="2685731" y="1205478"/>
            <a:ext cx="1440387" cy="151234"/>
            <a:chOff x="0" y="0"/>
            <a:chExt cx="379361" cy="39831"/>
          </a:xfrm>
        </p:grpSpPr>
        <p:sp>
          <p:nvSpPr>
            <p:cNvPr id="19" name="Freeform 19"/>
            <p:cNvSpPr/>
            <p:nvPr/>
          </p:nvSpPr>
          <p:spPr>
            <a:xfrm>
              <a:off x="0" y="0"/>
              <a:ext cx="379361" cy="39831"/>
            </a:xfrm>
            <a:custGeom>
              <a:avLst/>
              <a:gdLst/>
              <a:ahLst/>
              <a:cxnLst/>
              <a:rect l="l" t="t" r="r" b="b"/>
              <a:pathLst>
                <a:path w="379361" h="39831">
                  <a:moveTo>
                    <a:pt x="0" y="0"/>
                  </a:moveTo>
                  <a:lnTo>
                    <a:pt x="379361" y="0"/>
                  </a:lnTo>
                  <a:lnTo>
                    <a:pt x="379361" y="39831"/>
                  </a:lnTo>
                  <a:lnTo>
                    <a:pt x="0" y="39831"/>
                  </a:lnTo>
                  <a:close/>
                </a:path>
              </a:pathLst>
            </a:custGeom>
            <a:solidFill>
              <a:srgbClr val="E95346"/>
            </a:solidFill>
          </p:spPr>
        </p:sp>
        <p:sp>
          <p:nvSpPr>
            <p:cNvPr id="20" name="TextBox 20"/>
            <p:cNvSpPr txBox="1"/>
            <p:nvPr/>
          </p:nvSpPr>
          <p:spPr>
            <a:xfrm>
              <a:off x="0" y="-28575"/>
              <a:ext cx="379361" cy="68406"/>
            </a:xfrm>
            <a:prstGeom prst="rect">
              <a:avLst/>
            </a:prstGeom>
          </p:spPr>
          <p:txBody>
            <a:bodyPr lIns="50800" tIns="50800" rIns="50800" bIns="50800" rtlCol="0" anchor="ctr"/>
            <a:lstStyle/>
            <a:p>
              <a:pPr algn="ctr">
                <a:lnSpc>
                  <a:spcPts val="2730"/>
                </a:lnSpc>
              </a:pPr>
              <a:endParaRPr/>
            </a:p>
          </p:txBody>
        </p:sp>
      </p:grpSp>
      <p:grpSp>
        <p:nvGrpSpPr>
          <p:cNvPr id="21" name="Group 21"/>
          <p:cNvGrpSpPr/>
          <p:nvPr/>
        </p:nvGrpSpPr>
        <p:grpSpPr>
          <a:xfrm>
            <a:off x="0" y="1201940"/>
            <a:ext cx="1276329" cy="154772"/>
            <a:chOff x="0" y="0"/>
            <a:chExt cx="336153" cy="40763"/>
          </a:xfrm>
        </p:grpSpPr>
        <p:sp>
          <p:nvSpPr>
            <p:cNvPr id="22" name="Freeform 22"/>
            <p:cNvSpPr/>
            <p:nvPr/>
          </p:nvSpPr>
          <p:spPr>
            <a:xfrm>
              <a:off x="0" y="0"/>
              <a:ext cx="336153" cy="40763"/>
            </a:xfrm>
            <a:custGeom>
              <a:avLst/>
              <a:gdLst/>
              <a:ahLst/>
              <a:cxnLst/>
              <a:rect l="l" t="t" r="r" b="b"/>
              <a:pathLst>
                <a:path w="336153" h="40763">
                  <a:moveTo>
                    <a:pt x="0" y="0"/>
                  </a:moveTo>
                  <a:lnTo>
                    <a:pt x="336153" y="0"/>
                  </a:lnTo>
                  <a:lnTo>
                    <a:pt x="336153" y="40763"/>
                  </a:lnTo>
                  <a:lnTo>
                    <a:pt x="0" y="40763"/>
                  </a:lnTo>
                  <a:close/>
                </a:path>
              </a:pathLst>
            </a:custGeom>
            <a:solidFill>
              <a:srgbClr val="F6AC87"/>
            </a:solidFill>
          </p:spPr>
        </p:sp>
        <p:sp>
          <p:nvSpPr>
            <p:cNvPr id="23" name="TextBox 23"/>
            <p:cNvSpPr txBox="1"/>
            <p:nvPr/>
          </p:nvSpPr>
          <p:spPr>
            <a:xfrm>
              <a:off x="0" y="-28575"/>
              <a:ext cx="336153" cy="69338"/>
            </a:xfrm>
            <a:prstGeom prst="rect">
              <a:avLst/>
            </a:prstGeom>
          </p:spPr>
          <p:txBody>
            <a:bodyPr lIns="50800" tIns="50800" rIns="50800" bIns="50800" rtlCol="0" anchor="ctr"/>
            <a:lstStyle/>
            <a:p>
              <a:pPr algn="ctr">
                <a:lnSpc>
                  <a:spcPts val="2730"/>
                </a:lnSpc>
              </a:pPr>
              <a:endParaRPr/>
            </a:p>
          </p:txBody>
        </p:sp>
      </p:grpSp>
      <p:grpSp>
        <p:nvGrpSpPr>
          <p:cNvPr id="24" name="Group 24"/>
          <p:cNvGrpSpPr/>
          <p:nvPr/>
        </p:nvGrpSpPr>
        <p:grpSpPr>
          <a:xfrm>
            <a:off x="7252881" y="1122532"/>
            <a:ext cx="2859321" cy="137587"/>
            <a:chOff x="0" y="0"/>
            <a:chExt cx="753072" cy="36237"/>
          </a:xfrm>
        </p:grpSpPr>
        <p:sp>
          <p:nvSpPr>
            <p:cNvPr id="25" name="Freeform 25"/>
            <p:cNvSpPr/>
            <p:nvPr/>
          </p:nvSpPr>
          <p:spPr>
            <a:xfrm>
              <a:off x="0" y="0"/>
              <a:ext cx="753072" cy="36237"/>
            </a:xfrm>
            <a:custGeom>
              <a:avLst/>
              <a:gdLst/>
              <a:ahLst/>
              <a:cxnLst/>
              <a:rect l="l" t="t" r="r" b="b"/>
              <a:pathLst>
                <a:path w="753072" h="36237">
                  <a:moveTo>
                    <a:pt x="0" y="0"/>
                  </a:moveTo>
                  <a:lnTo>
                    <a:pt x="753072" y="0"/>
                  </a:lnTo>
                  <a:lnTo>
                    <a:pt x="753072" y="36237"/>
                  </a:lnTo>
                  <a:lnTo>
                    <a:pt x="0" y="36237"/>
                  </a:lnTo>
                  <a:close/>
                </a:path>
              </a:pathLst>
            </a:custGeom>
            <a:solidFill>
              <a:srgbClr val="A61D59"/>
            </a:solidFill>
          </p:spPr>
        </p:sp>
        <p:sp>
          <p:nvSpPr>
            <p:cNvPr id="26" name="TextBox 26"/>
            <p:cNvSpPr txBox="1"/>
            <p:nvPr/>
          </p:nvSpPr>
          <p:spPr>
            <a:xfrm>
              <a:off x="0" y="-28575"/>
              <a:ext cx="753072" cy="64812"/>
            </a:xfrm>
            <a:prstGeom prst="rect">
              <a:avLst/>
            </a:prstGeom>
          </p:spPr>
          <p:txBody>
            <a:bodyPr lIns="50800" tIns="50800" rIns="50800" bIns="50800" rtlCol="0" anchor="ctr"/>
            <a:lstStyle/>
            <a:p>
              <a:pPr algn="ctr">
                <a:lnSpc>
                  <a:spcPts val="2730"/>
                </a:lnSpc>
              </a:pPr>
              <a:endParaRPr/>
            </a:p>
          </p:txBody>
        </p:sp>
      </p:grpSp>
      <p:grpSp>
        <p:nvGrpSpPr>
          <p:cNvPr id="27" name="Group 27"/>
          <p:cNvGrpSpPr/>
          <p:nvPr/>
        </p:nvGrpSpPr>
        <p:grpSpPr>
          <a:xfrm>
            <a:off x="1276329" y="1205478"/>
            <a:ext cx="1409402" cy="151234"/>
            <a:chOff x="0" y="0"/>
            <a:chExt cx="371200" cy="39831"/>
          </a:xfrm>
        </p:grpSpPr>
        <p:sp>
          <p:nvSpPr>
            <p:cNvPr id="28" name="Freeform 28"/>
            <p:cNvSpPr/>
            <p:nvPr/>
          </p:nvSpPr>
          <p:spPr>
            <a:xfrm>
              <a:off x="0" y="0"/>
              <a:ext cx="371201" cy="39831"/>
            </a:xfrm>
            <a:custGeom>
              <a:avLst/>
              <a:gdLst/>
              <a:ahLst/>
              <a:cxnLst/>
              <a:rect l="l" t="t" r="r" b="b"/>
              <a:pathLst>
                <a:path w="371201" h="39831">
                  <a:moveTo>
                    <a:pt x="0" y="0"/>
                  </a:moveTo>
                  <a:lnTo>
                    <a:pt x="371201" y="0"/>
                  </a:lnTo>
                  <a:lnTo>
                    <a:pt x="371201" y="39831"/>
                  </a:lnTo>
                  <a:lnTo>
                    <a:pt x="0" y="39831"/>
                  </a:lnTo>
                  <a:close/>
                </a:path>
              </a:pathLst>
            </a:custGeom>
            <a:solidFill>
              <a:srgbClr val="A61D59"/>
            </a:solidFill>
          </p:spPr>
        </p:sp>
        <p:sp>
          <p:nvSpPr>
            <p:cNvPr id="29" name="TextBox 29"/>
            <p:cNvSpPr txBox="1"/>
            <p:nvPr/>
          </p:nvSpPr>
          <p:spPr>
            <a:xfrm>
              <a:off x="0" y="-28575"/>
              <a:ext cx="371200" cy="68406"/>
            </a:xfrm>
            <a:prstGeom prst="rect">
              <a:avLst/>
            </a:prstGeom>
          </p:spPr>
          <p:txBody>
            <a:bodyPr lIns="50800" tIns="50800" rIns="50800" bIns="50800" rtlCol="0" anchor="ctr"/>
            <a:lstStyle/>
            <a:p>
              <a:pPr algn="ctr">
                <a:lnSpc>
                  <a:spcPts val="2730"/>
                </a:lnSpc>
              </a:pPr>
              <a:endParaRPr/>
            </a:p>
          </p:txBody>
        </p:sp>
      </p:grpSp>
      <p:sp>
        <p:nvSpPr>
          <p:cNvPr id="30" name="Freeform 30"/>
          <p:cNvSpPr/>
          <p:nvPr/>
        </p:nvSpPr>
        <p:spPr>
          <a:xfrm>
            <a:off x="9921558" y="7921243"/>
            <a:ext cx="7295061" cy="2237562"/>
          </a:xfrm>
          <a:custGeom>
            <a:avLst/>
            <a:gdLst/>
            <a:ahLst/>
            <a:cxnLst/>
            <a:rect l="l" t="t" r="r" b="b"/>
            <a:pathLst>
              <a:path w="7295061" h="2237562">
                <a:moveTo>
                  <a:pt x="0" y="0"/>
                </a:moveTo>
                <a:lnTo>
                  <a:pt x="7295061" y="0"/>
                </a:lnTo>
                <a:lnTo>
                  <a:pt x="7295061" y="2237562"/>
                </a:lnTo>
                <a:lnTo>
                  <a:pt x="0" y="2237562"/>
                </a:lnTo>
                <a:lnTo>
                  <a:pt x="0" y="0"/>
                </a:lnTo>
                <a:close/>
              </a:path>
            </a:pathLst>
          </a:custGeom>
          <a:blipFill>
            <a:blip r:embed="rId12"/>
            <a:stretch>
              <a:fillRect b="-2158"/>
            </a:stretch>
          </a:blipFill>
          <a:ln w="38100" cap="sq">
            <a:solidFill>
              <a:srgbClr val="3F6DBA"/>
            </a:solidFill>
            <a:prstDash val="solid"/>
            <a:miter/>
          </a:ln>
        </p:spPr>
      </p:sp>
      <p:sp>
        <p:nvSpPr>
          <p:cNvPr id="31" name="Freeform 31"/>
          <p:cNvSpPr/>
          <p:nvPr/>
        </p:nvSpPr>
        <p:spPr>
          <a:xfrm>
            <a:off x="6849132" y="1480284"/>
            <a:ext cx="3008479" cy="4467811"/>
          </a:xfrm>
          <a:custGeom>
            <a:avLst/>
            <a:gdLst/>
            <a:ahLst/>
            <a:cxnLst/>
            <a:rect l="l" t="t" r="r" b="b"/>
            <a:pathLst>
              <a:path w="3008479" h="4467811">
                <a:moveTo>
                  <a:pt x="0" y="0"/>
                </a:moveTo>
                <a:lnTo>
                  <a:pt x="3008479" y="0"/>
                </a:lnTo>
                <a:lnTo>
                  <a:pt x="3008479" y="4467811"/>
                </a:lnTo>
                <a:lnTo>
                  <a:pt x="0" y="4467811"/>
                </a:lnTo>
                <a:lnTo>
                  <a:pt x="0" y="0"/>
                </a:lnTo>
                <a:close/>
              </a:path>
            </a:pathLst>
          </a:custGeom>
          <a:blipFill>
            <a:blip r:embed="rId13"/>
            <a:stretch>
              <a:fillRect b="-29377"/>
            </a:stretch>
          </a:blipFill>
          <a:ln w="38100" cap="sq">
            <a:solidFill>
              <a:srgbClr val="3F6DBA"/>
            </a:solidFill>
            <a:prstDash val="solid"/>
            <a:miter/>
          </a:ln>
        </p:spPr>
      </p:sp>
      <p:sp>
        <p:nvSpPr>
          <p:cNvPr id="32" name="Freeform 32"/>
          <p:cNvSpPr/>
          <p:nvPr/>
        </p:nvSpPr>
        <p:spPr>
          <a:xfrm>
            <a:off x="10215963" y="4813254"/>
            <a:ext cx="2707204" cy="2384487"/>
          </a:xfrm>
          <a:custGeom>
            <a:avLst/>
            <a:gdLst/>
            <a:ahLst/>
            <a:cxnLst/>
            <a:rect l="l" t="t" r="r" b="b"/>
            <a:pathLst>
              <a:path w="2707204" h="2384487">
                <a:moveTo>
                  <a:pt x="0" y="0"/>
                </a:moveTo>
                <a:lnTo>
                  <a:pt x="2707204" y="0"/>
                </a:lnTo>
                <a:lnTo>
                  <a:pt x="2707204" y="2384488"/>
                </a:lnTo>
                <a:lnTo>
                  <a:pt x="0" y="2384488"/>
                </a:lnTo>
                <a:lnTo>
                  <a:pt x="0" y="0"/>
                </a:lnTo>
                <a:close/>
              </a:path>
            </a:pathLst>
          </a:custGeom>
          <a:blipFill>
            <a:blip r:embed="rId14"/>
            <a:stretch>
              <a:fillRect l="-4368" t="-6869" r="-15171"/>
            </a:stretch>
          </a:blipFill>
          <a:ln w="38100" cap="sq">
            <a:solidFill>
              <a:srgbClr val="3F6DBA"/>
            </a:solidFill>
            <a:prstDash val="solid"/>
            <a:miter/>
          </a:ln>
        </p:spPr>
      </p:sp>
      <p:sp>
        <p:nvSpPr>
          <p:cNvPr id="33" name="Freeform 33"/>
          <p:cNvSpPr/>
          <p:nvPr/>
        </p:nvSpPr>
        <p:spPr>
          <a:xfrm>
            <a:off x="9921558" y="1413609"/>
            <a:ext cx="8314433" cy="3055909"/>
          </a:xfrm>
          <a:custGeom>
            <a:avLst/>
            <a:gdLst/>
            <a:ahLst/>
            <a:cxnLst/>
            <a:rect l="l" t="t" r="r" b="b"/>
            <a:pathLst>
              <a:path w="8314433" h="3055909">
                <a:moveTo>
                  <a:pt x="0" y="0"/>
                </a:moveTo>
                <a:lnTo>
                  <a:pt x="8314433" y="0"/>
                </a:lnTo>
                <a:lnTo>
                  <a:pt x="8314433" y="3055909"/>
                </a:lnTo>
                <a:lnTo>
                  <a:pt x="0" y="3055909"/>
                </a:lnTo>
                <a:lnTo>
                  <a:pt x="0" y="0"/>
                </a:lnTo>
                <a:close/>
              </a:path>
            </a:pathLst>
          </a:custGeom>
          <a:blipFill>
            <a:blip r:embed="rId15"/>
            <a:stretch>
              <a:fillRect t="-296" r="-676" b="-13534"/>
            </a:stretch>
          </a:blipFill>
          <a:ln w="38100" cap="sq">
            <a:solidFill>
              <a:srgbClr val="3F6DBA"/>
            </a:solidFill>
            <a:prstDash val="solid"/>
            <a:miter/>
          </a:ln>
        </p:spPr>
      </p:sp>
      <p:sp>
        <p:nvSpPr>
          <p:cNvPr id="34" name="Freeform 34"/>
          <p:cNvSpPr/>
          <p:nvPr/>
        </p:nvSpPr>
        <p:spPr>
          <a:xfrm>
            <a:off x="14657128" y="5272359"/>
            <a:ext cx="2528112" cy="2338503"/>
          </a:xfrm>
          <a:custGeom>
            <a:avLst/>
            <a:gdLst/>
            <a:ahLst/>
            <a:cxnLst/>
            <a:rect l="l" t="t" r="r" b="b"/>
            <a:pathLst>
              <a:path w="2528112" h="2338503">
                <a:moveTo>
                  <a:pt x="0" y="0"/>
                </a:moveTo>
                <a:lnTo>
                  <a:pt x="2528112" y="0"/>
                </a:lnTo>
                <a:lnTo>
                  <a:pt x="2528112" y="2338504"/>
                </a:lnTo>
                <a:lnTo>
                  <a:pt x="0" y="2338504"/>
                </a:lnTo>
                <a:lnTo>
                  <a:pt x="0" y="0"/>
                </a:lnTo>
                <a:close/>
              </a:path>
            </a:pathLst>
          </a:custGeom>
          <a:blipFill>
            <a:blip r:embed="rId16"/>
            <a:stretch>
              <a:fillRect/>
            </a:stretch>
          </a:blipFill>
        </p:spPr>
      </p:sp>
      <p:sp>
        <p:nvSpPr>
          <p:cNvPr id="35" name="TextBox 35"/>
          <p:cNvSpPr txBox="1"/>
          <p:nvPr/>
        </p:nvSpPr>
        <p:spPr>
          <a:xfrm>
            <a:off x="227699" y="281854"/>
            <a:ext cx="3506662" cy="759878"/>
          </a:xfrm>
          <a:prstGeom prst="rect">
            <a:avLst/>
          </a:prstGeom>
        </p:spPr>
        <p:txBody>
          <a:bodyPr lIns="0" tIns="0" rIns="0" bIns="0" rtlCol="0" anchor="t">
            <a:spAutoFit/>
          </a:bodyPr>
          <a:lstStyle/>
          <a:p>
            <a:pPr algn="ctr">
              <a:lnSpc>
                <a:spcPts val="3074"/>
              </a:lnSpc>
            </a:pPr>
            <a:r>
              <a:rPr lang="en-US" sz="2195" b="1">
                <a:solidFill>
                  <a:srgbClr val="000000"/>
                </a:solidFill>
                <a:latin typeface="Canva Sans Bold"/>
                <a:ea typeface="Canva Sans Bold"/>
                <a:cs typeface="Canva Sans Bold"/>
                <a:sym typeface="Canva Sans Bold"/>
              </a:rPr>
              <a:t>EDA &amp; Feature Engineering</a:t>
            </a:r>
          </a:p>
        </p:txBody>
      </p:sp>
      <p:sp>
        <p:nvSpPr>
          <p:cNvPr id="36" name="TextBox 36"/>
          <p:cNvSpPr txBox="1"/>
          <p:nvPr/>
        </p:nvSpPr>
        <p:spPr>
          <a:xfrm>
            <a:off x="136866" y="1281094"/>
            <a:ext cx="3269057" cy="654025"/>
          </a:xfrm>
          <a:prstGeom prst="rect">
            <a:avLst/>
          </a:prstGeom>
        </p:spPr>
        <p:txBody>
          <a:bodyPr wrap="square" lIns="0" tIns="0" rIns="0" bIns="0" rtlCol="0" anchor="t">
            <a:spAutoFit/>
          </a:bodyPr>
          <a:lstStyle/>
          <a:p>
            <a:pPr algn="ctr">
              <a:lnSpc>
                <a:spcPts val="5106"/>
              </a:lnSpc>
            </a:pPr>
            <a:r>
              <a:rPr lang="en-US" sz="3647" b="1" dirty="0">
                <a:solidFill>
                  <a:srgbClr val="E95346"/>
                </a:solidFill>
                <a:latin typeface="Canva Sans Bold"/>
                <a:ea typeface="Canva Sans Bold"/>
                <a:cs typeface="Canva Sans Bold"/>
                <a:sym typeface="Canva Sans Bold"/>
              </a:rPr>
              <a:t>Data Insights</a:t>
            </a:r>
          </a:p>
        </p:txBody>
      </p:sp>
      <p:sp>
        <p:nvSpPr>
          <p:cNvPr id="37" name="TextBox 37"/>
          <p:cNvSpPr txBox="1"/>
          <p:nvPr/>
        </p:nvSpPr>
        <p:spPr>
          <a:xfrm>
            <a:off x="227699" y="2159742"/>
            <a:ext cx="6621433" cy="2833176"/>
          </a:xfrm>
          <a:prstGeom prst="rect">
            <a:avLst/>
          </a:prstGeom>
        </p:spPr>
        <p:txBody>
          <a:bodyPr lIns="0" tIns="0" rIns="0" bIns="0" rtlCol="0" anchor="t">
            <a:spAutoFit/>
          </a:bodyPr>
          <a:lstStyle/>
          <a:p>
            <a:pPr algn="l">
              <a:lnSpc>
                <a:spcPts val="2489"/>
              </a:lnSpc>
              <a:spcBef>
                <a:spcPct val="0"/>
              </a:spcBef>
            </a:pPr>
            <a:r>
              <a:rPr lang="en-US" sz="1915" b="1" dirty="0">
                <a:solidFill>
                  <a:srgbClr val="000000"/>
                </a:solidFill>
                <a:latin typeface="Klein Bold"/>
                <a:ea typeface="Klein Bold"/>
                <a:cs typeface="Klein Bold"/>
                <a:sym typeface="Klein Bold"/>
              </a:rPr>
              <a:t>The dataset comprises 300 rows and 14 feature columns, including 7 categorical features. It is well-prepared, with no missing values and a perfectly balanced class distribution, ensuring there is no class imbalance. The features exhibit minimal correlation, and the data contains very few outliers. These characteristics indicate that the dataset has already undergone thorough preprocessing, making it clean and ready for analysis.</a:t>
            </a:r>
          </a:p>
        </p:txBody>
      </p:sp>
      <p:sp>
        <p:nvSpPr>
          <p:cNvPr id="38" name="TextBox 38"/>
          <p:cNvSpPr txBox="1"/>
          <p:nvPr/>
        </p:nvSpPr>
        <p:spPr>
          <a:xfrm>
            <a:off x="257506" y="5300725"/>
            <a:ext cx="4806710" cy="647369"/>
          </a:xfrm>
          <a:prstGeom prst="rect">
            <a:avLst/>
          </a:prstGeom>
        </p:spPr>
        <p:txBody>
          <a:bodyPr lIns="0" tIns="0" rIns="0" bIns="0" rtlCol="0" anchor="t">
            <a:spAutoFit/>
          </a:bodyPr>
          <a:lstStyle/>
          <a:p>
            <a:pPr algn="ctr">
              <a:lnSpc>
                <a:spcPts val="5251"/>
              </a:lnSpc>
            </a:pPr>
            <a:r>
              <a:rPr lang="en-US" sz="3750" b="1">
                <a:solidFill>
                  <a:srgbClr val="E95346"/>
                </a:solidFill>
                <a:latin typeface="Canva Sans Bold"/>
                <a:ea typeface="Canva Sans Bold"/>
                <a:cs typeface="Canva Sans Bold"/>
                <a:sym typeface="Canva Sans Bold"/>
              </a:rPr>
              <a:t>Feature engineering</a:t>
            </a:r>
          </a:p>
        </p:txBody>
      </p:sp>
      <p:sp>
        <p:nvSpPr>
          <p:cNvPr id="39" name="TextBox 39"/>
          <p:cNvSpPr txBox="1"/>
          <p:nvPr/>
        </p:nvSpPr>
        <p:spPr>
          <a:xfrm>
            <a:off x="136867" y="6472488"/>
            <a:ext cx="9007133" cy="2868934"/>
          </a:xfrm>
          <a:prstGeom prst="rect">
            <a:avLst/>
          </a:prstGeom>
        </p:spPr>
        <p:txBody>
          <a:bodyPr lIns="0" tIns="0" rIns="0" bIns="0" rtlCol="0" anchor="t">
            <a:spAutoFit/>
          </a:bodyPr>
          <a:lstStyle/>
          <a:p>
            <a:pPr marL="350501" lvl="1" indent="-175250" algn="l">
              <a:lnSpc>
                <a:spcPts val="2110"/>
              </a:lnSpc>
              <a:buFont typeface="Arial"/>
              <a:buChar char="•"/>
            </a:pPr>
            <a:r>
              <a:rPr lang="en-US" sz="1623" b="1">
                <a:solidFill>
                  <a:srgbClr val="000000"/>
                </a:solidFill>
                <a:latin typeface="Klein Bold"/>
                <a:ea typeface="Klein Bold"/>
                <a:cs typeface="Klein Bold"/>
                <a:sym typeface="Klein Bold"/>
              </a:rPr>
              <a:t>Vehicle Speed Range: Categorizes speeds into ranges (e.g., "0-30", "30-60")</a:t>
            </a:r>
          </a:p>
          <a:p>
            <a:pPr marL="350501" lvl="1" indent="-175250" algn="l">
              <a:lnSpc>
                <a:spcPts val="2110"/>
              </a:lnSpc>
              <a:buFont typeface="Arial"/>
              <a:buChar char="•"/>
            </a:pPr>
            <a:r>
              <a:rPr lang="en-US" sz="1623" b="1">
                <a:solidFill>
                  <a:srgbClr val="000000"/>
                </a:solidFill>
                <a:latin typeface="Klein Bold"/>
                <a:ea typeface="Klein Bold"/>
                <a:cs typeface="Klein Bold"/>
                <a:sym typeface="Klein Bold"/>
              </a:rPr>
              <a:t>Benefit: Identifies the correlation between speed ranges and crash severity.</a:t>
            </a:r>
          </a:p>
          <a:p>
            <a:pPr marL="350501" lvl="1" indent="-175250" algn="l">
              <a:lnSpc>
                <a:spcPts val="2110"/>
              </a:lnSpc>
              <a:buFont typeface="Arial"/>
              <a:buChar char="•"/>
            </a:pPr>
            <a:r>
              <a:rPr lang="en-US" sz="1623" b="1">
                <a:solidFill>
                  <a:srgbClr val="000000"/>
                </a:solidFill>
                <a:latin typeface="Klein Bold"/>
                <a:ea typeface="Klein Bold"/>
                <a:cs typeface="Klein Bold"/>
                <a:sym typeface="Klein Bold"/>
              </a:rPr>
              <a:t>Age Range: Groups ages into intervals (e.g., "18-30", "30-40").</a:t>
            </a:r>
          </a:p>
          <a:p>
            <a:pPr marL="350501" lvl="1" indent="-175250" algn="l">
              <a:lnSpc>
                <a:spcPts val="2110"/>
              </a:lnSpc>
              <a:buFont typeface="Arial"/>
              <a:buChar char="•"/>
            </a:pPr>
            <a:r>
              <a:rPr lang="en-US" sz="1623" b="1">
                <a:solidFill>
                  <a:srgbClr val="000000"/>
                </a:solidFill>
                <a:latin typeface="Klein Bold"/>
                <a:ea typeface="Klein Bold"/>
                <a:cs typeface="Klein Bold"/>
                <a:sym typeface="Klein Bold"/>
              </a:rPr>
              <a:t>Benefit: Helps analyze crash trends among different age demographics.</a:t>
            </a:r>
          </a:p>
          <a:p>
            <a:pPr marL="350501" lvl="1" indent="-175250" algn="l">
              <a:lnSpc>
                <a:spcPts val="2110"/>
              </a:lnSpc>
              <a:buFont typeface="Arial"/>
              <a:buChar char="•"/>
            </a:pPr>
            <a:r>
              <a:rPr lang="en-US" sz="1623" b="1">
                <a:solidFill>
                  <a:srgbClr val="000000"/>
                </a:solidFill>
                <a:latin typeface="Klein Bold"/>
                <a:ea typeface="Klein Bold"/>
                <a:cs typeface="Klein Bold"/>
                <a:sym typeface="Klein Bold"/>
              </a:rPr>
              <a:t>Lane Width Range: Divides lane widths into small ranges (e.g., "3-3.1", "3.1-3.2").</a:t>
            </a:r>
          </a:p>
          <a:p>
            <a:pPr marL="350501" lvl="1" indent="-175250" algn="l">
              <a:lnSpc>
                <a:spcPts val="2110"/>
              </a:lnSpc>
              <a:buFont typeface="Arial"/>
              <a:buChar char="•"/>
            </a:pPr>
            <a:r>
              <a:rPr lang="en-US" sz="1623" b="1">
                <a:solidFill>
                  <a:srgbClr val="000000"/>
                </a:solidFill>
                <a:latin typeface="Klein Bold"/>
                <a:ea typeface="Klein Bold"/>
                <a:cs typeface="Klein Bold"/>
                <a:sym typeface="Klein Bold"/>
              </a:rPr>
              <a:t>Benefit: Assesses the impact of lane width on crash frequency and severity.</a:t>
            </a:r>
          </a:p>
          <a:p>
            <a:pPr marL="350501" lvl="1" indent="-175250" algn="l">
              <a:lnSpc>
                <a:spcPts val="2110"/>
              </a:lnSpc>
              <a:buFont typeface="Arial"/>
              <a:buChar char="•"/>
            </a:pPr>
            <a:r>
              <a:rPr lang="en-US" sz="1623" b="1">
                <a:solidFill>
                  <a:srgbClr val="000000"/>
                </a:solidFill>
                <a:latin typeface="Klein Bold"/>
                <a:ea typeface="Klein Bold"/>
                <a:cs typeface="Klein Bold"/>
                <a:sym typeface="Klein Bold"/>
              </a:rPr>
              <a:t>Over Speeding: Measures the difference between vehicle speed and speed limit.</a:t>
            </a:r>
          </a:p>
          <a:p>
            <a:pPr marL="350501" lvl="1" indent="-175250" algn="l">
              <a:lnSpc>
                <a:spcPts val="2110"/>
              </a:lnSpc>
              <a:buFont typeface="Arial"/>
              <a:buChar char="•"/>
            </a:pPr>
            <a:r>
              <a:rPr lang="en-US" sz="1623" b="1">
                <a:solidFill>
                  <a:srgbClr val="000000"/>
                </a:solidFill>
                <a:latin typeface="Klein Bold"/>
                <a:ea typeface="Klein Bold"/>
                <a:cs typeface="Klein Bold"/>
                <a:sym typeface="Klein Bold"/>
              </a:rPr>
              <a:t>Benefit: Flags instances of speeding, critical for studying risky driving behaviors.</a:t>
            </a:r>
          </a:p>
          <a:p>
            <a:pPr marL="350501" lvl="1" indent="-175250" algn="l">
              <a:lnSpc>
                <a:spcPts val="2110"/>
              </a:lnSpc>
              <a:buFont typeface="Arial"/>
              <a:buChar char="•"/>
            </a:pPr>
            <a:r>
              <a:rPr lang="en-US" sz="1623" b="1">
                <a:solidFill>
                  <a:srgbClr val="000000"/>
                </a:solidFill>
                <a:latin typeface="Klein Bold"/>
                <a:ea typeface="Klein Bold"/>
                <a:cs typeface="Klein Bold"/>
                <a:sym typeface="Klein Bold"/>
              </a:rPr>
              <a:t>Over Speeding Binary: Converts over-speeding into a binary format (1: speeding, 0: no speeding).</a:t>
            </a:r>
          </a:p>
          <a:p>
            <a:pPr marL="350501" lvl="1" indent="-175250" algn="l">
              <a:lnSpc>
                <a:spcPts val="2110"/>
              </a:lnSpc>
              <a:buFont typeface="Arial"/>
              <a:buChar char="•"/>
            </a:pPr>
            <a:r>
              <a:rPr lang="en-US" sz="1623" b="1">
                <a:solidFill>
                  <a:srgbClr val="000000"/>
                </a:solidFill>
                <a:latin typeface="Klein Bold"/>
                <a:ea typeface="Klein Bold"/>
                <a:cs typeface="Klein Bold"/>
                <a:sym typeface="Klein Bold"/>
              </a:rPr>
              <a:t>Benifit:For checking if a driver is overspeeding or not</a:t>
            </a:r>
          </a:p>
        </p:txBody>
      </p:sp>
      <p:sp>
        <p:nvSpPr>
          <p:cNvPr id="40" name="TextBox 40"/>
          <p:cNvSpPr txBox="1"/>
          <p:nvPr/>
        </p:nvSpPr>
        <p:spPr>
          <a:xfrm>
            <a:off x="14569503" y="4784679"/>
            <a:ext cx="2513529" cy="344805"/>
          </a:xfrm>
          <a:prstGeom prst="rect">
            <a:avLst/>
          </a:prstGeom>
        </p:spPr>
        <p:txBody>
          <a:bodyPr lIns="0" tIns="0" rIns="0" bIns="0" rtlCol="0" anchor="t">
            <a:spAutoFit/>
          </a:bodyPr>
          <a:lstStyle/>
          <a:p>
            <a:pPr algn="ctr">
              <a:lnSpc>
                <a:spcPts val="2730"/>
              </a:lnSpc>
              <a:spcBef>
                <a:spcPct val="0"/>
              </a:spcBef>
            </a:pPr>
            <a:r>
              <a:rPr lang="en-US" sz="2100" b="1">
                <a:solidFill>
                  <a:srgbClr val="E95346"/>
                </a:solidFill>
                <a:latin typeface="Klein Bold"/>
                <a:ea typeface="Klein Bold"/>
                <a:cs typeface="Klein Bold"/>
                <a:sym typeface="Klein Bold"/>
              </a:rPr>
              <a:t>Correlation matrix</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BF1ED"/>
        </a:solidFill>
        <a:effectLst/>
      </p:bgPr>
    </p:bg>
    <p:spTree>
      <p:nvGrpSpPr>
        <p:cNvPr id="1" name=""/>
        <p:cNvGrpSpPr/>
        <p:nvPr/>
      </p:nvGrpSpPr>
      <p:grpSpPr>
        <a:xfrm>
          <a:off x="0" y="0"/>
          <a:ext cx="0" cy="0"/>
          <a:chOff x="0" y="0"/>
          <a:chExt cx="0" cy="0"/>
        </a:xfrm>
      </p:grpSpPr>
      <p:grpSp>
        <p:nvGrpSpPr>
          <p:cNvPr id="2" name="Group 2"/>
          <p:cNvGrpSpPr/>
          <p:nvPr/>
        </p:nvGrpSpPr>
        <p:grpSpPr>
          <a:xfrm>
            <a:off x="4126118" y="0"/>
            <a:ext cx="14161882" cy="1270734"/>
            <a:chOff x="0" y="0"/>
            <a:chExt cx="3729878" cy="334679"/>
          </a:xfrm>
        </p:grpSpPr>
        <p:sp>
          <p:nvSpPr>
            <p:cNvPr id="3" name="Freeform 3"/>
            <p:cNvSpPr/>
            <p:nvPr/>
          </p:nvSpPr>
          <p:spPr>
            <a:xfrm>
              <a:off x="0" y="0"/>
              <a:ext cx="3729879" cy="334679"/>
            </a:xfrm>
            <a:custGeom>
              <a:avLst/>
              <a:gdLst/>
              <a:ahLst/>
              <a:cxnLst/>
              <a:rect l="l" t="t" r="r" b="b"/>
              <a:pathLst>
                <a:path w="3729879" h="334679">
                  <a:moveTo>
                    <a:pt x="0" y="0"/>
                  </a:moveTo>
                  <a:lnTo>
                    <a:pt x="3729879" y="0"/>
                  </a:lnTo>
                  <a:lnTo>
                    <a:pt x="3729879" y="334679"/>
                  </a:lnTo>
                  <a:lnTo>
                    <a:pt x="0" y="334679"/>
                  </a:lnTo>
                  <a:close/>
                </a:path>
              </a:pathLst>
            </a:custGeom>
            <a:solidFill>
              <a:srgbClr val="F6AC87"/>
            </a:solidFill>
          </p:spPr>
        </p:sp>
        <p:sp>
          <p:nvSpPr>
            <p:cNvPr id="4" name="TextBox 4"/>
            <p:cNvSpPr txBox="1"/>
            <p:nvPr/>
          </p:nvSpPr>
          <p:spPr>
            <a:xfrm>
              <a:off x="0" y="-38100"/>
              <a:ext cx="3729878" cy="372779"/>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7252881" y="10614"/>
            <a:ext cx="2859321" cy="1249505"/>
            <a:chOff x="0" y="0"/>
            <a:chExt cx="753072" cy="329088"/>
          </a:xfrm>
        </p:grpSpPr>
        <p:sp>
          <p:nvSpPr>
            <p:cNvPr id="6" name="Freeform 6"/>
            <p:cNvSpPr/>
            <p:nvPr/>
          </p:nvSpPr>
          <p:spPr>
            <a:xfrm>
              <a:off x="0" y="0"/>
              <a:ext cx="753072" cy="329088"/>
            </a:xfrm>
            <a:custGeom>
              <a:avLst/>
              <a:gdLst/>
              <a:ahLst/>
              <a:cxnLst/>
              <a:rect l="l" t="t" r="r" b="b"/>
              <a:pathLst>
                <a:path w="753072" h="329088">
                  <a:moveTo>
                    <a:pt x="0" y="0"/>
                  </a:moveTo>
                  <a:lnTo>
                    <a:pt x="753072" y="0"/>
                  </a:lnTo>
                  <a:lnTo>
                    <a:pt x="753072" y="329088"/>
                  </a:lnTo>
                  <a:lnTo>
                    <a:pt x="0" y="329088"/>
                  </a:lnTo>
                  <a:close/>
                </a:path>
              </a:pathLst>
            </a:custGeom>
            <a:solidFill>
              <a:srgbClr val="E95346"/>
            </a:solidFill>
          </p:spPr>
        </p:sp>
        <p:sp>
          <p:nvSpPr>
            <p:cNvPr id="7" name="TextBox 7"/>
            <p:cNvSpPr txBox="1"/>
            <p:nvPr/>
          </p:nvSpPr>
          <p:spPr>
            <a:xfrm>
              <a:off x="0" y="-28575"/>
              <a:ext cx="753072" cy="357663"/>
            </a:xfrm>
            <a:prstGeom prst="rect">
              <a:avLst/>
            </a:prstGeom>
          </p:spPr>
          <p:txBody>
            <a:bodyPr lIns="50800" tIns="50800" rIns="50800" bIns="50800" rtlCol="0" anchor="ctr"/>
            <a:lstStyle/>
            <a:p>
              <a:pPr algn="ctr">
                <a:lnSpc>
                  <a:spcPts val="2730"/>
                </a:lnSpc>
              </a:pPr>
              <a:endParaRPr/>
            </a:p>
          </p:txBody>
        </p:sp>
      </p:grpSp>
      <p:sp>
        <p:nvSpPr>
          <p:cNvPr id="8" name="TextBox 8"/>
          <p:cNvSpPr txBox="1"/>
          <p:nvPr/>
        </p:nvSpPr>
        <p:spPr>
          <a:xfrm>
            <a:off x="2501604" y="462829"/>
            <a:ext cx="5618569" cy="344805"/>
          </a:xfrm>
          <a:prstGeom prst="rect">
            <a:avLst/>
          </a:prstGeom>
        </p:spPr>
        <p:txBody>
          <a:bodyPr lIns="0" tIns="0" rIns="0" bIns="0" rtlCol="0" anchor="t">
            <a:spAutoFit/>
          </a:bodyPr>
          <a:lstStyle/>
          <a:p>
            <a:pPr marL="0" lvl="0" indent="0" algn="ctr">
              <a:lnSpc>
                <a:spcPts val="2730"/>
              </a:lnSpc>
              <a:spcBef>
                <a:spcPct val="0"/>
              </a:spcBef>
            </a:pPr>
            <a:r>
              <a:rPr lang="en-US" sz="2100" b="1" u="none" strike="noStrike">
                <a:solidFill>
                  <a:srgbClr val="2E1637"/>
                </a:solidFill>
                <a:latin typeface="Klein Bold"/>
                <a:ea typeface="Klein Bold"/>
                <a:cs typeface="Klein Bold"/>
                <a:sym typeface="Klein Bold"/>
              </a:rPr>
              <a:t>Introduction</a:t>
            </a:r>
          </a:p>
        </p:txBody>
      </p:sp>
      <p:sp>
        <p:nvSpPr>
          <p:cNvPr id="9" name="TextBox 9"/>
          <p:cNvSpPr txBox="1"/>
          <p:nvPr/>
        </p:nvSpPr>
        <p:spPr>
          <a:xfrm>
            <a:off x="5243333" y="462829"/>
            <a:ext cx="5963726" cy="344805"/>
          </a:xfrm>
          <a:prstGeom prst="rect">
            <a:avLst/>
          </a:prstGeom>
        </p:spPr>
        <p:txBody>
          <a:bodyPr lIns="0" tIns="0" rIns="0" bIns="0" rtlCol="0" anchor="t">
            <a:spAutoFit/>
          </a:bodyPr>
          <a:lstStyle/>
          <a:p>
            <a:pPr algn="ctr">
              <a:lnSpc>
                <a:spcPts val="2730"/>
              </a:lnSpc>
            </a:pPr>
            <a:r>
              <a:rPr lang="en-US" sz="2100" b="1">
                <a:solidFill>
                  <a:srgbClr val="000000"/>
                </a:solidFill>
                <a:latin typeface="Klein Bold"/>
                <a:ea typeface="Klein Bold"/>
                <a:cs typeface="Klein Bold"/>
                <a:sym typeface="Klein Bold"/>
              </a:rPr>
              <a:t>EDA</a:t>
            </a:r>
          </a:p>
        </p:txBody>
      </p:sp>
      <p:sp>
        <p:nvSpPr>
          <p:cNvPr id="10" name="Freeform 10"/>
          <p:cNvSpPr/>
          <p:nvPr/>
        </p:nvSpPr>
        <p:spPr>
          <a:xfrm>
            <a:off x="6295330" y="341901"/>
            <a:ext cx="583609" cy="533737"/>
          </a:xfrm>
          <a:custGeom>
            <a:avLst/>
            <a:gdLst/>
            <a:ahLst/>
            <a:cxnLst/>
            <a:rect l="l" t="t" r="r" b="b"/>
            <a:pathLst>
              <a:path w="583609" h="533737">
                <a:moveTo>
                  <a:pt x="0" y="0"/>
                </a:moveTo>
                <a:lnTo>
                  <a:pt x="583609" y="0"/>
                </a:lnTo>
                <a:lnTo>
                  <a:pt x="583609" y="533736"/>
                </a:lnTo>
                <a:lnTo>
                  <a:pt x="0" y="53373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TextBox 11"/>
          <p:cNvSpPr txBox="1"/>
          <p:nvPr/>
        </p:nvSpPr>
        <p:spPr>
          <a:xfrm>
            <a:off x="7925081" y="291379"/>
            <a:ext cx="5963726" cy="687705"/>
          </a:xfrm>
          <a:prstGeom prst="rect">
            <a:avLst/>
          </a:prstGeom>
        </p:spPr>
        <p:txBody>
          <a:bodyPr lIns="0" tIns="0" rIns="0" bIns="0" rtlCol="0" anchor="t">
            <a:spAutoFit/>
          </a:bodyPr>
          <a:lstStyle/>
          <a:p>
            <a:pPr algn="ctr">
              <a:lnSpc>
                <a:spcPts val="2730"/>
              </a:lnSpc>
            </a:pPr>
            <a:r>
              <a:rPr lang="en-US" sz="2100" b="1">
                <a:solidFill>
                  <a:srgbClr val="170E27"/>
                </a:solidFill>
                <a:latin typeface="Klein Bold"/>
                <a:ea typeface="Klein Bold"/>
                <a:cs typeface="Klein Bold"/>
                <a:sym typeface="Klein Bold"/>
              </a:rPr>
              <a:t>M.L.</a:t>
            </a:r>
          </a:p>
          <a:p>
            <a:pPr algn="ctr">
              <a:lnSpc>
                <a:spcPts val="2730"/>
              </a:lnSpc>
            </a:pPr>
            <a:r>
              <a:rPr lang="en-US" sz="2100" b="1">
                <a:solidFill>
                  <a:srgbClr val="170E27"/>
                </a:solidFill>
                <a:latin typeface="Klein Bold"/>
                <a:ea typeface="Klein Bold"/>
                <a:cs typeface="Klein Bold"/>
                <a:sym typeface="Klein Bold"/>
              </a:rPr>
              <a:t>Model</a:t>
            </a:r>
          </a:p>
        </p:txBody>
      </p:sp>
      <p:sp>
        <p:nvSpPr>
          <p:cNvPr id="12" name="TextBox 12"/>
          <p:cNvSpPr txBox="1"/>
          <p:nvPr/>
        </p:nvSpPr>
        <p:spPr>
          <a:xfrm>
            <a:off x="10829045" y="291379"/>
            <a:ext cx="5963726" cy="687705"/>
          </a:xfrm>
          <a:prstGeom prst="rect">
            <a:avLst/>
          </a:prstGeom>
        </p:spPr>
        <p:txBody>
          <a:bodyPr lIns="0" tIns="0" rIns="0" bIns="0" rtlCol="0" anchor="t">
            <a:spAutoFit/>
          </a:bodyPr>
          <a:lstStyle/>
          <a:p>
            <a:pPr algn="ctr">
              <a:lnSpc>
                <a:spcPts val="2730"/>
              </a:lnSpc>
            </a:pPr>
            <a:r>
              <a:rPr lang="en-US" sz="2100" b="1">
                <a:solidFill>
                  <a:srgbClr val="170E27"/>
                </a:solidFill>
                <a:latin typeface="Klein Bold"/>
                <a:ea typeface="Klein Bold"/>
                <a:cs typeface="Klein Bold"/>
                <a:sym typeface="Klein Bold"/>
              </a:rPr>
              <a:t>Proposed</a:t>
            </a:r>
          </a:p>
          <a:p>
            <a:pPr algn="ctr">
              <a:lnSpc>
                <a:spcPts val="2730"/>
              </a:lnSpc>
            </a:pPr>
            <a:r>
              <a:rPr lang="en-US" sz="2100" b="1">
                <a:solidFill>
                  <a:srgbClr val="170E27"/>
                </a:solidFill>
                <a:latin typeface="Klein Bold"/>
                <a:ea typeface="Klein Bold"/>
                <a:cs typeface="Klein Bold"/>
                <a:sym typeface="Klein Bold"/>
              </a:rPr>
              <a:t>Solution</a:t>
            </a:r>
          </a:p>
        </p:txBody>
      </p:sp>
      <p:sp>
        <p:nvSpPr>
          <p:cNvPr id="13" name="TextBox 13"/>
          <p:cNvSpPr txBox="1"/>
          <p:nvPr/>
        </p:nvSpPr>
        <p:spPr>
          <a:xfrm>
            <a:off x="13589667" y="462829"/>
            <a:ext cx="5963726" cy="344805"/>
          </a:xfrm>
          <a:prstGeom prst="rect">
            <a:avLst/>
          </a:prstGeom>
        </p:spPr>
        <p:txBody>
          <a:bodyPr lIns="0" tIns="0" rIns="0" bIns="0" rtlCol="0" anchor="t">
            <a:spAutoFit/>
          </a:bodyPr>
          <a:lstStyle/>
          <a:p>
            <a:pPr algn="ctr">
              <a:lnSpc>
                <a:spcPts val="2730"/>
              </a:lnSpc>
            </a:pPr>
            <a:r>
              <a:rPr lang="en-US" sz="2100" b="1">
                <a:solidFill>
                  <a:srgbClr val="000000"/>
                </a:solidFill>
                <a:latin typeface="Klein Bold"/>
                <a:ea typeface="Klein Bold"/>
                <a:cs typeface="Klein Bold"/>
                <a:sym typeface="Klein Bold"/>
              </a:rPr>
              <a:t>Conclusion</a:t>
            </a:r>
          </a:p>
        </p:txBody>
      </p:sp>
      <p:sp>
        <p:nvSpPr>
          <p:cNvPr id="14" name="Freeform 14"/>
          <p:cNvSpPr/>
          <p:nvPr/>
        </p:nvSpPr>
        <p:spPr>
          <a:xfrm>
            <a:off x="8849167" y="326105"/>
            <a:ext cx="589666" cy="589666"/>
          </a:xfrm>
          <a:custGeom>
            <a:avLst/>
            <a:gdLst/>
            <a:ahLst/>
            <a:cxnLst/>
            <a:rect l="l" t="t" r="r" b="b"/>
            <a:pathLst>
              <a:path w="589666" h="589666">
                <a:moveTo>
                  <a:pt x="0" y="0"/>
                </a:moveTo>
                <a:lnTo>
                  <a:pt x="589666" y="0"/>
                </a:lnTo>
                <a:lnTo>
                  <a:pt x="589666" y="589667"/>
                </a:lnTo>
                <a:lnTo>
                  <a:pt x="0" y="58966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Freeform 15"/>
          <p:cNvSpPr/>
          <p:nvPr/>
        </p:nvSpPr>
        <p:spPr>
          <a:xfrm>
            <a:off x="14657128" y="354962"/>
            <a:ext cx="395626" cy="560810"/>
          </a:xfrm>
          <a:custGeom>
            <a:avLst/>
            <a:gdLst/>
            <a:ahLst/>
            <a:cxnLst/>
            <a:rect l="l" t="t" r="r" b="b"/>
            <a:pathLst>
              <a:path w="395626" h="560810">
                <a:moveTo>
                  <a:pt x="0" y="0"/>
                </a:moveTo>
                <a:lnTo>
                  <a:pt x="395626" y="0"/>
                </a:lnTo>
                <a:lnTo>
                  <a:pt x="395626" y="560810"/>
                </a:lnTo>
                <a:lnTo>
                  <a:pt x="0" y="5608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6" name="Freeform 16"/>
          <p:cNvSpPr/>
          <p:nvPr/>
        </p:nvSpPr>
        <p:spPr>
          <a:xfrm>
            <a:off x="17447267" y="341901"/>
            <a:ext cx="558076" cy="558076"/>
          </a:xfrm>
          <a:custGeom>
            <a:avLst/>
            <a:gdLst/>
            <a:ahLst/>
            <a:cxnLst/>
            <a:rect l="l" t="t" r="r" b="b"/>
            <a:pathLst>
              <a:path w="558076" h="558076">
                <a:moveTo>
                  <a:pt x="0" y="0"/>
                </a:moveTo>
                <a:lnTo>
                  <a:pt x="558076" y="0"/>
                </a:lnTo>
                <a:lnTo>
                  <a:pt x="558076" y="558076"/>
                </a:lnTo>
                <a:lnTo>
                  <a:pt x="0" y="55807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7" name="Freeform 17"/>
          <p:cNvSpPr/>
          <p:nvPr/>
        </p:nvSpPr>
        <p:spPr>
          <a:xfrm>
            <a:off x="11569565" y="270339"/>
            <a:ext cx="734106" cy="708746"/>
          </a:xfrm>
          <a:custGeom>
            <a:avLst/>
            <a:gdLst/>
            <a:ahLst/>
            <a:cxnLst/>
            <a:rect l="l" t="t" r="r" b="b"/>
            <a:pathLst>
              <a:path w="734106" h="708746">
                <a:moveTo>
                  <a:pt x="0" y="0"/>
                </a:moveTo>
                <a:lnTo>
                  <a:pt x="734106" y="0"/>
                </a:lnTo>
                <a:lnTo>
                  <a:pt x="734106" y="708745"/>
                </a:lnTo>
                <a:lnTo>
                  <a:pt x="0" y="708745"/>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grpSp>
        <p:nvGrpSpPr>
          <p:cNvPr id="18" name="Group 18"/>
          <p:cNvGrpSpPr/>
          <p:nvPr/>
        </p:nvGrpSpPr>
        <p:grpSpPr>
          <a:xfrm>
            <a:off x="2685731" y="1205478"/>
            <a:ext cx="1440387" cy="151234"/>
            <a:chOff x="0" y="0"/>
            <a:chExt cx="379361" cy="39831"/>
          </a:xfrm>
        </p:grpSpPr>
        <p:sp>
          <p:nvSpPr>
            <p:cNvPr id="19" name="Freeform 19"/>
            <p:cNvSpPr/>
            <p:nvPr/>
          </p:nvSpPr>
          <p:spPr>
            <a:xfrm>
              <a:off x="0" y="0"/>
              <a:ext cx="379361" cy="39831"/>
            </a:xfrm>
            <a:custGeom>
              <a:avLst/>
              <a:gdLst/>
              <a:ahLst/>
              <a:cxnLst/>
              <a:rect l="l" t="t" r="r" b="b"/>
              <a:pathLst>
                <a:path w="379361" h="39831">
                  <a:moveTo>
                    <a:pt x="0" y="0"/>
                  </a:moveTo>
                  <a:lnTo>
                    <a:pt x="379361" y="0"/>
                  </a:lnTo>
                  <a:lnTo>
                    <a:pt x="379361" y="39831"/>
                  </a:lnTo>
                  <a:lnTo>
                    <a:pt x="0" y="39831"/>
                  </a:lnTo>
                  <a:close/>
                </a:path>
              </a:pathLst>
            </a:custGeom>
            <a:solidFill>
              <a:srgbClr val="E95346"/>
            </a:solidFill>
          </p:spPr>
        </p:sp>
        <p:sp>
          <p:nvSpPr>
            <p:cNvPr id="20" name="TextBox 20"/>
            <p:cNvSpPr txBox="1"/>
            <p:nvPr/>
          </p:nvSpPr>
          <p:spPr>
            <a:xfrm>
              <a:off x="0" y="-28575"/>
              <a:ext cx="379361" cy="68406"/>
            </a:xfrm>
            <a:prstGeom prst="rect">
              <a:avLst/>
            </a:prstGeom>
          </p:spPr>
          <p:txBody>
            <a:bodyPr lIns="50800" tIns="50800" rIns="50800" bIns="50800" rtlCol="0" anchor="ctr"/>
            <a:lstStyle/>
            <a:p>
              <a:pPr algn="ctr">
                <a:lnSpc>
                  <a:spcPts val="2730"/>
                </a:lnSpc>
              </a:pPr>
              <a:endParaRPr/>
            </a:p>
          </p:txBody>
        </p:sp>
      </p:grpSp>
      <p:grpSp>
        <p:nvGrpSpPr>
          <p:cNvPr id="21" name="Group 21"/>
          <p:cNvGrpSpPr/>
          <p:nvPr/>
        </p:nvGrpSpPr>
        <p:grpSpPr>
          <a:xfrm>
            <a:off x="0" y="1201940"/>
            <a:ext cx="1276329" cy="154772"/>
            <a:chOff x="0" y="0"/>
            <a:chExt cx="336153" cy="40763"/>
          </a:xfrm>
        </p:grpSpPr>
        <p:sp>
          <p:nvSpPr>
            <p:cNvPr id="22" name="Freeform 22"/>
            <p:cNvSpPr/>
            <p:nvPr/>
          </p:nvSpPr>
          <p:spPr>
            <a:xfrm>
              <a:off x="0" y="0"/>
              <a:ext cx="336153" cy="40763"/>
            </a:xfrm>
            <a:custGeom>
              <a:avLst/>
              <a:gdLst/>
              <a:ahLst/>
              <a:cxnLst/>
              <a:rect l="l" t="t" r="r" b="b"/>
              <a:pathLst>
                <a:path w="336153" h="40763">
                  <a:moveTo>
                    <a:pt x="0" y="0"/>
                  </a:moveTo>
                  <a:lnTo>
                    <a:pt x="336153" y="0"/>
                  </a:lnTo>
                  <a:lnTo>
                    <a:pt x="336153" y="40763"/>
                  </a:lnTo>
                  <a:lnTo>
                    <a:pt x="0" y="40763"/>
                  </a:lnTo>
                  <a:close/>
                </a:path>
              </a:pathLst>
            </a:custGeom>
            <a:solidFill>
              <a:srgbClr val="F6AC87"/>
            </a:solidFill>
          </p:spPr>
        </p:sp>
        <p:sp>
          <p:nvSpPr>
            <p:cNvPr id="23" name="TextBox 23"/>
            <p:cNvSpPr txBox="1"/>
            <p:nvPr/>
          </p:nvSpPr>
          <p:spPr>
            <a:xfrm>
              <a:off x="0" y="-28575"/>
              <a:ext cx="336153" cy="69338"/>
            </a:xfrm>
            <a:prstGeom prst="rect">
              <a:avLst/>
            </a:prstGeom>
          </p:spPr>
          <p:txBody>
            <a:bodyPr lIns="50800" tIns="50800" rIns="50800" bIns="50800" rtlCol="0" anchor="ctr"/>
            <a:lstStyle/>
            <a:p>
              <a:pPr algn="ctr">
                <a:lnSpc>
                  <a:spcPts val="2730"/>
                </a:lnSpc>
              </a:pPr>
              <a:endParaRPr/>
            </a:p>
          </p:txBody>
        </p:sp>
      </p:grpSp>
      <p:grpSp>
        <p:nvGrpSpPr>
          <p:cNvPr id="24" name="Group 24"/>
          <p:cNvGrpSpPr/>
          <p:nvPr/>
        </p:nvGrpSpPr>
        <p:grpSpPr>
          <a:xfrm>
            <a:off x="7252881" y="1122532"/>
            <a:ext cx="2859321" cy="137587"/>
            <a:chOff x="0" y="0"/>
            <a:chExt cx="753072" cy="36237"/>
          </a:xfrm>
        </p:grpSpPr>
        <p:sp>
          <p:nvSpPr>
            <p:cNvPr id="25" name="Freeform 25"/>
            <p:cNvSpPr/>
            <p:nvPr/>
          </p:nvSpPr>
          <p:spPr>
            <a:xfrm>
              <a:off x="0" y="0"/>
              <a:ext cx="753072" cy="36237"/>
            </a:xfrm>
            <a:custGeom>
              <a:avLst/>
              <a:gdLst/>
              <a:ahLst/>
              <a:cxnLst/>
              <a:rect l="l" t="t" r="r" b="b"/>
              <a:pathLst>
                <a:path w="753072" h="36237">
                  <a:moveTo>
                    <a:pt x="0" y="0"/>
                  </a:moveTo>
                  <a:lnTo>
                    <a:pt x="753072" y="0"/>
                  </a:lnTo>
                  <a:lnTo>
                    <a:pt x="753072" y="36237"/>
                  </a:lnTo>
                  <a:lnTo>
                    <a:pt x="0" y="36237"/>
                  </a:lnTo>
                  <a:close/>
                </a:path>
              </a:pathLst>
            </a:custGeom>
            <a:solidFill>
              <a:srgbClr val="A61D59"/>
            </a:solidFill>
          </p:spPr>
        </p:sp>
        <p:sp>
          <p:nvSpPr>
            <p:cNvPr id="26" name="TextBox 26"/>
            <p:cNvSpPr txBox="1"/>
            <p:nvPr/>
          </p:nvSpPr>
          <p:spPr>
            <a:xfrm>
              <a:off x="0" y="-28575"/>
              <a:ext cx="753072" cy="64812"/>
            </a:xfrm>
            <a:prstGeom prst="rect">
              <a:avLst/>
            </a:prstGeom>
          </p:spPr>
          <p:txBody>
            <a:bodyPr lIns="50800" tIns="50800" rIns="50800" bIns="50800" rtlCol="0" anchor="ctr"/>
            <a:lstStyle/>
            <a:p>
              <a:pPr algn="ctr">
                <a:lnSpc>
                  <a:spcPts val="2730"/>
                </a:lnSpc>
              </a:pPr>
              <a:endParaRPr/>
            </a:p>
          </p:txBody>
        </p:sp>
      </p:grpSp>
      <p:grpSp>
        <p:nvGrpSpPr>
          <p:cNvPr id="27" name="Group 27"/>
          <p:cNvGrpSpPr/>
          <p:nvPr/>
        </p:nvGrpSpPr>
        <p:grpSpPr>
          <a:xfrm>
            <a:off x="1276329" y="1205478"/>
            <a:ext cx="1409402" cy="151234"/>
            <a:chOff x="0" y="0"/>
            <a:chExt cx="371200" cy="39831"/>
          </a:xfrm>
        </p:grpSpPr>
        <p:sp>
          <p:nvSpPr>
            <p:cNvPr id="28" name="Freeform 28"/>
            <p:cNvSpPr/>
            <p:nvPr/>
          </p:nvSpPr>
          <p:spPr>
            <a:xfrm>
              <a:off x="0" y="0"/>
              <a:ext cx="371201" cy="39831"/>
            </a:xfrm>
            <a:custGeom>
              <a:avLst/>
              <a:gdLst/>
              <a:ahLst/>
              <a:cxnLst/>
              <a:rect l="l" t="t" r="r" b="b"/>
              <a:pathLst>
                <a:path w="371201" h="39831">
                  <a:moveTo>
                    <a:pt x="0" y="0"/>
                  </a:moveTo>
                  <a:lnTo>
                    <a:pt x="371201" y="0"/>
                  </a:lnTo>
                  <a:lnTo>
                    <a:pt x="371201" y="39831"/>
                  </a:lnTo>
                  <a:lnTo>
                    <a:pt x="0" y="39831"/>
                  </a:lnTo>
                  <a:close/>
                </a:path>
              </a:pathLst>
            </a:custGeom>
            <a:solidFill>
              <a:srgbClr val="A61D59"/>
            </a:solidFill>
          </p:spPr>
        </p:sp>
        <p:sp>
          <p:nvSpPr>
            <p:cNvPr id="29" name="TextBox 29"/>
            <p:cNvSpPr txBox="1"/>
            <p:nvPr/>
          </p:nvSpPr>
          <p:spPr>
            <a:xfrm>
              <a:off x="0" y="-28575"/>
              <a:ext cx="371200" cy="68406"/>
            </a:xfrm>
            <a:prstGeom prst="rect">
              <a:avLst/>
            </a:prstGeom>
          </p:spPr>
          <p:txBody>
            <a:bodyPr lIns="50800" tIns="50800" rIns="50800" bIns="50800" rtlCol="0" anchor="ctr"/>
            <a:lstStyle/>
            <a:p>
              <a:pPr algn="ctr">
                <a:lnSpc>
                  <a:spcPts val="2730"/>
                </a:lnSpc>
              </a:pPr>
              <a:endParaRPr/>
            </a:p>
          </p:txBody>
        </p:sp>
      </p:grpSp>
      <p:sp>
        <p:nvSpPr>
          <p:cNvPr id="30" name="Freeform 30"/>
          <p:cNvSpPr/>
          <p:nvPr/>
        </p:nvSpPr>
        <p:spPr>
          <a:xfrm>
            <a:off x="13132967" y="1585059"/>
            <a:ext cx="4314300" cy="2799383"/>
          </a:xfrm>
          <a:custGeom>
            <a:avLst/>
            <a:gdLst/>
            <a:ahLst/>
            <a:cxnLst/>
            <a:rect l="l" t="t" r="r" b="b"/>
            <a:pathLst>
              <a:path w="4314300" h="2799383">
                <a:moveTo>
                  <a:pt x="0" y="0"/>
                </a:moveTo>
                <a:lnTo>
                  <a:pt x="4314300" y="0"/>
                </a:lnTo>
                <a:lnTo>
                  <a:pt x="4314300" y="2799382"/>
                </a:lnTo>
                <a:lnTo>
                  <a:pt x="0" y="2799382"/>
                </a:lnTo>
                <a:lnTo>
                  <a:pt x="0" y="0"/>
                </a:lnTo>
                <a:close/>
              </a:path>
            </a:pathLst>
          </a:custGeom>
          <a:blipFill>
            <a:blip r:embed="rId12"/>
            <a:stretch>
              <a:fillRect l="-966" r="-966" b="-1130"/>
            </a:stretch>
          </a:blipFill>
          <a:ln w="57150" cap="sq">
            <a:solidFill>
              <a:srgbClr val="000000"/>
            </a:solidFill>
            <a:prstDash val="solid"/>
            <a:miter/>
          </a:ln>
        </p:spPr>
      </p:sp>
      <p:sp>
        <p:nvSpPr>
          <p:cNvPr id="31" name="Freeform 31"/>
          <p:cNvSpPr/>
          <p:nvPr/>
        </p:nvSpPr>
        <p:spPr>
          <a:xfrm>
            <a:off x="7788505" y="1585059"/>
            <a:ext cx="4647394" cy="2731623"/>
          </a:xfrm>
          <a:custGeom>
            <a:avLst/>
            <a:gdLst/>
            <a:ahLst/>
            <a:cxnLst/>
            <a:rect l="l" t="t" r="r" b="b"/>
            <a:pathLst>
              <a:path w="4647394" h="2731623">
                <a:moveTo>
                  <a:pt x="0" y="0"/>
                </a:moveTo>
                <a:lnTo>
                  <a:pt x="4647394" y="0"/>
                </a:lnTo>
                <a:lnTo>
                  <a:pt x="4647394" y="2731623"/>
                </a:lnTo>
                <a:lnTo>
                  <a:pt x="0" y="2731623"/>
                </a:lnTo>
                <a:lnTo>
                  <a:pt x="0" y="0"/>
                </a:lnTo>
                <a:close/>
              </a:path>
            </a:pathLst>
          </a:custGeom>
          <a:blipFill>
            <a:blip r:embed="rId13"/>
            <a:stretch>
              <a:fillRect t="-546" r="-6344" b="-546"/>
            </a:stretch>
          </a:blipFill>
          <a:ln w="57150" cap="sq">
            <a:solidFill>
              <a:srgbClr val="000000"/>
            </a:solidFill>
            <a:prstDash val="solid"/>
            <a:miter/>
          </a:ln>
        </p:spPr>
      </p:sp>
      <p:sp>
        <p:nvSpPr>
          <p:cNvPr id="32" name="Freeform 32"/>
          <p:cNvSpPr/>
          <p:nvPr/>
        </p:nvSpPr>
        <p:spPr>
          <a:xfrm>
            <a:off x="89742" y="5836391"/>
            <a:ext cx="4823723" cy="3877793"/>
          </a:xfrm>
          <a:custGeom>
            <a:avLst/>
            <a:gdLst/>
            <a:ahLst/>
            <a:cxnLst/>
            <a:rect l="l" t="t" r="r" b="b"/>
            <a:pathLst>
              <a:path w="4823723" h="3877793">
                <a:moveTo>
                  <a:pt x="0" y="0"/>
                </a:moveTo>
                <a:lnTo>
                  <a:pt x="4823723" y="0"/>
                </a:lnTo>
                <a:lnTo>
                  <a:pt x="4823723" y="3877793"/>
                </a:lnTo>
                <a:lnTo>
                  <a:pt x="0" y="3877793"/>
                </a:lnTo>
                <a:lnTo>
                  <a:pt x="0" y="0"/>
                </a:lnTo>
                <a:close/>
              </a:path>
            </a:pathLst>
          </a:custGeom>
          <a:blipFill>
            <a:blip r:embed="rId14"/>
            <a:stretch>
              <a:fillRect l="-4106" t="-96" b="-96"/>
            </a:stretch>
          </a:blipFill>
          <a:ln w="57150" cap="sq">
            <a:solidFill>
              <a:srgbClr val="000000"/>
            </a:solidFill>
            <a:prstDash val="solid"/>
            <a:miter/>
          </a:ln>
        </p:spPr>
      </p:sp>
      <p:sp>
        <p:nvSpPr>
          <p:cNvPr id="33" name="Freeform 33"/>
          <p:cNvSpPr/>
          <p:nvPr/>
        </p:nvSpPr>
        <p:spPr>
          <a:xfrm>
            <a:off x="5493981" y="6568542"/>
            <a:ext cx="5462431" cy="3417706"/>
          </a:xfrm>
          <a:custGeom>
            <a:avLst/>
            <a:gdLst/>
            <a:ahLst/>
            <a:cxnLst/>
            <a:rect l="l" t="t" r="r" b="b"/>
            <a:pathLst>
              <a:path w="5462431" h="3417706">
                <a:moveTo>
                  <a:pt x="0" y="0"/>
                </a:moveTo>
                <a:lnTo>
                  <a:pt x="5462431" y="0"/>
                </a:lnTo>
                <a:lnTo>
                  <a:pt x="5462431" y="3417706"/>
                </a:lnTo>
                <a:lnTo>
                  <a:pt x="0" y="3417706"/>
                </a:lnTo>
                <a:lnTo>
                  <a:pt x="0" y="0"/>
                </a:lnTo>
                <a:close/>
              </a:path>
            </a:pathLst>
          </a:custGeom>
          <a:blipFill>
            <a:blip r:embed="rId15"/>
            <a:stretch>
              <a:fillRect t="-291"/>
            </a:stretch>
          </a:blipFill>
          <a:ln w="57150" cap="sq">
            <a:solidFill>
              <a:srgbClr val="000000"/>
            </a:solidFill>
            <a:prstDash val="solid"/>
            <a:miter/>
          </a:ln>
        </p:spPr>
      </p:sp>
      <p:sp>
        <p:nvSpPr>
          <p:cNvPr id="34" name="Freeform 34"/>
          <p:cNvSpPr/>
          <p:nvPr/>
        </p:nvSpPr>
        <p:spPr>
          <a:xfrm>
            <a:off x="13354985" y="6259632"/>
            <a:ext cx="4410194" cy="3554968"/>
          </a:xfrm>
          <a:custGeom>
            <a:avLst/>
            <a:gdLst/>
            <a:ahLst/>
            <a:cxnLst/>
            <a:rect l="l" t="t" r="r" b="b"/>
            <a:pathLst>
              <a:path w="4410194" h="3554968">
                <a:moveTo>
                  <a:pt x="0" y="0"/>
                </a:moveTo>
                <a:lnTo>
                  <a:pt x="4410195" y="0"/>
                </a:lnTo>
                <a:lnTo>
                  <a:pt x="4410195" y="3554968"/>
                </a:lnTo>
                <a:lnTo>
                  <a:pt x="0" y="3554968"/>
                </a:lnTo>
                <a:lnTo>
                  <a:pt x="0" y="0"/>
                </a:lnTo>
                <a:close/>
              </a:path>
            </a:pathLst>
          </a:custGeom>
          <a:blipFill>
            <a:blip r:embed="rId16"/>
            <a:stretch>
              <a:fillRect t="-12275" b="-12275"/>
            </a:stretch>
          </a:blipFill>
          <a:ln w="95250" cap="sq">
            <a:solidFill>
              <a:srgbClr val="000000"/>
            </a:solidFill>
            <a:prstDash val="solid"/>
            <a:miter/>
          </a:ln>
        </p:spPr>
      </p:sp>
      <p:sp>
        <p:nvSpPr>
          <p:cNvPr id="35" name="TextBox 35"/>
          <p:cNvSpPr txBox="1"/>
          <p:nvPr/>
        </p:nvSpPr>
        <p:spPr>
          <a:xfrm>
            <a:off x="227699" y="281854"/>
            <a:ext cx="3506662" cy="759878"/>
          </a:xfrm>
          <a:prstGeom prst="rect">
            <a:avLst/>
          </a:prstGeom>
        </p:spPr>
        <p:txBody>
          <a:bodyPr lIns="0" tIns="0" rIns="0" bIns="0" rtlCol="0" anchor="t">
            <a:spAutoFit/>
          </a:bodyPr>
          <a:lstStyle/>
          <a:p>
            <a:pPr algn="ctr">
              <a:lnSpc>
                <a:spcPts val="3074"/>
              </a:lnSpc>
            </a:pPr>
            <a:r>
              <a:rPr lang="en-US" sz="2195" b="1">
                <a:solidFill>
                  <a:srgbClr val="000000"/>
                </a:solidFill>
                <a:latin typeface="Canva Sans Bold"/>
                <a:ea typeface="Canva Sans Bold"/>
                <a:cs typeface="Canva Sans Bold"/>
                <a:sym typeface="Canva Sans Bold"/>
              </a:rPr>
              <a:t>EDA &amp; Feature Engineering</a:t>
            </a:r>
          </a:p>
        </p:txBody>
      </p:sp>
      <p:sp>
        <p:nvSpPr>
          <p:cNvPr id="36" name="TextBox 36"/>
          <p:cNvSpPr txBox="1"/>
          <p:nvPr/>
        </p:nvSpPr>
        <p:spPr>
          <a:xfrm>
            <a:off x="108069" y="1709137"/>
            <a:ext cx="5856653" cy="414279"/>
          </a:xfrm>
          <a:prstGeom prst="rect">
            <a:avLst/>
          </a:prstGeom>
        </p:spPr>
        <p:txBody>
          <a:bodyPr lIns="0" tIns="0" rIns="0" bIns="0" rtlCol="0" anchor="t">
            <a:spAutoFit/>
          </a:bodyPr>
          <a:lstStyle/>
          <a:p>
            <a:pPr algn="ctr">
              <a:lnSpc>
                <a:spcPts val="3458"/>
              </a:lnSpc>
            </a:pPr>
            <a:r>
              <a:rPr lang="en-US" sz="2470" b="1">
                <a:solidFill>
                  <a:srgbClr val="E95346"/>
                </a:solidFill>
                <a:latin typeface="Canva Sans Bold"/>
                <a:ea typeface="Canva Sans Bold"/>
                <a:cs typeface="Canva Sans Bold"/>
                <a:sym typeface="Canva Sans Bold"/>
              </a:rPr>
              <a:t>IMPORTANT GRAPHS AND INSIGHTS 1</a:t>
            </a:r>
          </a:p>
        </p:txBody>
      </p:sp>
      <p:sp>
        <p:nvSpPr>
          <p:cNvPr id="37" name="TextBox 37"/>
          <p:cNvSpPr txBox="1"/>
          <p:nvPr/>
        </p:nvSpPr>
        <p:spPr>
          <a:xfrm>
            <a:off x="227699" y="2809215"/>
            <a:ext cx="7395601" cy="1930880"/>
          </a:xfrm>
          <a:prstGeom prst="rect">
            <a:avLst/>
          </a:prstGeom>
        </p:spPr>
        <p:txBody>
          <a:bodyPr lIns="0" tIns="0" rIns="0" bIns="0" rtlCol="0" anchor="t">
            <a:spAutoFit/>
          </a:bodyPr>
          <a:lstStyle/>
          <a:p>
            <a:pPr algn="l">
              <a:lnSpc>
                <a:spcPts val="2225"/>
              </a:lnSpc>
              <a:spcBef>
                <a:spcPct val="0"/>
              </a:spcBef>
            </a:pPr>
            <a:r>
              <a:rPr lang="en-US" sz="1712" b="1" u="sng">
                <a:solidFill>
                  <a:srgbClr val="000000"/>
                </a:solidFill>
                <a:latin typeface="Klein Bold"/>
                <a:ea typeface="Klein Bold"/>
                <a:cs typeface="Klein Bold"/>
                <a:sym typeface="Klein Bold"/>
              </a:rPr>
              <a:t>The graph depicting Crash Time against the Number of Crashes provides valuable insights, highlighting two distinct peaks in accidents: one at 4 PM during busy hours and another at 3 AM. Furthermore, the plot comparing average vehicle speed to crash hours reveals that the elevated average speed at 3 AM significantly contributes to the higher number of accidents during that time.</a:t>
            </a:r>
          </a:p>
        </p:txBody>
      </p:sp>
      <p:sp>
        <p:nvSpPr>
          <p:cNvPr id="38" name="TextBox 38"/>
          <p:cNvSpPr txBox="1"/>
          <p:nvPr/>
        </p:nvSpPr>
        <p:spPr>
          <a:xfrm>
            <a:off x="386370" y="5114925"/>
            <a:ext cx="3925499" cy="505038"/>
          </a:xfrm>
          <a:prstGeom prst="rect">
            <a:avLst/>
          </a:prstGeom>
        </p:spPr>
        <p:txBody>
          <a:bodyPr lIns="0" tIns="0" rIns="0" bIns="0" rtlCol="0" anchor="t">
            <a:spAutoFit/>
          </a:bodyPr>
          <a:lstStyle/>
          <a:p>
            <a:pPr algn="l">
              <a:lnSpc>
                <a:spcPts val="2006"/>
              </a:lnSpc>
              <a:spcBef>
                <a:spcPct val="0"/>
              </a:spcBef>
            </a:pPr>
            <a:r>
              <a:rPr lang="en-US" sz="1543" b="1">
                <a:solidFill>
                  <a:srgbClr val="000000"/>
                </a:solidFill>
                <a:latin typeface="Klein Bold"/>
                <a:ea typeface="Klein Bold"/>
                <a:cs typeface="Klein Bold"/>
                <a:sym typeface="Klein Bold"/>
              </a:rPr>
              <a:t>L</a:t>
            </a:r>
            <a:r>
              <a:rPr lang="en-US" sz="1543" b="1" u="sng">
                <a:solidFill>
                  <a:srgbClr val="000000"/>
                </a:solidFill>
                <a:latin typeface="Klein Bold"/>
                <a:ea typeface="Klein Bold"/>
                <a:cs typeface="Klein Bold"/>
                <a:sym typeface="Klein Bold"/>
              </a:rPr>
              <a:t>arge number of accident for fatal cases lies under overspeeding category</a:t>
            </a:r>
          </a:p>
        </p:txBody>
      </p:sp>
      <p:sp>
        <p:nvSpPr>
          <p:cNvPr id="39" name="TextBox 39"/>
          <p:cNvSpPr txBox="1"/>
          <p:nvPr/>
        </p:nvSpPr>
        <p:spPr>
          <a:xfrm>
            <a:off x="5310888" y="5330646"/>
            <a:ext cx="5685918" cy="1237896"/>
          </a:xfrm>
          <a:prstGeom prst="rect">
            <a:avLst/>
          </a:prstGeom>
        </p:spPr>
        <p:txBody>
          <a:bodyPr lIns="0" tIns="0" rIns="0" bIns="0" rtlCol="0" anchor="t">
            <a:spAutoFit/>
          </a:bodyPr>
          <a:lstStyle/>
          <a:p>
            <a:pPr algn="l">
              <a:lnSpc>
                <a:spcPts val="1986"/>
              </a:lnSpc>
              <a:spcBef>
                <a:spcPct val="0"/>
              </a:spcBef>
            </a:pPr>
            <a:r>
              <a:rPr lang="en-US" sz="1527" b="1" u="sng">
                <a:solidFill>
                  <a:srgbClr val="000000"/>
                </a:solidFill>
                <a:latin typeface="Klein Bold"/>
                <a:ea typeface="Klein Bold"/>
                <a:cs typeface="Klein Bold"/>
                <a:sym typeface="Klein Bold"/>
              </a:rPr>
              <a:t>The graph indicates that higher vehicle speeds lead to more severe crashes across all ages, with fatal crashes typically at the higher speed ranges. The 40-50 age group shows the greatest speed variability, affecting crash severity.</a:t>
            </a:r>
          </a:p>
        </p:txBody>
      </p:sp>
      <p:sp>
        <p:nvSpPr>
          <p:cNvPr id="40" name="TextBox 40"/>
          <p:cNvSpPr txBox="1"/>
          <p:nvPr/>
        </p:nvSpPr>
        <p:spPr>
          <a:xfrm>
            <a:off x="13354985" y="5610438"/>
            <a:ext cx="4933015" cy="649194"/>
          </a:xfrm>
          <a:prstGeom prst="rect">
            <a:avLst/>
          </a:prstGeom>
        </p:spPr>
        <p:txBody>
          <a:bodyPr lIns="0" tIns="0" rIns="0" bIns="0" rtlCol="0" anchor="t">
            <a:spAutoFit/>
          </a:bodyPr>
          <a:lstStyle/>
          <a:p>
            <a:pPr marL="0" lvl="0" indent="0" algn="l">
              <a:lnSpc>
                <a:spcPts val="1797"/>
              </a:lnSpc>
              <a:spcBef>
                <a:spcPct val="0"/>
              </a:spcBef>
            </a:pPr>
            <a:r>
              <a:rPr lang="en-US" sz="1382" b="1" u="sng">
                <a:solidFill>
                  <a:srgbClr val="000000"/>
                </a:solidFill>
                <a:latin typeface="Klein Bold"/>
                <a:ea typeface="Klein Bold"/>
                <a:cs typeface="Klein Bold"/>
                <a:sym typeface="Klein Bold"/>
              </a:rPr>
              <a:t>Most accidents take place within a lane width of 3.3 </a:t>
            </a:r>
          </a:p>
          <a:p>
            <a:pPr algn="l">
              <a:lnSpc>
                <a:spcPts val="1797"/>
              </a:lnSpc>
              <a:spcBef>
                <a:spcPct val="0"/>
              </a:spcBef>
            </a:pPr>
            <a:r>
              <a:rPr lang="en-US" sz="1382" b="1" u="sng">
                <a:solidFill>
                  <a:srgbClr val="000000"/>
                </a:solidFill>
                <a:latin typeface="Klein Bold"/>
                <a:ea typeface="Klein Bold"/>
                <a:cs typeface="Klein Bold"/>
                <a:sym typeface="Klein Bold"/>
              </a:rPr>
              <a:t>to 3.5 meters lane width, which is a noteworthy concern.</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BF1ED"/>
        </a:solidFill>
        <a:effectLst/>
      </p:bgPr>
    </p:bg>
    <p:spTree>
      <p:nvGrpSpPr>
        <p:cNvPr id="1" name=""/>
        <p:cNvGrpSpPr/>
        <p:nvPr/>
      </p:nvGrpSpPr>
      <p:grpSpPr>
        <a:xfrm>
          <a:off x="0" y="0"/>
          <a:ext cx="0" cy="0"/>
          <a:chOff x="0" y="0"/>
          <a:chExt cx="0" cy="0"/>
        </a:xfrm>
      </p:grpSpPr>
      <p:grpSp>
        <p:nvGrpSpPr>
          <p:cNvPr id="2" name="Group 2"/>
          <p:cNvGrpSpPr/>
          <p:nvPr/>
        </p:nvGrpSpPr>
        <p:grpSpPr>
          <a:xfrm>
            <a:off x="4126118" y="0"/>
            <a:ext cx="14161882" cy="1270734"/>
            <a:chOff x="0" y="0"/>
            <a:chExt cx="3729878" cy="334679"/>
          </a:xfrm>
        </p:grpSpPr>
        <p:sp>
          <p:nvSpPr>
            <p:cNvPr id="3" name="Freeform 3"/>
            <p:cNvSpPr/>
            <p:nvPr/>
          </p:nvSpPr>
          <p:spPr>
            <a:xfrm>
              <a:off x="0" y="0"/>
              <a:ext cx="3729879" cy="334679"/>
            </a:xfrm>
            <a:custGeom>
              <a:avLst/>
              <a:gdLst/>
              <a:ahLst/>
              <a:cxnLst/>
              <a:rect l="l" t="t" r="r" b="b"/>
              <a:pathLst>
                <a:path w="3729879" h="334679">
                  <a:moveTo>
                    <a:pt x="0" y="0"/>
                  </a:moveTo>
                  <a:lnTo>
                    <a:pt x="3729879" y="0"/>
                  </a:lnTo>
                  <a:lnTo>
                    <a:pt x="3729879" y="334679"/>
                  </a:lnTo>
                  <a:lnTo>
                    <a:pt x="0" y="334679"/>
                  </a:lnTo>
                  <a:close/>
                </a:path>
              </a:pathLst>
            </a:custGeom>
            <a:solidFill>
              <a:srgbClr val="F6AC87"/>
            </a:solidFill>
          </p:spPr>
        </p:sp>
        <p:sp>
          <p:nvSpPr>
            <p:cNvPr id="4" name="TextBox 4"/>
            <p:cNvSpPr txBox="1"/>
            <p:nvPr/>
          </p:nvSpPr>
          <p:spPr>
            <a:xfrm>
              <a:off x="0" y="-38100"/>
              <a:ext cx="3729878" cy="372779"/>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7252881" y="10614"/>
            <a:ext cx="2859321" cy="1249505"/>
            <a:chOff x="0" y="0"/>
            <a:chExt cx="753072" cy="329088"/>
          </a:xfrm>
        </p:grpSpPr>
        <p:sp>
          <p:nvSpPr>
            <p:cNvPr id="6" name="Freeform 6"/>
            <p:cNvSpPr/>
            <p:nvPr/>
          </p:nvSpPr>
          <p:spPr>
            <a:xfrm>
              <a:off x="0" y="0"/>
              <a:ext cx="753072" cy="329088"/>
            </a:xfrm>
            <a:custGeom>
              <a:avLst/>
              <a:gdLst/>
              <a:ahLst/>
              <a:cxnLst/>
              <a:rect l="l" t="t" r="r" b="b"/>
              <a:pathLst>
                <a:path w="753072" h="329088">
                  <a:moveTo>
                    <a:pt x="0" y="0"/>
                  </a:moveTo>
                  <a:lnTo>
                    <a:pt x="753072" y="0"/>
                  </a:lnTo>
                  <a:lnTo>
                    <a:pt x="753072" y="329088"/>
                  </a:lnTo>
                  <a:lnTo>
                    <a:pt x="0" y="329088"/>
                  </a:lnTo>
                  <a:close/>
                </a:path>
              </a:pathLst>
            </a:custGeom>
            <a:solidFill>
              <a:srgbClr val="E95346"/>
            </a:solidFill>
          </p:spPr>
        </p:sp>
        <p:sp>
          <p:nvSpPr>
            <p:cNvPr id="7" name="TextBox 7"/>
            <p:cNvSpPr txBox="1"/>
            <p:nvPr/>
          </p:nvSpPr>
          <p:spPr>
            <a:xfrm>
              <a:off x="0" y="-28575"/>
              <a:ext cx="753072" cy="357663"/>
            </a:xfrm>
            <a:prstGeom prst="rect">
              <a:avLst/>
            </a:prstGeom>
          </p:spPr>
          <p:txBody>
            <a:bodyPr lIns="50800" tIns="50800" rIns="50800" bIns="50800" rtlCol="0" anchor="ctr"/>
            <a:lstStyle/>
            <a:p>
              <a:pPr algn="ctr">
                <a:lnSpc>
                  <a:spcPts val="2730"/>
                </a:lnSpc>
              </a:pPr>
              <a:endParaRPr/>
            </a:p>
          </p:txBody>
        </p:sp>
      </p:grpSp>
      <p:sp>
        <p:nvSpPr>
          <p:cNvPr id="8" name="TextBox 8"/>
          <p:cNvSpPr txBox="1"/>
          <p:nvPr/>
        </p:nvSpPr>
        <p:spPr>
          <a:xfrm>
            <a:off x="2501604" y="462829"/>
            <a:ext cx="5618569" cy="344805"/>
          </a:xfrm>
          <a:prstGeom prst="rect">
            <a:avLst/>
          </a:prstGeom>
        </p:spPr>
        <p:txBody>
          <a:bodyPr lIns="0" tIns="0" rIns="0" bIns="0" rtlCol="0" anchor="t">
            <a:spAutoFit/>
          </a:bodyPr>
          <a:lstStyle/>
          <a:p>
            <a:pPr marL="0" lvl="0" indent="0" algn="ctr">
              <a:lnSpc>
                <a:spcPts val="2730"/>
              </a:lnSpc>
              <a:spcBef>
                <a:spcPct val="0"/>
              </a:spcBef>
            </a:pPr>
            <a:r>
              <a:rPr lang="en-US" sz="2100" b="1" u="none" strike="noStrike">
                <a:solidFill>
                  <a:srgbClr val="2E1637"/>
                </a:solidFill>
                <a:latin typeface="Klein Bold"/>
                <a:ea typeface="Klein Bold"/>
                <a:cs typeface="Klein Bold"/>
                <a:sym typeface="Klein Bold"/>
              </a:rPr>
              <a:t>Introduction</a:t>
            </a:r>
          </a:p>
        </p:txBody>
      </p:sp>
      <p:sp>
        <p:nvSpPr>
          <p:cNvPr id="9" name="TextBox 9"/>
          <p:cNvSpPr txBox="1"/>
          <p:nvPr/>
        </p:nvSpPr>
        <p:spPr>
          <a:xfrm>
            <a:off x="5243333" y="462829"/>
            <a:ext cx="5963726" cy="344805"/>
          </a:xfrm>
          <a:prstGeom prst="rect">
            <a:avLst/>
          </a:prstGeom>
        </p:spPr>
        <p:txBody>
          <a:bodyPr lIns="0" tIns="0" rIns="0" bIns="0" rtlCol="0" anchor="t">
            <a:spAutoFit/>
          </a:bodyPr>
          <a:lstStyle/>
          <a:p>
            <a:pPr algn="ctr">
              <a:lnSpc>
                <a:spcPts val="2730"/>
              </a:lnSpc>
            </a:pPr>
            <a:r>
              <a:rPr lang="en-US" sz="2100" b="1">
                <a:solidFill>
                  <a:srgbClr val="000000"/>
                </a:solidFill>
                <a:latin typeface="Klein Bold"/>
                <a:ea typeface="Klein Bold"/>
                <a:cs typeface="Klein Bold"/>
                <a:sym typeface="Klein Bold"/>
              </a:rPr>
              <a:t>EDA</a:t>
            </a:r>
          </a:p>
        </p:txBody>
      </p:sp>
      <p:sp>
        <p:nvSpPr>
          <p:cNvPr id="10" name="Freeform 10"/>
          <p:cNvSpPr/>
          <p:nvPr/>
        </p:nvSpPr>
        <p:spPr>
          <a:xfrm>
            <a:off x="6295330" y="341901"/>
            <a:ext cx="583609" cy="533737"/>
          </a:xfrm>
          <a:custGeom>
            <a:avLst/>
            <a:gdLst/>
            <a:ahLst/>
            <a:cxnLst/>
            <a:rect l="l" t="t" r="r" b="b"/>
            <a:pathLst>
              <a:path w="583609" h="533737">
                <a:moveTo>
                  <a:pt x="0" y="0"/>
                </a:moveTo>
                <a:lnTo>
                  <a:pt x="583609" y="0"/>
                </a:lnTo>
                <a:lnTo>
                  <a:pt x="583609" y="533736"/>
                </a:lnTo>
                <a:lnTo>
                  <a:pt x="0" y="53373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TextBox 11"/>
          <p:cNvSpPr txBox="1"/>
          <p:nvPr/>
        </p:nvSpPr>
        <p:spPr>
          <a:xfrm>
            <a:off x="7925081" y="291379"/>
            <a:ext cx="5963726" cy="687705"/>
          </a:xfrm>
          <a:prstGeom prst="rect">
            <a:avLst/>
          </a:prstGeom>
        </p:spPr>
        <p:txBody>
          <a:bodyPr lIns="0" tIns="0" rIns="0" bIns="0" rtlCol="0" anchor="t">
            <a:spAutoFit/>
          </a:bodyPr>
          <a:lstStyle/>
          <a:p>
            <a:pPr algn="ctr">
              <a:lnSpc>
                <a:spcPts val="2730"/>
              </a:lnSpc>
            </a:pPr>
            <a:r>
              <a:rPr lang="en-US" sz="2100" b="1">
                <a:solidFill>
                  <a:srgbClr val="170E27"/>
                </a:solidFill>
                <a:latin typeface="Klein Bold"/>
                <a:ea typeface="Klein Bold"/>
                <a:cs typeface="Klein Bold"/>
                <a:sym typeface="Klein Bold"/>
              </a:rPr>
              <a:t>M.L.</a:t>
            </a:r>
          </a:p>
          <a:p>
            <a:pPr algn="ctr">
              <a:lnSpc>
                <a:spcPts val="2730"/>
              </a:lnSpc>
            </a:pPr>
            <a:r>
              <a:rPr lang="en-US" sz="2100" b="1">
                <a:solidFill>
                  <a:srgbClr val="170E27"/>
                </a:solidFill>
                <a:latin typeface="Klein Bold"/>
                <a:ea typeface="Klein Bold"/>
                <a:cs typeface="Klein Bold"/>
                <a:sym typeface="Klein Bold"/>
              </a:rPr>
              <a:t>Model</a:t>
            </a:r>
          </a:p>
        </p:txBody>
      </p:sp>
      <p:sp>
        <p:nvSpPr>
          <p:cNvPr id="12" name="TextBox 12"/>
          <p:cNvSpPr txBox="1"/>
          <p:nvPr/>
        </p:nvSpPr>
        <p:spPr>
          <a:xfrm>
            <a:off x="10829045" y="291379"/>
            <a:ext cx="5963726" cy="687705"/>
          </a:xfrm>
          <a:prstGeom prst="rect">
            <a:avLst/>
          </a:prstGeom>
        </p:spPr>
        <p:txBody>
          <a:bodyPr lIns="0" tIns="0" rIns="0" bIns="0" rtlCol="0" anchor="t">
            <a:spAutoFit/>
          </a:bodyPr>
          <a:lstStyle/>
          <a:p>
            <a:pPr algn="ctr">
              <a:lnSpc>
                <a:spcPts val="2730"/>
              </a:lnSpc>
            </a:pPr>
            <a:r>
              <a:rPr lang="en-US" sz="2100" b="1">
                <a:solidFill>
                  <a:srgbClr val="170E27"/>
                </a:solidFill>
                <a:latin typeface="Klein Bold"/>
                <a:ea typeface="Klein Bold"/>
                <a:cs typeface="Klein Bold"/>
                <a:sym typeface="Klein Bold"/>
              </a:rPr>
              <a:t>Proposed</a:t>
            </a:r>
          </a:p>
          <a:p>
            <a:pPr algn="ctr">
              <a:lnSpc>
                <a:spcPts val="2730"/>
              </a:lnSpc>
            </a:pPr>
            <a:r>
              <a:rPr lang="en-US" sz="2100" b="1">
                <a:solidFill>
                  <a:srgbClr val="170E27"/>
                </a:solidFill>
                <a:latin typeface="Klein Bold"/>
                <a:ea typeface="Klein Bold"/>
                <a:cs typeface="Klein Bold"/>
                <a:sym typeface="Klein Bold"/>
              </a:rPr>
              <a:t>Solution</a:t>
            </a:r>
          </a:p>
        </p:txBody>
      </p:sp>
      <p:sp>
        <p:nvSpPr>
          <p:cNvPr id="13" name="TextBox 13"/>
          <p:cNvSpPr txBox="1"/>
          <p:nvPr/>
        </p:nvSpPr>
        <p:spPr>
          <a:xfrm>
            <a:off x="13589667" y="462829"/>
            <a:ext cx="5963726" cy="344805"/>
          </a:xfrm>
          <a:prstGeom prst="rect">
            <a:avLst/>
          </a:prstGeom>
        </p:spPr>
        <p:txBody>
          <a:bodyPr lIns="0" tIns="0" rIns="0" bIns="0" rtlCol="0" anchor="t">
            <a:spAutoFit/>
          </a:bodyPr>
          <a:lstStyle/>
          <a:p>
            <a:pPr algn="ctr">
              <a:lnSpc>
                <a:spcPts val="2730"/>
              </a:lnSpc>
            </a:pPr>
            <a:r>
              <a:rPr lang="en-US" sz="2100" b="1">
                <a:solidFill>
                  <a:srgbClr val="000000"/>
                </a:solidFill>
                <a:latin typeface="Klein Bold"/>
                <a:ea typeface="Klein Bold"/>
                <a:cs typeface="Klein Bold"/>
                <a:sym typeface="Klein Bold"/>
              </a:rPr>
              <a:t>Conclusion</a:t>
            </a:r>
          </a:p>
        </p:txBody>
      </p:sp>
      <p:sp>
        <p:nvSpPr>
          <p:cNvPr id="14" name="Freeform 14"/>
          <p:cNvSpPr/>
          <p:nvPr/>
        </p:nvSpPr>
        <p:spPr>
          <a:xfrm>
            <a:off x="8849167" y="326105"/>
            <a:ext cx="589666" cy="589666"/>
          </a:xfrm>
          <a:custGeom>
            <a:avLst/>
            <a:gdLst/>
            <a:ahLst/>
            <a:cxnLst/>
            <a:rect l="l" t="t" r="r" b="b"/>
            <a:pathLst>
              <a:path w="589666" h="589666">
                <a:moveTo>
                  <a:pt x="0" y="0"/>
                </a:moveTo>
                <a:lnTo>
                  <a:pt x="589666" y="0"/>
                </a:lnTo>
                <a:lnTo>
                  <a:pt x="589666" y="589667"/>
                </a:lnTo>
                <a:lnTo>
                  <a:pt x="0" y="58966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Freeform 15"/>
          <p:cNvSpPr/>
          <p:nvPr/>
        </p:nvSpPr>
        <p:spPr>
          <a:xfrm>
            <a:off x="14657128" y="354962"/>
            <a:ext cx="395626" cy="560810"/>
          </a:xfrm>
          <a:custGeom>
            <a:avLst/>
            <a:gdLst/>
            <a:ahLst/>
            <a:cxnLst/>
            <a:rect l="l" t="t" r="r" b="b"/>
            <a:pathLst>
              <a:path w="395626" h="560810">
                <a:moveTo>
                  <a:pt x="0" y="0"/>
                </a:moveTo>
                <a:lnTo>
                  <a:pt x="395626" y="0"/>
                </a:lnTo>
                <a:lnTo>
                  <a:pt x="395626" y="560810"/>
                </a:lnTo>
                <a:lnTo>
                  <a:pt x="0" y="5608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6" name="Freeform 16"/>
          <p:cNvSpPr/>
          <p:nvPr/>
        </p:nvSpPr>
        <p:spPr>
          <a:xfrm>
            <a:off x="17447267" y="341901"/>
            <a:ext cx="558076" cy="558076"/>
          </a:xfrm>
          <a:custGeom>
            <a:avLst/>
            <a:gdLst/>
            <a:ahLst/>
            <a:cxnLst/>
            <a:rect l="l" t="t" r="r" b="b"/>
            <a:pathLst>
              <a:path w="558076" h="558076">
                <a:moveTo>
                  <a:pt x="0" y="0"/>
                </a:moveTo>
                <a:lnTo>
                  <a:pt x="558076" y="0"/>
                </a:lnTo>
                <a:lnTo>
                  <a:pt x="558076" y="558076"/>
                </a:lnTo>
                <a:lnTo>
                  <a:pt x="0" y="55807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7" name="Freeform 17"/>
          <p:cNvSpPr/>
          <p:nvPr/>
        </p:nvSpPr>
        <p:spPr>
          <a:xfrm>
            <a:off x="11569565" y="270339"/>
            <a:ext cx="734106" cy="708746"/>
          </a:xfrm>
          <a:custGeom>
            <a:avLst/>
            <a:gdLst/>
            <a:ahLst/>
            <a:cxnLst/>
            <a:rect l="l" t="t" r="r" b="b"/>
            <a:pathLst>
              <a:path w="734106" h="708746">
                <a:moveTo>
                  <a:pt x="0" y="0"/>
                </a:moveTo>
                <a:lnTo>
                  <a:pt x="734106" y="0"/>
                </a:lnTo>
                <a:lnTo>
                  <a:pt x="734106" y="708745"/>
                </a:lnTo>
                <a:lnTo>
                  <a:pt x="0" y="708745"/>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grpSp>
        <p:nvGrpSpPr>
          <p:cNvPr id="18" name="Group 18"/>
          <p:cNvGrpSpPr/>
          <p:nvPr/>
        </p:nvGrpSpPr>
        <p:grpSpPr>
          <a:xfrm>
            <a:off x="2685731" y="1205478"/>
            <a:ext cx="1440387" cy="151234"/>
            <a:chOff x="0" y="0"/>
            <a:chExt cx="379361" cy="39831"/>
          </a:xfrm>
        </p:grpSpPr>
        <p:sp>
          <p:nvSpPr>
            <p:cNvPr id="19" name="Freeform 19"/>
            <p:cNvSpPr/>
            <p:nvPr/>
          </p:nvSpPr>
          <p:spPr>
            <a:xfrm>
              <a:off x="0" y="0"/>
              <a:ext cx="379361" cy="39831"/>
            </a:xfrm>
            <a:custGeom>
              <a:avLst/>
              <a:gdLst/>
              <a:ahLst/>
              <a:cxnLst/>
              <a:rect l="l" t="t" r="r" b="b"/>
              <a:pathLst>
                <a:path w="379361" h="39831">
                  <a:moveTo>
                    <a:pt x="0" y="0"/>
                  </a:moveTo>
                  <a:lnTo>
                    <a:pt x="379361" y="0"/>
                  </a:lnTo>
                  <a:lnTo>
                    <a:pt x="379361" y="39831"/>
                  </a:lnTo>
                  <a:lnTo>
                    <a:pt x="0" y="39831"/>
                  </a:lnTo>
                  <a:close/>
                </a:path>
              </a:pathLst>
            </a:custGeom>
            <a:solidFill>
              <a:srgbClr val="E95346"/>
            </a:solidFill>
          </p:spPr>
        </p:sp>
        <p:sp>
          <p:nvSpPr>
            <p:cNvPr id="20" name="TextBox 20"/>
            <p:cNvSpPr txBox="1"/>
            <p:nvPr/>
          </p:nvSpPr>
          <p:spPr>
            <a:xfrm>
              <a:off x="0" y="-28575"/>
              <a:ext cx="379361" cy="68406"/>
            </a:xfrm>
            <a:prstGeom prst="rect">
              <a:avLst/>
            </a:prstGeom>
          </p:spPr>
          <p:txBody>
            <a:bodyPr lIns="50800" tIns="50800" rIns="50800" bIns="50800" rtlCol="0" anchor="ctr"/>
            <a:lstStyle/>
            <a:p>
              <a:pPr algn="ctr">
                <a:lnSpc>
                  <a:spcPts val="2730"/>
                </a:lnSpc>
              </a:pPr>
              <a:endParaRPr/>
            </a:p>
          </p:txBody>
        </p:sp>
      </p:grpSp>
      <p:grpSp>
        <p:nvGrpSpPr>
          <p:cNvPr id="21" name="Group 21"/>
          <p:cNvGrpSpPr/>
          <p:nvPr/>
        </p:nvGrpSpPr>
        <p:grpSpPr>
          <a:xfrm>
            <a:off x="0" y="1201940"/>
            <a:ext cx="1276329" cy="154772"/>
            <a:chOff x="0" y="0"/>
            <a:chExt cx="336153" cy="40763"/>
          </a:xfrm>
        </p:grpSpPr>
        <p:sp>
          <p:nvSpPr>
            <p:cNvPr id="22" name="Freeform 22"/>
            <p:cNvSpPr/>
            <p:nvPr/>
          </p:nvSpPr>
          <p:spPr>
            <a:xfrm>
              <a:off x="0" y="0"/>
              <a:ext cx="336153" cy="40763"/>
            </a:xfrm>
            <a:custGeom>
              <a:avLst/>
              <a:gdLst/>
              <a:ahLst/>
              <a:cxnLst/>
              <a:rect l="l" t="t" r="r" b="b"/>
              <a:pathLst>
                <a:path w="336153" h="40763">
                  <a:moveTo>
                    <a:pt x="0" y="0"/>
                  </a:moveTo>
                  <a:lnTo>
                    <a:pt x="336153" y="0"/>
                  </a:lnTo>
                  <a:lnTo>
                    <a:pt x="336153" y="40763"/>
                  </a:lnTo>
                  <a:lnTo>
                    <a:pt x="0" y="40763"/>
                  </a:lnTo>
                  <a:close/>
                </a:path>
              </a:pathLst>
            </a:custGeom>
            <a:solidFill>
              <a:srgbClr val="F6AC87"/>
            </a:solidFill>
          </p:spPr>
        </p:sp>
        <p:sp>
          <p:nvSpPr>
            <p:cNvPr id="23" name="TextBox 23"/>
            <p:cNvSpPr txBox="1"/>
            <p:nvPr/>
          </p:nvSpPr>
          <p:spPr>
            <a:xfrm>
              <a:off x="0" y="-28575"/>
              <a:ext cx="336153" cy="69338"/>
            </a:xfrm>
            <a:prstGeom prst="rect">
              <a:avLst/>
            </a:prstGeom>
          </p:spPr>
          <p:txBody>
            <a:bodyPr lIns="50800" tIns="50800" rIns="50800" bIns="50800" rtlCol="0" anchor="ctr"/>
            <a:lstStyle/>
            <a:p>
              <a:pPr algn="ctr">
                <a:lnSpc>
                  <a:spcPts val="2730"/>
                </a:lnSpc>
              </a:pPr>
              <a:endParaRPr/>
            </a:p>
          </p:txBody>
        </p:sp>
      </p:grpSp>
      <p:grpSp>
        <p:nvGrpSpPr>
          <p:cNvPr id="24" name="Group 24"/>
          <p:cNvGrpSpPr/>
          <p:nvPr/>
        </p:nvGrpSpPr>
        <p:grpSpPr>
          <a:xfrm>
            <a:off x="7252881" y="1122532"/>
            <a:ext cx="2859321" cy="137587"/>
            <a:chOff x="0" y="0"/>
            <a:chExt cx="753072" cy="36237"/>
          </a:xfrm>
        </p:grpSpPr>
        <p:sp>
          <p:nvSpPr>
            <p:cNvPr id="25" name="Freeform 25"/>
            <p:cNvSpPr/>
            <p:nvPr/>
          </p:nvSpPr>
          <p:spPr>
            <a:xfrm>
              <a:off x="0" y="0"/>
              <a:ext cx="753072" cy="36237"/>
            </a:xfrm>
            <a:custGeom>
              <a:avLst/>
              <a:gdLst/>
              <a:ahLst/>
              <a:cxnLst/>
              <a:rect l="l" t="t" r="r" b="b"/>
              <a:pathLst>
                <a:path w="753072" h="36237">
                  <a:moveTo>
                    <a:pt x="0" y="0"/>
                  </a:moveTo>
                  <a:lnTo>
                    <a:pt x="753072" y="0"/>
                  </a:lnTo>
                  <a:lnTo>
                    <a:pt x="753072" y="36237"/>
                  </a:lnTo>
                  <a:lnTo>
                    <a:pt x="0" y="36237"/>
                  </a:lnTo>
                  <a:close/>
                </a:path>
              </a:pathLst>
            </a:custGeom>
            <a:solidFill>
              <a:srgbClr val="A61D59"/>
            </a:solidFill>
          </p:spPr>
        </p:sp>
        <p:sp>
          <p:nvSpPr>
            <p:cNvPr id="26" name="TextBox 26"/>
            <p:cNvSpPr txBox="1"/>
            <p:nvPr/>
          </p:nvSpPr>
          <p:spPr>
            <a:xfrm>
              <a:off x="0" y="-28575"/>
              <a:ext cx="753072" cy="64812"/>
            </a:xfrm>
            <a:prstGeom prst="rect">
              <a:avLst/>
            </a:prstGeom>
          </p:spPr>
          <p:txBody>
            <a:bodyPr lIns="50800" tIns="50800" rIns="50800" bIns="50800" rtlCol="0" anchor="ctr"/>
            <a:lstStyle/>
            <a:p>
              <a:pPr algn="ctr">
                <a:lnSpc>
                  <a:spcPts val="2730"/>
                </a:lnSpc>
              </a:pPr>
              <a:endParaRPr/>
            </a:p>
          </p:txBody>
        </p:sp>
      </p:grpSp>
      <p:grpSp>
        <p:nvGrpSpPr>
          <p:cNvPr id="27" name="Group 27"/>
          <p:cNvGrpSpPr/>
          <p:nvPr/>
        </p:nvGrpSpPr>
        <p:grpSpPr>
          <a:xfrm>
            <a:off x="1276329" y="1205478"/>
            <a:ext cx="1409402" cy="151234"/>
            <a:chOff x="0" y="0"/>
            <a:chExt cx="371200" cy="39831"/>
          </a:xfrm>
        </p:grpSpPr>
        <p:sp>
          <p:nvSpPr>
            <p:cNvPr id="28" name="Freeform 28"/>
            <p:cNvSpPr/>
            <p:nvPr/>
          </p:nvSpPr>
          <p:spPr>
            <a:xfrm>
              <a:off x="0" y="0"/>
              <a:ext cx="371201" cy="39831"/>
            </a:xfrm>
            <a:custGeom>
              <a:avLst/>
              <a:gdLst/>
              <a:ahLst/>
              <a:cxnLst/>
              <a:rect l="l" t="t" r="r" b="b"/>
              <a:pathLst>
                <a:path w="371201" h="39831">
                  <a:moveTo>
                    <a:pt x="0" y="0"/>
                  </a:moveTo>
                  <a:lnTo>
                    <a:pt x="371201" y="0"/>
                  </a:lnTo>
                  <a:lnTo>
                    <a:pt x="371201" y="39831"/>
                  </a:lnTo>
                  <a:lnTo>
                    <a:pt x="0" y="39831"/>
                  </a:lnTo>
                  <a:close/>
                </a:path>
              </a:pathLst>
            </a:custGeom>
            <a:solidFill>
              <a:srgbClr val="A61D59"/>
            </a:solidFill>
          </p:spPr>
        </p:sp>
        <p:sp>
          <p:nvSpPr>
            <p:cNvPr id="29" name="TextBox 29"/>
            <p:cNvSpPr txBox="1"/>
            <p:nvPr/>
          </p:nvSpPr>
          <p:spPr>
            <a:xfrm>
              <a:off x="0" y="-28575"/>
              <a:ext cx="371200" cy="68406"/>
            </a:xfrm>
            <a:prstGeom prst="rect">
              <a:avLst/>
            </a:prstGeom>
          </p:spPr>
          <p:txBody>
            <a:bodyPr lIns="50800" tIns="50800" rIns="50800" bIns="50800" rtlCol="0" anchor="ctr"/>
            <a:lstStyle/>
            <a:p>
              <a:pPr algn="ctr">
                <a:lnSpc>
                  <a:spcPts val="2730"/>
                </a:lnSpc>
              </a:pPr>
              <a:endParaRPr/>
            </a:p>
          </p:txBody>
        </p:sp>
      </p:grpSp>
      <p:sp>
        <p:nvSpPr>
          <p:cNvPr id="30" name="Freeform 30"/>
          <p:cNvSpPr/>
          <p:nvPr/>
        </p:nvSpPr>
        <p:spPr>
          <a:xfrm>
            <a:off x="106582" y="3831585"/>
            <a:ext cx="4790043" cy="3369387"/>
          </a:xfrm>
          <a:custGeom>
            <a:avLst/>
            <a:gdLst/>
            <a:ahLst/>
            <a:cxnLst/>
            <a:rect l="l" t="t" r="r" b="b"/>
            <a:pathLst>
              <a:path w="4790043" h="3369387">
                <a:moveTo>
                  <a:pt x="0" y="0"/>
                </a:moveTo>
                <a:lnTo>
                  <a:pt x="4790043" y="0"/>
                </a:lnTo>
                <a:lnTo>
                  <a:pt x="4790043" y="3369387"/>
                </a:lnTo>
                <a:lnTo>
                  <a:pt x="0" y="3369387"/>
                </a:lnTo>
                <a:lnTo>
                  <a:pt x="0" y="0"/>
                </a:lnTo>
                <a:close/>
              </a:path>
            </a:pathLst>
          </a:custGeom>
          <a:blipFill>
            <a:blip r:embed="rId12"/>
            <a:stretch>
              <a:fillRect l="-818" r="-392"/>
            </a:stretch>
          </a:blipFill>
          <a:ln w="57150" cap="sq">
            <a:solidFill>
              <a:srgbClr val="000000"/>
            </a:solidFill>
            <a:prstDash val="solid"/>
            <a:miter/>
          </a:ln>
        </p:spPr>
      </p:sp>
      <p:sp>
        <p:nvSpPr>
          <p:cNvPr id="31" name="Freeform 31"/>
          <p:cNvSpPr/>
          <p:nvPr/>
        </p:nvSpPr>
        <p:spPr>
          <a:xfrm>
            <a:off x="12569853" y="3064781"/>
            <a:ext cx="5664586" cy="3377510"/>
          </a:xfrm>
          <a:custGeom>
            <a:avLst/>
            <a:gdLst/>
            <a:ahLst/>
            <a:cxnLst/>
            <a:rect l="l" t="t" r="r" b="b"/>
            <a:pathLst>
              <a:path w="5664586" h="3377510">
                <a:moveTo>
                  <a:pt x="0" y="0"/>
                </a:moveTo>
                <a:lnTo>
                  <a:pt x="5664587" y="0"/>
                </a:lnTo>
                <a:lnTo>
                  <a:pt x="5664587" y="3377510"/>
                </a:lnTo>
                <a:lnTo>
                  <a:pt x="0" y="3377510"/>
                </a:lnTo>
                <a:lnTo>
                  <a:pt x="0" y="0"/>
                </a:lnTo>
                <a:close/>
              </a:path>
            </a:pathLst>
          </a:custGeom>
          <a:blipFill>
            <a:blip r:embed="rId13"/>
            <a:stretch>
              <a:fillRect/>
            </a:stretch>
          </a:blipFill>
          <a:ln w="57150" cap="sq">
            <a:solidFill>
              <a:srgbClr val="000000"/>
            </a:solidFill>
            <a:prstDash val="solid"/>
            <a:miter/>
          </a:ln>
        </p:spPr>
      </p:sp>
      <p:sp>
        <p:nvSpPr>
          <p:cNvPr id="32" name="Freeform 32"/>
          <p:cNvSpPr/>
          <p:nvPr/>
        </p:nvSpPr>
        <p:spPr>
          <a:xfrm>
            <a:off x="5468839" y="3650956"/>
            <a:ext cx="7047454" cy="3497299"/>
          </a:xfrm>
          <a:custGeom>
            <a:avLst/>
            <a:gdLst/>
            <a:ahLst/>
            <a:cxnLst/>
            <a:rect l="l" t="t" r="r" b="b"/>
            <a:pathLst>
              <a:path w="7047454" h="3497299">
                <a:moveTo>
                  <a:pt x="0" y="0"/>
                </a:moveTo>
                <a:lnTo>
                  <a:pt x="7047454" y="0"/>
                </a:lnTo>
                <a:lnTo>
                  <a:pt x="7047454" y="3497299"/>
                </a:lnTo>
                <a:lnTo>
                  <a:pt x="0" y="3497299"/>
                </a:lnTo>
                <a:lnTo>
                  <a:pt x="0" y="0"/>
                </a:lnTo>
                <a:close/>
              </a:path>
            </a:pathLst>
          </a:custGeom>
          <a:blipFill>
            <a:blip r:embed="rId14"/>
            <a:stretch>
              <a:fillRect/>
            </a:stretch>
          </a:blipFill>
          <a:ln w="57150" cap="sq">
            <a:solidFill>
              <a:srgbClr val="000000"/>
            </a:solidFill>
            <a:prstDash val="solid"/>
            <a:miter/>
          </a:ln>
        </p:spPr>
      </p:sp>
      <p:sp>
        <p:nvSpPr>
          <p:cNvPr id="33" name="Freeform 33"/>
          <p:cNvSpPr/>
          <p:nvPr/>
        </p:nvSpPr>
        <p:spPr>
          <a:xfrm>
            <a:off x="0" y="8548984"/>
            <a:ext cx="5894141" cy="1410229"/>
          </a:xfrm>
          <a:custGeom>
            <a:avLst/>
            <a:gdLst/>
            <a:ahLst/>
            <a:cxnLst/>
            <a:rect l="l" t="t" r="r" b="b"/>
            <a:pathLst>
              <a:path w="5894141" h="1410229">
                <a:moveTo>
                  <a:pt x="0" y="0"/>
                </a:moveTo>
                <a:lnTo>
                  <a:pt x="5894141" y="0"/>
                </a:lnTo>
                <a:lnTo>
                  <a:pt x="5894141" y="1410229"/>
                </a:lnTo>
                <a:lnTo>
                  <a:pt x="0" y="1410229"/>
                </a:lnTo>
                <a:lnTo>
                  <a:pt x="0" y="0"/>
                </a:lnTo>
                <a:close/>
              </a:path>
            </a:pathLst>
          </a:custGeom>
          <a:blipFill>
            <a:blip r:embed="rId15"/>
            <a:stretch>
              <a:fillRect l="-5705" r="-10117"/>
            </a:stretch>
          </a:blipFill>
          <a:ln w="38100" cap="sq">
            <a:solidFill>
              <a:srgbClr val="000000"/>
            </a:solidFill>
            <a:prstDash val="solid"/>
            <a:miter/>
          </a:ln>
        </p:spPr>
      </p:sp>
      <p:sp>
        <p:nvSpPr>
          <p:cNvPr id="34" name="TextBox 34"/>
          <p:cNvSpPr txBox="1"/>
          <p:nvPr/>
        </p:nvSpPr>
        <p:spPr>
          <a:xfrm>
            <a:off x="227699" y="281854"/>
            <a:ext cx="3506662" cy="759878"/>
          </a:xfrm>
          <a:prstGeom prst="rect">
            <a:avLst/>
          </a:prstGeom>
        </p:spPr>
        <p:txBody>
          <a:bodyPr lIns="0" tIns="0" rIns="0" bIns="0" rtlCol="0" anchor="t">
            <a:spAutoFit/>
          </a:bodyPr>
          <a:lstStyle/>
          <a:p>
            <a:pPr algn="ctr">
              <a:lnSpc>
                <a:spcPts val="3074"/>
              </a:lnSpc>
            </a:pPr>
            <a:r>
              <a:rPr lang="en-US" sz="2195" b="1">
                <a:solidFill>
                  <a:srgbClr val="000000"/>
                </a:solidFill>
                <a:latin typeface="Canva Sans Bold"/>
                <a:ea typeface="Canva Sans Bold"/>
                <a:cs typeface="Canva Sans Bold"/>
                <a:sym typeface="Canva Sans Bold"/>
              </a:rPr>
              <a:t>EDA &amp; Feature Engineering</a:t>
            </a:r>
          </a:p>
        </p:txBody>
      </p:sp>
      <p:sp>
        <p:nvSpPr>
          <p:cNvPr id="35" name="TextBox 35"/>
          <p:cNvSpPr txBox="1"/>
          <p:nvPr/>
        </p:nvSpPr>
        <p:spPr>
          <a:xfrm>
            <a:off x="104844" y="1470685"/>
            <a:ext cx="6179939" cy="430013"/>
          </a:xfrm>
          <a:prstGeom prst="rect">
            <a:avLst/>
          </a:prstGeom>
        </p:spPr>
        <p:txBody>
          <a:bodyPr lIns="0" tIns="0" rIns="0" bIns="0" rtlCol="0" anchor="t">
            <a:spAutoFit/>
          </a:bodyPr>
          <a:lstStyle/>
          <a:p>
            <a:pPr algn="ctr">
              <a:lnSpc>
                <a:spcPts val="3598"/>
              </a:lnSpc>
            </a:pPr>
            <a:r>
              <a:rPr lang="en-US" sz="2570" b="1">
                <a:solidFill>
                  <a:srgbClr val="E95346"/>
                </a:solidFill>
                <a:latin typeface="Canva Sans Bold"/>
                <a:ea typeface="Canva Sans Bold"/>
                <a:cs typeface="Canva Sans Bold"/>
                <a:sym typeface="Canva Sans Bold"/>
              </a:rPr>
              <a:t>IMPORTANT GRAPHS AND INSIGHTS  2</a:t>
            </a:r>
          </a:p>
        </p:txBody>
      </p:sp>
      <p:sp>
        <p:nvSpPr>
          <p:cNvPr id="36" name="TextBox 36"/>
          <p:cNvSpPr txBox="1"/>
          <p:nvPr/>
        </p:nvSpPr>
        <p:spPr>
          <a:xfrm>
            <a:off x="224715" y="2438485"/>
            <a:ext cx="5669426" cy="1393100"/>
          </a:xfrm>
          <a:prstGeom prst="rect">
            <a:avLst/>
          </a:prstGeom>
        </p:spPr>
        <p:txBody>
          <a:bodyPr lIns="0" tIns="0" rIns="0" bIns="0" rtlCol="0" anchor="t">
            <a:spAutoFit/>
          </a:bodyPr>
          <a:lstStyle/>
          <a:p>
            <a:pPr algn="l">
              <a:lnSpc>
                <a:spcPts val="1875"/>
              </a:lnSpc>
              <a:spcBef>
                <a:spcPct val="0"/>
              </a:spcBef>
            </a:pPr>
            <a:r>
              <a:rPr lang="en-US" sz="1442" b="1" u="sng">
                <a:solidFill>
                  <a:srgbClr val="000000"/>
                </a:solidFill>
                <a:latin typeface="Klein Bold"/>
                <a:ea typeface="Klein Bold"/>
                <a:cs typeface="Klein Bold"/>
                <a:sym typeface="Klein Bold"/>
              </a:rPr>
              <a:t>The heatmap reveals that 2-wheelers (T.W.) on two-lane roads experience the highest number of fatal crashes, whereas cars on three-lane roads are more associated with minor injuries. Heavy vehicles on three-lane roads exhibit a notable frequency of fatal crashes, highlighting their risk on wider roads.</a:t>
            </a:r>
          </a:p>
        </p:txBody>
      </p:sp>
      <p:sp>
        <p:nvSpPr>
          <p:cNvPr id="37" name="TextBox 37"/>
          <p:cNvSpPr txBox="1"/>
          <p:nvPr/>
        </p:nvSpPr>
        <p:spPr>
          <a:xfrm>
            <a:off x="12516293" y="1978489"/>
            <a:ext cx="5771707" cy="939041"/>
          </a:xfrm>
          <a:prstGeom prst="rect">
            <a:avLst/>
          </a:prstGeom>
        </p:spPr>
        <p:txBody>
          <a:bodyPr lIns="0" tIns="0" rIns="0" bIns="0" rtlCol="0" anchor="t">
            <a:spAutoFit/>
          </a:bodyPr>
          <a:lstStyle/>
          <a:p>
            <a:pPr algn="l">
              <a:lnSpc>
                <a:spcPts val="1858"/>
              </a:lnSpc>
              <a:spcBef>
                <a:spcPct val="0"/>
              </a:spcBef>
            </a:pPr>
            <a:r>
              <a:rPr lang="en-US" sz="1429" b="1" u="sng">
                <a:solidFill>
                  <a:srgbClr val="000000"/>
                </a:solidFill>
                <a:latin typeface="Klein Bold"/>
                <a:ea typeface="Klein Bold"/>
                <a:cs typeface="Klein Bold"/>
                <a:sym typeface="Klein Bold"/>
              </a:rPr>
              <a:t>The histogram of lane width range, in relation to crash severity, shows that the majority of crashes occur within the 3.4 to 3.5-meter range. Additionally, fatal crashes are more prevalent in the 3.3 to 3.4-meter range.</a:t>
            </a:r>
          </a:p>
        </p:txBody>
      </p:sp>
      <p:sp>
        <p:nvSpPr>
          <p:cNvPr id="38" name="TextBox 38"/>
          <p:cNvSpPr txBox="1"/>
          <p:nvPr/>
        </p:nvSpPr>
        <p:spPr>
          <a:xfrm>
            <a:off x="5766480" y="7338755"/>
            <a:ext cx="9088461" cy="1647941"/>
          </a:xfrm>
          <a:prstGeom prst="rect">
            <a:avLst/>
          </a:prstGeom>
        </p:spPr>
        <p:txBody>
          <a:bodyPr lIns="0" tIns="0" rIns="0" bIns="0" rtlCol="0" anchor="t">
            <a:spAutoFit/>
          </a:bodyPr>
          <a:lstStyle/>
          <a:p>
            <a:pPr marL="303519" lvl="1" indent="-151759" algn="l">
              <a:lnSpc>
                <a:spcPts val="1827"/>
              </a:lnSpc>
              <a:buFont typeface="Arial"/>
              <a:buChar char="•"/>
            </a:pPr>
            <a:r>
              <a:rPr lang="en-US" sz="1405" b="1">
                <a:solidFill>
                  <a:srgbClr val="000000"/>
                </a:solidFill>
                <a:latin typeface="Klein Bold"/>
                <a:ea typeface="Klein Bold"/>
                <a:cs typeface="Klein Bold"/>
                <a:sym typeface="Klein Bold"/>
              </a:rPr>
              <a:t>Overall, the graph shows that lane width has a significant impact on the frequency of different vehicle types.</a:t>
            </a:r>
          </a:p>
          <a:p>
            <a:pPr marL="303519" lvl="1" indent="-151759" algn="l">
              <a:lnSpc>
                <a:spcPts val="1827"/>
              </a:lnSpc>
              <a:buFont typeface="Arial"/>
              <a:buChar char="•"/>
            </a:pPr>
            <a:r>
              <a:rPr lang="en-US" sz="1405" b="1">
                <a:solidFill>
                  <a:srgbClr val="000000"/>
                </a:solidFill>
                <a:latin typeface="Klein Bold"/>
                <a:ea typeface="Klein Bold"/>
                <a:cs typeface="Klein Bold"/>
                <a:sym typeface="Klein Bold"/>
              </a:rPr>
              <a:t>Heavy vehicles are most common on wider lanes (3.4-3.5 meters), while cars are more frequent on narrower lanes (3-3.1 meters).</a:t>
            </a:r>
          </a:p>
          <a:p>
            <a:pPr marL="303519" lvl="1" indent="-151759" algn="l">
              <a:lnSpc>
                <a:spcPts val="1827"/>
              </a:lnSpc>
              <a:buFont typeface="Arial"/>
              <a:buChar char="•"/>
            </a:pPr>
            <a:r>
              <a:rPr lang="en-US" sz="1405" b="1">
                <a:solidFill>
                  <a:srgbClr val="000000"/>
                </a:solidFill>
                <a:latin typeface="Klein Bold"/>
                <a:ea typeface="Klein Bold"/>
                <a:cs typeface="Klein Bold"/>
                <a:sym typeface="Klein Bold"/>
              </a:rPr>
              <a:t>T.W vehicles (likely trucks) are relatively consistent across lane widths, but show a slight preference for wider lanes.</a:t>
            </a:r>
          </a:p>
          <a:p>
            <a:pPr marL="370670" lvl="1" indent="-185335" algn="l">
              <a:lnSpc>
                <a:spcPts val="2231"/>
              </a:lnSpc>
              <a:buFont typeface="Arial"/>
              <a:buChar char="•"/>
            </a:pPr>
            <a:r>
              <a:rPr lang="en-US" sz="1716" b="1">
                <a:solidFill>
                  <a:srgbClr val="000000"/>
                </a:solidFill>
                <a:latin typeface="Klein Bold"/>
                <a:ea typeface="Klein Bold"/>
                <a:cs typeface="Klein Bold"/>
                <a:sym typeface="Klein Bold"/>
              </a:rPr>
              <a:t>The frequency of all vehicle types generally increases with lane width.</a:t>
            </a:r>
          </a:p>
        </p:txBody>
      </p:sp>
      <p:sp>
        <p:nvSpPr>
          <p:cNvPr id="39" name="TextBox 39"/>
          <p:cNvSpPr txBox="1"/>
          <p:nvPr/>
        </p:nvSpPr>
        <p:spPr>
          <a:xfrm>
            <a:off x="63877" y="8033185"/>
            <a:ext cx="2010966" cy="344805"/>
          </a:xfrm>
          <a:prstGeom prst="rect">
            <a:avLst/>
          </a:prstGeom>
        </p:spPr>
        <p:txBody>
          <a:bodyPr lIns="0" tIns="0" rIns="0" bIns="0" rtlCol="0" anchor="t">
            <a:spAutoFit/>
          </a:bodyPr>
          <a:lstStyle/>
          <a:p>
            <a:pPr algn="ctr">
              <a:lnSpc>
                <a:spcPts val="2730"/>
              </a:lnSpc>
              <a:spcBef>
                <a:spcPct val="0"/>
              </a:spcBef>
            </a:pPr>
            <a:r>
              <a:rPr lang="en-US" sz="2100" b="1">
                <a:solidFill>
                  <a:srgbClr val="000000"/>
                </a:solidFill>
                <a:latin typeface="Klein Bold"/>
                <a:ea typeface="Klein Bold"/>
                <a:cs typeface="Klein Bold"/>
                <a:sym typeface="Klein Bold"/>
              </a:rPr>
              <a:t>Label encoding</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BF1ED"/>
        </a:solidFill>
        <a:effectLst/>
      </p:bgPr>
    </p:bg>
    <p:spTree>
      <p:nvGrpSpPr>
        <p:cNvPr id="1" name=""/>
        <p:cNvGrpSpPr/>
        <p:nvPr/>
      </p:nvGrpSpPr>
      <p:grpSpPr>
        <a:xfrm>
          <a:off x="0" y="0"/>
          <a:ext cx="0" cy="0"/>
          <a:chOff x="0" y="0"/>
          <a:chExt cx="0" cy="0"/>
        </a:xfrm>
      </p:grpSpPr>
      <p:grpSp>
        <p:nvGrpSpPr>
          <p:cNvPr id="2" name="Group 2"/>
          <p:cNvGrpSpPr/>
          <p:nvPr/>
        </p:nvGrpSpPr>
        <p:grpSpPr>
          <a:xfrm>
            <a:off x="4126118" y="0"/>
            <a:ext cx="14161882" cy="1270734"/>
            <a:chOff x="0" y="0"/>
            <a:chExt cx="3729878" cy="334679"/>
          </a:xfrm>
        </p:grpSpPr>
        <p:sp>
          <p:nvSpPr>
            <p:cNvPr id="3" name="Freeform 3"/>
            <p:cNvSpPr/>
            <p:nvPr/>
          </p:nvSpPr>
          <p:spPr>
            <a:xfrm>
              <a:off x="0" y="0"/>
              <a:ext cx="3729879" cy="334679"/>
            </a:xfrm>
            <a:custGeom>
              <a:avLst/>
              <a:gdLst/>
              <a:ahLst/>
              <a:cxnLst/>
              <a:rect l="l" t="t" r="r" b="b"/>
              <a:pathLst>
                <a:path w="3729879" h="334679">
                  <a:moveTo>
                    <a:pt x="0" y="0"/>
                  </a:moveTo>
                  <a:lnTo>
                    <a:pt x="3729879" y="0"/>
                  </a:lnTo>
                  <a:lnTo>
                    <a:pt x="3729879" y="334679"/>
                  </a:lnTo>
                  <a:lnTo>
                    <a:pt x="0" y="334679"/>
                  </a:lnTo>
                  <a:close/>
                </a:path>
              </a:pathLst>
            </a:custGeom>
            <a:solidFill>
              <a:srgbClr val="F6AC87"/>
            </a:solidFill>
          </p:spPr>
        </p:sp>
        <p:sp>
          <p:nvSpPr>
            <p:cNvPr id="4" name="TextBox 4"/>
            <p:cNvSpPr txBox="1"/>
            <p:nvPr/>
          </p:nvSpPr>
          <p:spPr>
            <a:xfrm>
              <a:off x="0" y="-38100"/>
              <a:ext cx="3729878" cy="372779"/>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10112202" y="10614"/>
            <a:ext cx="2559852" cy="1249505"/>
            <a:chOff x="0" y="0"/>
            <a:chExt cx="674200" cy="329088"/>
          </a:xfrm>
        </p:grpSpPr>
        <p:sp>
          <p:nvSpPr>
            <p:cNvPr id="6" name="Freeform 6"/>
            <p:cNvSpPr/>
            <p:nvPr/>
          </p:nvSpPr>
          <p:spPr>
            <a:xfrm>
              <a:off x="0" y="0"/>
              <a:ext cx="674200" cy="329088"/>
            </a:xfrm>
            <a:custGeom>
              <a:avLst/>
              <a:gdLst/>
              <a:ahLst/>
              <a:cxnLst/>
              <a:rect l="l" t="t" r="r" b="b"/>
              <a:pathLst>
                <a:path w="674200" h="329088">
                  <a:moveTo>
                    <a:pt x="0" y="0"/>
                  </a:moveTo>
                  <a:lnTo>
                    <a:pt x="674200" y="0"/>
                  </a:lnTo>
                  <a:lnTo>
                    <a:pt x="674200" y="329088"/>
                  </a:lnTo>
                  <a:lnTo>
                    <a:pt x="0" y="329088"/>
                  </a:lnTo>
                  <a:close/>
                </a:path>
              </a:pathLst>
            </a:custGeom>
            <a:solidFill>
              <a:srgbClr val="E95346"/>
            </a:solidFill>
          </p:spPr>
        </p:sp>
        <p:sp>
          <p:nvSpPr>
            <p:cNvPr id="7" name="TextBox 7"/>
            <p:cNvSpPr txBox="1"/>
            <p:nvPr/>
          </p:nvSpPr>
          <p:spPr>
            <a:xfrm>
              <a:off x="0" y="-28575"/>
              <a:ext cx="674200" cy="357663"/>
            </a:xfrm>
            <a:prstGeom prst="rect">
              <a:avLst/>
            </a:prstGeom>
          </p:spPr>
          <p:txBody>
            <a:bodyPr lIns="50800" tIns="50800" rIns="50800" bIns="50800" rtlCol="0" anchor="ctr"/>
            <a:lstStyle/>
            <a:p>
              <a:pPr algn="ctr">
                <a:lnSpc>
                  <a:spcPts val="2730"/>
                </a:lnSpc>
              </a:pPr>
              <a:endParaRPr/>
            </a:p>
          </p:txBody>
        </p:sp>
      </p:grpSp>
      <p:sp>
        <p:nvSpPr>
          <p:cNvPr id="8" name="TextBox 8"/>
          <p:cNvSpPr txBox="1"/>
          <p:nvPr/>
        </p:nvSpPr>
        <p:spPr>
          <a:xfrm>
            <a:off x="2501604" y="462829"/>
            <a:ext cx="5618569" cy="344805"/>
          </a:xfrm>
          <a:prstGeom prst="rect">
            <a:avLst/>
          </a:prstGeom>
        </p:spPr>
        <p:txBody>
          <a:bodyPr lIns="0" tIns="0" rIns="0" bIns="0" rtlCol="0" anchor="t">
            <a:spAutoFit/>
          </a:bodyPr>
          <a:lstStyle/>
          <a:p>
            <a:pPr marL="0" lvl="0" indent="0" algn="ctr">
              <a:lnSpc>
                <a:spcPts val="2730"/>
              </a:lnSpc>
              <a:spcBef>
                <a:spcPct val="0"/>
              </a:spcBef>
            </a:pPr>
            <a:r>
              <a:rPr lang="en-US" sz="2100" b="1" u="none" strike="noStrike">
                <a:solidFill>
                  <a:srgbClr val="2E1637"/>
                </a:solidFill>
                <a:latin typeface="Klein Bold"/>
                <a:ea typeface="Klein Bold"/>
                <a:cs typeface="Klein Bold"/>
                <a:sym typeface="Klein Bold"/>
              </a:rPr>
              <a:t>Introduction</a:t>
            </a:r>
          </a:p>
        </p:txBody>
      </p:sp>
      <p:sp>
        <p:nvSpPr>
          <p:cNvPr id="9" name="TextBox 9"/>
          <p:cNvSpPr txBox="1"/>
          <p:nvPr/>
        </p:nvSpPr>
        <p:spPr>
          <a:xfrm>
            <a:off x="5243333" y="462829"/>
            <a:ext cx="5963726" cy="344805"/>
          </a:xfrm>
          <a:prstGeom prst="rect">
            <a:avLst/>
          </a:prstGeom>
        </p:spPr>
        <p:txBody>
          <a:bodyPr lIns="0" tIns="0" rIns="0" bIns="0" rtlCol="0" anchor="t">
            <a:spAutoFit/>
          </a:bodyPr>
          <a:lstStyle/>
          <a:p>
            <a:pPr algn="ctr">
              <a:lnSpc>
                <a:spcPts val="2730"/>
              </a:lnSpc>
            </a:pPr>
            <a:r>
              <a:rPr lang="en-US" sz="2100" b="1">
                <a:solidFill>
                  <a:srgbClr val="000000"/>
                </a:solidFill>
                <a:latin typeface="Klein Bold"/>
                <a:ea typeface="Klein Bold"/>
                <a:cs typeface="Klein Bold"/>
                <a:sym typeface="Klein Bold"/>
              </a:rPr>
              <a:t>EDA</a:t>
            </a:r>
          </a:p>
        </p:txBody>
      </p:sp>
      <p:sp>
        <p:nvSpPr>
          <p:cNvPr id="10" name="Freeform 10"/>
          <p:cNvSpPr/>
          <p:nvPr/>
        </p:nvSpPr>
        <p:spPr>
          <a:xfrm>
            <a:off x="6295330" y="341901"/>
            <a:ext cx="583609" cy="533737"/>
          </a:xfrm>
          <a:custGeom>
            <a:avLst/>
            <a:gdLst/>
            <a:ahLst/>
            <a:cxnLst/>
            <a:rect l="l" t="t" r="r" b="b"/>
            <a:pathLst>
              <a:path w="583609" h="533737">
                <a:moveTo>
                  <a:pt x="0" y="0"/>
                </a:moveTo>
                <a:lnTo>
                  <a:pt x="583609" y="0"/>
                </a:lnTo>
                <a:lnTo>
                  <a:pt x="583609" y="533736"/>
                </a:lnTo>
                <a:lnTo>
                  <a:pt x="0" y="53373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TextBox 11"/>
          <p:cNvSpPr txBox="1"/>
          <p:nvPr/>
        </p:nvSpPr>
        <p:spPr>
          <a:xfrm>
            <a:off x="7925081" y="291379"/>
            <a:ext cx="5963726" cy="687705"/>
          </a:xfrm>
          <a:prstGeom prst="rect">
            <a:avLst/>
          </a:prstGeom>
        </p:spPr>
        <p:txBody>
          <a:bodyPr lIns="0" tIns="0" rIns="0" bIns="0" rtlCol="0" anchor="t">
            <a:spAutoFit/>
          </a:bodyPr>
          <a:lstStyle/>
          <a:p>
            <a:pPr algn="ctr">
              <a:lnSpc>
                <a:spcPts val="2730"/>
              </a:lnSpc>
            </a:pPr>
            <a:r>
              <a:rPr lang="en-US" sz="2100" b="1">
                <a:solidFill>
                  <a:srgbClr val="170E27"/>
                </a:solidFill>
                <a:latin typeface="Klein Bold"/>
                <a:ea typeface="Klein Bold"/>
                <a:cs typeface="Klein Bold"/>
                <a:sym typeface="Klein Bold"/>
              </a:rPr>
              <a:t>M.L.</a:t>
            </a:r>
          </a:p>
          <a:p>
            <a:pPr algn="ctr">
              <a:lnSpc>
                <a:spcPts val="2730"/>
              </a:lnSpc>
            </a:pPr>
            <a:r>
              <a:rPr lang="en-US" sz="2100" b="1">
                <a:solidFill>
                  <a:srgbClr val="170E27"/>
                </a:solidFill>
                <a:latin typeface="Klein Bold"/>
                <a:ea typeface="Klein Bold"/>
                <a:cs typeface="Klein Bold"/>
                <a:sym typeface="Klein Bold"/>
              </a:rPr>
              <a:t>Model</a:t>
            </a:r>
          </a:p>
        </p:txBody>
      </p:sp>
      <p:sp>
        <p:nvSpPr>
          <p:cNvPr id="12" name="TextBox 12"/>
          <p:cNvSpPr txBox="1"/>
          <p:nvPr/>
        </p:nvSpPr>
        <p:spPr>
          <a:xfrm>
            <a:off x="10829045" y="291379"/>
            <a:ext cx="5963726" cy="687705"/>
          </a:xfrm>
          <a:prstGeom prst="rect">
            <a:avLst/>
          </a:prstGeom>
        </p:spPr>
        <p:txBody>
          <a:bodyPr lIns="0" tIns="0" rIns="0" bIns="0" rtlCol="0" anchor="t">
            <a:spAutoFit/>
          </a:bodyPr>
          <a:lstStyle/>
          <a:p>
            <a:pPr algn="ctr">
              <a:lnSpc>
                <a:spcPts val="2730"/>
              </a:lnSpc>
            </a:pPr>
            <a:r>
              <a:rPr lang="en-US" sz="2100" b="1">
                <a:solidFill>
                  <a:srgbClr val="170E27"/>
                </a:solidFill>
                <a:latin typeface="Klein Bold"/>
                <a:ea typeface="Klein Bold"/>
                <a:cs typeface="Klein Bold"/>
                <a:sym typeface="Klein Bold"/>
              </a:rPr>
              <a:t>Proposed</a:t>
            </a:r>
          </a:p>
          <a:p>
            <a:pPr algn="ctr">
              <a:lnSpc>
                <a:spcPts val="2730"/>
              </a:lnSpc>
            </a:pPr>
            <a:r>
              <a:rPr lang="en-US" sz="2100" b="1">
                <a:solidFill>
                  <a:srgbClr val="170E27"/>
                </a:solidFill>
                <a:latin typeface="Klein Bold"/>
                <a:ea typeface="Klein Bold"/>
                <a:cs typeface="Klein Bold"/>
                <a:sym typeface="Klein Bold"/>
              </a:rPr>
              <a:t>Solution</a:t>
            </a:r>
          </a:p>
        </p:txBody>
      </p:sp>
      <p:sp>
        <p:nvSpPr>
          <p:cNvPr id="13" name="TextBox 13"/>
          <p:cNvSpPr txBox="1"/>
          <p:nvPr/>
        </p:nvSpPr>
        <p:spPr>
          <a:xfrm>
            <a:off x="13589667" y="462829"/>
            <a:ext cx="5963726" cy="344805"/>
          </a:xfrm>
          <a:prstGeom prst="rect">
            <a:avLst/>
          </a:prstGeom>
        </p:spPr>
        <p:txBody>
          <a:bodyPr lIns="0" tIns="0" rIns="0" bIns="0" rtlCol="0" anchor="t">
            <a:spAutoFit/>
          </a:bodyPr>
          <a:lstStyle/>
          <a:p>
            <a:pPr algn="ctr">
              <a:lnSpc>
                <a:spcPts val="2730"/>
              </a:lnSpc>
            </a:pPr>
            <a:r>
              <a:rPr lang="en-US" sz="2100" b="1">
                <a:solidFill>
                  <a:srgbClr val="000000"/>
                </a:solidFill>
                <a:latin typeface="Klein Bold"/>
                <a:ea typeface="Klein Bold"/>
                <a:cs typeface="Klein Bold"/>
                <a:sym typeface="Klein Bold"/>
              </a:rPr>
              <a:t>Conclusion</a:t>
            </a:r>
          </a:p>
        </p:txBody>
      </p:sp>
      <p:sp>
        <p:nvSpPr>
          <p:cNvPr id="14" name="Freeform 14"/>
          <p:cNvSpPr/>
          <p:nvPr/>
        </p:nvSpPr>
        <p:spPr>
          <a:xfrm>
            <a:off x="8849167" y="326105"/>
            <a:ext cx="589666" cy="589666"/>
          </a:xfrm>
          <a:custGeom>
            <a:avLst/>
            <a:gdLst/>
            <a:ahLst/>
            <a:cxnLst/>
            <a:rect l="l" t="t" r="r" b="b"/>
            <a:pathLst>
              <a:path w="589666" h="589666">
                <a:moveTo>
                  <a:pt x="0" y="0"/>
                </a:moveTo>
                <a:lnTo>
                  <a:pt x="589666" y="0"/>
                </a:lnTo>
                <a:lnTo>
                  <a:pt x="589666" y="589667"/>
                </a:lnTo>
                <a:lnTo>
                  <a:pt x="0" y="58966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Freeform 15"/>
          <p:cNvSpPr/>
          <p:nvPr/>
        </p:nvSpPr>
        <p:spPr>
          <a:xfrm>
            <a:off x="14657128" y="354962"/>
            <a:ext cx="395626" cy="560810"/>
          </a:xfrm>
          <a:custGeom>
            <a:avLst/>
            <a:gdLst/>
            <a:ahLst/>
            <a:cxnLst/>
            <a:rect l="l" t="t" r="r" b="b"/>
            <a:pathLst>
              <a:path w="395626" h="560810">
                <a:moveTo>
                  <a:pt x="0" y="0"/>
                </a:moveTo>
                <a:lnTo>
                  <a:pt x="395626" y="0"/>
                </a:lnTo>
                <a:lnTo>
                  <a:pt x="395626" y="560810"/>
                </a:lnTo>
                <a:lnTo>
                  <a:pt x="0" y="5608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6" name="Freeform 16"/>
          <p:cNvSpPr/>
          <p:nvPr/>
        </p:nvSpPr>
        <p:spPr>
          <a:xfrm>
            <a:off x="17447267" y="341901"/>
            <a:ext cx="558076" cy="558076"/>
          </a:xfrm>
          <a:custGeom>
            <a:avLst/>
            <a:gdLst/>
            <a:ahLst/>
            <a:cxnLst/>
            <a:rect l="l" t="t" r="r" b="b"/>
            <a:pathLst>
              <a:path w="558076" h="558076">
                <a:moveTo>
                  <a:pt x="0" y="0"/>
                </a:moveTo>
                <a:lnTo>
                  <a:pt x="558076" y="0"/>
                </a:lnTo>
                <a:lnTo>
                  <a:pt x="558076" y="558076"/>
                </a:lnTo>
                <a:lnTo>
                  <a:pt x="0" y="55807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7" name="Freeform 17"/>
          <p:cNvSpPr/>
          <p:nvPr/>
        </p:nvSpPr>
        <p:spPr>
          <a:xfrm>
            <a:off x="11569565" y="270339"/>
            <a:ext cx="734106" cy="708746"/>
          </a:xfrm>
          <a:custGeom>
            <a:avLst/>
            <a:gdLst/>
            <a:ahLst/>
            <a:cxnLst/>
            <a:rect l="l" t="t" r="r" b="b"/>
            <a:pathLst>
              <a:path w="734106" h="708746">
                <a:moveTo>
                  <a:pt x="0" y="0"/>
                </a:moveTo>
                <a:lnTo>
                  <a:pt x="734106" y="0"/>
                </a:lnTo>
                <a:lnTo>
                  <a:pt x="734106" y="708745"/>
                </a:lnTo>
                <a:lnTo>
                  <a:pt x="0" y="708745"/>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grpSp>
        <p:nvGrpSpPr>
          <p:cNvPr id="18" name="Group 18"/>
          <p:cNvGrpSpPr/>
          <p:nvPr/>
        </p:nvGrpSpPr>
        <p:grpSpPr>
          <a:xfrm>
            <a:off x="2685731" y="1205478"/>
            <a:ext cx="1440387" cy="151234"/>
            <a:chOff x="0" y="0"/>
            <a:chExt cx="379361" cy="39831"/>
          </a:xfrm>
        </p:grpSpPr>
        <p:sp>
          <p:nvSpPr>
            <p:cNvPr id="19" name="Freeform 19"/>
            <p:cNvSpPr/>
            <p:nvPr/>
          </p:nvSpPr>
          <p:spPr>
            <a:xfrm>
              <a:off x="0" y="0"/>
              <a:ext cx="379361" cy="39831"/>
            </a:xfrm>
            <a:custGeom>
              <a:avLst/>
              <a:gdLst/>
              <a:ahLst/>
              <a:cxnLst/>
              <a:rect l="l" t="t" r="r" b="b"/>
              <a:pathLst>
                <a:path w="379361" h="39831">
                  <a:moveTo>
                    <a:pt x="0" y="0"/>
                  </a:moveTo>
                  <a:lnTo>
                    <a:pt x="379361" y="0"/>
                  </a:lnTo>
                  <a:lnTo>
                    <a:pt x="379361" y="39831"/>
                  </a:lnTo>
                  <a:lnTo>
                    <a:pt x="0" y="39831"/>
                  </a:lnTo>
                  <a:close/>
                </a:path>
              </a:pathLst>
            </a:custGeom>
            <a:solidFill>
              <a:srgbClr val="E95346"/>
            </a:solidFill>
          </p:spPr>
        </p:sp>
        <p:sp>
          <p:nvSpPr>
            <p:cNvPr id="20" name="TextBox 20"/>
            <p:cNvSpPr txBox="1"/>
            <p:nvPr/>
          </p:nvSpPr>
          <p:spPr>
            <a:xfrm>
              <a:off x="0" y="-28575"/>
              <a:ext cx="379361" cy="68406"/>
            </a:xfrm>
            <a:prstGeom prst="rect">
              <a:avLst/>
            </a:prstGeom>
          </p:spPr>
          <p:txBody>
            <a:bodyPr lIns="50800" tIns="50800" rIns="50800" bIns="50800" rtlCol="0" anchor="ctr"/>
            <a:lstStyle/>
            <a:p>
              <a:pPr algn="ctr">
                <a:lnSpc>
                  <a:spcPts val="2730"/>
                </a:lnSpc>
              </a:pPr>
              <a:endParaRPr/>
            </a:p>
          </p:txBody>
        </p:sp>
      </p:grpSp>
      <p:grpSp>
        <p:nvGrpSpPr>
          <p:cNvPr id="21" name="Group 21"/>
          <p:cNvGrpSpPr/>
          <p:nvPr/>
        </p:nvGrpSpPr>
        <p:grpSpPr>
          <a:xfrm>
            <a:off x="0" y="1201940"/>
            <a:ext cx="1276329" cy="154772"/>
            <a:chOff x="0" y="0"/>
            <a:chExt cx="336153" cy="40763"/>
          </a:xfrm>
        </p:grpSpPr>
        <p:sp>
          <p:nvSpPr>
            <p:cNvPr id="22" name="Freeform 22"/>
            <p:cNvSpPr/>
            <p:nvPr/>
          </p:nvSpPr>
          <p:spPr>
            <a:xfrm>
              <a:off x="0" y="0"/>
              <a:ext cx="336153" cy="40763"/>
            </a:xfrm>
            <a:custGeom>
              <a:avLst/>
              <a:gdLst/>
              <a:ahLst/>
              <a:cxnLst/>
              <a:rect l="l" t="t" r="r" b="b"/>
              <a:pathLst>
                <a:path w="336153" h="40763">
                  <a:moveTo>
                    <a:pt x="0" y="0"/>
                  </a:moveTo>
                  <a:lnTo>
                    <a:pt x="336153" y="0"/>
                  </a:lnTo>
                  <a:lnTo>
                    <a:pt x="336153" y="40763"/>
                  </a:lnTo>
                  <a:lnTo>
                    <a:pt x="0" y="40763"/>
                  </a:lnTo>
                  <a:close/>
                </a:path>
              </a:pathLst>
            </a:custGeom>
            <a:solidFill>
              <a:srgbClr val="F6AC87"/>
            </a:solidFill>
          </p:spPr>
        </p:sp>
        <p:sp>
          <p:nvSpPr>
            <p:cNvPr id="23" name="TextBox 23"/>
            <p:cNvSpPr txBox="1"/>
            <p:nvPr/>
          </p:nvSpPr>
          <p:spPr>
            <a:xfrm>
              <a:off x="0" y="-28575"/>
              <a:ext cx="336153" cy="69338"/>
            </a:xfrm>
            <a:prstGeom prst="rect">
              <a:avLst/>
            </a:prstGeom>
          </p:spPr>
          <p:txBody>
            <a:bodyPr lIns="50800" tIns="50800" rIns="50800" bIns="50800" rtlCol="0" anchor="ctr"/>
            <a:lstStyle/>
            <a:p>
              <a:pPr algn="ctr">
                <a:lnSpc>
                  <a:spcPts val="2730"/>
                </a:lnSpc>
              </a:pPr>
              <a:endParaRPr/>
            </a:p>
          </p:txBody>
        </p:sp>
      </p:grpSp>
      <p:grpSp>
        <p:nvGrpSpPr>
          <p:cNvPr id="24" name="Group 24"/>
          <p:cNvGrpSpPr/>
          <p:nvPr/>
        </p:nvGrpSpPr>
        <p:grpSpPr>
          <a:xfrm>
            <a:off x="10112202" y="1122532"/>
            <a:ext cx="2559852" cy="137587"/>
            <a:chOff x="0" y="0"/>
            <a:chExt cx="674200" cy="36237"/>
          </a:xfrm>
        </p:grpSpPr>
        <p:sp>
          <p:nvSpPr>
            <p:cNvPr id="25" name="Freeform 25"/>
            <p:cNvSpPr/>
            <p:nvPr/>
          </p:nvSpPr>
          <p:spPr>
            <a:xfrm>
              <a:off x="0" y="0"/>
              <a:ext cx="674200" cy="36237"/>
            </a:xfrm>
            <a:custGeom>
              <a:avLst/>
              <a:gdLst/>
              <a:ahLst/>
              <a:cxnLst/>
              <a:rect l="l" t="t" r="r" b="b"/>
              <a:pathLst>
                <a:path w="674200" h="36237">
                  <a:moveTo>
                    <a:pt x="0" y="0"/>
                  </a:moveTo>
                  <a:lnTo>
                    <a:pt x="674200" y="0"/>
                  </a:lnTo>
                  <a:lnTo>
                    <a:pt x="674200" y="36237"/>
                  </a:lnTo>
                  <a:lnTo>
                    <a:pt x="0" y="36237"/>
                  </a:lnTo>
                  <a:close/>
                </a:path>
              </a:pathLst>
            </a:custGeom>
            <a:solidFill>
              <a:srgbClr val="A61D59"/>
            </a:solidFill>
          </p:spPr>
        </p:sp>
        <p:sp>
          <p:nvSpPr>
            <p:cNvPr id="26" name="TextBox 26"/>
            <p:cNvSpPr txBox="1"/>
            <p:nvPr/>
          </p:nvSpPr>
          <p:spPr>
            <a:xfrm>
              <a:off x="0" y="-28575"/>
              <a:ext cx="674200" cy="64812"/>
            </a:xfrm>
            <a:prstGeom prst="rect">
              <a:avLst/>
            </a:prstGeom>
          </p:spPr>
          <p:txBody>
            <a:bodyPr lIns="50800" tIns="50800" rIns="50800" bIns="50800" rtlCol="0" anchor="ctr"/>
            <a:lstStyle/>
            <a:p>
              <a:pPr algn="ctr">
                <a:lnSpc>
                  <a:spcPts val="2730"/>
                </a:lnSpc>
              </a:pPr>
              <a:endParaRPr/>
            </a:p>
          </p:txBody>
        </p:sp>
      </p:grpSp>
      <p:grpSp>
        <p:nvGrpSpPr>
          <p:cNvPr id="27" name="Group 27"/>
          <p:cNvGrpSpPr/>
          <p:nvPr/>
        </p:nvGrpSpPr>
        <p:grpSpPr>
          <a:xfrm>
            <a:off x="1276329" y="1205478"/>
            <a:ext cx="1409402" cy="151234"/>
            <a:chOff x="0" y="0"/>
            <a:chExt cx="371200" cy="39831"/>
          </a:xfrm>
        </p:grpSpPr>
        <p:sp>
          <p:nvSpPr>
            <p:cNvPr id="28" name="Freeform 28"/>
            <p:cNvSpPr/>
            <p:nvPr/>
          </p:nvSpPr>
          <p:spPr>
            <a:xfrm>
              <a:off x="0" y="0"/>
              <a:ext cx="371201" cy="39831"/>
            </a:xfrm>
            <a:custGeom>
              <a:avLst/>
              <a:gdLst/>
              <a:ahLst/>
              <a:cxnLst/>
              <a:rect l="l" t="t" r="r" b="b"/>
              <a:pathLst>
                <a:path w="371201" h="39831">
                  <a:moveTo>
                    <a:pt x="0" y="0"/>
                  </a:moveTo>
                  <a:lnTo>
                    <a:pt x="371201" y="0"/>
                  </a:lnTo>
                  <a:lnTo>
                    <a:pt x="371201" y="39831"/>
                  </a:lnTo>
                  <a:lnTo>
                    <a:pt x="0" y="39831"/>
                  </a:lnTo>
                  <a:close/>
                </a:path>
              </a:pathLst>
            </a:custGeom>
            <a:solidFill>
              <a:srgbClr val="A61D59"/>
            </a:solidFill>
          </p:spPr>
        </p:sp>
        <p:sp>
          <p:nvSpPr>
            <p:cNvPr id="29" name="TextBox 29"/>
            <p:cNvSpPr txBox="1"/>
            <p:nvPr/>
          </p:nvSpPr>
          <p:spPr>
            <a:xfrm>
              <a:off x="0" y="-28575"/>
              <a:ext cx="371200" cy="68406"/>
            </a:xfrm>
            <a:prstGeom prst="rect">
              <a:avLst/>
            </a:prstGeom>
          </p:spPr>
          <p:txBody>
            <a:bodyPr lIns="50800" tIns="50800" rIns="50800" bIns="50800" rtlCol="0" anchor="ctr"/>
            <a:lstStyle/>
            <a:p>
              <a:pPr algn="ctr">
                <a:lnSpc>
                  <a:spcPts val="2730"/>
                </a:lnSpc>
              </a:pPr>
              <a:endParaRPr/>
            </a:p>
          </p:txBody>
        </p:sp>
      </p:grpSp>
      <p:sp>
        <p:nvSpPr>
          <p:cNvPr id="30" name="TextBox 30"/>
          <p:cNvSpPr txBox="1"/>
          <p:nvPr/>
        </p:nvSpPr>
        <p:spPr>
          <a:xfrm>
            <a:off x="-515583" y="83056"/>
            <a:ext cx="5082642" cy="1045210"/>
          </a:xfrm>
          <a:prstGeom prst="rect">
            <a:avLst/>
          </a:prstGeom>
        </p:spPr>
        <p:txBody>
          <a:bodyPr lIns="0" tIns="0" rIns="0" bIns="0" rtlCol="0" anchor="t">
            <a:spAutoFit/>
          </a:bodyPr>
          <a:lstStyle/>
          <a:p>
            <a:pPr algn="ctr">
              <a:lnSpc>
                <a:spcPts val="4160"/>
              </a:lnSpc>
            </a:pPr>
            <a:r>
              <a:rPr lang="en-US" sz="3200" b="1">
                <a:solidFill>
                  <a:srgbClr val="000000"/>
                </a:solidFill>
                <a:latin typeface="Klein Bold"/>
                <a:ea typeface="Klein Bold"/>
                <a:cs typeface="Klein Bold"/>
                <a:sym typeface="Klein Bold"/>
              </a:rPr>
              <a:t>Machine Learning Models Applied</a:t>
            </a:r>
          </a:p>
        </p:txBody>
      </p:sp>
      <p:graphicFrame>
        <p:nvGraphicFramePr>
          <p:cNvPr id="31" name="Table 31"/>
          <p:cNvGraphicFramePr>
            <a:graphicFrameLocks noGrp="1"/>
          </p:cNvGraphicFramePr>
          <p:nvPr/>
        </p:nvGraphicFramePr>
        <p:xfrm>
          <a:off x="837980" y="1889412"/>
          <a:ext cx="16612040" cy="7813382"/>
        </p:xfrm>
        <a:graphic>
          <a:graphicData uri="http://schemas.openxmlformats.org/drawingml/2006/table">
            <a:tbl>
              <a:tblPr/>
              <a:tblGrid>
                <a:gridCol w="3316014"/>
                <a:gridCol w="3316014"/>
                <a:gridCol w="3328802"/>
                <a:gridCol w="3328802"/>
                <a:gridCol w="3322408"/>
              </a:tblGrid>
              <a:tr h="874616">
                <a:tc>
                  <a:txBody>
                    <a:bodyPr/>
                    <a:lstStyle/>
                    <a:p>
                      <a:pPr algn="ctr">
                        <a:lnSpc>
                          <a:spcPts val="2940"/>
                        </a:lnSpc>
                        <a:defRPr/>
                      </a:pPr>
                      <a:r>
                        <a:rPr lang="en-US" sz="2100" b="1">
                          <a:solidFill>
                            <a:srgbClr val="000000"/>
                          </a:solidFill>
                          <a:latin typeface="Klein Bold"/>
                          <a:ea typeface="Klein Bold"/>
                          <a:cs typeface="Klein Bold"/>
                          <a:sym typeface="Klein Bold"/>
                        </a:rPr>
                        <a:t>Aspect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95346"/>
                    </a:solidFill>
                  </a:tcPr>
                </a:tc>
                <a:tc>
                  <a:txBody>
                    <a:bodyPr/>
                    <a:lstStyle/>
                    <a:p>
                      <a:pPr algn="ctr">
                        <a:lnSpc>
                          <a:spcPts val="2940"/>
                        </a:lnSpc>
                        <a:defRPr/>
                      </a:pPr>
                      <a:r>
                        <a:rPr lang="en-US" sz="2100" b="1">
                          <a:solidFill>
                            <a:srgbClr val="000000"/>
                          </a:solidFill>
                          <a:latin typeface="Klein Bold"/>
                          <a:ea typeface="Klein Bold"/>
                          <a:cs typeface="Klein Bold"/>
                          <a:sym typeface="Klein Bold"/>
                        </a:rPr>
                        <a:t>Random Forest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95346"/>
                    </a:solidFill>
                  </a:tcPr>
                </a:tc>
                <a:tc>
                  <a:txBody>
                    <a:bodyPr/>
                    <a:lstStyle/>
                    <a:p>
                      <a:pPr algn="ctr">
                        <a:lnSpc>
                          <a:spcPts val="2940"/>
                        </a:lnSpc>
                        <a:defRPr/>
                      </a:pPr>
                      <a:r>
                        <a:rPr lang="en-US" sz="2100" b="1">
                          <a:solidFill>
                            <a:srgbClr val="000000"/>
                          </a:solidFill>
                          <a:latin typeface="Klein Bold"/>
                          <a:ea typeface="Klein Bold"/>
                          <a:cs typeface="Klein Bold"/>
                          <a:sym typeface="Klein Bold"/>
                        </a:rPr>
                        <a:t>XGBoost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95346"/>
                    </a:solidFill>
                  </a:tcPr>
                </a:tc>
                <a:tc>
                  <a:txBody>
                    <a:bodyPr/>
                    <a:lstStyle/>
                    <a:p>
                      <a:pPr algn="ctr">
                        <a:lnSpc>
                          <a:spcPts val="2940"/>
                        </a:lnSpc>
                        <a:defRPr/>
                      </a:pPr>
                      <a:r>
                        <a:rPr lang="en-US" sz="2100" b="1">
                          <a:solidFill>
                            <a:srgbClr val="000000"/>
                          </a:solidFill>
                          <a:latin typeface="Klein Bold"/>
                          <a:ea typeface="Klein Bold"/>
                          <a:cs typeface="Klein Bold"/>
                          <a:sym typeface="Klein Bold"/>
                        </a:rPr>
                        <a:t>LightGBM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95346"/>
                    </a:solidFill>
                  </a:tcPr>
                </a:tc>
                <a:tc>
                  <a:txBody>
                    <a:bodyPr/>
                    <a:lstStyle/>
                    <a:p>
                      <a:pPr algn="ctr">
                        <a:lnSpc>
                          <a:spcPts val="2940"/>
                        </a:lnSpc>
                        <a:defRPr/>
                      </a:pPr>
                      <a:r>
                        <a:rPr lang="en-US" sz="2100" b="1">
                          <a:solidFill>
                            <a:srgbClr val="000000"/>
                          </a:solidFill>
                          <a:latin typeface="Klein Bold"/>
                          <a:ea typeface="Klein Bold"/>
                          <a:cs typeface="Klein Bold"/>
                          <a:sym typeface="Klein Bold"/>
                        </a:rPr>
                        <a:t>CatBoost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E95346"/>
                    </a:solidFill>
                  </a:tcPr>
                </a:tc>
              </a:tr>
              <a:tr h="1341078">
                <a:tc>
                  <a:txBody>
                    <a:bodyPr/>
                    <a:lstStyle/>
                    <a:p>
                      <a:pPr algn="ctr">
                        <a:lnSpc>
                          <a:spcPts val="1567"/>
                        </a:lnSpc>
                        <a:defRPr/>
                      </a:pPr>
                      <a:r>
                        <a:rPr lang="en-US" sz="1599" b="1">
                          <a:solidFill>
                            <a:srgbClr val="000000"/>
                          </a:solidFill>
                          <a:latin typeface="Klein Bold"/>
                          <a:ea typeface="Klein Bold"/>
                          <a:cs typeface="Klein Bold"/>
                          <a:sym typeface="Klein Bold"/>
                        </a:rPr>
                        <a:t>Algorithm Type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Ensemble of Decision Trees (Bagging)</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Gradient Boosting with Decision Trees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Gradient Boosting with Histogram-based Trees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Gradient Boosting with Categorical Feature Support</a:t>
                      </a:r>
                      <a:endParaRPr lang="en-US" sz="1100"/>
                    </a:p>
                    <a:p>
                      <a:pPr algn="ctr">
                        <a:lnSpc>
                          <a:spcPts val="1567"/>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r>
              <a:tr h="1146719">
                <a:tc>
                  <a:txBody>
                    <a:bodyPr/>
                    <a:lstStyle/>
                    <a:p>
                      <a:pPr algn="ctr">
                        <a:lnSpc>
                          <a:spcPts val="1567"/>
                        </a:lnSpc>
                        <a:defRPr/>
                      </a:pPr>
                      <a:r>
                        <a:rPr lang="en-US" sz="1599" b="1">
                          <a:solidFill>
                            <a:srgbClr val="000000"/>
                          </a:solidFill>
                          <a:latin typeface="Klein Bold"/>
                          <a:ea typeface="Klein Bold"/>
                          <a:cs typeface="Klein Bold"/>
                          <a:sym typeface="Klein Bold"/>
                        </a:rPr>
                        <a:t>Overfitting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Lower risk (due to bagging)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Higher risk (needs regularization)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Moderate (needs careful parameter tuning)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Lower risk (due to built-in regularization)</a:t>
                      </a:r>
                      <a:endParaRPr lang="en-US" sz="1100"/>
                    </a:p>
                    <a:p>
                      <a:pPr algn="ctr">
                        <a:lnSpc>
                          <a:spcPts val="1567"/>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r>
              <a:tr h="1146719">
                <a:tc>
                  <a:txBody>
                    <a:bodyPr/>
                    <a:lstStyle/>
                    <a:p>
                      <a:pPr algn="ctr">
                        <a:lnSpc>
                          <a:spcPts val="1567"/>
                        </a:lnSpc>
                        <a:defRPr/>
                      </a:pPr>
                      <a:r>
                        <a:rPr lang="en-US" sz="1599" b="1">
                          <a:solidFill>
                            <a:srgbClr val="000000"/>
                          </a:solidFill>
                          <a:latin typeface="Klein Bold"/>
                          <a:ea typeface="Klein Bold"/>
                          <a:cs typeface="Klein Bold"/>
                          <a:sym typeface="Klein Bold"/>
                        </a:rPr>
                        <a:t>Feature Importance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Provides straightforward feature importance scores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Provides importance via SHAP or gain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Provides importance via SHAP or gain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Provides importance via SHAP or loss</a:t>
                      </a:r>
                      <a:endParaRPr lang="en-US" sz="1100"/>
                    </a:p>
                    <a:p>
                      <a:pPr algn="ctr">
                        <a:lnSpc>
                          <a:spcPts val="1567"/>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r>
              <a:tr h="1010812">
                <a:tc>
                  <a:txBody>
                    <a:bodyPr/>
                    <a:lstStyle/>
                    <a:p>
                      <a:pPr algn="ctr">
                        <a:lnSpc>
                          <a:spcPts val="1567"/>
                        </a:lnSpc>
                        <a:defRPr/>
                      </a:pPr>
                      <a:r>
                        <a:rPr lang="en-US" sz="1599" b="1">
                          <a:solidFill>
                            <a:srgbClr val="000000"/>
                          </a:solidFill>
                          <a:latin typeface="Klein Bold"/>
                          <a:ea typeface="Klein Bold"/>
                          <a:cs typeface="Klein Bold"/>
                          <a:sym typeface="Klein Bold"/>
                        </a:rPr>
                        <a:t>Hyperparameter Tuning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Requires less tuning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Requires extensive tuning for optimal performance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Requires moderate tuning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Requires moderate tuning</a:t>
                      </a:r>
                      <a:endParaRPr lang="en-US" sz="1100"/>
                    </a:p>
                    <a:p>
                      <a:pPr algn="ctr">
                        <a:lnSpc>
                          <a:spcPts val="1567"/>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r>
              <a:tr h="1146719">
                <a:tc>
                  <a:txBody>
                    <a:bodyPr/>
                    <a:lstStyle/>
                    <a:p>
                      <a:pPr algn="ctr">
                        <a:lnSpc>
                          <a:spcPts val="1567"/>
                        </a:lnSpc>
                        <a:defRPr/>
                      </a:pPr>
                      <a:r>
                        <a:rPr lang="en-US" sz="1599" b="1">
                          <a:solidFill>
                            <a:srgbClr val="000000"/>
                          </a:solidFill>
                          <a:latin typeface="Klein Bold"/>
                          <a:ea typeface="Klein Bold"/>
                          <a:cs typeface="Klein Bold"/>
                          <a:sym typeface="Klein Bold"/>
                        </a:rPr>
                        <a:t>Dataset Size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Handles small to medium-sized datasets effectively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Handles medium to large datasets well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Handles very large datasets efficiently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Handles both small and large datasets well</a:t>
                      </a:r>
                      <a:endParaRPr lang="en-US" sz="1100"/>
                    </a:p>
                    <a:p>
                      <a:pPr algn="ctr">
                        <a:lnSpc>
                          <a:spcPts val="1567"/>
                        </a:lnSpc>
                      </a:pP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r>
              <a:tr h="1146719">
                <a:tc>
                  <a:txBody>
                    <a:bodyPr/>
                    <a:lstStyle/>
                    <a:p>
                      <a:pPr algn="ctr">
                        <a:lnSpc>
                          <a:spcPts val="1567"/>
                        </a:lnSpc>
                        <a:defRPr/>
                      </a:pPr>
                      <a:r>
                        <a:rPr lang="en-US" sz="1599" b="1">
                          <a:solidFill>
                            <a:srgbClr val="000000"/>
                          </a:solidFill>
                          <a:latin typeface="Klein Bold"/>
                          <a:ea typeface="Klein Bold"/>
                          <a:cs typeface="Klein Bold"/>
                          <a:sym typeface="Klein Bold"/>
                        </a:rPr>
                        <a:t>Best Use Cases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Baseline model, feature importance analysis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Complex data with non-linear relationships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High-dimensional and very large datasets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c>
                  <a:txBody>
                    <a:bodyPr/>
                    <a:lstStyle/>
                    <a:p>
                      <a:pPr algn="ctr">
                        <a:lnSpc>
                          <a:spcPts val="1567"/>
                        </a:lnSpc>
                        <a:defRPr/>
                      </a:pPr>
                      <a:r>
                        <a:rPr lang="en-US" sz="1599">
                          <a:solidFill>
                            <a:srgbClr val="000000"/>
                          </a:solidFill>
                          <a:latin typeface="Klein"/>
                          <a:ea typeface="Klein"/>
                          <a:cs typeface="Klein"/>
                          <a:sym typeface="Klein"/>
                        </a:rPr>
                        <a:t>Datasets with categorical features and imbalanced data</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solidFill>
                      <a:srgbClr val="F6AC87"/>
                    </a:solidFill>
                  </a:tcPr>
                </a:tc>
              </a:tr>
            </a:tbl>
          </a:graphicData>
        </a:graphic>
      </p:graphicFrame>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BF1ED"/>
        </a:solidFill>
        <a:effectLst/>
      </p:bgPr>
    </p:bg>
    <p:spTree>
      <p:nvGrpSpPr>
        <p:cNvPr id="1" name=""/>
        <p:cNvGrpSpPr/>
        <p:nvPr/>
      </p:nvGrpSpPr>
      <p:grpSpPr>
        <a:xfrm>
          <a:off x="0" y="0"/>
          <a:ext cx="0" cy="0"/>
          <a:chOff x="0" y="0"/>
          <a:chExt cx="0" cy="0"/>
        </a:xfrm>
      </p:grpSpPr>
      <p:grpSp>
        <p:nvGrpSpPr>
          <p:cNvPr id="2" name="Group 2"/>
          <p:cNvGrpSpPr/>
          <p:nvPr/>
        </p:nvGrpSpPr>
        <p:grpSpPr>
          <a:xfrm>
            <a:off x="4126118" y="0"/>
            <a:ext cx="14161882" cy="1270734"/>
            <a:chOff x="0" y="0"/>
            <a:chExt cx="3729878" cy="334679"/>
          </a:xfrm>
        </p:grpSpPr>
        <p:sp>
          <p:nvSpPr>
            <p:cNvPr id="3" name="Freeform 3"/>
            <p:cNvSpPr/>
            <p:nvPr/>
          </p:nvSpPr>
          <p:spPr>
            <a:xfrm>
              <a:off x="0" y="0"/>
              <a:ext cx="3729879" cy="334679"/>
            </a:xfrm>
            <a:custGeom>
              <a:avLst/>
              <a:gdLst/>
              <a:ahLst/>
              <a:cxnLst/>
              <a:rect l="l" t="t" r="r" b="b"/>
              <a:pathLst>
                <a:path w="3729879" h="334679">
                  <a:moveTo>
                    <a:pt x="0" y="0"/>
                  </a:moveTo>
                  <a:lnTo>
                    <a:pt x="3729879" y="0"/>
                  </a:lnTo>
                  <a:lnTo>
                    <a:pt x="3729879" y="334679"/>
                  </a:lnTo>
                  <a:lnTo>
                    <a:pt x="0" y="334679"/>
                  </a:lnTo>
                  <a:close/>
                </a:path>
              </a:pathLst>
            </a:custGeom>
            <a:solidFill>
              <a:srgbClr val="F6AC87"/>
            </a:solidFill>
          </p:spPr>
        </p:sp>
        <p:sp>
          <p:nvSpPr>
            <p:cNvPr id="4" name="TextBox 4"/>
            <p:cNvSpPr txBox="1"/>
            <p:nvPr/>
          </p:nvSpPr>
          <p:spPr>
            <a:xfrm>
              <a:off x="0" y="-38100"/>
              <a:ext cx="3729878" cy="372779"/>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10112202" y="10614"/>
            <a:ext cx="2559852" cy="1249505"/>
            <a:chOff x="0" y="0"/>
            <a:chExt cx="674200" cy="329088"/>
          </a:xfrm>
        </p:grpSpPr>
        <p:sp>
          <p:nvSpPr>
            <p:cNvPr id="6" name="Freeform 6"/>
            <p:cNvSpPr/>
            <p:nvPr/>
          </p:nvSpPr>
          <p:spPr>
            <a:xfrm>
              <a:off x="0" y="0"/>
              <a:ext cx="674200" cy="329088"/>
            </a:xfrm>
            <a:custGeom>
              <a:avLst/>
              <a:gdLst/>
              <a:ahLst/>
              <a:cxnLst/>
              <a:rect l="l" t="t" r="r" b="b"/>
              <a:pathLst>
                <a:path w="674200" h="329088">
                  <a:moveTo>
                    <a:pt x="0" y="0"/>
                  </a:moveTo>
                  <a:lnTo>
                    <a:pt x="674200" y="0"/>
                  </a:lnTo>
                  <a:lnTo>
                    <a:pt x="674200" y="329088"/>
                  </a:lnTo>
                  <a:lnTo>
                    <a:pt x="0" y="329088"/>
                  </a:lnTo>
                  <a:close/>
                </a:path>
              </a:pathLst>
            </a:custGeom>
            <a:solidFill>
              <a:srgbClr val="E95346"/>
            </a:solidFill>
          </p:spPr>
        </p:sp>
        <p:sp>
          <p:nvSpPr>
            <p:cNvPr id="7" name="TextBox 7"/>
            <p:cNvSpPr txBox="1"/>
            <p:nvPr/>
          </p:nvSpPr>
          <p:spPr>
            <a:xfrm>
              <a:off x="0" y="-28575"/>
              <a:ext cx="674200" cy="357663"/>
            </a:xfrm>
            <a:prstGeom prst="rect">
              <a:avLst/>
            </a:prstGeom>
          </p:spPr>
          <p:txBody>
            <a:bodyPr lIns="50800" tIns="50800" rIns="50800" bIns="50800" rtlCol="0" anchor="ctr"/>
            <a:lstStyle/>
            <a:p>
              <a:pPr algn="ctr">
                <a:lnSpc>
                  <a:spcPts val="2730"/>
                </a:lnSpc>
              </a:pPr>
              <a:endParaRPr/>
            </a:p>
          </p:txBody>
        </p:sp>
      </p:grpSp>
      <p:sp>
        <p:nvSpPr>
          <p:cNvPr id="8" name="TextBox 8"/>
          <p:cNvSpPr txBox="1"/>
          <p:nvPr/>
        </p:nvSpPr>
        <p:spPr>
          <a:xfrm>
            <a:off x="2501604" y="462829"/>
            <a:ext cx="5618569" cy="344805"/>
          </a:xfrm>
          <a:prstGeom prst="rect">
            <a:avLst/>
          </a:prstGeom>
        </p:spPr>
        <p:txBody>
          <a:bodyPr lIns="0" tIns="0" rIns="0" bIns="0" rtlCol="0" anchor="t">
            <a:spAutoFit/>
          </a:bodyPr>
          <a:lstStyle/>
          <a:p>
            <a:pPr marL="0" lvl="0" indent="0" algn="ctr">
              <a:lnSpc>
                <a:spcPts val="2730"/>
              </a:lnSpc>
              <a:spcBef>
                <a:spcPct val="0"/>
              </a:spcBef>
            </a:pPr>
            <a:r>
              <a:rPr lang="en-US" sz="2100" b="1" u="none" strike="noStrike">
                <a:solidFill>
                  <a:srgbClr val="2E1637"/>
                </a:solidFill>
                <a:latin typeface="Klein Bold"/>
                <a:ea typeface="Klein Bold"/>
                <a:cs typeface="Klein Bold"/>
                <a:sym typeface="Klein Bold"/>
              </a:rPr>
              <a:t>Introduction</a:t>
            </a:r>
          </a:p>
        </p:txBody>
      </p:sp>
      <p:sp>
        <p:nvSpPr>
          <p:cNvPr id="9" name="TextBox 9"/>
          <p:cNvSpPr txBox="1"/>
          <p:nvPr/>
        </p:nvSpPr>
        <p:spPr>
          <a:xfrm>
            <a:off x="5243333" y="462829"/>
            <a:ext cx="5963726" cy="344805"/>
          </a:xfrm>
          <a:prstGeom prst="rect">
            <a:avLst/>
          </a:prstGeom>
        </p:spPr>
        <p:txBody>
          <a:bodyPr lIns="0" tIns="0" rIns="0" bIns="0" rtlCol="0" anchor="t">
            <a:spAutoFit/>
          </a:bodyPr>
          <a:lstStyle/>
          <a:p>
            <a:pPr algn="ctr">
              <a:lnSpc>
                <a:spcPts val="2730"/>
              </a:lnSpc>
            </a:pPr>
            <a:r>
              <a:rPr lang="en-US" sz="2100" b="1">
                <a:solidFill>
                  <a:srgbClr val="000000"/>
                </a:solidFill>
                <a:latin typeface="Klein Bold"/>
                <a:ea typeface="Klein Bold"/>
                <a:cs typeface="Klein Bold"/>
                <a:sym typeface="Klein Bold"/>
              </a:rPr>
              <a:t>EDA</a:t>
            </a:r>
          </a:p>
        </p:txBody>
      </p:sp>
      <p:sp>
        <p:nvSpPr>
          <p:cNvPr id="10" name="Freeform 10"/>
          <p:cNvSpPr/>
          <p:nvPr/>
        </p:nvSpPr>
        <p:spPr>
          <a:xfrm>
            <a:off x="6295330" y="341901"/>
            <a:ext cx="583609" cy="533737"/>
          </a:xfrm>
          <a:custGeom>
            <a:avLst/>
            <a:gdLst/>
            <a:ahLst/>
            <a:cxnLst/>
            <a:rect l="l" t="t" r="r" b="b"/>
            <a:pathLst>
              <a:path w="583609" h="533737">
                <a:moveTo>
                  <a:pt x="0" y="0"/>
                </a:moveTo>
                <a:lnTo>
                  <a:pt x="583609" y="0"/>
                </a:lnTo>
                <a:lnTo>
                  <a:pt x="583609" y="533736"/>
                </a:lnTo>
                <a:lnTo>
                  <a:pt x="0" y="53373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TextBox 11"/>
          <p:cNvSpPr txBox="1"/>
          <p:nvPr/>
        </p:nvSpPr>
        <p:spPr>
          <a:xfrm>
            <a:off x="7925081" y="291379"/>
            <a:ext cx="5963726" cy="687705"/>
          </a:xfrm>
          <a:prstGeom prst="rect">
            <a:avLst/>
          </a:prstGeom>
        </p:spPr>
        <p:txBody>
          <a:bodyPr lIns="0" tIns="0" rIns="0" bIns="0" rtlCol="0" anchor="t">
            <a:spAutoFit/>
          </a:bodyPr>
          <a:lstStyle/>
          <a:p>
            <a:pPr algn="ctr">
              <a:lnSpc>
                <a:spcPts val="2730"/>
              </a:lnSpc>
            </a:pPr>
            <a:r>
              <a:rPr lang="en-US" sz="2100" b="1">
                <a:solidFill>
                  <a:srgbClr val="170E27"/>
                </a:solidFill>
                <a:latin typeface="Klein Bold"/>
                <a:ea typeface="Klein Bold"/>
                <a:cs typeface="Klein Bold"/>
                <a:sym typeface="Klein Bold"/>
              </a:rPr>
              <a:t>M.L.</a:t>
            </a:r>
          </a:p>
          <a:p>
            <a:pPr algn="ctr">
              <a:lnSpc>
                <a:spcPts val="2730"/>
              </a:lnSpc>
            </a:pPr>
            <a:r>
              <a:rPr lang="en-US" sz="2100" b="1">
                <a:solidFill>
                  <a:srgbClr val="170E27"/>
                </a:solidFill>
                <a:latin typeface="Klein Bold"/>
                <a:ea typeface="Klein Bold"/>
                <a:cs typeface="Klein Bold"/>
                <a:sym typeface="Klein Bold"/>
              </a:rPr>
              <a:t>Model</a:t>
            </a:r>
          </a:p>
        </p:txBody>
      </p:sp>
      <p:sp>
        <p:nvSpPr>
          <p:cNvPr id="12" name="TextBox 12"/>
          <p:cNvSpPr txBox="1"/>
          <p:nvPr/>
        </p:nvSpPr>
        <p:spPr>
          <a:xfrm>
            <a:off x="10829045" y="291379"/>
            <a:ext cx="5963726" cy="687705"/>
          </a:xfrm>
          <a:prstGeom prst="rect">
            <a:avLst/>
          </a:prstGeom>
        </p:spPr>
        <p:txBody>
          <a:bodyPr lIns="0" tIns="0" rIns="0" bIns="0" rtlCol="0" anchor="t">
            <a:spAutoFit/>
          </a:bodyPr>
          <a:lstStyle/>
          <a:p>
            <a:pPr algn="ctr">
              <a:lnSpc>
                <a:spcPts val="2730"/>
              </a:lnSpc>
            </a:pPr>
            <a:r>
              <a:rPr lang="en-US" sz="2100" b="1">
                <a:solidFill>
                  <a:srgbClr val="170E27"/>
                </a:solidFill>
                <a:latin typeface="Klein Bold"/>
                <a:ea typeface="Klein Bold"/>
                <a:cs typeface="Klein Bold"/>
                <a:sym typeface="Klein Bold"/>
              </a:rPr>
              <a:t>Proposed</a:t>
            </a:r>
          </a:p>
          <a:p>
            <a:pPr algn="ctr">
              <a:lnSpc>
                <a:spcPts val="2730"/>
              </a:lnSpc>
            </a:pPr>
            <a:r>
              <a:rPr lang="en-US" sz="2100" b="1">
                <a:solidFill>
                  <a:srgbClr val="170E27"/>
                </a:solidFill>
                <a:latin typeface="Klein Bold"/>
                <a:ea typeface="Klein Bold"/>
                <a:cs typeface="Klein Bold"/>
                <a:sym typeface="Klein Bold"/>
              </a:rPr>
              <a:t>Solution</a:t>
            </a:r>
          </a:p>
        </p:txBody>
      </p:sp>
      <p:sp>
        <p:nvSpPr>
          <p:cNvPr id="13" name="TextBox 13"/>
          <p:cNvSpPr txBox="1"/>
          <p:nvPr/>
        </p:nvSpPr>
        <p:spPr>
          <a:xfrm>
            <a:off x="13589667" y="462829"/>
            <a:ext cx="5963726" cy="344805"/>
          </a:xfrm>
          <a:prstGeom prst="rect">
            <a:avLst/>
          </a:prstGeom>
        </p:spPr>
        <p:txBody>
          <a:bodyPr lIns="0" tIns="0" rIns="0" bIns="0" rtlCol="0" anchor="t">
            <a:spAutoFit/>
          </a:bodyPr>
          <a:lstStyle/>
          <a:p>
            <a:pPr algn="ctr">
              <a:lnSpc>
                <a:spcPts val="2730"/>
              </a:lnSpc>
            </a:pPr>
            <a:r>
              <a:rPr lang="en-US" sz="2100" b="1">
                <a:solidFill>
                  <a:srgbClr val="000000"/>
                </a:solidFill>
                <a:latin typeface="Klein Bold"/>
                <a:ea typeface="Klein Bold"/>
                <a:cs typeface="Klein Bold"/>
                <a:sym typeface="Klein Bold"/>
              </a:rPr>
              <a:t>Conclusion</a:t>
            </a:r>
          </a:p>
        </p:txBody>
      </p:sp>
      <p:sp>
        <p:nvSpPr>
          <p:cNvPr id="14" name="Freeform 14"/>
          <p:cNvSpPr/>
          <p:nvPr/>
        </p:nvSpPr>
        <p:spPr>
          <a:xfrm>
            <a:off x="8849167" y="326105"/>
            <a:ext cx="589666" cy="589666"/>
          </a:xfrm>
          <a:custGeom>
            <a:avLst/>
            <a:gdLst/>
            <a:ahLst/>
            <a:cxnLst/>
            <a:rect l="l" t="t" r="r" b="b"/>
            <a:pathLst>
              <a:path w="589666" h="589666">
                <a:moveTo>
                  <a:pt x="0" y="0"/>
                </a:moveTo>
                <a:lnTo>
                  <a:pt x="589666" y="0"/>
                </a:lnTo>
                <a:lnTo>
                  <a:pt x="589666" y="589667"/>
                </a:lnTo>
                <a:lnTo>
                  <a:pt x="0" y="58966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Freeform 15"/>
          <p:cNvSpPr/>
          <p:nvPr/>
        </p:nvSpPr>
        <p:spPr>
          <a:xfrm>
            <a:off x="14657128" y="354962"/>
            <a:ext cx="395626" cy="560810"/>
          </a:xfrm>
          <a:custGeom>
            <a:avLst/>
            <a:gdLst/>
            <a:ahLst/>
            <a:cxnLst/>
            <a:rect l="l" t="t" r="r" b="b"/>
            <a:pathLst>
              <a:path w="395626" h="560810">
                <a:moveTo>
                  <a:pt x="0" y="0"/>
                </a:moveTo>
                <a:lnTo>
                  <a:pt x="395626" y="0"/>
                </a:lnTo>
                <a:lnTo>
                  <a:pt x="395626" y="560810"/>
                </a:lnTo>
                <a:lnTo>
                  <a:pt x="0" y="5608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6" name="Freeform 16"/>
          <p:cNvSpPr/>
          <p:nvPr/>
        </p:nvSpPr>
        <p:spPr>
          <a:xfrm>
            <a:off x="17447267" y="341901"/>
            <a:ext cx="558076" cy="558076"/>
          </a:xfrm>
          <a:custGeom>
            <a:avLst/>
            <a:gdLst/>
            <a:ahLst/>
            <a:cxnLst/>
            <a:rect l="l" t="t" r="r" b="b"/>
            <a:pathLst>
              <a:path w="558076" h="558076">
                <a:moveTo>
                  <a:pt x="0" y="0"/>
                </a:moveTo>
                <a:lnTo>
                  <a:pt x="558076" y="0"/>
                </a:lnTo>
                <a:lnTo>
                  <a:pt x="558076" y="558076"/>
                </a:lnTo>
                <a:lnTo>
                  <a:pt x="0" y="55807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7" name="Freeform 17"/>
          <p:cNvSpPr/>
          <p:nvPr/>
        </p:nvSpPr>
        <p:spPr>
          <a:xfrm>
            <a:off x="11569565" y="270339"/>
            <a:ext cx="734106" cy="708746"/>
          </a:xfrm>
          <a:custGeom>
            <a:avLst/>
            <a:gdLst/>
            <a:ahLst/>
            <a:cxnLst/>
            <a:rect l="l" t="t" r="r" b="b"/>
            <a:pathLst>
              <a:path w="734106" h="708746">
                <a:moveTo>
                  <a:pt x="0" y="0"/>
                </a:moveTo>
                <a:lnTo>
                  <a:pt x="734106" y="0"/>
                </a:lnTo>
                <a:lnTo>
                  <a:pt x="734106" y="708745"/>
                </a:lnTo>
                <a:lnTo>
                  <a:pt x="0" y="708745"/>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grpSp>
        <p:nvGrpSpPr>
          <p:cNvPr id="18" name="Group 18"/>
          <p:cNvGrpSpPr/>
          <p:nvPr/>
        </p:nvGrpSpPr>
        <p:grpSpPr>
          <a:xfrm>
            <a:off x="2685731" y="1205478"/>
            <a:ext cx="1440387" cy="151234"/>
            <a:chOff x="0" y="0"/>
            <a:chExt cx="379361" cy="39831"/>
          </a:xfrm>
        </p:grpSpPr>
        <p:sp>
          <p:nvSpPr>
            <p:cNvPr id="19" name="Freeform 19"/>
            <p:cNvSpPr/>
            <p:nvPr/>
          </p:nvSpPr>
          <p:spPr>
            <a:xfrm>
              <a:off x="0" y="0"/>
              <a:ext cx="379361" cy="39831"/>
            </a:xfrm>
            <a:custGeom>
              <a:avLst/>
              <a:gdLst/>
              <a:ahLst/>
              <a:cxnLst/>
              <a:rect l="l" t="t" r="r" b="b"/>
              <a:pathLst>
                <a:path w="379361" h="39831">
                  <a:moveTo>
                    <a:pt x="0" y="0"/>
                  </a:moveTo>
                  <a:lnTo>
                    <a:pt x="379361" y="0"/>
                  </a:lnTo>
                  <a:lnTo>
                    <a:pt x="379361" y="39831"/>
                  </a:lnTo>
                  <a:lnTo>
                    <a:pt x="0" y="39831"/>
                  </a:lnTo>
                  <a:close/>
                </a:path>
              </a:pathLst>
            </a:custGeom>
            <a:solidFill>
              <a:srgbClr val="E95346"/>
            </a:solidFill>
          </p:spPr>
        </p:sp>
        <p:sp>
          <p:nvSpPr>
            <p:cNvPr id="20" name="TextBox 20"/>
            <p:cNvSpPr txBox="1"/>
            <p:nvPr/>
          </p:nvSpPr>
          <p:spPr>
            <a:xfrm>
              <a:off x="0" y="-28575"/>
              <a:ext cx="379361" cy="68406"/>
            </a:xfrm>
            <a:prstGeom prst="rect">
              <a:avLst/>
            </a:prstGeom>
          </p:spPr>
          <p:txBody>
            <a:bodyPr lIns="50800" tIns="50800" rIns="50800" bIns="50800" rtlCol="0" anchor="ctr"/>
            <a:lstStyle/>
            <a:p>
              <a:pPr algn="ctr">
                <a:lnSpc>
                  <a:spcPts val="2730"/>
                </a:lnSpc>
              </a:pPr>
              <a:endParaRPr/>
            </a:p>
          </p:txBody>
        </p:sp>
      </p:grpSp>
      <p:grpSp>
        <p:nvGrpSpPr>
          <p:cNvPr id="21" name="Group 21"/>
          <p:cNvGrpSpPr/>
          <p:nvPr/>
        </p:nvGrpSpPr>
        <p:grpSpPr>
          <a:xfrm>
            <a:off x="0" y="1201940"/>
            <a:ext cx="1276329" cy="154772"/>
            <a:chOff x="0" y="0"/>
            <a:chExt cx="336153" cy="40763"/>
          </a:xfrm>
        </p:grpSpPr>
        <p:sp>
          <p:nvSpPr>
            <p:cNvPr id="22" name="Freeform 22"/>
            <p:cNvSpPr/>
            <p:nvPr/>
          </p:nvSpPr>
          <p:spPr>
            <a:xfrm>
              <a:off x="0" y="0"/>
              <a:ext cx="336153" cy="40763"/>
            </a:xfrm>
            <a:custGeom>
              <a:avLst/>
              <a:gdLst/>
              <a:ahLst/>
              <a:cxnLst/>
              <a:rect l="l" t="t" r="r" b="b"/>
              <a:pathLst>
                <a:path w="336153" h="40763">
                  <a:moveTo>
                    <a:pt x="0" y="0"/>
                  </a:moveTo>
                  <a:lnTo>
                    <a:pt x="336153" y="0"/>
                  </a:lnTo>
                  <a:lnTo>
                    <a:pt x="336153" y="40763"/>
                  </a:lnTo>
                  <a:lnTo>
                    <a:pt x="0" y="40763"/>
                  </a:lnTo>
                  <a:close/>
                </a:path>
              </a:pathLst>
            </a:custGeom>
            <a:solidFill>
              <a:srgbClr val="F6AC87"/>
            </a:solidFill>
          </p:spPr>
        </p:sp>
        <p:sp>
          <p:nvSpPr>
            <p:cNvPr id="23" name="TextBox 23"/>
            <p:cNvSpPr txBox="1"/>
            <p:nvPr/>
          </p:nvSpPr>
          <p:spPr>
            <a:xfrm>
              <a:off x="0" y="-28575"/>
              <a:ext cx="336153" cy="69338"/>
            </a:xfrm>
            <a:prstGeom prst="rect">
              <a:avLst/>
            </a:prstGeom>
          </p:spPr>
          <p:txBody>
            <a:bodyPr lIns="50800" tIns="50800" rIns="50800" bIns="50800" rtlCol="0" anchor="ctr"/>
            <a:lstStyle/>
            <a:p>
              <a:pPr algn="ctr">
                <a:lnSpc>
                  <a:spcPts val="2730"/>
                </a:lnSpc>
              </a:pPr>
              <a:endParaRPr/>
            </a:p>
          </p:txBody>
        </p:sp>
      </p:grpSp>
      <p:grpSp>
        <p:nvGrpSpPr>
          <p:cNvPr id="24" name="Group 24"/>
          <p:cNvGrpSpPr/>
          <p:nvPr/>
        </p:nvGrpSpPr>
        <p:grpSpPr>
          <a:xfrm>
            <a:off x="10112202" y="1122532"/>
            <a:ext cx="2559852" cy="137587"/>
            <a:chOff x="0" y="0"/>
            <a:chExt cx="674200" cy="36237"/>
          </a:xfrm>
        </p:grpSpPr>
        <p:sp>
          <p:nvSpPr>
            <p:cNvPr id="25" name="Freeform 25"/>
            <p:cNvSpPr/>
            <p:nvPr/>
          </p:nvSpPr>
          <p:spPr>
            <a:xfrm>
              <a:off x="0" y="0"/>
              <a:ext cx="674200" cy="36237"/>
            </a:xfrm>
            <a:custGeom>
              <a:avLst/>
              <a:gdLst/>
              <a:ahLst/>
              <a:cxnLst/>
              <a:rect l="l" t="t" r="r" b="b"/>
              <a:pathLst>
                <a:path w="674200" h="36237">
                  <a:moveTo>
                    <a:pt x="0" y="0"/>
                  </a:moveTo>
                  <a:lnTo>
                    <a:pt x="674200" y="0"/>
                  </a:lnTo>
                  <a:lnTo>
                    <a:pt x="674200" y="36237"/>
                  </a:lnTo>
                  <a:lnTo>
                    <a:pt x="0" y="36237"/>
                  </a:lnTo>
                  <a:close/>
                </a:path>
              </a:pathLst>
            </a:custGeom>
            <a:solidFill>
              <a:srgbClr val="A61D59"/>
            </a:solidFill>
          </p:spPr>
        </p:sp>
        <p:sp>
          <p:nvSpPr>
            <p:cNvPr id="26" name="TextBox 26"/>
            <p:cNvSpPr txBox="1"/>
            <p:nvPr/>
          </p:nvSpPr>
          <p:spPr>
            <a:xfrm>
              <a:off x="0" y="-28575"/>
              <a:ext cx="674200" cy="64812"/>
            </a:xfrm>
            <a:prstGeom prst="rect">
              <a:avLst/>
            </a:prstGeom>
          </p:spPr>
          <p:txBody>
            <a:bodyPr lIns="50800" tIns="50800" rIns="50800" bIns="50800" rtlCol="0" anchor="ctr"/>
            <a:lstStyle/>
            <a:p>
              <a:pPr algn="ctr">
                <a:lnSpc>
                  <a:spcPts val="2730"/>
                </a:lnSpc>
              </a:pPr>
              <a:endParaRPr/>
            </a:p>
          </p:txBody>
        </p:sp>
      </p:grpSp>
      <p:grpSp>
        <p:nvGrpSpPr>
          <p:cNvPr id="27" name="Group 27"/>
          <p:cNvGrpSpPr/>
          <p:nvPr/>
        </p:nvGrpSpPr>
        <p:grpSpPr>
          <a:xfrm>
            <a:off x="1276329" y="1205478"/>
            <a:ext cx="1409402" cy="151234"/>
            <a:chOff x="0" y="0"/>
            <a:chExt cx="371200" cy="39831"/>
          </a:xfrm>
        </p:grpSpPr>
        <p:sp>
          <p:nvSpPr>
            <p:cNvPr id="28" name="Freeform 28"/>
            <p:cNvSpPr/>
            <p:nvPr/>
          </p:nvSpPr>
          <p:spPr>
            <a:xfrm>
              <a:off x="0" y="0"/>
              <a:ext cx="371201" cy="39831"/>
            </a:xfrm>
            <a:custGeom>
              <a:avLst/>
              <a:gdLst/>
              <a:ahLst/>
              <a:cxnLst/>
              <a:rect l="l" t="t" r="r" b="b"/>
              <a:pathLst>
                <a:path w="371201" h="39831">
                  <a:moveTo>
                    <a:pt x="0" y="0"/>
                  </a:moveTo>
                  <a:lnTo>
                    <a:pt x="371201" y="0"/>
                  </a:lnTo>
                  <a:lnTo>
                    <a:pt x="371201" y="39831"/>
                  </a:lnTo>
                  <a:lnTo>
                    <a:pt x="0" y="39831"/>
                  </a:lnTo>
                  <a:close/>
                </a:path>
              </a:pathLst>
            </a:custGeom>
            <a:solidFill>
              <a:srgbClr val="A61D59"/>
            </a:solidFill>
          </p:spPr>
        </p:sp>
        <p:sp>
          <p:nvSpPr>
            <p:cNvPr id="29" name="TextBox 29"/>
            <p:cNvSpPr txBox="1"/>
            <p:nvPr/>
          </p:nvSpPr>
          <p:spPr>
            <a:xfrm>
              <a:off x="0" y="-28575"/>
              <a:ext cx="371200" cy="68406"/>
            </a:xfrm>
            <a:prstGeom prst="rect">
              <a:avLst/>
            </a:prstGeom>
          </p:spPr>
          <p:txBody>
            <a:bodyPr lIns="50800" tIns="50800" rIns="50800" bIns="50800" rtlCol="0" anchor="ctr"/>
            <a:lstStyle/>
            <a:p>
              <a:pPr algn="ctr">
                <a:lnSpc>
                  <a:spcPts val="2730"/>
                </a:lnSpc>
              </a:pPr>
              <a:endParaRPr/>
            </a:p>
          </p:txBody>
        </p:sp>
      </p:grpSp>
      <p:sp>
        <p:nvSpPr>
          <p:cNvPr id="30" name="Freeform 30"/>
          <p:cNvSpPr/>
          <p:nvPr/>
        </p:nvSpPr>
        <p:spPr>
          <a:xfrm>
            <a:off x="10319788" y="1489809"/>
            <a:ext cx="7685555" cy="2855567"/>
          </a:xfrm>
          <a:custGeom>
            <a:avLst/>
            <a:gdLst/>
            <a:ahLst/>
            <a:cxnLst/>
            <a:rect l="l" t="t" r="r" b="b"/>
            <a:pathLst>
              <a:path w="7685555" h="2855567">
                <a:moveTo>
                  <a:pt x="0" y="0"/>
                </a:moveTo>
                <a:lnTo>
                  <a:pt x="7685555" y="0"/>
                </a:lnTo>
                <a:lnTo>
                  <a:pt x="7685555" y="2855567"/>
                </a:lnTo>
                <a:lnTo>
                  <a:pt x="0" y="2855567"/>
                </a:lnTo>
                <a:lnTo>
                  <a:pt x="0" y="0"/>
                </a:lnTo>
                <a:close/>
              </a:path>
            </a:pathLst>
          </a:custGeom>
          <a:blipFill>
            <a:blip r:embed="rId12"/>
            <a:stretch>
              <a:fillRect/>
            </a:stretch>
          </a:blipFill>
        </p:spPr>
      </p:sp>
      <p:sp>
        <p:nvSpPr>
          <p:cNvPr id="31" name="Freeform 31"/>
          <p:cNvSpPr/>
          <p:nvPr/>
        </p:nvSpPr>
        <p:spPr>
          <a:xfrm>
            <a:off x="10319788" y="7190869"/>
            <a:ext cx="7685555" cy="2855567"/>
          </a:xfrm>
          <a:custGeom>
            <a:avLst/>
            <a:gdLst/>
            <a:ahLst/>
            <a:cxnLst/>
            <a:rect l="l" t="t" r="r" b="b"/>
            <a:pathLst>
              <a:path w="7685555" h="2855567">
                <a:moveTo>
                  <a:pt x="0" y="0"/>
                </a:moveTo>
                <a:lnTo>
                  <a:pt x="7685555" y="0"/>
                </a:lnTo>
                <a:lnTo>
                  <a:pt x="7685555" y="2855567"/>
                </a:lnTo>
                <a:lnTo>
                  <a:pt x="0" y="2855567"/>
                </a:lnTo>
                <a:lnTo>
                  <a:pt x="0" y="0"/>
                </a:lnTo>
                <a:close/>
              </a:path>
            </a:pathLst>
          </a:custGeom>
          <a:blipFill>
            <a:blip r:embed="rId13"/>
            <a:stretch>
              <a:fillRect l="-86" r="-86"/>
            </a:stretch>
          </a:blipFill>
        </p:spPr>
      </p:sp>
      <p:sp>
        <p:nvSpPr>
          <p:cNvPr id="32" name="Freeform 32"/>
          <p:cNvSpPr/>
          <p:nvPr/>
        </p:nvSpPr>
        <p:spPr>
          <a:xfrm>
            <a:off x="10319788" y="4345376"/>
            <a:ext cx="7685555" cy="2855567"/>
          </a:xfrm>
          <a:custGeom>
            <a:avLst/>
            <a:gdLst/>
            <a:ahLst/>
            <a:cxnLst/>
            <a:rect l="l" t="t" r="r" b="b"/>
            <a:pathLst>
              <a:path w="7685555" h="2855567">
                <a:moveTo>
                  <a:pt x="0" y="0"/>
                </a:moveTo>
                <a:lnTo>
                  <a:pt x="7685555" y="0"/>
                </a:lnTo>
                <a:lnTo>
                  <a:pt x="7685555" y="2855567"/>
                </a:lnTo>
                <a:lnTo>
                  <a:pt x="0" y="2855567"/>
                </a:lnTo>
                <a:lnTo>
                  <a:pt x="0" y="0"/>
                </a:lnTo>
                <a:close/>
              </a:path>
            </a:pathLst>
          </a:custGeom>
          <a:blipFill>
            <a:blip r:embed="rId14"/>
            <a:stretch>
              <a:fillRect/>
            </a:stretch>
          </a:blipFill>
        </p:spPr>
      </p:sp>
      <p:sp>
        <p:nvSpPr>
          <p:cNvPr id="33" name="TextBox 33"/>
          <p:cNvSpPr txBox="1"/>
          <p:nvPr/>
        </p:nvSpPr>
        <p:spPr>
          <a:xfrm>
            <a:off x="-215671" y="83056"/>
            <a:ext cx="4687479" cy="1045210"/>
          </a:xfrm>
          <a:prstGeom prst="rect">
            <a:avLst/>
          </a:prstGeom>
        </p:spPr>
        <p:txBody>
          <a:bodyPr lIns="0" tIns="0" rIns="0" bIns="0" rtlCol="0" anchor="t">
            <a:spAutoFit/>
          </a:bodyPr>
          <a:lstStyle/>
          <a:p>
            <a:pPr algn="ctr">
              <a:lnSpc>
                <a:spcPts val="4160"/>
              </a:lnSpc>
            </a:pPr>
            <a:r>
              <a:rPr lang="en-US" sz="3200" b="1">
                <a:solidFill>
                  <a:srgbClr val="000000"/>
                </a:solidFill>
                <a:latin typeface="Klein Bold"/>
                <a:ea typeface="Klein Bold"/>
                <a:cs typeface="Klein Bold"/>
                <a:sym typeface="Klein Bold"/>
              </a:rPr>
              <a:t>Hyperparameter Tuning</a:t>
            </a:r>
          </a:p>
        </p:txBody>
      </p:sp>
      <p:sp>
        <p:nvSpPr>
          <p:cNvPr id="34" name="TextBox 34"/>
          <p:cNvSpPr txBox="1"/>
          <p:nvPr/>
        </p:nvSpPr>
        <p:spPr>
          <a:xfrm>
            <a:off x="-2062082" y="1423387"/>
            <a:ext cx="8086225" cy="388620"/>
          </a:xfrm>
          <a:prstGeom prst="rect">
            <a:avLst/>
          </a:prstGeom>
        </p:spPr>
        <p:txBody>
          <a:bodyPr lIns="0" tIns="0" rIns="0" bIns="0" rtlCol="0" anchor="t">
            <a:spAutoFit/>
          </a:bodyPr>
          <a:lstStyle/>
          <a:p>
            <a:pPr algn="ctr">
              <a:lnSpc>
                <a:spcPts val="3120"/>
              </a:lnSpc>
            </a:pPr>
            <a:r>
              <a:rPr lang="en-US" sz="2400" b="1">
                <a:solidFill>
                  <a:srgbClr val="000000"/>
                </a:solidFill>
                <a:latin typeface="Klein Bold"/>
                <a:ea typeface="Klein Bold"/>
                <a:cs typeface="Klein Bold"/>
                <a:sym typeface="Klein Bold"/>
              </a:rPr>
              <a:t>Hyperparameter Tuning </a:t>
            </a:r>
          </a:p>
        </p:txBody>
      </p:sp>
      <p:sp>
        <p:nvSpPr>
          <p:cNvPr id="35" name="TextBox 35"/>
          <p:cNvSpPr txBox="1"/>
          <p:nvPr/>
        </p:nvSpPr>
        <p:spPr>
          <a:xfrm>
            <a:off x="-2766783" y="4203220"/>
            <a:ext cx="8086225" cy="388620"/>
          </a:xfrm>
          <a:prstGeom prst="rect">
            <a:avLst/>
          </a:prstGeom>
        </p:spPr>
        <p:txBody>
          <a:bodyPr lIns="0" tIns="0" rIns="0" bIns="0" rtlCol="0" anchor="t">
            <a:spAutoFit/>
          </a:bodyPr>
          <a:lstStyle/>
          <a:p>
            <a:pPr algn="ctr">
              <a:lnSpc>
                <a:spcPts val="3120"/>
              </a:lnSpc>
            </a:pPr>
            <a:r>
              <a:rPr lang="en-US" sz="2400" b="1">
                <a:solidFill>
                  <a:srgbClr val="000000"/>
                </a:solidFill>
                <a:latin typeface="Klein Bold"/>
                <a:ea typeface="Klein Bold"/>
                <a:cs typeface="Klein Bold"/>
                <a:sym typeface="Klein Bold"/>
              </a:rPr>
              <a:t>Optuna Graphs </a:t>
            </a:r>
          </a:p>
        </p:txBody>
      </p:sp>
      <p:sp>
        <p:nvSpPr>
          <p:cNvPr id="36" name="TextBox 36"/>
          <p:cNvSpPr txBox="1"/>
          <p:nvPr/>
        </p:nvSpPr>
        <p:spPr>
          <a:xfrm>
            <a:off x="-3404948" y="8635954"/>
            <a:ext cx="8086225" cy="388620"/>
          </a:xfrm>
          <a:prstGeom prst="rect">
            <a:avLst/>
          </a:prstGeom>
        </p:spPr>
        <p:txBody>
          <a:bodyPr lIns="0" tIns="0" rIns="0" bIns="0" rtlCol="0" anchor="t">
            <a:spAutoFit/>
          </a:bodyPr>
          <a:lstStyle/>
          <a:p>
            <a:pPr algn="ctr">
              <a:lnSpc>
                <a:spcPts val="3120"/>
              </a:lnSpc>
            </a:pPr>
            <a:r>
              <a:rPr lang="en-US" sz="2400" b="1">
                <a:solidFill>
                  <a:srgbClr val="000000"/>
                </a:solidFill>
                <a:latin typeface="Klein Bold"/>
                <a:ea typeface="Klein Bold"/>
                <a:cs typeface="Klein Bold"/>
                <a:sym typeface="Klein Bold"/>
              </a:rPr>
              <a:t>Process</a:t>
            </a:r>
          </a:p>
        </p:txBody>
      </p:sp>
      <p:sp>
        <p:nvSpPr>
          <p:cNvPr id="37" name="TextBox 37"/>
          <p:cNvSpPr txBox="1"/>
          <p:nvPr/>
        </p:nvSpPr>
        <p:spPr>
          <a:xfrm>
            <a:off x="0" y="4639465"/>
            <a:ext cx="10319788" cy="344805"/>
          </a:xfrm>
          <a:prstGeom prst="rect">
            <a:avLst/>
          </a:prstGeom>
        </p:spPr>
        <p:txBody>
          <a:bodyPr lIns="0" tIns="0" rIns="0" bIns="0" rtlCol="0" anchor="t">
            <a:spAutoFit/>
          </a:bodyPr>
          <a:lstStyle/>
          <a:p>
            <a:pPr marL="453390" lvl="1" indent="-226695" algn="l">
              <a:lnSpc>
                <a:spcPts val="2730"/>
              </a:lnSpc>
              <a:buFont typeface="Arial"/>
              <a:buChar char="•"/>
            </a:pPr>
            <a:r>
              <a:rPr lang="en-US" sz="2100">
                <a:solidFill>
                  <a:srgbClr val="000000"/>
                </a:solidFill>
                <a:latin typeface="Klein"/>
                <a:ea typeface="Klein"/>
                <a:cs typeface="Klein"/>
                <a:sym typeface="Klein"/>
              </a:rPr>
              <a:t>Optimization History Plot: </a:t>
            </a:r>
          </a:p>
        </p:txBody>
      </p:sp>
      <p:sp>
        <p:nvSpPr>
          <p:cNvPr id="38" name="TextBox 38"/>
          <p:cNvSpPr txBox="1"/>
          <p:nvPr/>
        </p:nvSpPr>
        <p:spPr>
          <a:xfrm>
            <a:off x="-42556" y="9055850"/>
            <a:ext cx="10319788" cy="1373505"/>
          </a:xfrm>
          <a:prstGeom prst="rect">
            <a:avLst/>
          </a:prstGeom>
        </p:spPr>
        <p:txBody>
          <a:bodyPr lIns="0" tIns="0" rIns="0" bIns="0" rtlCol="0" anchor="t">
            <a:spAutoFit/>
          </a:bodyPr>
          <a:lstStyle/>
          <a:p>
            <a:pPr marL="453390" lvl="1" indent="-226695" algn="l">
              <a:lnSpc>
                <a:spcPts val="2730"/>
              </a:lnSpc>
              <a:buFont typeface="Arial"/>
              <a:buChar char="•"/>
            </a:pPr>
            <a:r>
              <a:rPr lang="en-US" sz="2100">
                <a:solidFill>
                  <a:srgbClr val="000000"/>
                </a:solidFill>
                <a:latin typeface="Klein"/>
                <a:ea typeface="Klein"/>
                <a:cs typeface="Klein"/>
                <a:sym typeface="Klein"/>
              </a:rPr>
              <a:t>Conducted multiple trials for each model using Optuna.</a:t>
            </a:r>
          </a:p>
          <a:p>
            <a:pPr marL="453390" lvl="1" indent="-226695" algn="l">
              <a:lnSpc>
                <a:spcPts val="2730"/>
              </a:lnSpc>
              <a:buFont typeface="Arial"/>
              <a:buChar char="•"/>
            </a:pPr>
            <a:r>
              <a:rPr lang="en-US" sz="2100">
                <a:solidFill>
                  <a:srgbClr val="000000"/>
                </a:solidFill>
                <a:latin typeface="Klein"/>
                <a:ea typeface="Klein"/>
                <a:cs typeface="Klein"/>
                <a:sym typeface="Klein"/>
              </a:rPr>
              <a:t>Leveraged the insights from the graphs to refine the parameter search space.</a:t>
            </a:r>
          </a:p>
          <a:p>
            <a:pPr algn="l">
              <a:lnSpc>
                <a:spcPts val="2730"/>
              </a:lnSpc>
            </a:pPr>
            <a:endParaRPr lang="en-US" sz="2100">
              <a:solidFill>
                <a:srgbClr val="000000"/>
              </a:solidFill>
              <a:latin typeface="Klein"/>
              <a:ea typeface="Klein"/>
              <a:cs typeface="Klein"/>
              <a:sym typeface="Klein"/>
            </a:endParaRPr>
          </a:p>
        </p:txBody>
      </p:sp>
      <p:sp>
        <p:nvSpPr>
          <p:cNvPr id="39" name="TextBox 39"/>
          <p:cNvSpPr txBox="1"/>
          <p:nvPr/>
        </p:nvSpPr>
        <p:spPr>
          <a:xfrm>
            <a:off x="0" y="1878682"/>
            <a:ext cx="10319788" cy="2059305"/>
          </a:xfrm>
          <a:prstGeom prst="rect">
            <a:avLst/>
          </a:prstGeom>
        </p:spPr>
        <p:txBody>
          <a:bodyPr lIns="0" tIns="0" rIns="0" bIns="0" rtlCol="0" anchor="t">
            <a:spAutoFit/>
          </a:bodyPr>
          <a:lstStyle/>
          <a:p>
            <a:pPr marL="453390" lvl="1" indent="-226695" algn="l">
              <a:lnSpc>
                <a:spcPts val="2730"/>
              </a:lnSpc>
              <a:buFont typeface="Arial"/>
              <a:buChar char="•"/>
            </a:pPr>
            <a:r>
              <a:rPr lang="en-US" sz="2100">
                <a:solidFill>
                  <a:srgbClr val="000000"/>
                </a:solidFill>
                <a:latin typeface="Klein"/>
                <a:ea typeface="Klein"/>
                <a:cs typeface="Klein"/>
                <a:sym typeface="Klein"/>
              </a:rPr>
              <a:t>To achieve optimal performance for our models, we used Optuna, a powerful optimization framework, to tune hyperparameters.</a:t>
            </a:r>
          </a:p>
          <a:p>
            <a:pPr marL="453390" lvl="1" indent="-226695" algn="l">
              <a:lnSpc>
                <a:spcPts val="2730"/>
              </a:lnSpc>
              <a:buFont typeface="Arial"/>
              <a:buChar char="•"/>
            </a:pPr>
            <a:r>
              <a:rPr lang="en-US" sz="2100">
                <a:solidFill>
                  <a:srgbClr val="000000"/>
                </a:solidFill>
                <a:latin typeface="Klein"/>
                <a:ea typeface="Klein"/>
                <a:cs typeface="Klein"/>
                <a:sym typeface="Klein"/>
              </a:rPr>
              <a:t>Optuna uses Tree-Structured Parzen Estimators (TPE), a Bayesian optimization approach.</a:t>
            </a:r>
          </a:p>
          <a:p>
            <a:pPr marL="453390" lvl="1" indent="-226695" algn="l">
              <a:lnSpc>
                <a:spcPts val="2730"/>
              </a:lnSpc>
              <a:buFont typeface="Arial"/>
              <a:buChar char="•"/>
            </a:pPr>
            <a:r>
              <a:rPr lang="en-US" sz="2100">
                <a:solidFill>
                  <a:srgbClr val="000000"/>
                </a:solidFill>
                <a:latin typeface="Klein"/>
                <a:ea typeface="Klein"/>
                <a:cs typeface="Klein"/>
                <a:sym typeface="Klein"/>
              </a:rPr>
              <a:t>Optuna dynamically adjusts the hyperparameter search space based on observed results, helps to converge faster.</a:t>
            </a:r>
          </a:p>
        </p:txBody>
      </p:sp>
      <p:sp>
        <p:nvSpPr>
          <p:cNvPr id="40" name="TextBox 40"/>
          <p:cNvSpPr txBox="1"/>
          <p:nvPr/>
        </p:nvSpPr>
        <p:spPr>
          <a:xfrm>
            <a:off x="0" y="5878392"/>
            <a:ext cx="10319788" cy="344805"/>
          </a:xfrm>
          <a:prstGeom prst="rect">
            <a:avLst/>
          </a:prstGeom>
        </p:spPr>
        <p:txBody>
          <a:bodyPr lIns="0" tIns="0" rIns="0" bIns="0" rtlCol="0" anchor="t">
            <a:spAutoFit/>
          </a:bodyPr>
          <a:lstStyle/>
          <a:p>
            <a:pPr marL="453390" lvl="1" indent="-226695" algn="l">
              <a:lnSpc>
                <a:spcPts val="2730"/>
              </a:lnSpc>
              <a:buFont typeface="Arial"/>
              <a:buChar char="•"/>
            </a:pPr>
            <a:r>
              <a:rPr lang="en-US" sz="2100">
                <a:solidFill>
                  <a:srgbClr val="000000"/>
                </a:solidFill>
                <a:latin typeface="Klein"/>
                <a:ea typeface="Klein"/>
                <a:cs typeface="Klein"/>
                <a:sym typeface="Klein"/>
              </a:rPr>
              <a:t>Parallel Coordinate Plot: </a:t>
            </a:r>
          </a:p>
        </p:txBody>
      </p:sp>
      <p:sp>
        <p:nvSpPr>
          <p:cNvPr id="41" name="TextBox 41"/>
          <p:cNvSpPr txBox="1"/>
          <p:nvPr/>
        </p:nvSpPr>
        <p:spPr>
          <a:xfrm>
            <a:off x="0" y="7172368"/>
            <a:ext cx="10319788" cy="344805"/>
          </a:xfrm>
          <a:prstGeom prst="rect">
            <a:avLst/>
          </a:prstGeom>
        </p:spPr>
        <p:txBody>
          <a:bodyPr lIns="0" tIns="0" rIns="0" bIns="0" rtlCol="0" anchor="t">
            <a:spAutoFit/>
          </a:bodyPr>
          <a:lstStyle/>
          <a:p>
            <a:pPr marL="453390" lvl="1" indent="-226695" algn="l">
              <a:lnSpc>
                <a:spcPts val="2730"/>
              </a:lnSpc>
              <a:buFont typeface="Arial"/>
              <a:buChar char="•"/>
            </a:pPr>
            <a:r>
              <a:rPr lang="en-US" sz="2100">
                <a:solidFill>
                  <a:srgbClr val="000000"/>
                </a:solidFill>
                <a:latin typeface="Klein"/>
                <a:ea typeface="Klein"/>
                <a:cs typeface="Klein"/>
                <a:sym typeface="Klein"/>
              </a:rPr>
              <a:t>Hyperparameter Importance: </a:t>
            </a:r>
          </a:p>
        </p:txBody>
      </p:sp>
      <p:sp>
        <p:nvSpPr>
          <p:cNvPr id="42" name="TextBox 42"/>
          <p:cNvSpPr txBox="1"/>
          <p:nvPr/>
        </p:nvSpPr>
        <p:spPr>
          <a:xfrm>
            <a:off x="122473" y="5060119"/>
            <a:ext cx="9989729" cy="687705"/>
          </a:xfrm>
          <a:prstGeom prst="rect">
            <a:avLst/>
          </a:prstGeom>
        </p:spPr>
        <p:txBody>
          <a:bodyPr lIns="0" tIns="0" rIns="0" bIns="0" rtlCol="0" anchor="t">
            <a:spAutoFit/>
          </a:bodyPr>
          <a:lstStyle/>
          <a:p>
            <a:pPr algn="l">
              <a:lnSpc>
                <a:spcPts val="2730"/>
              </a:lnSpc>
              <a:spcBef>
                <a:spcPct val="0"/>
              </a:spcBef>
            </a:pPr>
            <a:r>
              <a:rPr lang="en-US" sz="2100">
                <a:solidFill>
                  <a:srgbClr val="000000"/>
                </a:solidFill>
                <a:latin typeface="Klein"/>
                <a:ea typeface="Klein"/>
                <a:cs typeface="Klein"/>
                <a:sym typeface="Klein"/>
              </a:rPr>
              <a:t>This plot visualizes how the performance metric  improves across trials. Each point represents a trial, showing its score.</a:t>
            </a:r>
          </a:p>
        </p:txBody>
      </p:sp>
      <p:sp>
        <p:nvSpPr>
          <p:cNvPr id="43" name="TextBox 43"/>
          <p:cNvSpPr txBox="1"/>
          <p:nvPr/>
        </p:nvSpPr>
        <p:spPr>
          <a:xfrm>
            <a:off x="122473" y="6270822"/>
            <a:ext cx="9989729" cy="687705"/>
          </a:xfrm>
          <a:prstGeom prst="rect">
            <a:avLst/>
          </a:prstGeom>
        </p:spPr>
        <p:txBody>
          <a:bodyPr lIns="0" tIns="0" rIns="0" bIns="0" rtlCol="0" anchor="t">
            <a:spAutoFit/>
          </a:bodyPr>
          <a:lstStyle/>
          <a:p>
            <a:pPr algn="l">
              <a:lnSpc>
                <a:spcPts val="2730"/>
              </a:lnSpc>
              <a:spcBef>
                <a:spcPct val="0"/>
              </a:spcBef>
            </a:pPr>
            <a:r>
              <a:rPr lang="en-US" sz="2100">
                <a:solidFill>
                  <a:srgbClr val="000000"/>
                </a:solidFill>
                <a:latin typeface="Klein"/>
                <a:ea typeface="Klein"/>
                <a:cs typeface="Klein"/>
                <a:sym typeface="Klein"/>
              </a:rPr>
              <a:t>It maps hyperparameter values and their relationships to performance, helping identify optimal parameter combinations or dependencies.</a:t>
            </a:r>
          </a:p>
        </p:txBody>
      </p:sp>
      <p:sp>
        <p:nvSpPr>
          <p:cNvPr id="44" name="TextBox 44"/>
          <p:cNvSpPr txBox="1"/>
          <p:nvPr/>
        </p:nvSpPr>
        <p:spPr>
          <a:xfrm>
            <a:off x="122473" y="7614524"/>
            <a:ext cx="9989729" cy="687705"/>
          </a:xfrm>
          <a:prstGeom prst="rect">
            <a:avLst/>
          </a:prstGeom>
        </p:spPr>
        <p:txBody>
          <a:bodyPr lIns="0" tIns="0" rIns="0" bIns="0" rtlCol="0" anchor="t">
            <a:spAutoFit/>
          </a:bodyPr>
          <a:lstStyle/>
          <a:p>
            <a:pPr algn="l">
              <a:lnSpc>
                <a:spcPts val="2730"/>
              </a:lnSpc>
              <a:spcBef>
                <a:spcPct val="0"/>
              </a:spcBef>
            </a:pPr>
            <a:r>
              <a:rPr lang="en-US" sz="2100">
                <a:solidFill>
                  <a:srgbClr val="000000"/>
                </a:solidFill>
                <a:latin typeface="Klein"/>
                <a:ea typeface="Klein"/>
                <a:cs typeface="Klein"/>
                <a:sym typeface="Klein"/>
              </a:rPr>
              <a:t>It highlights the most critical parameters, enabling targeted fine-tuning and reducing unnecessary optimization efforts.</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BF1ED"/>
        </a:solidFill>
        <a:effectLst/>
      </p:bgPr>
    </p:bg>
    <p:spTree>
      <p:nvGrpSpPr>
        <p:cNvPr id="1" name=""/>
        <p:cNvGrpSpPr/>
        <p:nvPr/>
      </p:nvGrpSpPr>
      <p:grpSpPr>
        <a:xfrm>
          <a:off x="0" y="0"/>
          <a:ext cx="0" cy="0"/>
          <a:chOff x="0" y="0"/>
          <a:chExt cx="0" cy="0"/>
        </a:xfrm>
      </p:grpSpPr>
      <p:grpSp>
        <p:nvGrpSpPr>
          <p:cNvPr id="2" name="Group 2"/>
          <p:cNvGrpSpPr/>
          <p:nvPr/>
        </p:nvGrpSpPr>
        <p:grpSpPr>
          <a:xfrm>
            <a:off x="4126118" y="0"/>
            <a:ext cx="14161882" cy="1270734"/>
            <a:chOff x="0" y="0"/>
            <a:chExt cx="3729878" cy="334679"/>
          </a:xfrm>
        </p:grpSpPr>
        <p:sp>
          <p:nvSpPr>
            <p:cNvPr id="3" name="Freeform 3"/>
            <p:cNvSpPr/>
            <p:nvPr/>
          </p:nvSpPr>
          <p:spPr>
            <a:xfrm>
              <a:off x="0" y="0"/>
              <a:ext cx="3729879" cy="334679"/>
            </a:xfrm>
            <a:custGeom>
              <a:avLst/>
              <a:gdLst/>
              <a:ahLst/>
              <a:cxnLst/>
              <a:rect l="l" t="t" r="r" b="b"/>
              <a:pathLst>
                <a:path w="3729879" h="334679">
                  <a:moveTo>
                    <a:pt x="0" y="0"/>
                  </a:moveTo>
                  <a:lnTo>
                    <a:pt x="3729879" y="0"/>
                  </a:lnTo>
                  <a:lnTo>
                    <a:pt x="3729879" y="334679"/>
                  </a:lnTo>
                  <a:lnTo>
                    <a:pt x="0" y="334679"/>
                  </a:lnTo>
                  <a:close/>
                </a:path>
              </a:pathLst>
            </a:custGeom>
            <a:solidFill>
              <a:srgbClr val="F6AC87"/>
            </a:solidFill>
          </p:spPr>
        </p:sp>
        <p:sp>
          <p:nvSpPr>
            <p:cNvPr id="4" name="TextBox 4"/>
            <p:cNvSpPr txBox="1"/>
            <p:nvPr/>
          </p:nvSpPr>
          <p:spPr>
            <a:xfrm>
              <a:off x="0" y="-38100"/>
              <a:ext cx="3729878" cy="372779"/>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10112202" y="10614"/>
            <a:ext cx="2559852" cy="1249505"/>
            <a:chOff x="0" y="0"/>
            <a:chExt cx="674200" cy="329088"/>
          </a:xfrm>
        </p:grpSpPr>
        <p:sp>
          <p:nvSpPr>
            <p:cNvPr id="6" name="Freeform 6"/>
            <p:cNvSpPr/>
            <p:nvPr/>
          </p:nvSpPr>
          <p:spPr>
            <a:xfrm>
              <a:off x="0" y="0"/>
              <a:ext cx="674200" cy="329088"/>
            </a:xfrm>
            <a:custGeom>
              <a:avLst/>
              <a:gdLst/>
              <a:ahLst/>
              <a:cxnLst/>
              <a:rect l="l" t="t" r="r" b="b"/>
              <a:pathLst>
                <a:path w="674200" h="329088">
                  <a:moveTo>
                    <a:pt x="0" y="0"/>
                  </a:moveTo>
                  <a:lnTo>
                    <a:pt x="674200" y="0"/>
                  </a:lnTo>
                  <a:lnTo>
                    <a:pt x="674200" y="329088"/>
                  </a:lnTo>
                  <a:lnTo>
                    <a:pt x="0" y="329088"/>
                  </a:lnTo>
                  <a:close/>
                </a:path>
              </a:pathLst>
            </a:custGeom>
            <a:solidFill>
              <a:srgbClr val="E95346"/>
            </a:solidFill>
          </p:spPr>
        </p:sp>
        <p:sp>
          <p:nvSpPr>
            <p:cNvPr id="7" name="TextBox 7"/>
            <p:cNvSpPr txBox="1"/>
            <p:nvPr/>
          </p:nvSpPr>
          <p:spPr>
            <a:xfrm>
              <a:off x="0" y="-28575"/>
              <a:ext cx="674200" cy="357663"/>
            </a:xfrm>
            <a:prstGeom prst="rect">
              <a:avLst/>
            </a:prstGeom>
          </p:spPr>
          <p:txBody>
            <a:bodyPr lIns="50800" tIns="50800" rIns="50800" bIns="50800" rtlCol="0" anchor="ctr"/>
            <a:lstStyle/>
            <a:p>
              <a:pPr algn="ctr">
                <a:lnSpc>
                  <a:spcPts val="2730"/>
                </a:lnSpc>
              </a:pPr>
              <a:endParaRPr/>
            </a:p>
          </p:txBody>
        </p:sp>
      </p:grpSp>
      <p:sp>
        <p:nvSpPr>
          <p:cNvPr id="8" name="TextBox 8"/>
          <p:cNvSpPr txBox="1"/>
          <p:nvPr/>
        </p:nvSpPr>
        <p:spPr>
          <a:xfrm>
            <a:off x="2501604" y="462829"/>
            <a:ext cx="5618569" cy="344805"/>
          </a:xfrm>
          <a:prstGeom prst="rect">
            <a:avLst/>
          </a:prstGeom>
        </p:spPr>
        <p:txBody>
          <a:bodyPr lIns="0" tIns="0" rIns="0" bIns="0" rtlCol="0" anchor="t">
            <a:spAutoFit/>
          </a:bodyPr>
          <a:lstStyle/>
          <a:p>
            <a:pPr marL="0" lvl="0" indent="0" algn="ctr">
              <a:lnSpc>
                <a:spcPts val="2730"/>
              </a:lnSpc>
              <a:spcBef>
                <a:spcPct val="0"/>
              </a:spcBef>
            </a:pPr>
            <a:r>
              <a:rPr lang="en-US" sz="2100" b="1" u="none" strike="noStrike">
                <a:solidFill>
                  <a:srgbClr val="2E1637"/>
                </a:solidFill>
                <a:latin typeface="Klein Bold"/>
                <a:ea typeface="Klein Bold"/>
                <a:cs typeface="Klein Bold"/>
                <a:sym typeface="Klein Bold"/>
              </a:rPr>
              <a:t>Introduction</a:t>
            </a:r>
          </a:p>
        </p:txBody>
      </p:sp>
      <p:sp>
        <p:nvSpPr>
          <p:cNvPr id="9" name="TextBox 9"/>
          <p:cNvSpPr txBox="1"/>
          <p:nvPr/>
        </p:nvSpPr>
        <p:spPr>
          <a:xfrm>
            <a:off x="5243333" y="462829"/>
            <a:ext cx="5963726" cy="344805"/>
          </a:xfrm>
          <a:prstGeom prst="rect">
            <a:avLst/>
          </a:prstGeom>
        </p:spPr>
        <p:txBody>
          <a:bodyPr lIns="0" tIns="0" rIns="0" bIns="0" rtlCol="0" anchor="t">
            <a:spAutoFit/>
          </a:bodyPr>
          <a:lstStyle/>
          <a:p>
            <a:pPr algn="ctr">
              <a:lnSpc>
                <a:spcPts val="2730"/>
              </a:lnSpc>
            </a:pPr>
            <a:r>
              <a:rPr lang="en-US" sz="2100" b="1">
                <a:solidFill>
                  <a:srgbClr val="000000"/>
                </a:solidFill>
                <a:latin typeface="Klein Bold"/>
                <a:ea typeface="Klein Bold"/>
                <a:cs typeface="Klein Bold"/>
                <a:sym typeface="Klein Bold"/>
              </a:rPr>
              <a:t>EDA</a:t>
            </a:r>
          </a:p>
        </p:txBody>
      </p:sp>
      <p:sp>
        <p:nvSpPr>
          <p:cNvPr id="10" name="Freeform 10"/>
          <p:cNvSpPr/>
          <p:nvPr/>
        </p:nvSpPr>
        <p:spPr>
          <a:xfrm>
            <a:off x="6295330" y="341901"/>
            <a:ext cx="583609" cy="533737"/>
          </a:xfrm>
          <a:custGeom>
            <a:avLst/>
            <a:gdLst/>
            <a:ahLst/>
            <a:cxnLst/>
            <a:rect l="l" t="t" r="r" b="b"/>
            <a:pathLst>
              <a:path w="583609" h="533737">
                <a:moveTo>
                  <a:pt x="0" y="0"/>
                </a:moveTo>
                <a:lnTo>
                  <a:pt x="583609" y="0"/>
                </a:lnTo>
                <a:lnTo>
                  <a:pt x="583609" y="533736"/>
                </a:lnTo>
                <a:lnTo>
                  <a:pt x="0" y="53373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TextBox 11"/>
          <p:cNvSpPr txBox="1"/>
          <p:nvPr/>
        </p:nvSpPr>
        <p:spPr>
          <a:xfrm>
            <a:off x="7925081" y="291379"/>
            <a:ext cx="5963726" cy="687705"/>
          </a:xfrm>
          <a:prstGeom prst="rect">
            <a:avLst/>
          </a:prstGeom>
        </p:spPr>
        <p:txBody>
          <a:bodyPr lIns="0" tIns="0" rIns="0" bIns="0" rtlCol="0" anchor="t">
            <a:spAutoFit/>
          </a:bodyPr>
          <a:lstStyle/>
          <a:p>
            <a:pPr algn="ctr">
              <a:lnSpc>
                <a:spcPts val="2730"/>
              </a:lnSpc>
            </a:pPr>
            <a:r>
              <a:rPr lang="en-US" sz="2100" b="1">
                <a:solidFill>
                  <a:srgbClr val="170E27"/>
                </a:solidFill>
                <a:latin typeface="Klein Bold"/>
                <a:ea typeface="Klein Bold"/>
                <a:cs typeface="Klein Bold"/>
                <a:sym typeface="Klein Bold"/>
              </a:rPr>
              <a:t>M.L.</a:t>
            </a:r>
          </a:p>
          <a:p>
            <a:pPr algn="ctr">
              <a:lnSpc>
                <a:spcPts val="2730"/>
              </a:lnSpc>
            </a:pPr>
            <a:r>
              <a:rPr lang="en-US" sz="2100" b="1">
                <a:solidFill>
                  <a:srgbClr val="170E27"/>
                </a:solidFill>
                <a:latin typeface="Klein Bold"/>
                <a:ea typeface="Klein Bold"/>
                <a:cs typeface="Klein Bold"/>
                <a:sym typeface="Klein Bold"/>
              </a:rPr>
              <a:t>Model</a:t>
            </a:r>
          </a:p>
        </p:txBody>
      </p:sp>
      <p:sp>
        <p:nvSpPr>
          <p:cNvPr id="12" name="TextBox 12"/>
          <p:cNvSpPr txBox="1"/>
          <p:nvPr/>
        </p:nvSpPr>
        <p:spPr>
          <a:xfrm>
            <a:off x="10829045" y="291379"/>
            <a:ext cx="5963726" cy="687705"/>
          </a:xfrm>
          <a:prstGeom prst="rect">
            <a:avLst/>
          </a:prstGeom>
        </p:spPr>
        <p:txBody>
          <a:bodyPr lIns="0" tIns="0" rIns="0" bIns="0" rtlCol="0" anchor="t">
            <a:spAutoFit/>
          </a:bodyPr>
          <a:lstStyle/>
          <a:p>
            <a:pPr algn="ctr">
              <a:lnSpc>
                <a:spcPts val="2730"/>
              </a:lnSpc>
            </a:pPr>
            <a:r>
              <a:rPr lang="en-US" sz="2100" b="1">
                <a:solidFill>
                  <a:srgbClr val="170E27"/>
                </a:solidFill>
                <a:latin typeface="Klein Bold"/>
                <a:ea typeface="Klein Bold"/>
                <a:cs typeface="Klein Bold"/>
                <a:sym typeface="Klein Bold"/>
              </a:rPr>
              <a:t>Proposed</a:t>
            </a:r>
          </a:p>
          <a:p>
            <a:pPr algn="ctr">
              <a:lnSpc>
                <a:spcPts val="2730"/>
              </a:lnSpc>
            </a:pPr>
            <a:r>
              <a:rPr lang="en-US" sz="2100" b="1">
                <a:solidFill>
                  <a:srgbClr val="170E27"/>
                </a:solidFill>
                <a:latin typeface="Klein Bold"/>
                <a:ea typeface="Klein Bold"/>
                <a:cs typeface="Klein Bold"/>
                <a:sym typeface="Klein Bold"/>
              </a:rPr>
              <a:t>Solution</a:t>
            </a:r>
          </a:p>
        </p:txBody>
      </p:sp>
      <p:sp>
        <p:nvSpPr>
          <p:cNvPr id="13" name="TextBox 13"/>
          <p:cNvSpPr txBox="1"/>
          <p:nvPr/>
        </p:nvSpPr>
        <p:spPr>
          <a:xfrm>
            <a:off x="13589667" y="462829"/>
            <a:ext cx="5963726" cy="344805"/>
          </a:xfrm>
          <a:prstGeom prst="rect">
            <a:avLst/>
          </a:prstGeom>
        </p:spPr>
        <p:txBody>
          <a:bodyPr lIns="0" tIns="0" rIns="0" bIns="0" rtlCol="0" anchor="t">
            <a:spAutoFit/>
          </a:bodyPr>
          <a:lstStyle/>
          <a:p>
            <a:pPr algn="ctr">
              <a:lnSpc>
                <a:spcPts val="2730"/>
              </a:lnSpc>
            </a:pPr>
            <a:r>
              <a:rPr lang="en-US" sz="2100" b="1">
                <a:solidFill>
                  <a:srgbClr val="000000"/>
                </a:solidFill>
                <a:latin typeface="Klein Bold"/>
                <a:ea typeface="Klein Bold"/>
                <a:cs typeface="Klein Bold"/>
                <a:sym typeface="Klein Bold"/>
              </a:rPr>
              <a:t>Conclusion</a:t>
            </a:r>
          </a:p>
        </p:txBody>
      </p:sp>
      <p:sp>
        <p:nvSpPr>
          <p:cNvPr id="14" name="Freeform 14"/>
          <p:cNvSpPr/>
          <p:nvPr/>
        </p:nvSpPr>
        <p:spPr>
          <a:xfrm>
            <a:off x="8849167" y="326105"/>
            <a:ext cx="589666" cy="589666"/>
          </a:xfrm>
          <a:custGeom>
            <a:avLst/>
            <a:gdLst/>
            <a:ahLst/>
            <a:cxnLst/>
            <a:rect l="l" t="t" r="r" b="b"/>
            <a:pathLst>
              <a:path w="589666" h="589666">
                <a:moveTo>
                  <a:pt x="0" y="0"/>
                </a:moveTo>
                <a:lnTo>
                  <a:pt x="589666" y="0"/>
                </a:lnTo>
                <a:lnTo>
                  <a:pt x="589666" y="589667"/>
                </a:lnTo>
                <a:lnTo>
                  <a:pt x="0" y="58966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Freeform 15"/>
          <p:cNvSpPr/>
          <p:nvPr/>
        </p:nvSpPr>
        <p:spPr>
          <a:xfrm>
            <a:off x="14657128" y="354962"/>
            <a:ext cx="395626" cy="560810"/>
          </a:xfrm>
          <a:custGeom>
            <a:avLst/>
            <a:gdLst/>
            <a:ahLst/>
            <a:cxnLst/>
            <a:rect l="l" t="t" r="r" b="b"/>
            <a:pathLst>
              <a:path w="395626" h="560810">
                <a:moveTo>
                  <a:pt x="0" y="0"/>
                </a:moveTo>
                <a:lnTo>
                  <a:pt x="395626" y="0"/>
                </a:lnTo>
                <a:lnTo>
                  <a:pt x="395626" y="560810"/>
                </a:lnTo>
                <a:lnTo>
                  <a:pt x="0" y="5608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6" name="Freeform 16"/>
          <p:cNvSpPr/>
          <p:nvPr/>
        </p:nvSpPr>
        <p:spPr>
          <a:xfrm>
            <a:off x="17447267" y="341901"/>
            <a:ext cx="558076" cy="558076"/>
          </a:xfrm>
          <a:custGeom>
            <a:avLst/>
            <a:gdLst/>
            <a:ahLst/>
            <a:cxnLst/>
            <a:rect l="l" t="t" r="r" b="b"/>
            <a:pathLst>
              <a:path w="558076" h="558076">
                <a:moveTo>
                  <a:pt x="0" y="0"/>
                </a:moveTo>
                <a:lnTo>
                  <a:pt x="558076" y="0"/>
                </a:lnTo>
                <a:lnTo>
                  <a:pt x="558076" y="558076"/>
                </a:lnTo>
                <a:lnTo>
                  <a:pt x="0" y="55807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7" name="Freeform 17"/>
          <p:cNvSpPr/>
          <p:nvPr/>
        </p:nvSpPr>
        <p:spPr>
          <a:xfrm>
            <a:off x="11569565" y="270339"/>
            <a:ext cx="734106" cy="708746"/>
          </a:xfrm>
          <a:custGeom>
            <a:avLst/>
            <a:gdLst/>
            <a:ahLst/>
            <a:cxnLst/>
            <a:rect l="l" t="t" r="r" b="b"/>
            <a:pathLst>
              <a:path w="734106" h="708746">
                <a:moveTo>
                  <a:pt x="0" y="0"/>
                </a:moveTo>
                <a:lnTo>
                  <a:pt x="734106" y="0"/>
                </a:lnTo>
                <a:lnTo>
                  <a:pt x="734106" y="708745"/>
                </a:lnTo>
                <a:lnTo>
                  <a:pt x="0" y="708745"/>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grpSp>
        <p:nvGrpSpPr>
          <p:cNvPr id="18" name="Group 18"/>
          <p:cNvGrpSpPr/>
          <p:nvPr/>
        </p:nvGrpSpPr>
        <p:grpSpPr>
          <a:xfrm>
            <a:off x="2685731" y="1205478"/>
            <a:ext cx="1440387" cy="151234"/>
            <a:chOff x="0" y="0"/>
            <a:chExt cx="379361" cy="39831"/>
          </a:xfrm>
        </p:grpSpPr>
        <p:sp>
          <p:nvSpPr>
            <p:cNvPr id="19" name="Freeform 19"/>
            <p:cNvSpPr/>
            <p:nvPr/>
          </p:nvSpPr>
          <p:spPr>
            <a:xfrm>
              <a:off x="0" y="0"/>
              <a:ext cx="379361" cy="39831"/>
            </a:xfrm>
            <a:custGeom>
              <a:avLst/>
              <a:gdLst/>
              <a:ahLst/>
              <a:cxnLst/>
              <a:rect l="l" t="t" r="r" b="b"/>
              <a:pathLst>
                <a:path w="379361" h="39831">
                  <a:moveTo>
                    <a:pt x="0" y="0"/>
                  </a:moveTo>
                  <a:lnTo>
                    <a:pt x="379361" y="0"/>
                  </a:lnTo>
                  <a:lnTo>
                    <a:pt x="379361" y="39831"/>
                  </a:lnTo>
                  <a:lnTo>
                    <a:pt x="0" y="39831"/>
                  </a:lnTo>
                  <a:close/>
                </a:path>
              </a:pathLst>
            </a:custGeom>
            <a:solidFill>
              <a:srgbClr val="E95346"/>
            </a:solidFill>
          </p:spPr>
        </p:sp>
        <p:sp>
          <p:nvSpPr>
            <p:cNvPr id="20" name="TextBox 20"/>
            <p:cNvSpPr txBox="1"/>
            <p:nvPr/>
          </p:nvSpPr>
          <p:spPr>
            <a:xfrm>
              <a:off x="0" y="-28575"/>
              <a:ext cx="379361" cy="68406"/>
            </a:xfrm>
            <a:prstGeom prst="rect">
              <a:avLst/>
            </a:prstGeom>
          </p:spPr>
          <p:txBody>
            <a:bodyPr lIns="50800" tIns="50800" rIns="50800" bIns="50800" rtlCol="0" anchor="ctr"/>
            <a:lstStyle/>
            <a:p>
              <a:pPr algn="ctr">
                <a:lnSpc>
                  <a:spcPts val="2730"/>
                </a:lnSpc>
              </a:pPr>
              <a:endParaRPr/>
            </a:p>
          </p:txBody>
        </p:sp>
      </p:grpSp>
      <p:grpSp>
        <p:nvGrpSpPr>
          <p:cNvPr id="21" name="Group 21"/>
          <p:cNvGrpSpPr/>
          <p:nvPr/>
        </p:nvGrpSpPr>
        <p:grpSpPr>
          <a:xfrm>
            <a:off x="0" y="1201940"/>
            <a:ext cx="1276329" cy="154772"/>
            <a:chOff x="0" y="0"/>
            <a:chExt cx="336153" cy="40763"/>
          </a:xfrm>
        </p:grpSpPr>
        <p:sp>
          <p:nvSpPr>
            <p:cNvPr id="22" name="Freeform 22"/>
            <p:cNvSpPr/>
            <p:nvPr/>
          </p:nvSpPr>
          <p:spPr>
            <a:xfrm>
              <a:off x="0" y="0"/>
              <a:ext cx="336153" cy="40763"/>
            </a:xfrm>
            <a:custGeom>
              <a:avLst/>
              <a:gdLst/>
              <a:ahLst/>
              <a:cxnLst/>
              <a:rect l="l" t="t" r="r" b="b"/>
              <a:pathLst>
                <a:path w="336153" h="40763">
                  <a:moveTo>
                    <a:pt x="0" y="0"/>
                  </a:moveTo>
                  <a:lnTo>
                    <a:pt x="336153" y="0"/>
                  </a:lnTo>
                  <a:lnTo>
                    <a:pt x="336153" y="40763"/>
                  </a:lnTo>
                  <a:lnTo>
                    <a:pt x="0" y="40763"/>
                  </a:lnTo>
                  <a:close/>
                </a:path>
              </a:pathLst>
            </a:custGeom>
            <a:solidFill>
              <a:srgbClr val="F6AC87"/>
            </a:solidFill>
          </p:spPr>
        </p:sp>
        <p:sp>
          <p:nvSpPr>
            <p:cNvPr id="23" name="TextBox 23"/>
            <p:cNvSpPr txBox="1"/>
            <p:nvPr/>
          </p:nvSpPr>
          <p:spPr>
            <a:xfrm>
              <a:off x="0" y="-28575"/>
              <a:ext cx="336153" cy="69338"/>
            </a:xfrm>
            <a:prstGeom prst="rect">
              <a:avLst/>
            </a:prstGeom>
          </p:spPr>
          <p:txBody>
            <a:bodyPr lIns="50800" tIns="50800" rIns="50800" bIns="50800" rtlCol="0" anchor="ctr"/>
            <a:lstStyle/>
            <a:p>
              <a:pPr algn="ctr">
                <a:lnSpc>
                  <a:spcPts val="2730"/>
                </a:lnSpc>
              </a:pPr>
              <a:endParaRPr/>
            </a:p>
          </p:txBody>
        </p:sp>
      </p:grpSp>
      <p:grpSp>
        <p:nvGrpSpPr>
          <p:cNvPr id="24" name="Group 24"/>
          <p:cNvGrpSpPr/>
          <p:nvPr/>
        </p:nvGrpSpPr>
        <p:grpSpPr>
          <a:xfrm>
            <a:off x="10112202" y="1122532"/>
            <a:ext cx="2559852" cy="137587"/>
            <a:chOff x="0" y="0"/>
            <a:chExt cx="674200" cy="36237"/>
          </a:xfrm>
        </p:grpSpPr>
        <p:sp>
          <p:nvSpPr>
            <p:cNvPr id="25" name="Freeform 25"/>
            <p:cNvSpPr/>
            <p:nvPr/>
          </p:nvSpPr>
          <p:spPr>
            <a:xfrm>
              <a:off x="0" y="0"/>
              <a:ext cx="674200" cy="36237"/>
            </a:xfrm>
            <a:custGeom>
              <a:avLst/>
              <a:gdLst/>
              <a:ahLst/>
              <a:cxnLst/>
              <a:rect l="l" t="t" r="r" b="b"/>
              <a:pathLst>
                <a:path w="674200" h="36237">
                  <a:moveTo>
                    <a:pt x="0" y="0"/>
                  </a:moveTo>
                  <a:lnTo>
                    <a:pt x="674200" y="0"/>
                  </a:lnTo>
                  <a:lnTo>
                    <a:pt x="674200" y="36237"/>
                  </a:lnTo>
                  <a:lnTo>
                    <a:pt x="0" y="36237"/>
                  </a:lnTo>
                  <a:close/>
                </a:path>
              </a:pathLst>
            </a:custGeom>
            <a:solidFill>
              <a:srgbClr val="A61D59"/>
            </a:solidFill>
          </p:spPr>
        </p:sp>
        <p:sp>
          <p:nvSpPr>
            <p:cNvPr id="26" name="TextBox 26"/>
            <p:cNvSpPr txBox="1"/>
            <p:nvPr/>
          </p:nvSpPr>
          <p:spPr>
            <a:xfrm>
              <a:off x="0" y="-28575"/>
              <a:ext cx="674200" cy="64812"/>
            </a:xfrm>
            <a:prstGeom prst="rect">
              <a:avLst/>
            </a:prstGeom>
          </p:spPr>
          <p:txBody>
            <a:bodyPr lIns="50800" tIns="50800" rIns="50800" bIns="50800" rtlCol="0" anchor="ctr"/>
            <a:lstStyle/>
            <a:p>
              <a:pPr algn="ctr">
                <a:lnSpc>
                  <a:spcPts val="2730"/>
                </a:lnSpc>
              </a:pPr>
              <a:endParaRPr/>
            </a:p>
          </p:txBody>
        </p:sp>
      </p:grpSp>
      <p:grpSp>
        <p:nvGrpSpPr>
          <p:cNvPr id="27" name="Group 27"/>
          <p:cNvGrpSpPr/>
          <p:nvPr/>
        </p:nvGrpSpPr>
        <p:grpSpPr>
          <a:xfrm>
            <a:off x="1276329" y="1205478"/>
            <a:ext cx="1409402" cy="151234"/>
            <a:chOff x="0" y="0"/>
            <a:chExt cx="371200" cy="39831"/>
          </a:xfrm>
        </p:grpSpPr>
        <p:sp>
          <p:nvSpPr>
            <p:cNvPr id="28" name="Freeform 28"/>
            <p:cNvSpPr/>
            <p:nvPr/>
          </p:nvSpPr>
          <p:spPr>
            <a:xfrm>
              <a:off x="0" y="0"/>
              <a:ext cx="371201" cy="39831"/>
            </a:xfrm>
            <a:custGeom>
              <a:avLst/>
              <a:gdLst/>
              <a:ahLst/>
              <a:cxnLst/>
              <a:rect l="l" t="t" r="r" b="b"/>
              <a:pathLst>
                <a:path w="371201" h="39831">
                  <a:moveTo>
                    <a:pt x="0" y="0"/>
                  </a:moveTo>
                  <a:lnTo>
                    <a:pt x="371201" y="0"/>
                  </a:lnTo>
                  <a:lnTo>
                    <a:pt x="371201" y="39831"/>
                  </a:lnTo>
                  <a:lnTo>
                    <a:pt x="0" y="39831"/>
                  </a:lnTo>
                  <a:close/>
                </a:path>
              </a:pathLst>
            </a:custGeom>
            <a:solidFill>
              <a:srgbClr val="A61D59"/>
            </a:solidFill>
          </p:spPr>
        </p:sp>
        <p:sp>
          <p:nvSpPr>
            <p:cNvPr id="29" name="TextBox 29"/>
            <p:cNvSpPr txBox="1"/>
            <p:nvPr/>
          </p:nvSpPr>
          <p:spPr>
            <a:xfrm>
              <a:off x="0" y="-28575"/>
              <a:ext cx="371200" cy="68406"/>
            </a:xfrm>
            <a:prstGeom prst="rect">
              <a:avLst/>
            </a:prstGeom>
          </p:spPr>
          <p:txBody>
            <a:bodyPr lIns="50800" tIns="50800" rIns="50800" bIns="50800" rtlCol="0" anchor="ctr"/>
            <a:lstStyle/>
            <a:p>
              <a:pPr algn="ctr">
                <a:lnSpc>
                  <a:spcPts val="2730"/>
                </a:lnSpc>
              </a:pPr>
              <a:endParaRPr/>
            </a:p>
          </p:txBody>
        </p:sp>
      </p:grpSp>
      <p:sp>
        <p:nvSpPr>
          <p:cNvPr id="30" name="Freeform 30"/>
          <p:cNvSpPr/>
          <p:nvPr/>
        </p:nvSpPr>
        <p:spPr>
          <a:xfrm>
            <a:off x="8254939" y="4154330"/>
            <a:ext cx="9471366" cy="5602722"/>
          </a:xfrm>
          <a:custGeom>
            <a:avLst/>
            <a:gdLst/>
            <a:ahLst/>
            <a:cxnLst/>
            <a:rect l="l" t="t" r="r" b="b"/>
            <a:pathLst>
              <a:path w="9471366" h="5602722">
                <a:moveTo>
                  <a:pt x="0" y="0"/>
                </a:moveTo>
                <a:lnTo>
                  <a:pt x="9471366" y="0"/>
                </a:lnTo>
                <a:lnTo>
                  <a:pt x="9471366" y="5602722"/>
                </a:lnTo>
                <a:lnTo>
                  <a:pt x="0" y="5602722"/>
                </a:lnTo>
                <a:lnTo>
                  <a:pt x="0" y="0"/>
                </a:lnTo>
                <a:close/>
              </a:path>
            </a:pathLst>
          </a:custGeom>
          <a:blipFill>
            <a:blip r:embed="rId12"/>
            <a:stretch>
              <a:fillRect b="-795"/>
            </a:stretch>
          </a:blipFill>
        </p:spPr>
      </p:sp>
      <p:sp>
        <p:nvSpPr>
          <p:cNvPr id="31" name="TextBox 31"/>
          <p:cNvSpPr txBox="1"/>
          <p:nvPr/>
        </p:nvSpPr>
        <p:spPr>
          <a:xfrm>
            <a:off x="-215671" y="107864"/>
            <a:ext cx="4687479" cy="1045210"/>
          </a:xfrm>
          <a:prstGeom prst="rect">
            <a:avLst/>
          </a:prstGeom>
        </p:spPr>
        <p:txBody>
          <a:bodyPr lIns="0" tIns="0" rIns="0" bIns="0" rtlCol="0" anchor="t">
            <a:spAutoFit/>
          </a:bodyPr>
          <a:lstStyle/>
          <a:p>
            <a:pPr algn="ctr">
              <a:lnSpc>
                <a:spcPts val="4160"/>
              </a:lnSpc>
            </a:pPr>
            <a:r>
              <a:rPr lang="en-US" sz="3200" b="1">
                <a:solidFill>
                  <a:srgbClr val="000000"/>
                </a:solidFill>
                <a:latin typeface="Klein Bold"/>
                <a:ea typeface="Klein Bold"/>
                <a:cs typeface="Klein Bold"/>
                <a:sym typeface="Klein Bold"/>
              </a:rPr>
              <a:t>Feature Selection Strategy</a:t>
            </a:r>
          </a:p>
        </p:txBody>
      </p:sp>
      <p:sp>
        <p:nvSpPr>
          <p:cNvPr id="32" name="TextBox 32"/>
          <p:cNvSpPr txBox="1"/>
          <p:nvPr/>
        </p:nvSpPr>
        <p:spPr>
          <a:xfrm>
            <a:off x="3805687" y="2225931"/>
            <a:ext cx="13192832" cy="1030605"/>
          </a:xfrm>
          <a:prstGeom prst="rect">
            <a:avLst/>
          </a:prstGeom>
        </p:spPr>
        <p:txBody>
          <a:bodyPr lIns="0" tIns="0" rIns="0" bIns="0" rtlCol="0" anchor="t">
            <a:spAutoFit/>
          </a:bodyPr>
          <a:lstStyle/>
          <a:p>
            <a:pPr algn="l">
              <a:lnSpc>
                <a:spcPts val="2730"/>
              </a:lnSpc>
              <a:spcBef>
                <a:spcPct val="0"/>
              </a:spcBef>
            </a:pPr>
            <a:r>
              <a:rPr lang="en-US" sz="2100">
                <a:solidFill>
                  <a:srgbClr val="000000"/>
                </a:solidFill>
                <a:latin typeface="Klein"/>
                <a:ea typeface="Klein"/>
                <a:cs typeface="Klein"/>
                <a:sym typeface="Klein"/>
              </a:rPr>
              <a:t>To improve the model's accuracy, we utilized a feature selection strategy by focusing on the top 5 features identified through feature importance analysis. These features are highly predictive, and removing less relevant ones reduced noise and increased overall model performance.</a:t>
            </a:r>
          </a:p>
        </p:txBody>
      </p:sp>
      <p:sp>
        <p:nvSpPr>
          <p:cNvPr id="33" name="TextBox 33"/>
          <p:cNvSpPr txBox="1"/>
          <p:nvPr/>
        </p:nvSpPr>
        <p:spPr>
          <a:xfrm>
            <a:off x="-561361" y="2475804"/>
            <a:ext cx="4687479" cy="521335"/>
          </a:xfrm>
          <a:prstGeom prst="rect">
            <a:avLst/>
          </a:prstGeom>
        </p:spPr>
        <p:txBody>
          <a:bodyPr lIns="0" tIns="0" rIns="0" bIns="0" rtlCol="0" anchor="t">
            <a:spAutoFit/>
          </a:bodyPr>
          <a:lstStyle/>
          <a:p>
            <a:pPr algn="ctr">
              <a:lnSpc>
                <a:spcPts val="4160"/>
              </a:lnSpc>
            </a:pPr>
            <a:r>
              <a:rPr lang="en-US" sz="3200" b="1">
                <a:solidFill>
                  <a:srgbClr val="000000"/>
                </a:solidFill>
                <a:latin typeface="Klein Bold"/>
                <a:ea typeface="Klein Bold"/>
                <a:cs typeface="Klein Bold"/>
                <a:sym typeface="Klein Bold"/>
              </a:rPr>
              <a:t>Objective</a:t>
            </a:r>
          </a:p>
        </p:txBody>
      </p:sp>
      <p:sp>
        <p:nvSpPr>
          <p:cNvPr id="34" name="TextBox 34"/>
          <p:cNvSpPr txBox="1"/>
          <p:nvPr/>
        </p:nvSpPr>
        <p:spPr>
          <a:xfrm>
            <a:off x="-881792" y="4116230"/>
            <a:ext cx="4687479" cy="521335"/>
          </a:xfrm>
          <a:prstGeom prst="rect">
            <a:avLst/>
          </a:prstGeom>
        </p:spPr>
        <p:txBody>
          <a:bodyPr lIns="0" tIns="0" rIns="0" bIns="0" rtlCol="0" anchor="t">
            <a:spAutoFit/>
          </a:bodyPr>
          <a:lstStyle/>
          <a:p>
            <a:pPr algn="ctr">
              <a:lnSpc>
                <a:spcPts val="4160"/>
              </a:lnSpc>
            </a:pPr>
            <a:r>
              <a:rPr lang="en-US" sz="3200" b="1">
                <a:solidFill>
                  <a:srgbClr val="000000"/>
                </a:solidFill>
                <a:latin typeface="Klein Bold"/>
                <a:ea typeface="Klein Bold"/>
                <a:cs typeface="Klein Bold"/>
                <a:sym typeface="Klein Bold"/>
              </a:rPr>
              <a:t>Approach</a:t>
            </a:r>
          </a:p>
        </p:txBody>
      </p:sp>
      <p:sp>
        <p:nvSpPr>
          <p:cNvPr id="35" name="TextBox 35"/>
          <p:cNvSpPr txBox="1"/>
          <p:nvPr/>
        </p:nvSpPr>
        <p:spPr>
          <a:xfrm>
            <a:off x="-1281555" y="7965211"/>
            <a:ext cx="4687479" cy="521335"/>
          </a:xfrm>
          <a:prstGeom prst="rect">
            <a:avLst/>
          </a:prstGeom>
        </p:spPr>
        <p:txBody>
          <a:bodyPr lIns="0" tIns="0" rIns="0" bIns="0" rtlCol="0" anchor="t">
            <a:spAutoFit/>
          </a:bodyPr>
          <a:lstStyle/>
          <a:p>
            <a:pPr algn="ctr">
              <a:lnSpc>
                <a:spcPts val="4160"/>
              </a:lnSpc>
            </a:pPr>
            <a:r>
              <a:rPr lang="en-US" sz="3200" b="1">
                <a:solidFill>
                  <a:srgbClr val="000000"/>
                </a:solidFill>
                <a:latin typeface="Klein Bold"/>
                <a:ea typeface="Klein Bold"/>
                <a:cs typeface="Klein Bold"/>
                <a:sym typeface="Klein Bold"/>
              </a:rPr>
              <a:t>Result</a:t>
            </a:r>
          </a:p>
        </p:txBody>
      </p:sp>
      <p:sp>
        <p:nvSpPr>
          <p:cNvPr id="36" name="TextBox 36"/>
          <p:cNvSpPr txBox="1"/>
          <p:nvPr/>
        </p:nvSpPr>
        <p:spPr>
          <a:xfrm>
            <a:off x="-29743" y="4762906"/>
            <a:ext cx="8254939" cy="3088005"/>
          </a:xfrm>
          <a:prstGeom prst="rect">
            <a:avLst/>
          </a:prstGeom>
        </p:spPr>
        <p:txBody>
          <a:bodyPr lIns="0" tIns="0" rIns="0" bIns="0" rtlCol="0" anchor="t">
            <a:spAutoFit/>
          </a:bodyPr>
          <a:lstStyle/>
          <a:p>
            <a:pPr marL="453390" lvl="1" indent="-226695" algn="l">
              <a:lnSpc>
                <a:spcPts val="2730"/>
              </a:lnSpc>
              <a:buFont typeface="Arial"/>
              <a:buChar char="•"/>
            </a:pPr>
            <a:r>
              <a:rPr lang="en-US" sz="2100">
                <a:solidFill>
                  <a:srgbClr val="000000"/>
                </a:solidFill>
                <a:latin typeface="Klein"/>
                <a:ea typeface="Klein"/>
                <a:cs typeface="Klein"/>
                <a:sym typeface="Klein"/>
              </a:rPr>
              <a:t>Used feature importance scores from the Random Forest model.</a:t>
            </a:r>
          </a:p>
          <a:p>
            <a:pPr marL="453390" lvl="1" indent="-226695" algn="l">
              <a:lnSpc>
                <a:spcPts val="2730"/>
              </a:lnSpc>
              <a:buFont typeface="Arial"/>
              <a:buChar char="•"/>
            </a:pPr>
            <a:r>
              <a:rPr lang="en-US" sz="2100">
                <a:solidFill>
                  <a:srgbClr val="000000"/>
                </a:solidFill>
                <a:latin typeface="Klein"/>
                <a:ea typeface="Klein"/>
                <a:cs typeface="Klein"/>
                <a:sym typeface="Klein"/>
              </a:rPr>
              <a:t>Selected the top 5 features for training:</a:t>
            </a:r>
          </a:p>
          <a:p>
            <a:pPr marL="453390" lvl="1" indent="-226695" algn="l">
              <a:lnSpc>
                <a:spcPts val="2730"/>
              </a:lnSpc>
              <a:buAutoNum type="arabicPeriod"/>
            </a:pPr>
            <a:r>
              <a:rPr lang="en-US" sz="2100">
                <a:solidFill>
                  <a:srgbClr val="000000"/>
                </a:solidFill>
                <a:latin typeface="Klein"/>
                <a:ea typeface="Klein"/>
                <a:cs typeface="Klein"/>
                <a:sym typeface="Klein"/>
              </a:rPr>
              <a:t>Lane_Width</a:t>
            </a:r>
          </a:p>
          <a:p>
            <a:pPr marL="453390" lvl="1" indent="-226695" algn="l">
              <a:lnSpc>
                <a:spcPts val="2730"/>
              </a:lnSpc>
              <a:buAutoNum type="arabicPeriod"/>
            </a:pPr>
            <a:r>
              <a:rPr lang="en-US" sz="2100">
                <a:solidFill>
                  <a:srgbClr val="000000"/>
                </a:solidFill>
                <a:latin typeface="Klein"/>
                <a:ea typeface="Klein"/>
                <a:cs typeface="Klein"/>
                <a:sym typeface="Klein"/>
              </a:rPr>
              <a:t>Over_Speeding</a:t>
            </a:r>
          </a:p>
          <a:p>
            <a:pPr marL="453390" lvl="1" indent="-226695" algn="l">
              <a:lnSpc>
                <a:spcPts val="2730"/>
              </a:lnSpc>
              <a:buAutoNum type="arabicPeriod"/>
            </a:pPr>
            <a:r>
              <a:rPr lang="en-US" sz="2100">
                <a:solidFill>
                  <a:srgbClr val="000000"/>
                </a:solidFill>
                <a:latin typeface="Klein"/>
                <a:ea typeface="Klein"/>
                <a:cs typeface="Klein"/>
                <a:sym typeface="Klein"/>
              </a:rPr>
              <a:t>Vehicle_Speed</a:t>
            </a:r>
          </a:p>
          <a:p>
            <a:pPr marL="453390" lvl="1" indent="-226695" algn="l">
              <a:lnSpc>
                <a:spcPts val="2730"/>
              </a:lnSpc>
              <a:buAutoNum type="arabicPeriod"/>
            </a:pPr>
            <a:r>
              <a:rPr lang="en-US" sz="2100">
                <a:solidFill>
                  <a:srgbClr val="000000"/>
                </a:solidFill>
                <a:latin typeface="Klein"/>
                <a:ea typeface="Klein"/>
                <a:cs typeface="Klein"/>
                <a:sym typeface="Klein"/>
              </a:rPr>
              <a:t>Age</a:t>
            </a:r>
          </a:p>
          <a:p>
            <a:pPr marL="453390" lvl="1" indent="-226695" algn="l">
              <a:lnSpc>
                <a:spcPts val="2730"/>
              </a:lnSpc>
              <a:buAutoNum type="arabicPeriod"/>
            </a:pPr>
            <a:r>
              <a:rPr lang="en-US" sz="2100">
                <a:solidFill>
                  <a:srgbClr val="000000"/>
                </a:solidFill>
                <a:latin typeface="Klein"/>
                <a:ea typeface="Klein"/>
                <a:cs typeface="Klein"/>
                <a:sym typeface="Klein"/>
              </a:rPr>
              <a:t>Crash_Time</a:t>
            </a:r>
          </a:p>
          <a:p>
            <a:pPr algn="l">
              <a:lnSpc>
                <a:spcPts val="2730"/>
              </a:lnSpc>
              <a:spcBef>
                <a:spcPct val="0"/>
              </a:spcBef>
            </a:pPr>
            <a:endParaRPr lang="en-US" sz="2100">
              <a:solidFill>
                <a:srgbClr val="000000"/>
              </a:solidFill>
              <a:latin typeface="Klein"/>
              <a:ea typeface="Klein"/>
              <a:cs typeface="Klein"/>
              <a:sym typeface="Klein"/>
            </a:endParaRPr>
          </a:p>
        </p:txBody>
      </p:sp>
      <p:sp>
        <p:nvSpPr>
          <p:cNvPr id="37" name="TextBox 37"/>
          <p:cNvSpPr txBox="1"/>
          <p:nvPr/>
        </p:nvSpPr>
        <p:spPr>
          <a:xfrm>
            <a:off x="0" y="8570595"/>
            <a:ext cx="8254939" cy="1716405"/>
          </a:xfrm>
          <a:prstGeom prst="rect">
            <a:avLst/>
          </a:prstGeom>
        </p:spPr>
        <p:txBody>
          <a:bodyPr lIns="0" tIns="0" rIns="0" bIns="0" rtlCol="0" anchor="t">
            <a:spAutoFit/>
          </a:bodyPr>
          <a:lstStyle/>
          <a:p>
            <a:pPr marL="453390" lvl="1" indent="-226695" algn="l">
              <a:lnSpc>
                <a:spcPts val="2730"/>
              </a:lnSpc>
              <a:buFont typeface="Arial"/>
              <a:buChar char="•"/>
            </a:pPr>
            <a:r>
              <a:rPr lang="en-US" sz="2100">
                <a:solidFill>
                  <a:srgbClr val="000000"/>
                </a:solidFill>
                <a:latin typeface="Klein"/>
                <a:ea typeface="Klein"/>
                <a:cs typeface="Klein"/>
                <a:sym typeface="Klein"/>
              </a:rPr>
              <a:t>Improved model accuracy by leveraging only the most impactful features.</a:t>
            </a:r>
          </a:p>
          <a:p>
            <a:pPr marL="453390" lvl="1" indent="-226695" algn="l">
              <a:lnSpc>
                <a:spcPts val="2730"/>
              </a:lnSpc>
              <a:buFont typeface="Arial"/>
              <a:buChar char="•"/>
            </a:pPr>
            <a:r>
              <a:rPr lang="en-US" sz="2100">
                <a:solidFill>
                  <a:srgbClr val="000000"/>
                </a:solidFill>
                <a:latin typeface="Klein"/>
                <a:ea typeface="Klein"/>
                <a:cs typeface="Klein"/>
                <a:sym typeface="Klein"/>
              </a:rPr>
              <a:t>We have been able to increase the accuracy significantly by reducing the number of features. (approx 5%)</a:t>
            </a:r>
          </a:p>
          <a:p>
            <a:pPr algn="l">
              <a:lnSpc>
                <a:spcPts val="2730"/>
              </a:lnSpc>
              <a:spcBef>
                <a:spcPct val="0"/>
              </a:spcBef>
            </a:pPr>
            <a:endParaRPr lang="en-US" sz="2100">
              <a:solidFill>
                <a:srgbClr val="000000"/>
              </a:solidFill>
              <a:latin typeface="Klein"/>
              <a:ea typeface="Klein"/>
              <a:cs typeface="Klein"/>
              <a:sym typeface="Klei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BF1ED"/>
        </a:solidFill>
        <a:effectLst/>
      </p:bgPr>
    </p:bg>
    <p:spTree>
      <p:nvGrpSpPr>
        <p:cNvPr id="1" name=""/>
        <p:cNvGrpSpPr/>
        <p:nvPr/>
      </p:nvGrpSpPr>
      <p:grpSpPr>
        <a:xfrm>
          <a:off x="0" y="0"/>
          <a:ext cx="0" cy="0"/>
          <a:chOff x="0" y="0"/>
          <a:chExt cx="0" cy="0"/>
        </a:xfrm>
      </p:grpSpPr>
      <p:grpSp>
        <p:nvGrpSpPr>
          <p:cNvPr id="2" name="Group 2"/>
          <p:cNvGrpSpPr/>
          <p:nvPr/>
        </p:nvGrpSpPr>
        <p:grpSpPr>
          <a:xfrm>
            <a:off x="4126118" y="0"/>
            <a:ext cx="14161882" cy="1270734"/>
            <a:chOff x="0" y="0"/>
            <a:chExt cx="3729878" cy="334679"/>
          </a:xfrm>
        </p:grpSpPr>
        <p:sp>
          <p:nvSpPr>
            <p:cNvPr id="3" name="Freeform 3"/>
            <p:cNvSpPr/>
            <p:nvPr/>
          </p:nvSpPr>
          <p:spPr>
            <a:xfrm>
              <a:off x="0" y="0"/>
              <a:ext cx="3729879" cy="334679"/>
            </a:xfrm>
            <a:custGeom>
              <a:avLst/>
              <a:gdLst/>
              <a:ahLst/>
              <a:cxnLst/>
              <a:rect l="l" t="t" r="r" b="b"/>
              <a:pathLst>
                <a:path w="3729879" h="334679">
                  <a:moveTo>
                    <a:pt x="0" y="0"/>
                  </a:moveTo>
                  <a:lnTo>
                    <a:pt x="3729879" y="0"/>
                  </a:lnTo>
                  <a:lnTo>
                    <a:pt x="3729879" y="334679"/>
                  </a:lnTo>
                  <a:lnTo>
                    <a:pt x="0" y="334679"/>
                  </a:lnTo>
                  <a:close/>
                </a:path>
              </a:pathLst>
            </a:custGeom>
            <a:solidFill>
              <a:srgbClr val="F6AC87"/>
            </a:solidFill>
          </p:spPr>
        </p:sp>
        <p:sp>
          <p:nvSpPr>
            <p:cNvPr id="4" name="TextBox 4"/>
            <p:cNvSpPr txBox="1"/>
            <p:nvPr/>
          </p:nvSpPr>
          <p:spPr>
            <a:xfrm>
              <a:off x="0" y="-38100"/>
              <a:ext cx="3729878" cy="372779"/>
            </a:xfrm>
            <a:prstGeom prst="rect">
              <a:avLst/>
            </a:prstGeom>
          </p:spPr>
          <p:txBody>
            <a:bodyPr lIns="50800" tIns="50800" rIns="50800" bIns="50800" rtlCol="0" anchor="ctr"/>
            <a:lstStyle/>
            <a:p>
              <a:pPr algn="ctr">
                <a:lnSpc>
                  <a:spcPts val="2100"/>
                </a:lnSpc>
              </a:pPr>
              <a:endParaRPr/>
            </a:p>
          </p:txBody>
        </p:sp>
      </p:grpSp>
      <p:grpSp>
        <p:nvGrpSpPr>
          <p:cNvPr id="5" name="Group 5"/>
          <p:cNvGrpSpPr/>
          <p:nvPr/>
        </p:nvGrpSpPr>
        <p:grpSpPr>
          <a:xfrm>
            <a:off x="10112202" y="10614"/>
            <a:ext cx="2559852" cy="1249505"/>
            <a:chOff x="0" y="0"/>
            <a:chExt cx="674200" cy="329088"/>
          </a:xfrm>
        </p:grpSpPr>
        <p:sp>
          <p:nvSpPr>
            <p:cNvPr id="6" name="Freeform 6"/>
            <p:cNvSpPr/>
            <p:nvPr/>
          </p:nvSpPr>
          <p:spPr>
            <a:xfrm>
              <a:off x="0" y="0"/>
              <a:ext cx="674200" cy="329088"/>
            </a:xfrm>
            <a:custGeom>
              <a:avLst/>
              <a:gdLst/>
              <a:ahLst/>
              <a:cxnLst/>
              <a:rect l="l" t="t" r="r" b="b"/>
              <a:pathLst>
                <a:path w="674200" h="329088">
                  <a:moveTo>
                    <a:pt x="0" y="0"/>
                  </a:moveTo>
                  <a:lnTo>
                    <a:pt x="674200" y="0"/>
                  </a:lnTo>
                  <a:lnTo>
                    <a:pt x="674200" y="329088"/>
                  </a:lnTo>
                  <a:lnTo>
                    <a:pt x="0" y="329088"/>
                  </a:lnTo>
                  <a:close/>
                </a:path>
              </a:pathLst>
            </a:custGeom>
            <a:solidFill>
              <a:srgbClr val="E95346"/>
            </a:solidFill>
          </p:spPr>
        </p:sp>
        <p:sp>
          <p:nvSpPr>
            <p:cNvPr id="7" name="TextBox 7"/>
            <p:cNvSpPr txBox="1"/>
            <p:nvPr/>
          </p:nvSpPr>
          <p:spPr>
            <a:xfrm>
              <a:off x="0" y="-28575"/>
              <a:ext cx="674200" cy="357663"/>
            </a:xfrm>
            <a:prstGeom prst="rect">
              <a:avLst/>
            </a:prstGeom>
          </p:spPr>
          <p:txBody>
            <a:bodyPr lIns="50800" tIns="50800" rIns="50800" bIns="50800" rtlCol="0" anchor="ctr"/>
            <a:lstStyle/>
            <a:p>
              <a:pPr algn="ctr">
                <a:lnSpc>
                  <a:spcPts val="2730"/>
                </a:lnSpc>
              </a:pPr>
              <a:endParaRPr/>
            </a:p>
          </p:txBody>
        </p:sp>
      </p:grpSp>
      <p:sp>
        <p:nvSpPr>
          <p:cNvPr id="8" name="TextBox 8"/>
          <p:cNvSpPr txBox="1"/>
          <p:nvPr/>
        </p:nvSpPr>
        <p:spPr>
          <a:xfrm>
            <a:off x="2501604" y="462829"/>
            <a:ext cx="5618569" cy="344805"/>
          </a:xfrm>
          <a:prstGeom prst="rect">
            <a:avLst/>
          </a:prstGeom>
        </p:spPr>
        <p:txBody>
          <a:bodyPr lIns="0" tIns="0" rIns="0" bIns="0" rtlCol="0" anchor="t">
            <a:spAutoFit/>
          </a:bodyPr>
          <a:lstStyle/>
          <a:p>
            <a:pPr marL="0" lvl="0" indent="0" algn="ctr">
              <a:lnSpc>
                <a:spcPts val="2730"/>
              </a:lnSpc>
              <a:spcBef>
                <a:spcPct val="0"/>
              </a:spcBef>
            </a:pPr>
            <a:r>
              <a:rPr lang="en-US" sz="2100" b="1" u="none" strike="noStrike">
                <a:solidFill>
                  <a:srgbClr val="2E1637"/>
                </a:solidFill>
                <a:latin typeface="Klein Bold"/>
                <a:ea typeface="Klein Bold"/>
                <a:cs typeface="Klein Bold"/>
                <a:sym typeface="Klein Bold"/>
              </a:rPr>
              <a:t>Introduction</a:t>
            </a:r>
          </a:p>
        </p:txBody>
      </p:sp>
      <p:sp>
        <p:nvSpPr>
          <p:cNvPr id="9" name="TextBox 9"/>
          <p:cNvSpPr txBox="1"/>
          <p:nvPr/>
        </p:nvSpPr>
        <p:spPr>
          <a:xfrm>
            <a:off x="5243333" y="462829"/>
            <a:ext cx="5963726" cy="344805"/>
          </a:xfrm>
          <a:prstGeom prst="rect">
            <a:avLst/>
          </a:prstGeom>
        </p:spPr>
        <p:txBody>
          <a:bodyPr lIns="0" tIns="0" rIns="0" bIns="0" rtlCol="0" anchor="t">
            <a:spAutoFit/>
          </a:bodyPr>
          <a:lstStyle/>
          <a:p>
            <a:pPr algn="ctr">
              <a:lnSpc>
                <a:spcPts val="2730"/>
              </a:lnSpc>
            </a:pPr>
            <a:r>
              <a:rPr lang="en-US" sz="2100" b="1">
                <a:solidFill>
                  <a:srgbClr val="000000"/>
                </a:solidFill>
                <a:latin typeface="Klein Bold"/>
                <a:ea typeface="Klein Bold"/>
                <a:cs typeface="Klein Bold"/>
                <a:sym typeface="Klein Bold"/>
              </a:rPr>
              <a:t>EDA</a:t>
            </a:r>
          </a:p>
        </p:txBody>
      </p:sp>
      <p:sp>
        <p:nvSpPr>
          <p:cNvPr id="10" name="Freeform 10"/>
          <p:cNvSpPr/>
          <p:nvPr/>
        </p:nvSpPr>
        <p:spPr>
          <a:xfrm>
            <a:off x="6295330" y="341901"/>
            <a:ext cx="583609" cy="533737"/>
          </a:xfrm>
          <a:custGeom>
            <a:avLst/>
            <a:gdLst/>
            <a:ahLst/>
            <a:cxnLst/>
            <a:rect l="l" t="t" r="r" b="b"/>
            <a:pathLst>
              <a:path w="583609" h="533737">
                <a:moveTo>
                  <a:pt x="0" y="0"/>
                </a:moveTo>
                <a:lnTo>
                  <a:pt x="583609" y="0"/>
                </a:lnTo>
                <a:lnTo>
                  <a:pt x="583609" y="533736"/>
                </a:lnTo>
                <a:lnTo>
                  <a:pt x="0" y="533736"/>
                </a:lnTo>
                <a:lnTo>
                  <a:pt x="0" y="0"/>
                </a:lnTo>
                <a:close/>
              </a:path>
            </a:pathLst>
          </a:custGeom>
          <a:blipFill>
            <a:blip r:embed="rId2">
              <a:extLst>
                <a:ext uri="{96DAC541-7B7A-43D3-8B79-37D633B846F1}">
                  <asvg:svgBlip xmlns:asvg="http://schemas.microsoft.com/office/drawing/2016/SVG/main" xmlns="" r:embed="rId3"/>
                </a:ext>
              </a:extLst>
            </a:blip>
            <a:stretch>
              <a:fillRect/>
            </a:stretch>
          </a:blipFill>
        </p:spPr>
      </p:sp>
      <p:sp>
        <p:nvSpPr>
          <p:cNvPr id="11" name="TextBox 11"/>
          <p:cNvSpPr txBox="1"/>
          <p:nvPr/>
        </p:nvSpPr>
        <p:spPr>
          <a:xfrm>
            <a:off x="7925081" y="291379"/>
            <a:ext cx="5963726" cy="687705"/>
          </a:xfrm>
          <a:prstGeom prst="rect">
            <a:avLst/>
          </a:prstGeom>
        </p:spPr>
        <p:txBody>
          <a:bodyPr lIns="0" tIns="0" rIns="0" bIns="0" rtlCol="0" anchor="t">
            <a:spAutoFit/>
          </a:bodyPr>
          <a:lstStyle/>
          <a:p>
            <a:pPr algn="ctr">
              <a:lnSpc>
                <a:spcPts val="2730"/>
              </a:lnSpc>
            </a:pPr>
            <a:r>
              <a:rPr lang="en-US" sz="2100" b="1">
                <a:solidFill>
                  <a:srgbClr val="170E27"/>
                </a:solidFill>
                <a:latin typeface="Klein Bold"/>
                <a:ea typeface="Klein Bold"/>
                <a:cs typeface="Klein Bold"/>
                <a:sym typeface="Klein Bold"/>
              </a:rPr>
              <a:t>M.L.</a:t>
            </a:r>
          </a:p>
          <a:p>
            <a:pPr algn="ctr">
              <a:lnSpc>
                <a:spcPts val="2730"/>
              </a:lnSpc>
            </a:pPr>
            <a:r>
              <a:rPr lang="en-US" sz="2100" b="1">
                <a:solidFill>
                  <a:srgbClr val="170E27"/>
                </a:solidFill>
                <a:latin typeface="Klein Bold"/>
                <a:ea typeface="Klein Bold"/>
                <a:cs typeface="Klein Bold"/>
                <a:sym typeface="Klein Bold"/>
              </a:rPr>
              <a:t>Model</a:t>
            </a:r>
          </a:p>
        </p:txBody>
      </p:sp>
      <p:sp>
        <p:nvSpPr>
          <p:cNvPr id="12" name="TextBox 12"/>
          <p:cNvSpPr txBox="1"/>
          <p:nvPr/>
        </p:nvSpPr>
        <p:spPr>
          <a:xfrm>
            <a:off x="10829045" y="291379"/>
            <a:ext cx="5963726" cy="687705"/>
          </a:xfrm>
          <a:prstGeom prst="rect">
            <a:avLst/>
          </a:prstGeom>
        </p:spPr>
        <p:txBody>
          <a:bodyPr lIns="0" tIns="0" rIns="0" bIns="0" rtlCol="0" anchor="t">
            <a:spAutoFit/>
          </a:bodyPr>
          <a:lstStyle/>
          <a:p>
            <a:pPr algn="ctr">
              <a:lnSpc>
                <a:spcPts val="2730"/>
              </a:lnSpc>
            </a:pPr>
            <a:r>
              <a:rPr lang="en-US" sz="2100" b="1">
                <a:solidFill>
                  <a:srgbClr val="170E27"/>
                </a:solidFill>
                <a:latin typeface="Klein Bold"/>
                <a:ea typeface="Klein Bold"/>
                <a:cs typeface="Klein Bold"/>
                <a:sym typeface="Klein Bold"/>
              </a:rPr>
              <a:t>Proposed</a:t>
            </a:r>
          </a:p>
          <a:p>
            <a:pPr algn="ctr">
              <a:lnSpc>
                <a:spcPts val="2730"/>
              </a:lnSpc>
            </a:pPr>
            <a:r>
              <a:rPr lang="en-US" sz="2100" b="1">
                <a:solidFill>
                  <a:srgbClr val="170E27"/>
                </a:solidFill>
                <a:latin typeface="Klein Bold"/>
                <a:ea typeface="Klein Bold"/>
                <a:cs typeface="Klein Bold"/>
                <a:sym typeface="Klein Bold"/>
              </a:rPr>
              <a:t>Solution</a:t>
            </a:r>
          </a:p>
        </p:txBody>
      </p:sp>
      <p:sp>
        <p:nvSpPr>
          <p:cNvPr id="13" name="TextBox 13"/>
          <p:cNvSpPr txBox="1"/>
          <p:nvPr/>
        </p:nvSpPr>
        <p:spPr>
          <a:xfrm>
            <a:off x="13589667" y="462829"/>
            <a:ext cx="5963726" cy="344805"/>
          </a:xfrm>
          <a:prstGeom prst="rect">
            <a:avLst/>
          </a:prstGeom>
        </p:spPr>
        <p:txBody>
          <a:bodyPr lIns="0" tIns="0" rIns="0" bIns="0" rtlCol="0" anchor="t">
            <a:spAutoFit/>
          </a:bodyPr>
          <a:lstStyle/>
          <a:p>
            <a:pPr algn="ctr">
              <a:lnSpc>
                <a:spcPts val="2730"/>
              </a:lnSpc>
            </a:pPr>
            <a:r>
              <a:rPr lang="en-US" sz="2100" b="1">
                <a:solidFill>
                  <a:srgbClr val="000000"/>
                </a:solidFill>
                <a:latin typeface="Klein Bold"/>
                <a:ea typeface="Klein Bold"/>
                <a:cs typeface="Klein Bold"/>
                <a:sym typeface="Klein Bold"/>
              </a:rPr>
              <a:t>Conclusion</a:t>
            </a:r>
          </a:p>
        </p:txBody>
      </p:sp>
      <p:sp>
        <p:nvSpPr>
          <p:cNvPr id="14" name="Freeform 14"/>
          <p:cNvSpPr/>
          <p:nvPr/>
        </p:nvSpPr>
        <p:spPr>
          <a:xfrm>
            <a:off x="8849167" y="326105"/>
            <a:ext cx="589666" cy="589666"/>
          </a:xfrm>
          <a:custGeom>
            <a:avLst/>
            <a:gdLst/>
            <a:ahLst/>
            <a:cxnLst/>
            <a:rect l="l" t="t" r="r" b="b"/>
            <a:pathLst>
              <a:path w="589666" h="589666">
                <a:moveTo>
                  <a:pt x="0" y="0"/>
                </a:moveTo>
                <a:lnTo>
                  <a:pt x="589666" y="0"/>
                </a:lnTo>
                <a:lnTo>
                  <a:pt x="589666" y="589667"/>
                </a:lnTo>
                <a:lnTo>
                  <a:pt x="0" y="589667"/>
                </a:lnTo>
                <a:lnTo>
                  <a:pt x="0" y="0"/>
                </a:lnTo>
                <a:close/>
              </a:path>
            </a:pathLst>
          </a:custGeom>
          <a:blipFill>
            <a:blip r:embed="rId4">
              <a:extLst>
                <a:ext uri="{96DAC541-7B7A-43D3-8B79-37D633B846F1}">
                  <asvg:svgBlip xmlns:asvg="http://schemas.microsoft.com/office/drawing/2016/SVG/main" xmlns="" r:embed="rId5"/>
                </a:ext>
              </a:extLst>
            </a:blip>
            <a:stretch>
              <a:fillRect/>
            </a:stretch>
          </a:blipFill>
        </p:spPr>
      </p:sp>
      <p:sp>
        <p:nvSpPr>
          <p:cNvPr id="15" name="Freeform 15"/>
          <p:cNvSpPr/>
          <p:nvPr/>
        </p:nvSpPr>
        <p:spPr>
          <a:xfrm>
            <a:off x="14657128" y="354962"/>
            <a:ext cx="395626" cy="560810"/>
          </a:xfrm>
          <a:custGeom>
            <a:avLst/>
            <a:gdLst/>
            <a:ahLst/>
            <a:cxnLst/>
            <a:rect l="l" t="t" r="r" b="b"/>
            <a:pathLst>
              <a:path w="395626" h="560810">
                <a:moveTo>
                  <a:pt x="0" y="0"/>
                </a:moveTo>
                <a:lnTo>
                  <a:pt x="395626" y="0"/>
                </a:lnTo>
                <a:lnTo>
                  <a:pt x="395626" y="560810"/>
                </a:lnTo>
                <a:lnTo>
                  <a:pt x="0" y="560810"/>
                </a:lnTo>
                <a:lnTo>
                  <a:pt x="0" y="0"/>
                </a:lnTo>
                <a:close/>
              </a:path>
            </a:pathLst>
          </a:custGeom>
          <a:blipFill>
            <a:blip r:embed="rId6">
              <a:extLst>
                <a:ext uri="{96DAC541-7B7A-43D3-8B79-37D633B846F1}">
                  <asvg:svgBlip xmlns:asvg="http://schemas.microsoft.com/office/drawing/2016/SVG/main" xmlns="" r:embed="rId7"/>
                </a:ext>
              </a:extLst>
            </a:blip>
            <a:stretch>
              <a:fillRect/>
            </a:stretch>
          </a:blipFill>
        </p:spPr>
      </p:sp>
      <p:sp>
        <p:nvSpPr>
          <p:cNvPr id="16" name="Freeform 16"/>
          <p:cNvSpPr/>
          <p:nvPr/>
        </p:nvSpPr>
        <p:spPr>
          <a:xfrm>
            <a:off x="17447267" y="341901"/>
            <a:ext cx="558076" cy="558076"/>
          </a:xfrm>
          <a:custGeom>
            <a:avLst/>
            <a:gdLst/>
            <a:ahLst/>
            <a:cxnLst/>
            <a:rect l="l" t="t" r="r" b="b"/>
            <a:pathLst>
              <a:path w="558076" h="558076">
                <a:moveTo>
                  <a:pt x="0" y="0"/>
                </a:moveTo>
                <a:lnTo>
                  <a:pt x="558076" y="0"/>
                </a:lnTo>
                <a:lnTo>
                  <a:pt x="558076" y="558076"/>
                </a:lnTo>
                <a:lnTo>
                  <a:pt x="0" y="558076"/>
                </a:lnTo>
                <a:lnTo>
                  <a:pt x="0" y="0"/>
                </a:lnTo>
                <a:close/>
              </a:path>
            </a:pathLst>
          </a:custGeom>
          <a:blipFill>
            <a:blip r:embed="rId8">
              <a:extLst>
                <a:ext uri="{96DAC541-7B7A-43D3-8B79-37D633B846F1}">
                  <asvg:svgBlip xmlns:asvg="http://schemas.microsoft.com/office/drawing/2016/SVG/main" xmlns="" r:embed="rId9"/>
                </a:ext>
              </a:extLst>
            </a:blip>
            <a:stretch>
              <a:fillRect/>
            </a:stretch>
          </a:blipFill>
        </p:spPr>
      </p:sp>
      <p:sp>
        <p:nvSpPr>
          <p:cNvPr id="17" name="Freeform 17"/>
          <p:cNvSpPr/>
          <p:nvPr/>
        </p:nvSpPr>
        <p:spPr>
          <a:xfrm>
            <a:off x="11569565" y="270339"/>
            <a:ext cx="734106" cy="708746"/>
          </a:xfrm>
          <a:custGeom>
            <a:avLst/>
            <a:gdLst/>
            <a:ahLst/>
            <a:cxnLst/>
            <a:rect l="l" t="t" r="r" b="b"/>
            <a:pathLst>
              <a:path w="734106" h="708746">
                <a:moveTo>
                  <a:pt x="0" y="0"/>
                </a:moveTo>
                <a:lnTo>
                  <a:pt x="734106" y="0"/>
                </a:lnTo>
                <a:lnTo>
                  <a:pt x="734106" y="708745"/>
                </a:lnTo>
                <a:lnTo>
                  <a:pt x="0" y="708745"/>
                </a:lnTo>
                <a:lnTo>
                  <a:pt x="0" y="0"/>
                </a:lnTo>
                <a:close/>
              </a:path>
            </a:pathLst>
          </a:custGeom>
          <a:blipFill>
            <a:blip r:embed="rId10">
              <a:extLst>
                <a:ext uri="{96DAC541-7B7A-43D3-8B79-37D633B846F1}">
                  <asvg:svgBlip xmlns:asvg="http://schemas.microsoft.com/office/drawing/2016/SVG/main" xmlns="" r:embed="rId11"/>
                </a:ext>
              </a:extLst>
            </a:blip>
            <a:stretch>
              <a:fillRect/>
            </a:stretch>
          </a:blipFill>
        </p:spPr>
      </p:sp>
      <p:grpSp>
        <p:nvGrpSpPr>
          <p:cNvPr id="18" name="Group 18"/>
          <p:cNvGrpSpPr/>
          <p:nvPr/>
        </p:nvGrpSpPr>
        <p:grpSpPr>
          <a:xfrm>
            <a:off x="2685731" y="1205478"/>
            <a:ext cx="1440387" cy="151234"/>
            <a:chOff x="0" y="0"/>
            <a:chExt cx="379361" cy="39831"/>
          </a:xfrm>
        </p:grpSpPr>
        <p:sp>
          <p:nvSpPr>
            <p:cNvPr id="19" name="Freeform 19"/>
            <p:cNvSpPr/>
            <p:nvPr/>
          </p:nvSpPr>
          <p:spPr>
            <a:xfrm>
              <a:off x="0" y="0"/>
              <a:ext cx="379361" cy="39831"/>
            </a:xfrm>
            <a:custGeom>
              <a:avLst/>
              <a:gdLst/>
              <a:ahLst/>
              <a:cxnLst/>
              <a:rect l="l" t="t" r="r" b="b"/>
              <a:pathLst>
                <a:path w="379361" h="39831">
                  <a:moveTo>
                    <a:pt x="0" y="0"/>
                  </a:moveTo>
                  <a:lnTo>
                    <a:pt x="379361" y="0"/>
                  </a:lnTo>
                  <a:lnTo>
                    <a:pt x="379361" y="39831"/>
                  </a:lnTo>
                  <a:lnTo>
                    <a:pt x="0" y="39831"/>
                  </a:lnTo>
                  <a:close/>
                </a:path>
              </a:pathLst>
            </a:custGeom>
            <a:solidFill>
              <a:srgbClr val="E95346"/>
            </a:solidFill>
          </p:spPr>
        </p:sp>
        <p:sp>
          <p:nvSpPr>
            <p:cNvPr id="20" name="TextBox 20"/>
            <p:cNvSpPr txBox="1"/>
            <p:nvPr/>
          </p:nvSpPr>
          <p:spPr>
            <a:xfrm>
              <a:off x="0" y="-28575"/>
              <a:ext cx="379361" cy="68406"/>
            </a:xfrm>
            <a:prstGeom prst="rect">
              <a:avLst/>
            </a:prstGeom>
          </p:spPr>
          <p:txBody>
            <a:bodyPr lIns="50800" tIns="50800" rIns="50800" bIns="50800" rtlCol="0" anchor="ctr"/>
            <a:lstStyle/>
            <a:p>
              <a:pPr algn="ctr">
                <a:lnSpc>
                  <a:spcPts val="2730"/>
                </a:lnSpc>
              </a:pPr>
              <a:endParaRPr/>
            </a:p>
          </p:txBody>
        </p:sp>
      </p:grpSp>
      <p:grpSp>
        <p:nvGrpSpPr>
          <p:cNvPr id="21" name="Group 21"/>
          <p:cNvGrpSpPr/>
          <p:nvPr/>
        </p:nvGrpSpPr>
        <p:grpSpPr>
          <a:xfrm>
            <a:off x="0" y="1201940"/>
            <a:ext cx="1276329" cy="154772"/>
            <a:chOff x="0" y="0"/>
            <a:chExt cx="336153" cy="40763"/>
          </a:xfrm>
        </p:grpSpPr>
        <p:sp>
          <p:nvSpPr>
            <p:cNvPr id="22" name="Freeform 22"/>
            <p:cNvSpPr/>
            <p:nvPr/>
          </p:nvSpPr>
          <p:spPr>
            <a:xfrm>
              <a:off x="0" y="0"/>
              <a:ext cx="336153" cy="40763"/>
            </a:xfrm>
            <a:custGeom>
              <a:avLst/>
              <a:gdLst/>
              <a:ahLst/>
              <a:cxnLst/>
              <a:rect l="l" t="t" r="r" b="b"/>
              <a:pathLst>
                <a:path w="336153" h="40763">
                  <a:moveTo>
                    <a:pt x="0" y="0"/>
                  </a:moveTo>
                  <a:lnTo>
                    <a:pt x="336153" y="0"/>
                  </a:lnTo>
                  <a:lnTo>
                    <a:pt x="336153" y="40763"/>
                  </a:lnTo>
                  <a:lnTo>
                    <a:pt x="0" y="40763"/>
                  </a:lnTo>
                  <a:close/>
                </a:path>
              </a:pathLst>
            </a:custGeom>
            <a:solidFill>
              <a:srgbClr val="F6AC87"/>
            </a:solidFill>
          </p:spPr>
        </p:sp>
        <p:sp>
          <p:nvSpPr>
            <p:cNvPr id="23" name="TextBox 23"/>
            <p:cNvSpPr txBox="1"/>
            <p:nvPr/>
          </p:nvSpPr>
          <p:spPr>
            <a:xfrm>
              <a:off x="0" y="-28575"/>
              <a:ext cx="336153" cy="69338"/>
            </a:xfrm>
            <a:prstGeom prst="rect">
              <a:avLst/>
            </a:prstGeom>
          </p:spPr>
          <p:txBody>
            <a:bodyPr lIns="50800" tIns="50800" rIns="50800" bIns="50800" rtlCol="0" anchor="ctr"/>
            <a:lstStyle/>
            <a:p>
              <a:pPr algn="ctr">
                <a:lnSpc>
                  <a:spcPts val="2730"/>
                </a:lnSpc>
              </a:pPr>
              <a:endParaRPr/>
            </a:p>
          </p:txBody>
        </p:sp>
      </p:grpSp>
      <p:grpSp>
        <p:nvGrpSpPr>
          <p:cNvPr id="24" name="Group 24"/>
          <p:cNvGrpSpPr/>
          <p:nvPr/>
        </p:nvGrpSpPr>
        <p:grpSpPr>
          <a:xfrm>
            <a:off x="10112202" y="1122532"/>
            <a:ext cx="2559852" cy="137587"/>
            <a:chOff x="0" y="0"/>
            <a:chExt cx="674200" cy="36237"/>
          </a:xfrm>
        </p:grpSpPr>
        <p:sp>
          <p:nvSpPr>
            <p:cNvPr id="25" name="Freeform 25"/>
            <p:cNvSpPr/>
            <p:nvPr/>
          </p:nvSpPr>
          <p:spPr>
            <a:xfrm>
              <a:off x="0" y="0"/>
              <a:ext cx="674200" cy="36237"/>
            </a:xfrm>
            <a:custGeom>
              <a:avLst/>
              <a:gdLst/>
              <a:ahLst/>
              <a:cxnLst/>
              <a:rect l="l" t="t" r="r" b="b"/>
              <a:pathLst>
                <a:path w="674200" h="36237">
                  <a:moveTo>
                    <a:pt x="0" y="0"/>
                  </a:moveTo>
                  <a:lnTo>
                    <a:pt x="674200" y="0"/>
                  </a:lnTo>
                  <a:lnTo>
                    <a:pt x="674200" y="36237"/>
                  </a:lnTo>
                  <a:lnTo>
                    <a:pt x="0" y="36237"/>
                  </a:lnTo>
                  <a:close/>
                </a:path>
              </a:pathLst>
            </a:custGeom>
            <a:solidFill>
              <a:srgbClr val="A61D59"/>
            </a:solidFill>
          </p:spPr>
        </p:sp>
        <p:sp>
          <p:nvSpPr>
            <p:cNvPr id="26" name="TextBox 26"/>
            <p:cNvSpPr txBox="1"/>
            <p:nvPr/>
          </p:nvSpPr>
          <p:spPr>
            <a:xfrm>
              <a:off x="0" y="-28575"/>
              <a:ext cx="674200" cy="64812"/>
            </a:xfrm>
            <a:prstGeom prst="rect">
              <a:avLst/>
            </a:prstGeom>
          </p:spPr>
          <p:txBody>
            <a:bodyPr lIns="50800" tIns="50800" rIns="50800" bIns="50800" rtlCol="0" anchor="ctr"/>
            <a:lstStyle/>
            <a:p>
              <a:pPr algn="ctr">
                <a:lnSpc>
                  <a:spcPts val="2730"/>
                </a:lnSpc>
              </a:pPr>
              <a:endParaRPr/>
            </a:p>
          </p:txBody>
        </p:sp>
      </p:grpSp>
      <p:grpSp>
        <p:nvGrpSpPr>
          <p:cNvPr id="27" name="Group 27"/>
          <p:cNvGrpSpPr/>
          <p:nvPr/>
        </p:nvGrpSpPr>
        <p:grpSpPr>
          <a:xfrm>
            <a:off x="1276329" y="1205478"/>
            <a:ext cx="1409402" cy="151234"/>
            <a:chOff x="0" y="0"/>
            <a:chExt cx="371200" cy="39831"/>
          </a:xfrm>
        </p:grpSpPr>
        <p:sp>
          <p:nvSpPr>
            <p:cNvPr id="28" name="Freeform 28"/>
            <p:cNvSpPr/>
            <p:nvPr/>
          </p:nvSpPr>
          <p:spPr>
            <a:xfrm>
              <a:off x="0" y="0"/>
              <a:ext cx="371201" cy="39831"/>
            </a:xfrm>
            <a:custGeom>
              <a:avLst/>
              <a:gdLst/>
              <a:ahLst/>
              <a:cxnLst/>
              <a:rect l="l" t="t" r="r" b="b"/>
              <a:pathLst>
                <a:path w="371201" h="39831">
                  <a:moveTo>
                    <a:pt x="0" y="0"/>
                  </a:moveTo>
                  <a:lnTo>
                    <a:pt x="371201" y="0"/>
                  </a:lnTo>
                  <a:lnTo>
                    <a:pt x="371201" y="39831"/>
                  </a:lnTo>
                  <a:lnTo>
                    <a:pt x="0" y="39831"/>
                  </a:lnTo>
                  <a:close/>
                </a:path>
              </a:pathLst>
            </a:custGeom>
            <a:solidFill>
              <a:srgbClr val="A61D59"/>
            </a:solidFill>
          </p:spPr>
        </p:sp>
        <p:sp>
          <p:nvSpPr>
            <p:cNvPr id="29" name="TextBox 29"/>
            <p:cNvSpPr txBox="1"/>
            <p:nvPr/>
          </p:nvSpPr>
          <p:spPr>
            <a:xfrm>
              <a:off x="0" y="-28575"/>
              <a:ext cx="371200" cy="68406"/>
            </a:xfrm>
            <a:prstGeom prst="rect">
              <a:avLst/>
            </a:prstGeom>
          </p:spPr>
          <p:txBody>
            <a:bodyPr lIns="50800" tIns="50800" rIns="50800" bIns="50800" rtlCol="0" anchor="ctr"/>
            <a:lstStyle/>
            <a:p>
              <a:pPr algn="ctr">
                <a:lnSpc>
                  <a:spcPts val="2730"/>
                </a:lnSpc>
              </a:pPr>
              <a:endParaRPr/>
            </a:p>
          </p:txBody>
        </p:sp>
      </p:grpSp>
      <p:graphicFrame>
        <p:nvGraphicFramePr>
          <p:cNvPr id="30" name="Table 30"/>
          <p:cNvGraphicFramePr>
            <a:graphicFrameLocks noGrp="1"/>
          </p:cNvGraphicFramePr>
          <p:nvPr/>
        </p:nvGraphicFramePr>
        <p:xfrm>
          <a:off x="12192001" y="3214775"/>
          <a:ext cx="5325880" cy="4725565"/>
        </p:xfrm>
        <a:graphic>
          <a:graphicData uri="http://schemas.openxmlformats.org/drawingml/2006/table">
            <a:tbl>
              <a:tblPr/>
              <a:tblGrid>
                <a:gridCol w="2662940"/>
                <a:gridCol w="2662940"/>
              </a:tblGrid>
              <a:tr h="945113">
                <a:tc>
                  <a:txBody>
                    <a:bodyPr/>
                    <a:lstStyle/>
                    <a:p>
                      <a:pPr algn="ctr">
                        <a:lnSpc>
                          <a:spcPts val="2940"/>
                        </a:lnSpc>
                        <a:defRPr/>
                      </a:pPr>
                      <a:r>
                        <a:rPr lang="en-US" sz="2100" b="1">
                          <a:solidFill>
                            <a:srgbClr val="000000"/>
                          </a:solidFill>
                          <a:latin typeface="Klein Bold"/>
                          <a:ea typeface="Klein Bold"/>
                          <a:cs typeface="Klein Bold"/>
                          <a:sym typeface="Klein Bold"/>
                        </a:rPr>
                        <a:t>Model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b="1">
                          <a:solidFill>
                            <a:srgbClr val="000000"/>
                          </a:solidFill>
                          <a:latin typeface="Klein Bold"/>
                          <a:ea typeface="Klein Bold"/>
                          <a:cs typeface="Klein Bold"/>
                          <a:sym typeface="Klein Bold"/>
                        </a:rPr>
                        <a:t>Accuracy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945113">
                <a:tc>
                  <a:txBody>
                    <a:bodyPr/>
                    <a:lstStyle/>
                    <a:p>
                      <a:pPr algn="ctr">
                        <a:lnSpc>
                          <a:spcPts val="2940"/>
                        </a:lnSpc>
                        <a:defRPr/>
                      </a:pPr>
                      <a:r>
                        <a:rPr lang="en-US" sz="2100" b="1">
                          <a:solidFill>
                            <a:srgbClr val="000000"/>
                          </a:solidFill>
                          <a:latin typeface="Klein Bold"/>
                          <a:ea typeface="Klein Bold"/>
                          <a:cs typeface="Klein Bold"/>
                          <a:sym typeface="Klein Bold"/>
                        </a:rPr>
                        <a:t>Random Forest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b="1">
                          <a:solidFill>
                            <a:srgbClr val="000000"/>
                          </a:solidFill>
                          <a:latin typeface="Klein Bold"/>
                          <a:ea typeface="Klein Bold"/>
                          <a:cs typeface="Klein Bold"/>
                          <a:sym typeface="Klein Bold"/>
                        </a:rPr>
                        <a:t>0.5667</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945113">
                <a:tc>
                  <a:txBody>
                    <a:bodyPr/>
                    <a:lstStyle/>
                    <a:p>
                      <a:pPr algn="ctr">
                        <a:lnSpc>
                          <a:spcPts val="2940"/>
                        </a:lnSpc>
                        <a:defRPr/>
                      </a:pPr>
                      <a:r>
                        <a:rPr lang="en-US" sz="2100" b="1">
                          <a:solidFill>
                            <a:srgbClr val="000000"/>
                          </a:solidFill>
                          <a:latin typeface="Klein Bold"/>
                          <a:ea typeface="Klein Bold"/>
                          <a:cs typeface="Klein Bold"/>
                          <a:sym typeface="Klein Bold"/>
                        </a:rPr>
                        <a:t>XGBOOST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b="1">
                          <a:solidFill>
                            <a:srgbClr val="000000"/>
                          </a:solidFill>
                          <a:latin typeface="Klein Bold"/>
                          <a:ea typeface="Klein Bold"/>
                          <a:cs typeface="Klein Bold"/>
                          <a:sym typeface="Klein Bold"/>
                        </a:rPr>
                        <a:t>0.48</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945113">
                <a:tc>
                  <a:txBody>
                    <a:bodyPr/>
                    <a:lstStyle/>
                    <a:p>
                      <a:pPr algn="ctr">
                        <a:lnSpc>
                          <a:spcPts val="2940"/>
                        </a:lnSpc>
                        <a:defRPr/>
                      </a:pPr>
                      <a:r>
                        <a:rPr lang="en-US" sz="2100" b="1">
                          <a:solidFill>
                            <a:srgbClr val="000000"/>
                          </a:solidFill>
                          <a:latin typeface="Klein Bold"/>
                          <a:ea typeface="Klein Bold"/>
                          <a:cs typeface="Klein Bold"/>
                          <a:sym typeface="Klein Bold"/>
                        </a:rPr>
                        <a:t>LightGBM</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b="1">
                          <a:solidFill>
                            <a:srgbClr val="000000"/>
                          </a:solidFill>
                          <a:latin typeface="Klein Bold"/>
                          <a:ea typeface="Klein Bold"/>
                          <a:cs typeface="Klein Bold"/>
                          <a:sym typeface="Klein Bold"/>
                        </a:rPr>
                        <a:t>0.45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r h="945113">
                <a:tc>
                  <a:txBody>
                    <a:bodyPr/>
                    <a:lstStyle/>
                    <a:p>
                      <a:pPr algn="ctr">
                        <a:lnSpc>
                          <a:spcPts val="2940"/>
                        </a:lnSpc>
                        <a:defRPr/>
                      </a:pPr>
                      <a:r>
                        <a:rPr lang="en-US" sz="2100" b="1">
                          <a:solidFill>
                            <a:srgbClr val="000000"/>
                          </a:solidFill>
                          <a:latin typeface="Klein Bold"/>
                          <a:ea typeface="Klein Bold"/>
                          <a:cs typeface="Klein Bold"/>
                          <a:sym typeface="Klein Bold"/>
                        </a:rPr>
                        <a:t>CatBoost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algn="ctr">
                        <a:lnSpc>
                          <a:spcPts val="2940"/>
                        </a:lnSpc>
                        <a:defRPr/>
                      </a:pPr>
                      <a:r>
                        <a:rPr lang="en-US" sz="2100" b="1">
                          <a:solidFill>
                            <a:srgbClr val="000000"/>
                          </a:solidFill>
                          <a:latin typeface="Klein Bold"/>
                          <a:ea typeface="Klein Bold"/>
                          <a:cs typeface="Klein Bold"/>
                          <a:sym typeface="Klein Bold"/>
                        </a:rPr>
                        <a:t>0.55</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r>
            </a:tbl>
          </a:graphicData>
        </a:graphic>
      </p:graphicFrame>
      <p:sp>
        <p:nvSpPr>
          <p:cNvPr id="31" name="TextBox 31"/>
          <p:cNvSpPr txBox="1"/>
          <p:nvPr/>
        </p:nvSpPr>
        <p:spPr>
          <a:xfrm>
            <a:off x="-906386" y="2081497"/>
            <a:ext cx="5963726" cy="521335"/>
          </a:xfrm>
          <a:prstGeom prst="rect">
            <a:avLst/>
          </a:prstGeom>
        </p:spPr>
        <p:txBody>
          <a:bodyPr lIns="0" tIns="0" rIns="0" bIns="0" rtlCol="0" anchor="t">
            <a:spAutoFit/>
          </a:bodyPr>
          <a:lstStyle/>
          <a:p>
            <a:pPr algn="ctr">
              <a:lnSpc>
                <a:spcPts val="4160"/>
              </a:lnSpc>
            </a:pPr>
            <a:r>
              <a:rPr lang="en-US" sz="3200" b="1">
                <a:solidFill>
                  <a:srgbClr val="000000"/>
                </a:solidFill>
                <a:latin typeface="Klein Bold"/>
                <a:ea typeface="Klein Bold"/>
                <a:cs typeface="Klein Bold"/>
                <a:sym typeface="Klein Bold"/>
              </a:rPr>
              <a:t>Performance</a:t>
            </a:r>
          </a:p>
        </p:txBody>
      </p:sp>
      <p:sp>
        <p:nvSpPr>
          <p:cNvPr id="32" name="TextBox 32"/>
          <p:cNvSpPr txBox="1"/>
          <p:nvPr/>
        </p:nvSpPr>
        <p:spPr>
          <a:xfrm>
            <a:off x="-44630" y="67114"/>
            <a:ext cx="4240213" cy="1045210"/>
          </a:xfrm>
          <a:prstGeom prst="rect">
            <a:avLst/>
          </a:prstGeom>
        </p:spPr>
        <p:txBody>
          <a:bodyPr lIns="0" tIns="0" rIns="0" bIns="0" rtlCol="0" anchor="t">
            <a:spAutoFit/>
          </a:bodyPr>
          <a:lstStyle/>
          <a:p>
            <a:pPr algn="ctr">
              <a:lnSpc>
                <a:spcPts val="4160"/>
              </a:lnSpc>
            </a:pPr>
            <a:r>
              <a:rPr lang="en-US" sz="3200" b="1">
                <a:solidFill>
                  <a:srgbClr val="000000"/>
                </a:solidFill>
                <a:latin typeface="Klein Bold"/>
                <a:ea typeface="Klein Bold"/>
                <a:cs typeface="Klein Bold"/>
                <a:sym typeface="Klein Bold"/>
              </a:rPr>
              <a:t>Model Performance &amp; Impact</a:t>
            </a:r>
          </a:p>
        </p:txBody>
      </p:sp>
      <p:sp>
        <p:nvSpPr>
          <p:cNvPr id="33" name="TextBox 33"/>
          <p:cNvSpPr txBox="1"/>
          <p:nvPr/>
        </p:nvSpPr>
        <p:spPr>
          <a:xfrm>
            <a:off x="-1481102" y="6701507"/>
            <a:ext cx="5963726" cy="521335"/>
          </a:xfrm>
          <a:prstGeom prst="rect">
            <a:avLst/>
          </a:prstGeom>
        </p:spPr>
        <p:txBody>
          <a:bodyPr lIns="0" tIns="0" rIns="0" bIns="0" rtlCol="0" anchor="t">
            <a:spAutoFit/>
          </a:bodyPr>
          <a:lstStyle/>
          <a:p>
            <a:pPr algn="ctr">
              <a:lnSpc>
                <a:spcPts val="4160"/>
              </a:lnSpc>
            </a:pPr>
            <a:r>
              <a:rPr lang="en-US" sz="3200" b="1">
                <a:solidFill>
                  <a:srgbClr val="000000"/>
                </a:solidFill>
                <a:latin typeface="Klein Bold"/>
                <a:ea typeface="Klein Bold"/>
                <a:cs typeface="Klein Bold"/>
                <a:sym typeface="Klein Bold"/>
              </a:rPr>
              <a:t>Impact</a:t>
            </a:r>
          </a:p>
        </p:txBody>
      </p:sp>
      <p:sp>
        <p:nvSpPr>
          <p:cNvPr id="34" name="TextBox 34"/>
          <p:cNvSpPr txBox="1"/>
          <p:nvPr/>
        </p:nvSpPr>
        <p:spPr>
          <a:xfrm>
            <a:off x="638165" y="3135347"/>
            <a:ext cx="10753964" cy="2756535"/>
          </a:xfrm>
          <a:prstGeom prst="rect">
            <a:avLst/>
          </a:prstGeom>
        </p:spPr>
        <p:txBody>
          <a:bodyPr lIns="0" tIns="0" rIns="0" bIns="0" rtlCol="0" anchor="t">
            <a:spAutoFit/>
          </a:bodyPr>
          <a:lstStyle/>
          <a:p>
            <a:pPr marL="453390" lvl="1" indent="-226695" algn="l">
              <a:lnSpc>
                <a:spcPts val="3150"/>
              </a:lnSpc>
              <a:buFont typeface="Arial"/>
              <a:buChar char="•"/>
            </a:pPr>
            <a:r>
              <a:rPr lang="en-US" sz="2100">
                <a:solidFill>
                  <a:srgbClr val="000000"/>
                </a:solidFill>
                <a:latin typeface="Klein"/>
                <a:ea typeface="Klein"/>
                <a:cs typeface="Klein"/>
                <a:sym typeface="Klein"/>
              </a:rPr>
              <a:t>Random Forest: Good performance and simpler model; no need for complex models like XGBoost, LightGBM, or CatBoost in this case.</a:t>
            </a:r>
          </a:p>
          <a:p>
            <a:pPr marL="453390" lvl="1" indent="-226695" algn="l">
              <a:lnSpc>
                <a:spcPts val="3150"/>
              </a:lnSpc>
              <a:buFont typeface="Arial"/>
              <a:buChar char="•"/>
            </a:pPr>
            <a:r>
              <a:rPr lang="en-US" sz="2100">
                <a:solidFill>
                  <a:srgbClr val="000000"/>
                </a:solidFill>
                <a:latin typeface="Klein"/>
                <a:ea typeface="Klein"/>
                <a:cs typeface="Klein"/>
                <a:sym typeface="Klein"/>
              </a:rPr>
              <a:t>Low Accuracy: Accuracy is lower due to the small dataset size.</a:t>
            </a:r>
          </a:p>
          <a:p>
            <a:pPr marL="453390" lvl="1" indent="-226695" algn="l">
              <a:lnSpc>
                <a:spcPts val="3150"/>
              </a:lnSpc>
              <a:buFont typeface="Arial"/>
              <a:buChar char="•"/>
            </a:pPr>
            <a:r>
              <a:rPr lang="en-US" sz="2100">
                <a:solidFill>
                  <a:srgbClr val="000000"/>
                </a:solidFill>
                <a:latin typeface="Klein"/>
                <a:ea typeface="Klein"/>
                <a:cs typeface="Klein"/>
                <a:sym typeface="Klein"/>
              </a:rPr>
              <a:t>Comparison: Random Forest and CatBoost outperformed XGBoost and LightGBM, as XGBoost and LightGBM are not designed to handle small datasets effectively.</a:t>
            </a:r>
          </a:p>
          <a:p>
            <a:pPr algn="l">
              <a:lnSpc>
                <a:spcPts val="2730"/>
              </a:lnSpc>
              <a:spcBef>
                <a:spcPct val="0"/>
              </a:spcBef>
            </a:pPr>
            <a:endParaRPr lang="en-US" sz="2100">
              <a:solidFill>
                <a:srgbClr val="000000"/>
              </a:solidFill>
              <a:latin typeface="Klein"/>
              <a:ea typeface="Klein"/>
              <a:cs typeface="Klein"/>
              <a:sym typeface="Klein"/>
            </a:endParaRPr>
          </a:p>
        </p:txBody>
      </p:sp>
      <p:sp>
        <p:nvSpPr>
          <p:cNvPr id="35" name="TextBox 35"/>
          <p:cNvSpPr txBox="1"/>
          <p:nvPr/>
        </p:nvSpPr>
        <p:spPr>
          <a:xfrm>
            <a:off x="638165" y="7670517"/>
            <a:ext cx="10753964" cy="1956435"/>
          </a:xfrm>
          <a:prstGeom prst="rect">
            <a:avLst/>
          </a:prstGeom>
        </p:spPr>
        <p:txBody>
          <a:bodyPr lIns="0" tIns="0" rIns="0" bIns="0" rtlCol="0" anchor="t">
            <a:spAutoFit/>
          </a:bodyPr>
          <a:lstStyle/>
          <a:p>
            <a:pPr marL="453390" lvl="1" indent="-226695" algn="l">
              <a:lnSpc>
                <a:spcPts val="3150"/>
              </a:lnSpc>
              <a:buFont typeface="Arial"/>
              <a:buChar char="•"/>
            </a:pPr>
            <a:r>
              <a:rPr lang="en-US" sz="2100">
                <a:solidFill>
                  <a:srgbClr val="000000"/>
                </a:solidFill>
                <a:latin typeface="Klein"/>
                <a:ea typeface="Klein"/>
                <a:cs typeface="Klein"/>
                <a:sym typeface="Klein"/>
              </a:rPr>
              <a:t>Feature Importance: Feature importance from Random Forest was used to identify key features.</a:t>
            </a:r>
          </a:p>
          <a:p>
            <a:pPr marL="453390" lvl="1" indent="-226695" algn="l">
              <a:lnSpc>
                <a:spcPts val="3150"/>
              </a:lnSpc>
              <a:buFont typeface="Arial"/>
              <a:buChar char="•"/>
            </a:pPr>
            <a:r>
              <a:rPr lang="en-US" sz="2100">
                <a:solidFill>
                  <a:srgbClr val="000000"/>
                </a:solidFill>
                <a:latin typeface="Klein"/>
                <a:ea typeface="Klein"/>
                <a:cs typeface="Klein"/>
                <a:sym typeface="Klein"/>
              </a:rPr>
              <a:t>Proposed Solution: Based on feature importance, solutions were proposed to improve road safety.</a:t>
            </a:r>
          </a:p>
          <a:p>
            <a:pPr algn="l">
              <a:lnSpc>
                <a:spcPts val="2730"/>
              </a:lnSpc>
              <a:spcBef>
                <a:spcPct val="0"/>
              </a:spcBef>
            </a:pPr>
            <a:endParaRPr lang="en-US" sz="2100">
              <a:solidFill>
                <a:srgbClr val="000000"/>
              </a:solidFill>
              <a:latin typeface="Klein"/>
              <a:ea typeface="Klein"/>
              <a:cs typeface="Klein"/>
              <a:sym typeface="Klei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TotalTime>
  <Words>1690</Words>
  <Application>Microsoft Office PowerPoint</Application>
  <PresentationFormat>Custom</PresentationFormat>
  <Paragraphs>242</Paragraphs>
  <Slides>11</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Arial</vt:lpstr>
      <vt:lpstr>Klein Bold</vt:lpstr>
      <vt:lpstr>Helios</vt:lpstr>
      <vt:lpstr>Calibri</vt:lpstr>
      <vt:lpstr>Canva Sans Bold</vt:lpstr>
      <vt:lpstr>Canva Sans</vt:lpstr>
      <vt:lpstr>Helios Bold</vt:lpstr>
      <vt:lpstr>Klein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Resource </dc:title>
  <cp:lastModifiedBy>ismail - [2010]</cp:lastModifiedBy>
  <cp:revision>2</cp:revision>
  <dcterms:created xsi:type="dcterms:W3CDTF">2006-08-16T00:00:00Z</dcterms:created>
  <dcterms:modified xsi:type="dcterms:W3CDTF">2024-12-30T16:30:00Z</dcterms:modified>
  <dc:identifier>DAGaSobwj4A</dc:identifier>
</cp:coreProperties>
</file>