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7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4" r:id="rId3"/>
    <p:sldId id="269" r:id="rId4"/>
    <p:sldId id="267" r:id="rId5"/>
    <p:sldId id="270" r:id="rId6"/>
    <p:sldId id="271" r:id="rId7"/>
    <p:sldId id="280" r:id="rId8"/>
    <p:sldId id="272" r:id="rId9"/>
    <p:sldId id="274" r:id="rId10"/>
    <p:sldId id="276" r:id="rId11"/>
    <p:sldId id="273" r:id="rId12"/>
    <p:sldId id="282" r:id="rId13"/>
    <p:sldId id="278" r:id="rId14"/>
    <p:sldId id="279" r:id="rId15"/>
    <p:sldId id="275" r:id="rId16"/>
    <p:sldId id="277" r:id="rId17"/>
    <p:sldId id="28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565C"/>
    <a:srgbClr val="000000"/>
    <a:srgbClr val="C2C7CB"/>
    <a:srgbClr val="A89968"/>
    <a:srgbClr val="1B365D"/>
    <a:srgbClr val="5CB8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3860FA-C0D1-43EA-B151-B232723607A9}" v="225" dt="2023-10-10T03:24:29.8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84" autoAdjust="0"/>
  </p:normalViewPr>
  <p:slideViewPr>
    <p:cSldViewPr snapToGrid="0">
      <p:cViewPr varScale="1">
        <p:scale>
          <a:sx n="144" d="100"/>
          <a:sy n="144" d="100"/>
        </p:scale>
        <p:origin x="2322" y="126"/>
      </p:cViewPr>
      <p:guideLst>
        <p:guide orient="horz" pos="94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1271EA52-5A78-4899-8792-82213BCA11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6D52A6E-78A6-48DB-AE29-FB3BD57742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0FBD4-B2B4-45E4-8291-2360F5B2961A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82C24D-FC07-4E5F-B426-2BB9153457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D4596F-7D9B-4F6E-916D-B91B027F8A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8F4BF-0AEC-40C9-B539-3364A091C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325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938E2-1861-4DB6-A30C-3882E3DB0B55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98893-5F0F-4D62-BE04-DE4C5982E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561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8893-5F0F-4D62-BE04-DE4C5982EC67}" type="slidenum">
              <a:rPr lang="en-GB" smtClean="0"/>
              <a:t>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700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https://learn.microsoft.com/en-us/azure/azure-functions/functions-overview?pivots=programming-language-java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8893-5F0F-4D62-BE04-DE4C5982EC6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601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https://learn.microsoft.com/en-us/azure/azure-functions/functions-create-maven-eclipse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8893-5F0F-4D62-BE04-DE4C5982EC6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612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https://learn.microsoft.com/en-us/azure/azure-functions/functions-create-maven-eclipse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8893-5F0F-4D62-BE04-DE4C5982EC6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403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solidFill>
                  <a:srgbClr val="16161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https://learn.microsoft.com/en-us/azure/azure-functions/functions-bindings-http-webhook-trigger?tabs=python-v2%2Cisolated-process%2Cnodejs-v4%2Cfunctionsv2&amp;pivots=programming-language-java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8893-5F0F-4D62-BE04-DE4C5982EC6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557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solidFill>
                  <a:srgbClr val="16161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https://learn.microsoft.com/en-us/java/api/com.microsoft.azure.functions.annotation.authorizationlevel?view=azure-java-stable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8893-5F0F-4D62-BE04-DE4C5982EC6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347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https://learn.microsoft.com/en-us/azure/azure-functions/functions-scale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8893-5F0F-4D62-BE04-DE4C5982EC6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798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Latest version </a:t>
            </a:r>
            <a:r>
              <a:rPr lang="en-US" dirty="0">
                <a:sym typeface="Wingdings" panose="05000000000000000000" pitchFamily="2" charset="2"/>
              </a:rPr>
              <a:t> https://github.com/Azure/azure-functions-java-library/releases</a:t>
            </a:r>
          </a:p>
          <a:p>
            <a:r>
              <a:rPr lang="en-US" dirty="0">
                <a:sym typeface="Wingdings" panose="05000000000000000000" pitchFamily="2" charset="2"/>
              </a:rPr>
              <a:t>Latest version  https://mvnrepository.com/artifact/com.microsoft.azure/azure-functions-maven-plugin</a:t>
            </a:r>
            <a:endParaRPr lang="en-US" dirty="0"/>
          </a:p>
          <a:p>
            <a:r>
              <a:rPr lang="en-US" dirty="0"/>
              <a:t>https://learn.microsoft.com/en-us/azure/azure-functions/functions-reference-java?tabs=bash%2Cconsumption</a:t>
            </a:r>
          </a:p>
          <a:p>
            <a:r>
              <a:rPr lang="en-US" dirty="0"/>
              <a:t>https://learn.microsoft.com/en-us/azure/azure-functions/migrate-version-3-version-4?tabs=net8%2Cazure-cli%2Cwindows&amp;pivots=programming-language-java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8893-5F0F-4D62-BE04-DE4C5982EC6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7352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https://learn.microsoft.com/en-us/azure/azure-functions/migrate-version-3-version-4?tabs=net8%2Cazure-cli%2Cwindows&amp;pivots=programming-language-java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8893-5F0F-4D62-BE04-DE4C5982EC6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16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8893-5F0F-4D62-BE04-DE4C5982EC6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246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https://azure.microsoft.com/en-us/resources/cloud-computing-dictionary/what-is-serverless-computing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8893-5F0F-4D62-BE04-DE4C5982EC6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411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https://azure.microsoft.com/en-us/products/kubernetes-service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8893-5F0F-4D62-BE04-DE4C5982EC6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389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https://azure.microsoft.com/en-us/products/functions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8893-5F0F-4D62-BE04-DE4C5982EC6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18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https://azure.microsoft.com/en-us/pricing/details/functions/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8893-5F0F-4D62-BE04-DE4C5982EC6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287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https://azure.microsoft.com/en-us/pricing/details/functions/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8893-5F0F-4D62-BE04-DE4C5982EC6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890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8893-5F0F-4D62-BE04-DE4C5982EC6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014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https://learn.microsoft.com/en-us/azure/azure-functions/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8893-5F0F-4D62-BE04-DE4C5982EC6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98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 l="12501" t="29888" r="21959"/>
          <a:stretch>
            <a:fillRect/>
          </a:stretch>
        </p:blipFill>
        <p:spPr bwMode="auto">
          <a:xfrm>
            <a:off x="0" y="665534"/>
            <a:ext cx="9144119" cy="356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9138" y="4416552"/>
            <a:ext cx="7700962" cy="1317194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algn="l">
              <a:lnSpc>
                <a:spcPts val="4200"/>
              </a:lnSpc>
              <a:defRPr sz="3200" b="0" cap="none">
                <a:solidFill>
                  <a:srgbClr val="68737A"/>
                </a:solidFill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master text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44530" y="6136268"/>
            <a:ext cx="1452125" cy="15544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100" baseline="0">
                <a:solidFill>
                  <a:srgbClr val="68737A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2481183" y="6136267"/>
            <a:ext cx="3619322" cy="15388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100" baseline="0">
                <a:solidFill>
                  <a:srgbClr val="68737A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Department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 l="12501" t="29888" r="21959"/>
          <a:stretch>
            <a:fillRect/>
          </a:stretch>
        </p:blipFill>
        <p:spPr bwMode="auto">
          <a:xfrm>
            <a:off x="0" y="665534"/>
            <a:ext cx="9144119" cy="356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0DC67C6A-201A-42F9-99EB-84CFAB31C3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19138" y="587826"/>
            <a:ext cx="1477518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4866" y="508001"/>
            <a:ext cx="586740" cy="46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4866" y="508001"/>
            <a:ext cx="586740" cy="46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itle 1">
            <a:extLst>
              <a:ext uri="{FF2B5EF4-FFF2-40B4-BE49-F238E27FC236}">
                <a16:creationId xmlns="" xmlns:a16="http://schemas.microsoft.com/office/drawing/2014/main" id="{12FCA7DF-2480-AE42-87EA-F0D36D0FCA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7550" y="630025"/>
            <a:ext cx="6933085" cy="770603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>
            <a:lvl1pPr algn="l">
              <a:lnSpc>
                <a:spcPts val="2800"/>
              </a:lnSpc>
              <a:defRPr sz="2400" b="0" baseline="0">
                <a:solidFill>
                  <a:srgbClr val="68737A"/>
                </a:solidFill>
              </a:defRPr>
            </a:lvl1pPr>
          </a:lstStyle>
          <a:p>
            <a:pPr lvl="0"/>
            <a:r>
              <a:rPr lang="en-US"/>
              <a:t>Click to edit master text style with long title copywriting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EEB8D850-D601-F04B-94D6-3E0F716F57C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17558" y="422615"/>
            <a:ext cx="6933077" cy="156507"/>
          </a:xfrm>
          <a:prstGeom prst="rect">
            <a:avLst/>
          </a:prstGeom>
        </p:spPr>
        <p:txBody>
          <a:bodyPr lIns="9144" tIns="0" rIns="0" bIns="0" anchor="t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7806259" y="6429032"/>
            <a:ext cx="615553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Confidential</a:t>
            </a:r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8506848" y="6429227"/>
            <a:ext cx="176330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r" defTabSz="457189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4C7F51-0DDD-404E-A28A-E5625C45B73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8737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457189" rtl="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8737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4C1D74-C010-AF47-8514-D437AB177CF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7550" y="1879600"/>
            <a:ext cx="3781425" cy="438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85C39E68-D610-444F-9F58-20E260F3C71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45025" y="1879600"/>
            <a:ext cx="3775075" cy="438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305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4866" y="508001"/>
            <a:ext cx="586740" cy="46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4866" y="508001"/>
            <a:ext cx="586740" cy="46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itle 1">
            <a:extLst>
              <a:ext uri="{FF2B5EF4-FFF2-40B4-BE49-F238E27FC236}">
                <a16:creationId xmlns="" xmlns:a16="http://schemas.microsoft.com/office/drawing/2014/main" id="{12FCA7DF-2480-AE42-87EA-F0D36D0FCA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7550" y="630025"/>
            <a:ext cx="6933085" cy="770604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>
            <a:lvl1pPr algn="l">
              <a:lnSpc>
                <a:spcPts val="2800"/>
              </a:lnSpc>
              <a:defRPr sz="2400" b="0" baseline="0">
                <a:solidFill>
                  <a:srgbClr val="68737A"/>
                </a:solidFill>
              </a:defRPr>
            </a:lvl1pPr>
          </a:lstStyle>
          <a:p>
            <a:pPr lvl="0"/>
            <a:r>
              <a:rPr lang="en-US"/>
              <a:t>Click to edit master text style with long title copywriting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A82527B9-39E8-6F40-9D60-D80918F6693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17558" y="422615"/>
            <a:ext cx="6933077" cy="156507"/>
          </a:xfrm>
          <a:prstGeom prst="rect">
            <a:avLst/>
          </a:prstGeom>
        </p:spPr>
        <p:txBody>
          <a:bodyPr lIns="9144" tIns="0" rIns="0" bIns="0" anchor="t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7806259" y="6429032"/>
            <a:ext cx="615553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Confidential</a:t>
            </a:r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8506848" y="6429227"/>
            <a:ext cx="176330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r" defTabSz="457189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4C7F51-0DDD-404E-A28A-E5625C45B73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8737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457189" rtl="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8737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BDF948-B209-3E4D-BF56-BF3D29FA1C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9138" y="1879600"/>
            <a:ext cx="1827212" cy="438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768D3FA-1582-204F-9397-F7A77105895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644774" y="1879600"/>
            <a:ext cx="1828800" cy="438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91D46C7A-3AA0-834A-9A8D-74B7C0C5D93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0" y="1879600"/>
            <a:ext cx="3849688" cy="438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6062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4866" y="508001"/>
            <a:ext cx="586740" cy="46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4866" y="508001"/>
            <a:ext cx="586740" cy="46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itle 1">
            <a:extLst>
              <a:ext uri="{FF2B5EF4-FFF2-40B4-BE49-F238E27FC236}">
                <a16:creationId xmlns="" xmlns:a16="http://schemas.microsoft.com/office/drawing/2014/main" id="{12FCA7DF-2480-AE42-87EA-F0D36D0FCA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7550" y="630026"/>
            <a:ext cx="6933085" cy="770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ts val="2800"/>
              </a:lnSpc>
              <a:defRPr sz="2400" b="0" baseline="0">
                <a:solidFill>
                  <a:srgbClr val="68737A"/>
                </a:solidFill>
              </a:defRPr>
            </a:lvl1pPr>
          </a:lstStyle>
          <a:p>
            <a:pPr lvl="0"/>
            <a:r>
              <a:rPr lang="en-US"/>
              <a:t>Click to edit master text style with long title copywriting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E6496EAB-2775-B44B-BA0B-DE953E8DD58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17558" y="422615"/>
            <a:ext cx="6933077" cy="156507"/>
          </a:xfrm>
          <a:prstGeom prst="rect">
            <a:avLst/>
          </a:prstGeom>
        </p:spPr>
        <p:txBody>
          <a:bodyPr lIns="9144" tIns="0" rIns="0" bIns="0" anchor="t" anchorCtr="0">
            <a:norm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Footer Placeholder 4"/>
          <p:cNvSpPr txBox="1">
            <a:spLocks/>
          </p:cNvSpPr>
          <p:nvPr userDrawn="1"/>
        </p:nvSpPr>
        <p:spPr>
          <a:xfrm>
            <a:off x="7806259" y="6429032"/>
            <a:ext cx="615553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Confidential</a:t>
            </a:r>
          </a:p>
        </p:txBody>
      </p:sp>
      <p:sp>
        <p:nvSpPr>
          <p:cNvPr id="24" name="Slide Number Placeholder 5"/>
          <p:cNvSpPr txBox="1">
            <a:spLocks/>
          </p:cNvSpPr>
          <p:nvPr userDrawn="1"/>
        </p:nvSpPr>
        <p:spPr>
          <a:xfrm>
            <a:off x="8506848" y="6429227"/>
            <a:ext cx="176330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r" defTabSz="457189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4C7F51-0DDD-404E-A28A-E5625C45B73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8737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457189" rtl="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8737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5" name="Text Placeholder 23">
            <a:extLst>
              <a:ext uri="{FF2B5EF4-FFF2-40B4-BE49-F238E27FC236}">
                <a16:creationId xmlns="" xmlns:a16="http://schemas.microsoft.com/office/drawing/2014/main" id="{7A566DAF-9FA7-7C44-9F64-0AE2915C86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7550" y="1879600"/>
            <a:ext cx="1197238" cy="421653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26" name="Text Placeholder 23">
            <a:extLst>
              <a:ext uri="{FF2B5EF4-FFF2-40B4-BE49-F238E27FC236}">
                <a16:creationId xmlns="" xmlns:a16="http://schemas.microsoft.com/office/drawing/2014/main" id="{EE4FB9BC-EBBF-FB41-A9D7-90BECD27F6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22862" y="1879600"/>
            <a:ext cx="1197238" cy="421653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="" xmlns:a16="http://schemas.microsoft.com/office/drawing/2014/main" id="{1C41E36F-2816-3644-A8DD-0E507C4C02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1798" y="1879600"/>
            <a:ext cx="1197238" cy="421653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28" name="Text Placeholder 23">
            <a:extLst>
              <a:ext uri="{FF2B5EF4-FFF2-40B4-BE49-F238E27FC236}">
                <a16:creationId xmlns="" xmlns:a16="http://schemas.microsoft.com/office/drawing/2014/main" id="{A7F5903C-36F9-7948-9510-E260CBD539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20736" y="1879600"/>
            <a:ext cx="1197238" cy="421653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29" name="Text Placeholder 23">
            <a:extLst>
              <a:ext uri="{FF2B5EF4-FFF2-40B4-BE49-F238E27FC236}">
                <a16:creationId xmlns="" xmlns:a16="http://schemas.microsoft.com/office/drawing/2014/main" id="{026A54C0-6066-184B-A41D-6604C61C454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19674" y="1879600"/>
            <a:ext cx="1197238" cy="421653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30" name="Text Placeholder 23">
            <a:extLst>
              <a:ext uri="{FF2B5EF4-FFF2-40B4-BE49-F238E27FC236}">
                <a16:creationId xmlns="" xmlns:a16="http://schemas.microsoft.com/office/drawing/2014/main" id="{93C63DF9-60BB-8C43-A5C6-A3F00BD958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18612" y="1879600"/>
            <a:ext cx="1197238" cy="421653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322E763-47E8-0B42-89D2-AAB1CB1DFD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4337" r="10578"/>
          <a:stretch/>
        </p:blipFill>
        <p:spPr>
          <a:xfrm>
            <a:off x="0" y="3081102"/>
            <a:ext cx="9144000" cy="377689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138" y="1879600"/>
            <a:ext cx="4349523" cy="271250"/>
          </a:xfrm>
          <a:prstGeom prst="rect">
            <a:avLst/>
          </a:prstGeom>
        </p:spPr>
        <p:txBody>
          <a:bodyPr wrap="square" lIns="18000" tIns="0" rIns="0" bIns="0" anchor="t" anchorCtr="0">
            <a:no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aseline="0">
                <a:solidFill>
                  <a:srgbClr val="68737A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9138" y="2232414"/>
            <a:ext cx="7700962" cy="154062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algn="l">
              <a:lnSpc>
                <a:spcPts val="3600"/>
              </a:lnSpc>
              <a:defRPr sz="3200" b="0" cap="none">
                <a:solidFill>
                  <a:srgbClr val="68737A"/>
                </a:solidFill>
              </a:defRPr>
            </a:lvl1pPr>
          </a:lstStyle>
          <a:p>
            <a:r>
              <a:rPr lang="en-US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550" y="630025"/>
            <a:ext cx="6933085" cy="476399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ts val="2800"/>
              </a:lnSpc>
              <a:defRPr sz="2400" b="0" baseline="0">
                <a:solidFill>
                  <a:srgbClr val="68737A"/>
                </a:solidFill>
              </a:defRPr>
            </a:lvl1pPr>
          </a:lstStyle>
          <a:p>
            <a:r>
              <a:rPr lang="en-US"/>
              <a:t>Click to edit master text style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4866" y="508001"/>
            <a:ext cx="586740" cy="46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Slide Number Placeholder 5"/>
          <p:cNvSpPr txBox="1">
            <a:spLocks/>
          </p:cNvSpPr>
          <p:nvPr/>
        </p:nvSpPr>
        <p:spPr>
          <a:xfrm>
            <a:off x="8506848" y="6429227"/>
            <a:ext cx="176330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r" defTabSz="457189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4C7F51-0DDD-404E-A28A-E5625C45B73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8737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457189" rtl="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8737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="" xmlns:a16="http://schemas.microsoft.com/office/drawing/2014/main" id="{82E5EB4C-20E8-C648-BF3C-B3BD2B9CF9A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17558" y="422615"/>
            <a:ext cx="6933077" cy="156507"/>
          </a:xfrm>
          <a:prstGeom prst="rect">
            <a:avLst/>
          </a:prstGeom>
        </p:spPr>
        <p:txBody>
          <a:bodyPr lIns="9144" tIns="0" rIns="0" bIns="0" anchor="t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4866" y="508001"/>
            <a:ext cx="586740" cy="46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Footer Placeholder 4"/>
          <p:cNvSpPr txBox="1">
            <a:spLocks/>
          </p:cNvSpPr>
          <p:nvPr/>
        </p:nvSpPr>
        <p:spPr>
          <a:xfrm>
            <a:off x="7806259" y="6429032"/>
            <a:ext cx="615553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Confidential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0B67560-A51E-6142-BB3A-ACF1E19F98F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7550" y="1458913"/>
            <a:ext cx="7704138" cy="4803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="" xmlns:a16="http://schemas.microsoft.com/office/drawing/2014/main" id="{41E963C9-753B-B14E-8478-303FF9185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4866" y="508001"/>
            <a:ext cx="586740" cy="46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>
            <a:extLst>
              <a:ext uri="{FF2B5EF4-FFF2-40B4-BE49-F238E27FC236}">
                <a16:creationId xmlns="" xmlns:a16="http://schemas.microsoft.com/office/drawing/2014/main" id="{41E963C9-753B-B14E-8478-303FF9185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4866" y="508001"/>
            <a:ext cx="586740" cy="46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itle 1">
            <a:extLst>
              <a:ext uri="{FF2B5EF4-FFF2-40B4-BE49-F238E27FC236}">
                <a16:creationId xmlns="" xmlns:a16="http://schemas.microsoft.com/office/drawing/2014/main" id="{974AA45F-DA4F-AB4B-A624-5ECE63EFEA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7550" y="630025"/>
            <a:ext cx="6933085" cy="476399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ts val="2800"/>
              </a:lnSpc>
              <a:defRPr sz="2400" b="0" baseline="0">
                <a:solidFill>
                  <a:srgbClr val="68737A"/>
                </a:solidFill>
              </a:defRPr>
            </a:lvl1pPr>
          </a:lstStyle>
          <a:p>
            <a:r>
              <a:rPr lang="en-US"/>
              <a:t>Click to edit master text style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E011692F-4553-174B-95AC-AE8D401FEF0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17558" y="422615"/>
            <a:ext cx="6933077" cy="156507"/>
          </a:xfrm>
          <a:prstGeom prst="rect">
            <a:avLst/>
          </a:prstGeom>
        </p:spPr>
        <p:txBody>
          <a:bodyPr lIns="9144" tIns="0" rIns="0" bIns="0" anchor="t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7806259" y="6429032"/>
            <a:ext cx="615553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Confidential</a:t>
            </a:r>
          </a:p>
        </p:txBody>
      </p: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506848" y="6429227"/>
            <a:ext cx="176330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r" defTabSz="457189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4C7F51-0DDD-404E-A28A-E5625C45B73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8737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457189" rtl="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8737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550" y="630025"/>
            <a:ext cx="6933085" cy="476399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ts val="2800"/>
              </a:lnSpc>
              <a:defRPr sz="2400" b="0" baseline="0">
                <a:solidFill>
                  <a:srgbClr val="68737A"/>
                </a:solidFill>
              </a:defRPr>
            </a:lvl1pPr>
          </a:lstStyle>
          <a:p>
            <a:r>
              <a:rPr lang="en-US"/>
              <a:t>Click to edit master text style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4866" y="508001"/>
            <a:ext cx="586740" cy="46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4866" y="508001"/>
            <a:ext cx="586740" cy="46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89DF542B-25C9-AF4D-A591-D885FA616F8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17558" y="422615"/>
            <a:ext cx="6933077" cy="156507"/>
          </a:xfrm>
          <a:prstGeom prst="rect">
            <a:avLst/>
          </a:prstGeom>
        </p:spPr>
        <p:txBody>
          <a:bodyPr lIns="9144" tIns="0" rIns="0" bIns="0" anchor="t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7806259" y="6429032"/>
            <a:ext cx="615553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Confidential</a:t>
            </a:r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8506848" y="6429227"/>
            <a:ext cx="176330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r" defTabSz="457189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4C7F51-0DDD-404E-A28A-E5625C45B73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8737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457189" rtl="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8737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5700242-BB09-4840-A4B4-9AE4E890BFE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7550" y="1458913"/>
            <a:ext cx="3781425" cy="4803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1D546B1-E65C-C84D-AB32-43AB668BD5C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54550" y="1458913"/>
            <a:ext cx="3767138" cy="4803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695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549" y="630025"/>
            <a:ext cx="6933085" cy="476399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ts val="2800"/>
              </a:lnSpc>
              <a:defRPr sz="2400" b="0" baseline="0">
                <a:solidFill>
                  <a:srgbClr val="68737A"/>
                </a:solidFill>
              </a:defRPr>
            </a:lvl1pPr>
          </a:lstStyle>
          <a:p>
            <a:r>
              <a:rPr lang="en-US"/>
              <a:t>Click to edit master text style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4866" y="508001"/>
            <a:ext cx="586740" cy="46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4866" y="508001"/>
            <a:ext cx="586740" cy="46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C14C3E38-1737-B247-9397-9762CE5C7F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17549" y="422615"/>
            <a:ext cx="6933077" cy="156507"/>
          </a:xfrm>
          <a:prstGeom prst="rect">
            <a:avLst/>
          </a:prstGeom>
        </p:spPr>
        <p:txBody>
          <a:bodyPr lIns="9144" tIns="0" rIns="0" bIns="0" anchor="t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7806259" y="6429032"/>
            <a:ext cx="615553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Confidential</a:t>
            </a:r>
          </a:p>
        </p:txBody>
      </p:sp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8506848" y="6429227"/>
            <a:ext cx="176330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r" defTabSz="457189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4C7F51-0DDD-404E-A28A-E5625C45B73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8737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457189" rtl="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8737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D0F8627-81FE-9C4F-8D05-F154079CA7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9138" y="1458913"/>
            <a:ext cx="1827212" cy="4803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3FF7EDA7-6187-B846-95E6-4CE14A0957A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644774" y="1458913"/>
            <a:ext cx="1828800" cy="4803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48D38EA6-94BC-974E-8D92-B3E21523978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0" y="1458913"/>
            <a:ext cx="3849688" cy="4803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250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550" y="630025"/>
            <a:ext cx="6933085" cy="476399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ts val="2800"/>
              </a:lnSpc>
              <a:defRPr sz="2400" b="0" baseline="0">
                <a:solidFill>
                  <a:srgbClr val="68737A"/>
                </a:solidFill>
              </a:defRPr>
            </a:lvl1pPr>
          </a:lstStyle>
          <a:p>
            <a:r>
              <a:rPr lang="en-US"/>
              <a:t>Click to edit master text style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4866" y="508001"/>
            <a:ext cx="586740" cy="46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4866" y="508001"/>
            <a:ext cx="586740" cy="46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 Placeholder 23">
            <a:extLst>
              <a:ext uri="{FF2B5EF4-FFF2-40B4-BE49-F238E27FC236}">
                <a16:creationId xmlns="" xmlns:a16="http://schemas.microsoft.com/office/drawing/2014/main" id="{7A566DAF-9FA7-7C44-9F64-0AE2915C86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7550" y="1466060"/>
            <a:ext cx="1197238" cy="44781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16" name="Text Placeholder 23">
            <a:extLst>
              <a:ext uri="{FF2B5EF4-FFF2-40B4-BE49-F238E27FC236}">
                <a16:creationId xmlns="" xmlns:a16="http://schemas.microsoft.com/office/drawing/2014/main" id="{EE4FB9BC-EBBF-FB41-A9D7-90BECD27F6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22862" y="1466060"/>
            <a:ext cx="1197238" cy="44781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17" name="Text Placeholder 23">
            <a:extLst>
              <a:ext uri="{FF2B5EF4-FFF2-40B4-BE49-F238E27FC236}">
                <a16:creationId xmlns="" xmlns:a16="http://schemas.microsoft.com/office/drawing/2014/main" id="{1C41E36F-2816-3644-A8DD-0E507C4C02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1798" y="1466060"/>
            <a:ext cx="1197238" cy="44781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20" name="Text Placeholder 23">
            <a:extLst>
              <a:ext uri="{FF2B5EF4-FFF2-40B4-BE49-F238E27FC236}">
                <a16:creationId xmlns="" xmlns:a16="http://schemas.microsoft.com/office/drawing/2014/main" id="{A7F5903C-36F9-7948-9510-E260CBD539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20736" y="1466060"/>
            <a:ext cx="1197238" cy="44781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="" xmlns:a16="http://schemas.microsoft.com/office/drawing/2014/main" id="{026A54C0-6066-184B-A41D-6604C61C454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19674" y="1466060"/>
            <a:ext cx="1197238" cy="44781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22" name="Text Placeholder 23">
            <a:extLst>
              <a:ext uri="{FF2B5EF4-FFF2-40B4-BE49-F238E27FC236}">
                <a16:creationId xmlns="" xmlns:a16="http://schemas.microsoft.com/office/drawing/2014/main" id="{93C63DF9-60BB-8C43-A5C6-A3F00BD958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18612" y="1466060"/>
            <a:ext cx="1197238" cy="44781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23" name="Text Placeholder 4">
            <a:extLst>
              <a:ext uri="{FF2B5EF4-FFF2-40B4-BE49-F238E27FC236}">
                <a16:creationId xmlns="" xmlns:a16="http://schemas.microsoft.com/office/drawing/2014/main" id="{76E1AB81-FB7B-944F-BEF5-625965C337D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17558" y="422615"/>
            <a:ext cx="6933077" cy="156507"/>
          </a:xfrm>
          <a:prstGeom prst="rect">
            <a:avLst/>
          </a:prstGeom>
        </p:spPr>
        <p:txBody>
          <a:bodyPr lIns="9144" tIns="0" rIns="0" bIns="0" anchor="t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806259" y="6429032"/>
            <a:ext cx="615553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Confidential</a:t>
            </a:r>
          </a:p>
        </p:txBody>
      </p:sp>
      <p:sp>
        <p:nvSpPr>
          <p:cNvPr id="24" name="Slide Number Placeholder 5"/>
          <p:cNvSpPr txBox="1">
            <a:spLocks/>
          </p:cNvSpPr>
          <p:nvPr userDrawn="1"/>
        </p:nvSpPr>
        <p:spPr>
          <a:xfrm>
            <a:off x="8506848" y="6429227"/>
            <a:ext cx="176330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r" defTabSz="457189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4C7F51-0DDD-404E-A28A-E5625C45B73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8737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457189" rtl="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8737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358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4866" y="508001"/>
            <a:ext cx="586740" cy="46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4866" y="508001"/>
            <a:ext cx="586740" cy="46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itle 1">
            <a:extLst>
              <a:ext uri="{FF2B5EF4-FFF2-40B4-BE49-F238E27FC236}">
                <a16:creationId xmlns="" xmlns:a16="http://schemas.microsoft.com/office/drawing/2014/main" id="{12FCA7DF-2480-AE42-87EA-F0D36D0FCA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7550" y="630025"/>
            <a:ext cx="6933085" cy="777861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>
            <a:lvl1pPr algn="l">
              <a:lnSpc>
                <a:spcPts val="2800"/>
              </a:lnSpc>
              <a:defRPr sz="2400" b="0" baseline="0">
                <a:solidFill>
                  <a:srgbClr val="68737A"/>
                </a:solidFill>
              </a:defRPr>
            </a:lvl1pPr>
          </a:lstStyle>
          <a:p>
            <a:pPr lvl="0"/>
            <a:r>
              <a:rPr lang="en-US"/>
              <a:t>Click to edit master text style with long title copywriting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AA5366F2-DD5B-674B-9BA1-AE7503D1B2C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17550" y="422615"/>
            <a:ext cx="6933077" cy="156507"/>
          </a:xfrm>
          <a:prstGeom prst="rect">
            <a:avLst/>
          </a:prstGeom>
        </p:spPr>
        <p:txBody>
          <a:bodyPr lIns="9144" tIns="0" rIns="0" bIns="0" anchor="t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7806259" y="6429032"/>
            <a:ext cx="615553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Confidential</a:t>
            </a:r>
          </a:p>
        </p:txBody>
      </p: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506848" y="6429227"/>
            <a:ext cx="176330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r" defTabSz="457189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4C7F51-0DDD-404E-A28A-E5625C45B73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8737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457189" rtl="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8737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A092F7-57C6-4548-972C-9CF03E17A52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9138" y="1879600"/>
            <a:ext cx="7700962" cy="438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637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4866" y="508001"/>
            <a:ext cx="586740" cy="46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4866" y="508001"/>
            <a:ext cx="586740" cy="46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itle 1">
            <a:extLst>
              <a:ext uri="{FF2B5EF4-FFF2-40B4-BE49-F238E27FC236}">
                <a16:creationId xmlns="" xmlns:a16="http://schemas.microsoft.com/office/drawing/2014/main" id="{12FCA7DF-2480-AE42-87EA-F0D36D0FCA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7550" y="630026"/>
            <a:ext cx="6933085" cy="770603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>
            <a:lvl1pPr algn="l">
              <a:lnSpc>
                <a:spcPts val="2800"/>
              </a:lnSpc>
              <a:defRPr sz="2400" b="0" baseline="0">
                <a:solidFill>
                  <a:srgbClr val="68737A"/>
                </a:solidFill>
              </a:defRPr>
            </a:lvl1pPr>
          </a:lstStyle>
          <a:p>
            <a:pPr lvl="0"/>
            <a:r>
              <a:rPr lang="en-US"/>
              <a:t>Click to edit master text style with long title copywriting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3A325E5B-0354-114E-B9CE-0D2528DBF44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17558" y="422615"/>
            <a:ext cx="6933077" cy="156507"/>
          </a:xfrm>
          <a:prstGeom prst="rect">
            <a:avLst/>
          </a:prstGeom>
        </p:spPr>
        <p:txBody>
          <a:bodyPr lIns="9144" tIns="0" rIns="0" bIns="0" anchor="t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7806259" y="6429032"/>
            <a:ext cx="615553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Confidential</a:t>
            </a:r>
          </a:p>
        </p:txBody>
      </p: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506848" y="6429227"/>
            <a:ext cx="176330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r" defTabSz="457189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4C7F51-0DDD-404E-A28A-E5625C45B73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8737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457189" rtl="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8737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401" y="1458912"/>
            <a:ext cx="7703699" cy="4803776"/>
          </a:xfrm>
          <a:prstGeom prst="rect">
            <a:avLst/>
          </a:prstGeom>
        </p:spPr>
        <p:txBody>
          <a:bodyPr vert="horz" lIns="9144" tIns="0" rIns="0" bIns="0" rtlCol="0">
            <a:norm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450850" algn="l"/>
                <a:tab pos="909638" algn="l"/>
                <a:tab pos="1368425" algn="l"/>
                <a:tab pos="1814513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68737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Click to edit Master text styles</a:t>
            </a:r>
          </a:p>
          <a:p>
            <a:pPr marL="1714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450850" algn="l"/>
                <a:tab pos="909638" algn="l"/>
                <a:tab pos="1368425" algn="l"/>
                <a:tab pos="1814513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68737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Second level</a:t>
            </a:r>
          </a:p>
          <a:p>
            <a:pPr marL="171450" marR="0" lvl="2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450850" algn="l"/>
                <a:tab pos="909638" algn="l"/>
                <a:tab pos="1368425" algn="l"/>
                <a:tab pos="1814513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68737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Third level</a:t>
            </a:r>
          </a:p>
          <a:p>
            <a:pPr marL="171450" marR="0" lvl="3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450850" algn="l"/>
                <a:tab pos="909638" algn="l"/>
                <a:tab pos="1368425" algn="l"/>
                <a:tab pos="1814513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68737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Fourth level</a:t>
            </a:r>
          </a:p>
          <a:p>
            <a:pPr marL="171450" marR="0" lvl="4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450850" algn="l"/>
                <a:tab pos="909638" algn="l"/>
                <a:tab pos="1368425" algn="l"/>
                <a:tab pos="1814513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68737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Fifth level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68737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6400" y="630025"/>
            <a:ext cx="6933600" cy="3493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GB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68267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1" r:id="rId4"/>
    <p:sldLayoutId id="2147483691" r:id="rId5"/>
    <p:sldLayoutId id="2147483692" r:id="rId6"/>
    <p:sldLayoutId id="2147483697" r:id="rId7"/>
    <p:sldLayoutId id="2147483693" r:id="rId8"/>
    <p:sldLayoutId id="2147483694" r:id="rId9"/>
    <p:sldLayoutId id="2147483695" r:id="rId10"/>
    <p:sldLayoutId id="2147483696" r:id="rId11"/>
    <p:sldLayoutId id="2147483698" r:id="rId12"/>
  </p:sldLayoutIdLst>
  <p:hf sldNum="0" hdr="0" ftr="0" dt="0"/>
  <p:txStyles>
    <p:titleStyle>
      <a:lvl1pPr algn="l" defTabSz="457189" rtl="0" eaLnBrk="1" latinLnBrk="0" hangingPunct="1">
        <a:lnSpc>
          <a:spcPts val="2800"/>
        </a:lnSpc>
        <a:spcBef>
          <a:spcPct val="0"/>
        </a:spcBef>
        <a:buNone/>
        <a:defRPr sz="2400" kern="1200">
          <a:solidFill>
            <a:srgbClr val="68737A"/>
          </a:solidFill>
          <a:latin typeface="Verdana"/>
          <a:ea typeface="+mj-ea"/>
          <a:cs typeface="+mj-cs"/>
        </a:defRPr>
      </a:lvl1pPr>
    </p:titleStyle>
    <p:bodyStyle>
      <a:lvl1pPr marL="171450" marR="0" indent="-171450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Tx/>
        <a:buFont typeface="Arial" panose="020B0604020202020204" pitchFamily="34" charset="0"/>
        <a:buChar char="•"/>
        <a:tabLst>
          <a:tab pos="450850" algn="l"/>
          <a:tab pos="909638" algn="l"/>
          <a:tab pos="1368425" algn="l"/>
          <a:tab pos="1814513" algn="l"/>
        </a:tabLst>
        <a:defRPr sz="1200" kern="1200" baseline="0">
          <a:solidFill>
            <a:schemeClr val="tx1"/>
          </a:solidFill>
          <a:latin typeface="Verdana"/>
          <a:ea typeface="+mn-ea"/>
          <a:cs typeface="+mn-cs"/>
        </a:defRPr>
      </a:lvl1pPr>
      <a:lvl2pPr marL="347472" marR="0" indent="-171450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Tx/>
        <a:buFont typeface="System Font Regular"/>
        <a:buChar char="–"/>
        <a:tabLst/>
        <a:defRPr sz="1200" kern="1200">
          <a:solidFill>
            <a:schemeClr val="tx1"/>
          </a:solidFill>
          <a:latin typeface="Verdana"/>
          <a:ea typeface="+mn-ea"/>
          <a:cs typeface="+mn-cs"/>
        </a:defRPr>
      </a:lvl2pPr>
      <a:lvl3pPr marL="521208" marR="0" indent="-171450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Tx/>
        <a:buFont typeface="Courier New" panose="020F0502020204030204" pitchFamily="34" charset="0"/>
        <a:buChar char="o"/>
        <a:tabLst/>
        <a:defRPr sz="1100" kern="1200">
          <a:solidFill>
            <a:schemeClr val="tx1"/>
          </a:solidFill>
          <a:latin typeface="Verdana"/>
          <a:ea typeface="+mn-ea"/>
          <a:cs typeface="+mn-cs"/>
        </a:defRPr>
      </a:lvl3pPr>
      <a:lvl4pPr marL="694944" marR="0" indent="-171450" algn="l" defTabSz="173736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Tx/>
        <a:buFont typeface="Wingdings" pitchFamily="2" charset="2"/>
        <a:buChar char="Ø"/>
        <a:tabLst/>
        <a:defRPr sz="1000" kern="1200">
          <a:solidFill>
            <a:schemeClr val="tx1"/>
          </a:solidFill>
          <a:latin typeface="Verdana"/>
          <a:ea typeface="+mn-ea"/>
          <a:cs typeface="+mn-cs"/>
        </a:defRPr>
      </a:lvl4pPr>
      <a:lvl5pPr marL="868680" marR="0" indent="-169863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Tx/>
        <a:buFont typeface="Wingdings" pitchFamily="2" charset="2"/>
        <a:buChar char="§"/>
        <a:tabLst/>
        <a:defRPr sz="900" kern="1200" baseline="0">
          <a:solidFill>
            <a:schemeClr val="tx1"/>
          </a:solidFill>
          <a:latin typeface="Verdana"/>
          <a:ea typeface="+mn-ea"/>
          <a:cs typeface="+mn-cs"/>
        </a:defRPr>
      </a:lvl5pPr>
      <a:lvl6pPr marL="1042416" marR="0" indent="-171450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Tx/>
        <a:buFont typeface="Arial"/>
        <a:buChar char="•"/>
        <a:tabLst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919" userDrawn="1">
          <p15:clr>
            <a:srgbClr val="F26B43"/>
          </p15:clr>
        </p15:guide>
        <p15:guide id="4" pos="453" userDrawn="1">
          <p15:clr>
            <a:srgbClr val="F26B43"/>
          </p15:clr>
        </p15:guide>
        <p15:guide id="5" pos="5304" userDrawn="1">
          <p15:clr>
            <a:srgbClr val="F26B43"/>
          </p15:clr>
        </p15:guide>
        <p15:guide id="6" orient="horz" pos="3945" userDrawn="1">
          <p15:clr>
            <a:srgbClr val="F26B43"/>
          </p15:clr>
        </p15:guide>
        <p15:guide id="7" orient="horz" pos="11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9A4CC8F-9E2C-F944-8FEB-C71B37D473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01/16/2024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5A58895-EE27-A74F-9A63-57A7541E071A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IT Solution Architect &amp; Engineering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34D996E5-AA03-FFEB-60E2-137CF652739D}"/>
              </a:ext>
            </a:extLst>
          </p:cNvPr>
          <p:cNvSpPr txBox="1">
            <a:spLocks/>
          </p:cNvSpPr>
          <p:nvPr/>
        </p:nvSpPr>
        <p:spPr>
          <a:xfrm>
            <a:off x="1030956" y="4246055"/>
            <a:ext cx="7700962" cy="131719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457189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0" kern="1200" cap="none">
                <a:solidFill>
                  <a:srgbClr val="68737A"/>
                </a:solidFill>
                <a:latin typeface="Verdana"/>
                <a:ea typeface="+mj-ea"/>
                <a:cs typeface="+mj-cs"/>
              </a:defRPr>
            </a:lvl1pPr>
          </a:lstStyle>
          <a:p>
            <a:r>
              <a:rPr lang="en-US" dirty="0"/>
              <a:t>			</a:t>
            </a:r>
            <a:r>
              <a:rPr lang="en-US" sz="4400" b="1" i="1" dirty="0"/>
              <a:t>Serverless</a:t>
            </a:r>
          </a:p>
          <a:p>
            <a:r>
              <a:rPr lang="en-US" dirty="0"/>
              <a:t>		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5E9690A-06BC-BB45-CD34-37FF73B61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194" y="5810802"/>
            <a:ext cx="677249" cy="538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="" xmlns:a16="http://schemas.microsoft.com/office/drawing/2014/main" id="{AF2A228A-9042-63DC-EC57-E907F7BEA7DF}"/>
              </a:ext>
            </a:extLst>
          </p:cNvPr>
          <p:cNvSpPr txBox="1">
            <a:spLocks/>
          </p:cNvSpPr>
          <p:nvPr/>
        </p:nvSpPr>
        <p:spPr>
          <a:xfrm>
            <a:off x="6865442" y="5744699"/>
            <a:ext cx="1353141" cy="538601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457189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0" kern="1200" cap="none">
                <a:solidFill>
                  <a:srgbClr val="68737A"/>
                </a:solidFill>
                <a:latin typeface="Verdana"/>
                <a:ea typeface="+mj-ea"/>
                <a:cs typeface="+mj-cs"/>
              </a:defRPr>
            </a:lvl1pPr>
          </a:lstStyle>
          <a:p>
            <a:r>
              <a:rPr lang="en-US" sz="1800" dirty="0"/>
              <a:t>Hien Tran</a:t>
            </a:r>
          </a:p>
        </p:txBody>
      </p:sp>
    </p:spTree>
    <p:extLst>
      <p:ext uri="{BB962C8B-B14F-4D97-AF65-F5344CB8AC3E}">
        <p14:creationId xmlns:p14="http://schemas.microsoft.com/office/powerpoint/2010/main" val="405243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="" xmlns:a16="http://schemas.microsoft.com/office/drawing/2014/main" id="{E1271B69-0A75-6927-C007-DC4305740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42" y="275419"/>
            <a:ext cx="2296565" cy="66101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782CF45-B450-1867-8ADF-4AE5C2E3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69" y="1169852"/>
            <a:ext cx="6933085" cy="476399"/>
          </a:xfrm>
        </p:spPr>
        <p:txBody>
          <a:bodyPr/>
          <a:lstStyle/>
          <a:p>
            <a:r>
              <a:rPr lang="en-US" sz="2800" dirty="0"/>
              <a:t>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20AEDB6-25A0-2BDB-6FE3-131147025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88" y="1509311"/>
            <a:ext cx="8147569" cy="484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="" xmlns:a16="http://schemas.microsoft.com/office/drawing/2014/main" id="{E1271B69-0A75-6927-C007-DC4305740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42" y="275419"/>
            <a:ext cx="2296565" cy="66101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782CF45-B450-1867-8ADF-4AE5C2E3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69" y="1169852"/>
            <a:ext cx="6933085" cy="476399"/>
          </a:xfrm>
        </p:spPr>
        <p:txBody>
          <a:bodyPr/>
          <a:lstStyle/>
          <a:p>
            <a:r>
              <a:rPr lang="en-US" sz="2800" dirty="0"/>
              <a:t>DEMO</a:t>
            </a:r>
          </a:p>
        </p:txBody>
      </p:sp>
      <p:sp>
        <p:nvSpPr>
          <p:cNvPr id="2" name="Subtitle">
            <a:extLst>
              <a:ext uri="{FF2B5EF4-FFF2-40B4-BE49-F238E27FC236}">
                <a16:creationId xmlns="" xmlns:a16="http://schemas.microsoft.com/office/drawing/2014/main" id="{158FF00D-19F4-EA18-6D95-4BCCEEFAADF2}"/>
              </a:ext>
            </a:extLst>
          </p:cNvPr>
          <p:cNvSpPr txBox="1">
            <a:spLocks/>
          </p:cNvSpPr>
          <p:nvPr/>
        </p:nvSpPr>
        <p:spPr>
          <a:xfrm>
            <a:off x="794669" y="2204485"/>
            <a:ext cx="8073909" cy="3898860"/>
          </a:xfrm>
          <a:prstGeom prst="rect">
            <a:avLst/>
          </a:prstGeom>
        </p:spPr>
        <p:txBody>
          <a:bodyPr vert="horz" lIns="9144" tIns="0" rIns="0" bIns="0" rtlCol="0">
            <a:normAutofit lnSpcReduction="10000"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450850" algn="l"/>
                <a:tab pos="909638" algn="l"/>
                <a:tab pos="1368425" algn="l"/>
                <a:tab pos="1814513" algn="l"/>
              </a:tabLst>
              <a:defRPr sz="1200" kern="1200" baseline="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1pPr>
            <a:lvl2pPr marL="347472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Char char="–"/>
              <a:tabLst/>
              <a:defRPr sz="1200" kern="120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2pPr>
            <a:lvl3pPr marL="521208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F0502020204030204" pitchFamily="34" charset="0"/>
              <a:buChar char="o"/>
              <a:tabLst/>
              <a:defRPr sz="1100" kern="120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3pPr>
            <a:lvl4pPr marL="694944" marR="0" indent="-171450" algn="l" defTabSz="1737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  <a:defRPr sz="1000" kern="120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4pPr>
            <a:lvl5pPr marL="868680" marR="0" indent="-16986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 sz="900" kern="1200" baseline="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5pPr>
            <a:lvl6pPr marL="1042416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800" b="1" dirty="0"/>
              <a:t>mvn</a:t>
            </a:r>
            <a:r>
              <a:rPr lang="en-SG" sz="1800" dirty="0"/>
              <a:t> archetype:</a:t>
            </a:r>
            <a:r>
              <a:rPr lang="en-SG" sz="1800" b="1" dirty="0"/>
              <a:t>generate</a:t>
            </a:r>
            <a:r>
              <a:rPr lang="en-SG" sz="1800" dirty="0"/>
              <a:t> "-DarchetypeGroupId=com.microsoft.azure" "-DarchetypeArtifactId=azure-functions-archetype“ "-DjavaVersion=17"</a:t>
            </a:r>
          </a:p>
          <a:p>
            <a:endParaRPr lang="en-SG" sz="1800" dirty="0"/>
          </a:p>
          <a:p>
            <a:r>
              <a:rPr lang="en-SG" sz="1800" b="1" dirty="0" err="1"/>
              <a:t>mvn</a:t>
            </a:r>
            <a:r>
              <a:rPr lang="en-SG" sz="1800" dirty="0"/>
              <a:t> clean </a:t>
            </a:r>
            <a:r>
              <a:rPr lang="en-SG" sz="1800" b="1" dirty="0"/>
              <a:t>package</a:t>
            </a:r>
          </a:p>
          <a:p>
            <a:endParaRPr lang="en-SG" sz="1800" dirty="0"/>
          </a:p>
          <a:p>
            <a:r>
              <a:rPr lang="en-SG" sz="1800" b="1" dirty="0" err="1"/>
              <a:t>azure-functions</a:t>
            </a:r>
            <a:r>
              <a:rPr lang="en-SG" sz="1800" dirty="0" err="1"/>
              <a:t>:run</a:t>
            </a:r>
            <a:endParaRPr lang="en-SG" sz="1800" dirty="0"/>
          </a:p>
          <a:p>
            <a:endParaRPr lang="en-SG" sz="1800" dirty="0"/>
          </a:p>
          <a:p>
            <a:r>
              <a:rPr lang="en-US" sz="1800" b="1" dirty="0" err="1"/>
              <a:t>az</a:t>
            </a:r>
            <a:r>
              <a:rPr lang="en-US" sz="1800" b="1" dirty="0"/>
              <a:t> login</a:t>
            </a:r>
            <a:endParaRPr lang="en-US" sz="1800" dirty="0"/>
          </a:p>
          <a:p>
            <a:endParaRPr lang="en-US" sz="1800" dirty="0"/>
          </a:p>
          <a:p>
            <a:r>
              <a:rPr lang="en-SG" sz="1800" b="1" dirty="0" err="1"/>
              <a:t>azure-functions</a:t>
            </a:r>
            <a:r>
              <a:rPr lang="en-SG" sz="1800" dirty="0" err="1"/>
              <a:t>:deploy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8333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="" xmlns:a16="http://schemas.microsoft.com/office/drawing/2014/main" id="{E1271B69-0A75-6927-C007-DC4305740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42" y="275419"/>
            <a:ext cx="2296565" cy="66101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782CF45-B450-1867-8ADF-4AE5C2E3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69" y="1169852"/>
            <a:ext cx="6933085" cy="476399"/>
          </a:xfrm>
        </p:spPr>
        <p:txBody>
          <a:bodyPr/>
          <a:lstStyle/>
          <a:p>
            <a:r>
              <a:rPr lang="en-US" sz="2800" dirty="0"/>
              <a:t>DEMO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34" y="1823209"/>
            <a:ext cx="8867983" cy="2867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407" y="5176216"/>
            <a:ext cx="60198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1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="" xmlns:a16="http://schemas.microsoft.com/office/drawing/2014/main" id="{E1271B69-0A75-6927-C007-DC4305740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42" y="275419"/>
            <a:ext cx="2296565" cy="66101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782CF45-B450-1867-8ADF-4AE5C2E3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69" y="1084127"/>
            <a:ext cx="6933085" cy="476399"/>
          </a:xfrm>
        </p:spPr>
        <p:txBody>
          <a:bodyPr/>
          <a:lstStyle/>
          <a:p>
            <a:r>
              <a:rPr lang="en-US" sz="2800" dirty="0"/>
              <a:t>Customize the HTTP endpoint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A0692D20-4075-E374-4BB6-66D08EE97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3533775"/>
            <a:ext cx="6648450" cy="19240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2F11C0C-1A0D-7EED-DBDC-E625780484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0" y="5697545"/>
            <a:ext cx="6743700" cy="571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53456FE-D72D-8702-71BE-78B0BFFD07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87" y="1795462"/>
            <a:ext cx="81057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0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="" xmlns:a16="http://schemas.microsoft.com/office/drawing/2014/main" id="{E1271B69-0A75-6927-C007-DC4305740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42" y="275419"/>
            <a:ext cx="2296565" cy="66101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782CF45-B450-1867-8ADF-4AE5C2E3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69" y="1084127"/>
            <a:ext cx="6933085" cy="476399"/>
          </a:xfrm>
        </p:spPr>
        <p:txBody>
          <a:bodyPr/>
          <a:lstStyle/>
          <a:p>
            <a:r>
              <a:rPr lang="en-US" sz="2800" dirty="0"/>
              <a:t>Authorization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6D36668-261C-0BE1-F08B-12611A9F3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97" y="1871261"/>
            <a:ext cx="80676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="" xmlns:a16="http://schemas.microsoft.com/office/drawing/2014/main" id="{E1271B69-0A75-6927-C007-DC4305740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42" y="275419"/>
            <a:ext cx="2296565" cy="66101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782CF45-B450-1867-8ADF-4AE5C2E3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69" y="1169852"/>
            <a:ext cx="6933085" cy="476399"/>
          </a:xfrm>
        </p:spPr>
        <p:txBody>
          <a:bodyPr/>
          <a:lstStyle/>
          <a:p>
            <a:r>
              <a:rPr lang="en-US" sz="2800" dirty="0"/>
              <a:t>Limitation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B2C01AD-73F5-0577-01C0-6A9712E16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641" y="1646251"/>
            <a:ext cx="7903786" cy="439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7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="" xmlns:a16="http://schemas.microsoft.com/office/drawing/2014/main" id="{E1271B69-0A75-6927-C007-DC4305740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42" y="275419"/>
            <a:ext cx="2296565" cy="66101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782CF45-B450-1867-8ADF-4AE5C2E3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69" y="1169852"/>
            <a:ext cx="6933085" cy="476399"/>
          </a:xfrm>
        </p:spPr>
        <p:txBody>
          <a:bodyPr/>
          <a:lstStyle/>
          <a:p>
            <a:r>
              <a:rPr lang="en-US" sz="2800" dirty="0" smtClean="0"/>
              <a:t>Observation</a:t>
            </a:r>
            <a:endParaRPr lang="en-US" sz="2800" dirty="0"/>
          </a:p>
        </p:txBody>
      </p:sp>
      <p:sp>
        <p:nvSpPr>
          <p:cNvPr id="2" name="Subtitle">
            <a:extLst>
              <a:ext uri="{FF2B5EF4-FFF2-40B4-BE49-F238E27FC236}">
                <a16:creationId xmlns="" xmlns:a16="http://schemas.microsoft.com/office/drawing/2014/main" id="{06128426-EA27-B01B-D9AB-8026FAA227DE}"/>
              </a:ext>
            </a:extLst>
          </p:cNvPr>
          <p:cNvSpPr txBox="1">
            <a:spLocks/>
          </p:cNvSpPr>
          <p:nvPr/>
        </p:nvSpPr>
        <p:spPr>
          <a:xfrm>
            <a:off x="794669" y="1879668"/>
            <a:ext cx="7831538" cy="4388610"/>
          </a:xfrm>
          <a:prstGeom prst="rect">
            <a:avLst/>
          </a:prstGeom>
        </p:spPr>
        <p:txBody>
          <a:bodyPr vert="horz" lIns="9144" tIns="0" rIns="0" bIns="0" rtlCol="0">
            <a:normAutofit lnSpcReduction="10000"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450850" algn="l"/>
                <a:tab pos="909638" algn="l"/>
                <a:tab pos="1368425" algn="l"/>
                <a:tab pos="1814513" algn="l"/>
              </a:tabLst>
              <a:defRPr sz="1200" kern="1200" baseline="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1pPr>
            <a:lvl2pPr marL="347472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Char char="–"/>
              <a:tabLst/>
              <a:defRPr sz="1200" kern="120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2pPr>
            <a:lvl3pPr marL="521208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F0502020204030204" pitchFamily="34" charset="0"/>
              <a:buChar char="o"/>
              <a:tabLst/>
              <a:defRPr sz="1100" kern="120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3pPr>
            <a:lvl4pPr marL="694944" marR="0" indent="-171450" algn="l" defTabSz="1737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  <a:defRPr sz="1000" kern="120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4pPr>
            <a:lvl5pPr marL="868680" marR="0" indent="-16986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 sz="900" kern="1200" baseline="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5pPr>
            <a:lvl6pPr marL="1042416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Development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Follow azure/java version update, roadmap</a:t>
            </a:r>
          </a:p>
          <a:p>
            <a:r>
              <a:rPr lang="en-US" sz="2000" dirty="0" smtClean="0"/>
              <a:t>	- Follow azure structure, definition</a:t>
            </a:r>
          </a:p>
          <a:p>
            <a:r>
              <a:rPr lang="en-US" sz="2000" dirty="0" smtClean="0"/>
              <a:t>	- Need master dev to optimize source performance + 	</a:t>
            </a:r>
            <a:r>
              <a:rPr lang="en-US" sz="2000" dirty="0" smtClean="0"/>
              <a:t>design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“Github”</a:t>
            </a:r>
            <a:endParaRPr lang="en-US" sz="2000" dirty="0" smtClean="0"/>
          </a:p>
          <a:p>
            <a:r>
              <a:rPr lang="en-US" sz="2000" dirty="0" smtClean="0"/>
              <a:t>	- “Lụt nghề</a:t>
            </a:r>
            <a:r>
              <a:rPr lang="en-US" sz="2000" dirty="0" smtClean="0"/>
              <a:t>”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 smtClean="0"/>
              <a:t>Operation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Impossible to migrate to other cloud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Monitoring/alerting hotachs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Manage too many repository and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04645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3782CF45-B450-1867-8ADF-4AE5C2E3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457" y="2800349"/>
            <a:ext cx="6933085" cy="476399"/>
          </a:xfrm>
        </p:spPr>
        <p:txBody>
          <a:bodyPr/>
          <a:lstStyle/>
          <a:p>
            <a:r>
              <a:rPr lang="en-US" sz="32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56025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B81406-488D-EA4E-AFEE-3B8C9FB0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585957"/>
            <a:ext cx="6933085" cy="476399"/>
          </a:xfrm>
        </p:spPr>
        <p:txBody>
          <a:bodyPr/>
          <a:lstStyle/>
          <a:p>
            <a:r>
              <a:rPr lang="en-US" sz="3200" dirty="0"/>
              <a:t>What is </a:t>
            </a:r>
            <a:r>
              <a:rPr lang="en-US" sz="3200" b="1" dirty="0"/>
              <a:t>serverless </a:t>
            </a:r>
            <a:r>
              <a:rPr lang="en-US" sz="3200" dirty="0"/>
              <a:t>?</a:t>
            </a:r>
          </a:p>
        </p:txBody>
      </p:sp>
      <p:sp>
        <p:nvSpPr>
          <p:cNvPr id="5" name="Subtitle">
            <a:extLst>
              <a:ext uri="{FF2B5EF4-FFF2-40B4-BE49-F238E27FC236}">
                <a16:creationId xmlns="" xmlns:a16="http://schemas.microsoft.com/office/drawing/2014/main" id="{EA9D5230-2050-3F20-76C2-86E510062F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59074" y="1927427"/>
            <a:ext cx="3083269" cy="3988634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sz="2400" b="1" dirty="0"/>
              <a:t>I</a:t>
            </a:r>
            <a:r>
              <a:rPr lang="en-US" sz="2400" dirty="0"/>
              <a:t>aaS</a:t>
            </a:r>
          </a:p>
          <a:p>
            <a:r>
              <a:rPr lang="en-US" sz="2400" b="1" dirty="0"/>
              <a:t>P</a:t>
            </a:r>
            <a:r>
              <a:rPr lang="en-US" sz="2400" dirty="0"/>
              <a:t>aaS</a:t>
            </a:r>
          </a:p>
          <a:p>
            <a:r>
              <a:rPr lang="en-US" sz="2400" b="1" dirty="0"/>
              <a:t>S</a:t>
            </a:r>
            <a:r>
              <a:rPr lang="en-US" sz="2400" dirty="0"/>
              <a:t>aaS</a:t>
            </a:r>
          </a:p>
          <a:p>
            <a:r>
              <a:rPr lang="en-US" sz="2400" b="1" dirty="0"/>
              <a:t>B</a:t>
            </a:r>
            <a:r>
              <a:rPr lang="en-US" sz="2400" dirty="0"/>
              <a:t>aaS</a:t>
            </a:r>
          </a:p>
          <a:p>
            <a:r>
              <a:rPr lang="en-US" sz="2400" b="1" dirty="0" err="1"/>
              <a:t>F</a:t>
            </a:r>
            <a:r>
              <a:rPr lang="en-US" sz="2400" dirty="0" err="1"/>
              <a:t>aaS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*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A</a:t>
            </a:r>
            <a:r>
              <a:rPr lang="en-US" sz="2400" dirty="0"/>
              <a:t>aaS</a:t>
            </a:r>
          </a:p>
          <a:p>
            <a:r>
              <a:rPr lang="en-US" sz="2400" b="1" dirty="0"/>
              <a:t>N</a:t>
            </a:r>
            <a:r>
              <a:rPr lang="en-US" sz="2400" dirty="0"/>
              <a:t>aaS</a:t>
            </a:r>
          </a:p>
          <a:p>
            <a:r>
              <a:rPr lang="en-US" sz="2400" b="1" dirty="0"/>
              <a:t>D</a:t>
            </a:r>
            <a:r>
              <a:rPr lang="en-US" sz="2400" dirty="0"/>
              <a:t>aaS</a:t>
            </a:r>
          </a:p>
          <a:p>
            <a:r>
              <a:rPr lang="en-US" sz="2400" b="1" dirty="0"/>
              <a:t>….</a:t>
            </a:r>
            <a:endParaRPr sz="2400" b="1" dirty="0"/>
          </a:p>
        </p:txBody>
      </p:sp>
      <p:sp>
        <p:nvSpPr>
          <p:cNvPr id="7" name="Subtitle">
            <a:extLst>
              <a:ext uri="{FF2B5EF4-FFF2-40B4-BE49-F238E27FC236}">
                <a16:creationId xmlns="" xmlns:a16="http://schemas.microsoft.com/office/drawing/2014/main" id="{5E18D0C5-B285-8FC9-958E-126C5E0DF9F9}"/>
              </a:ext>
            </a:extLst>
          </p:cNvPr>
          <p:cNvSpPr txBox="1">
            <a:spLocks/>
          </p:cNvSpPr>
          <p:nvPr/>
        </p:nvSpPr>
        <p:spPr>
          <a:xfrm>
            <a:off x="5001659" y="3429000"/>
            <a:ext cx="3371160" cy="1250413"/>
          </a:xfrm>
          <a:prstGeom prst="rect">
            <a:avLst/>
          </a:prstGeom>
        </p:spPr>
        <p:txBody>
          <a:bodyPr vert="horz" lIns="9144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450850" algn="l"/>
                <a:tab pos="909638" algn="l"/>
                <a:tab pos="1368425" algn="l"/>
                <a:tab pos="1814513" algn="l"/>
              </a:tabLst>
              <a:defRPr sz="1200" kern="1200" baseline="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1pPr>
            <a:lvl2pPr marL="347472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Char char="–"/>
              <a:tabLst/>
              <a:defRPr sz="1200" kern="120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2pPr>
            <a:lvl3pPr marL="521208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F0502020204030204" pitchFamily="34" charset="0"/>
              <a:buChar char="o"/>
              <a:tabLst/>
              <a:defRPr sz="1100" kern="120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3pPr>
            <a:lvl4pPr marL="694944" marR="0" indent="-171450" algn="l" defTabSz="1737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  <a:defRPr sz="1000" kern="120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4pPr>
            <a:lvl5pPr marL="868680" marR="0" indent="-16986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 sz="900" kern="1200" baseline="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5pPr>
            <a:lvl6pPr marL="1042416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2400" b="1" dirty="0"/>
              <a:t>X</a:t>
            </a:r>
            <a:r>
              <a:rPr lang="fi-FI" sz="2400" dirty="0"/>
              <a:t>aaS – Everything ”as a Service”</a:t>
            </a:r>
          </a:p>
        </p:txBody>
      </p:sp>
      <p:sp>
        <p:nvSpPr>
          <p:cNvPr id="8" name="Arrow: Striped Right 7">
            <a:extLst>
              <a:ext uri="{FF2B5EF4-FFF2-40B4-BE49-F238E27FC236}">
                <a16:creationId xmlns="" xmlns:a16="http://schemas.microsoft.com/office/drawing/2014/main" id="{0E7B27C6-6633-1C9C-D4E7-2DF01BDE53AD}"/>
              </a:ext>
            </a:extLst>
          </p:cNvPr>
          <p:cNvSpPr/>
          <p:nvPr/>
        </p:nvSpPr>
        <p:spPr>
          <a:xfrm>
            <a:off x="2600708" y="3076196"/>
            <a:ext cx="1870550" cy="1250413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22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B81406-488D-EA4E-AFEE-3B8C9FB0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Serverless computing</a:t>
            </a:r>
            <a:r>
              <a:rPr lang="en-US" sz="3200" dirty="0"/>
              <a:t>?</a:t>
            </a:r>
          </a:p>
        </p:txBody>
      </p:sp>
      <p:sp>
        <p:nvSpPr>
          <p:cNvPr id="4" name="Subtitle">
            <a:extLst>
              <a:ext uri="{FF2B5EF4-FFF2-40B4-BE49-F238E27FC236}">
                <a16:creationId xmlns="" xmlns:a16="http://schemas.microsoft.com/office/drawing/2014/main" id="{B9BB8E7D-749E-3230-4928-4C5D677557F8}"/>
              </a:ext>
            </a:extLst>
          </p:cNvPr>
          <p:cNvSpPr txBox="1">
            <a:spLocks/>
          </p:cNvSpPr>
          <p:nvPr/>
        </p:nvSpPr>
        <p:spPr>
          <a:xfrm>
            <a:off x="1356527" y="3041767"/>
            <a:ext cx="5892571" cy="1832082"/>
          </a:xfrm>
          <a:prstGeom prst="rect">
            <a:avLst/>
          </a:prstGeom>
        </p:spPr>
        <p:txBody>
          <a:bodyPr vert="horz" lIns="9144" tIns="0" rIns="0" bIns="0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450850" algn="l"/>
                <a:tab pos="909638" algn="l"/>
                <a:tab pos="1368425" algn="l"/>
                <a:tab pos="1814513" algn="l"/>
              </a:tabLst>
              <a:defRPr sz="1200" kern="1200" baseline="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1pPr>
            <a:lvl2pPr marL="347472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Char char="–"/>
              <a:tabLst/>
              <a:defRPr sz="1200" kern="120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2pPr>
            <a:lvl3pPr marL="521208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F0502020204030204" pitchFamily="34" charset="0"/>
              <a:buChar char="o"/>
              <a:tabLst/>
              <a:defRPr sz="1100" kern="120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3pPr>
            <a:lvl4pPr marL="694944" marR="0" indent="-171450" algn="l" defTabSz="1737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  <a:defRPr sz="1000" kern="120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4pPr>
            <a:lvl5pPr marL="868680" marR="0" indent="-16986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 sz="900" kern="1200" baseline="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5pPr>
            <a:lvl6pPr marL="1042416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Azure Virtual Machines (VMs)</a:t>
            </a:r>
          </a:p>
          <a:p>
            <a:r>
              <a:rPr lang="en-US" sz="2600" dirty="0"/>
              <a:t>Azure Kubernetes service (AKS)</a:t>
            </a:r>
          </a:p>
          <a:p>
            <a:r>
              <a:rPr lang="en-US" sz="2600" dirty="0"/>
              <a:t>Azure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D813FAE-029D-E49B-1CDA-673FC0FFB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640" y="2270987"/>
            <a:ext cx="2367995" cy="60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3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B81406-488D-EA4E-AFEE-3B8C9FB0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585957"/>
            <a:ext cx="6933085" cy="476399"/>
          </a:xfrm>
        </p:spPr>
        <p:txBody>
          <a:bodyPr/>
          <a:lstStyle/>
          <a:p>
            <a:r>
              <a:rPr lang="en-US" sz="3200" dirty="0"/>
              <a:t>Azure </a:t>
            </a:r>
            <a:r>
              <a:rPr lang="en-US" sz="3200" b="1" dirty="0"/>
              <a:t>Kubernetes</a:t>
            </a:r>
            <a:r>
              <a:rPr lang="en-US" sz="3200" dirty="0"/>
              <a:t>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90C16A6-CF42-4F39-2F97-895003F01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1062356"/>
            <a:ext cx="8801100" cy="532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3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B81406-488D-EA4E-AFEE-3B8C9FB0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585957"/>
            <a:ext cx="6933085" cy="476399"/>
          </a:xfrm>
        </p:spPr>
        <p:txBody>
          <a:bodyPr/>
          <a:lstStyle/>
          <a:p>
            <a:r>
              <a:rPr lang="en-US" sz="3200" dirty="0"/>
              <a:t>Azure </a:t>
            </a:r>
            <a:r>
              <a:rPr lang="en-US" sz="3200" b="1" dirty="0"/>
              <a:t>Functions</a:t>
            </a:r>
            <a:r>
              <a:rPr lang="en-US" sz="3200" dirty="0"/>
              <a:t> Architecture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6CC26049-5D4F-DB4F-433D-230729A12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05" y="1048895"/>
            <a:ext cx="8388772" cy="517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="" xmlns:a16="http://schemas.microsoft.com/office/drawing/2014/main" id="{E1271B69-0A75-6927-C007-DC4305740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42" y="275419"/>
            <a:ext cx="2296565" cy="66101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782CF45-B450-1867-8ADF-4AE5C2E3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69" y="1169852"/>
            <a:ext cx="6933085" cy="476399"/>
          </a:xfrm>
        </p:spPr>
        <p:txBody>
          <a:bodyPr/>
          <a:lstStyle/>
          <a:p>
            <a:r>
              <a:rPr lang="en-US" sz="2800" dirty="0"/>
              <a:t>Cost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4A86D8D-2E0B-E7B8-98CF-2AB3230F3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56" y="1981782"/>
            <a:ext cx="8416887" cy="225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="" xmlns:a16="http://schemas.microsoft.com/office/drawing/2014/main" id="{E1271B69-0A75-6927-C007-DC4305740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42" y="275419"/>
            <a:ext cx="2296565" cy="66101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782CF45-B450-1867-8ADF-4AE5C2E3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69" y="1169852"/>
            <a:ext cx="6933085" cy="476399"/>
          </a:xfrm>
        </p:spPr>
        <p:txBody>
          <a:bodyPr/>
          <a:lstStyle/>
          <a:p>
            <a:r>
              <a:rPr lang="en-US" sz="2800" dirty="0"/>
              <a:t>Cost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50C1FC4-1F59-6921-1FC0-51E0E93D2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81" y="1646251"/>
            <a:ext cx="54197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6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="" xmlns:a16="http://schemas.microsoft.com/office/drawing/2014/main" id="{E1271B69-0A75-6927-C007-DC4305740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42" y="275419"/>
            <a:ext cx="2296565" cy="66101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782CF45-B450-1867-8ADF-4AE5C2E3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69" y="1169852"/>
            <a:ext cx="6933085" cy="476399"/>
          </a:xfrm>
        </p:spPr>
        <p:txBody>
          <a:bodyPr/>
          <a:lstStyle/>
          <a:p>
            <a:r>
              <a:rPr lang="en-US" sz="2800" dirty="0"/>
              <a:t>Cost comparation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24B03A9-817E-20AF-5C24-AE45A1EE2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9" y="1646251"/>
            <a:ext cx="8003180" cy="354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85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="" xmlns:a16="http://schemas.microsoft.com/office/drawing/2014/main" id="{E1271B69-0A75-6927-C007-DC4305740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42" y="275419"/>
            <a:ext cx="2296565" cy="66101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782CF45-B450-1867-8ADF-4AE5C2E3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69" y="1169852"/>
            <a:ext cx="6933085" cy="476399"/>
          </a:xfrm>
        </p:spPr>
        <p:txBody>
          <a:bodyPr/>
          <a:lstStyle/>
          <a:p>
            <a:r>
              <a:rPr lang="en-US" sz="2800" dirty="0"/>
              <a:t>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450EA41-C5E6-8234-3E0F-F68483C83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9" y="1879669"/>
            <a:ext cx="31813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7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udential_20190110_v5">
  <a:themeElements>
    <a:clrScheme name="Prudential_Colour_v8 1">
      <a:dk1>
        <a:srgbClr val="687379"/>
      </a:dk1>
      <a:lt1>
        <a:srgbClr val="FFFFFF"/>
      </a:lt1>
      <a:dk2>
        <a:srgbClr val="ED1B2E"/>
      </a:dk2>
      <a:lt2>
        <a:srgbClr val="D0D0CE"/>
      </a:lt2>
      <a:accent1>
        <a:srgbClr val="ED1B2E"/>
      </a:accent1>
      <a:accent2>
        <a:srgbClr val="F1AD79"/>
      </a:accent2>
      <a:accent3>
        <a:srgbClr val="F37682"/>
      </a:accent3>
      <a:accent4>
        <a:srgbClr val="F2C737"/>
      </a:accent4>
      <a:accent5>
        <a:srgbClr val="5CB8B2"/>
      </a:accent5>
      <a:accent6>
        <a:srgbClr val="1B365D"/>
      </a:accent6>
      <a:hlink>
        <a:srgbClr val="ED1B2E"/>
      </a:hlink>
      <a:folHlink>
        <a:srgbClr val="000000"/>
      </a:folHlink>
    </a:clrScheme>
    <a:fontScheme name="Office">
      <a:majorFont>
        <a:latin typeface="Verdana"/>
        <a:ea typeface=""/>
        <a:cs typeface=""/>
        <a:font script="Jpan" typeface="ＭＳ Ｐゴシック"/>
        <a:font script="Hang" typeface="맑은 고딕"/>
        <a:font script="Hans" typeface="微软雅黑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Jpan" typeface="ＭＳ Ｐゴシック"/>
        <a:font script="Hang" typeface="맑은 고딕"/>
        <a:font script="Hans" typeface="微软雅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sz="1400" dirty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noFill/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/>
      <a:lstStyle/>
    </a:lnDef>
    <a:txDef>
      <a:spPr>
        <a:noFill/>
      </a:spPr>
      <a:bodyPr wrap="none" lIns="0" tIns="0" rIns="0" bIns="0" rtlCol="0">
        <a:spAutoFit/>
      </a:bodyPr>
      <a:lstStyle>
        <a:defPPr algn="l">
          <a:defRPr sz="1200" smtClean="0"/>
        </a:defPPr>
      </a:lstStyle>
    </a:txDef>
  </a:objectDefaults>
  <a:extraClrSchemeLst/>
  <a:custClrLst>
    <a:custClr name="Grey 1">
      <a:srgbClr val="4E565C"/>
    </a:custClr>
    <a:custClr name="Grey 2">
      <a:srgbClr val="68737A"/>
    </a:custClr>
    <a:custClr name="Grey 3">
      <a:srgbClr val="A3ABB1"/>
    </a:custClr>
    <a:custClr name="Grey 4">
      <a:srgbClr val="C2C7CB"/>
    </a:custClr>
    <a:custClr name="Orange">
      <a:srgbClr val="EDA50A"/>
    </a:custClr>
    <a:custClr name="Light Orange">
      <a:srgbClr val="F2C737"/>
    </a:custClr>
    <a:custClr name="Deep Orange">
      <a:srgbClr val="E87722"/>
    </a:custClr>
    <a:custClr name="Peach">
      <a:srgbClr val="F1AD7A"/>
    </a:custClr>
    <a:custClr name="Pink">
      <a:srgbClr val="F47682"/>
    </a:custClr>
    <a:custClr name="Prudential Red">
      <a:srgbClr val="ED1B2E"/>
    </a:custClr>
  </a:custClrLst>
  <a:extLst>
    <a:ext uri="{05A4C25C-085E-4340-85A3-A5531E510DB2}">
      <thm15:themeFamily xmlns:thm15="http://schemas.microsoft.com/office/thememl/2012/main" name="Presentation2" id="{2BC292D1-0915-43A7-A9F5-BA623E38F9DC}" vid="{8F05903F-D302-4D90-9263-FE4A8319B6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740bff4-7bc3-42a8-9c4a-c45aee9319da}" enabled="1" method="Privileged" siteId="{7007305e-2664-4e6b-b9a4-c4d5ccfd1524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Prudential_PowerPoint_4-3_Template_v9</Template>
  <TotalTime>7309</TotalTime>
  <Words>164</Words>
  <Application>Microsoft Office PowerPoint</Application>
  <PresentationFormat>On-screen Show (4:3)</PresentationFormat>
  <Paragraphs>87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Courier New</vt:lpstr>
      <vt:lpstr>Segoe UI</vt:lpstr>
      <vt:lpstr>System Font Regular</vt:lpstr>
      <vt:lpstr>Times New Roman</vt:lpstr>
      <vt:lpstr>Verdana</vt:lpstr>
      <vt:lpstr>Wingdings</vt:lpstr>
      <vt:lpstr>Prudential_20190110_v5</vt:lpstr>
      <vt:lpstr>PowerPoint Presentation</vt:lpstr>
      <vt:lpstr>What is serverless ?</vt:lpstr>
      <vt:lpstr>Serverless computing?</vt:lpstr>
      <vt:lpstr>Azure Kubernetes Architecture</vt:lpstr>
      <vt:lpstr>Azure Functions Architecture</vt:lpstr>
      <vt:lpstr>Cost</vt:lpstr>
      <vt:lpstr>Cost</vt:lpstr>
      <vt:lpstr>Cost comparation</vt:lpstr>
      <vt:lpstr>Overview</vt:lpstr>
      <vt:lpstr>Overview</vt:lpstr>
      <vt:lpstr>DEMO</vt:lpstr>
      <vt:lpstr>DEMO</vt:lpstr>
      <vt:lpstr>Customize the HTTP endpoint</vt:lpstr>
      <vt:lpstr>Authorization level</vt:lpstr>
      <vt:lpstr>Limitation</vt:lpstr>
      <vt:lpstr>Observation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Ngô Thái Dương</dc:creator>
  <cp:lastModifiedBy>Windows User</cp:lastModifiedBy>
  <cp:revision>92</cp:revision>
  <cp:lastPrinted>2019-01-07T10:53:18Z</cp:lastPrinted>
  <dcterms:created xsi:type="dcterms:W3CDTF">2023-09-18T03:13:17Z</dcterms:created>
  <dcterms:modified xsi:type="dcterms:W3CDTF">2024-01-16T04:42:11Z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MSOLanguageID">
    <vt:lpwstr>msoLanguageIDEnglishUK</vt:lpwstr>
  </property>
  <property fmtid="{D5CDD505-2E9C-101B-9397-08002B2CF9AE}" pid="3" name="MSIP_Label_a740bff4-7bc3-42a8-9c4a-c45aee9319da_Enabled">
    <vt:lpwstr>True</vt:lpwstr>
  </property>
  <property fmtid="{D5CDD505-2E9C-101B-9397-08002B2CF9AE}" pid="4" name="MSIP_Label_a740bff4-7bc3-42a8-9c4a-c45aee9319da_SiteId">
    <vt:lpwstr>7007305e-2664-4e6b-b9a4-c4d5ccfd1524</vt:lpwstr>
  </property>
  <property fmtid="{D5CDD505-2E9C-101B-9397-08002B2CF9AE}" pid="5" name="MSIP_Label_a740bff4-7bc3-42a8-9c4a-c45aee9319da_Owner">
    <vt:lpwstr>kelly.ky.yeung@prudential.com.hk</vt:lpwstr>
  </property>
  <property fmtid="{D5CDD505-2E9C-101B-9397-08002B2CF9AE}" pid="6" name="MSIP_Label_a740bff4-7bc3-42a8-9c4a-c45aee9319da_SetDate">
    <vt:lpwstr>2019-01-21T08:01:22.7533872Z</vt:lpwstr>
  </property>
  <property fmtid="{D5CDD505-2E9C-101B-9397-08002B2CF9AE}" pid="7" name="MSIP_Label_a740bff4-7bc3-42a8-9c4a-c45aee9319da_Name">
    <vt:lpwstr>General</vt:lpwstr>
  </property>
  <property fmtid="{D5CDD505-2E9C-101B-9397-08002B2CF9AE}" pid="8" name="MSIP_Label_a740bff4-7bc3-42a8-9c4a-c45aee9319da_Application">
    <vt:lpwstr>Microsoft Azure Information Protection</vt:lpwstr>
  </property>
  <property fmtid="{D5CDD505-2E9C-101B-9397-08002B2CF9AE}" pid="9" name="MSIP_Label_a740bff4-7bc3-42a8-9c4a-c45aee9319da_Extended_MSFT_Method">
    <vt:lpwstr>Automatic</vt:lpwstr>
  </property>
  <property fmtid="{D5CDD505-2E9C-101B-9397-08002B2CF9AE}" pid="10" name="Sensitivity">
    <vt:lpwstr>General</vt:lpwstr>
  </property>
</Properties>
</file>