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6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Lato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bold.fntdata"/><Relationship Id="rId10" Type="http://schemas.openxmlformats.org/officeDocument/2006/relationships/slide" Target="slides/slide6.xml"/><Relationship Id="rId32" Type="http://schemas.openxmlformats.org/officeDocument/2006/relationships/font" Target="fonts/Raleway-regular.fntdata"/><Relationship Id="rId13" Type="http://schemas.openxmlformats.org/officeDocument/2006/relationships/slide" Target="slides/slide9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8.xml"/><Relationship Id="rId34" Type="http://schemas.openxmlformats.org/officeDocument/2006/relationships/font" Target="fonts/Raleway-italic.fntdata"/><Relationship Id="rId15" Type="http://schemas.openxmlformats.org/officeDocument/2006/relationships/slide" Target="slides/slide11.xml"/><Relationship Id="rId37" Type="http://schemas.openxmlformats.org/officeDocument/2006/relationships/font" Target="fonts/Roboto-bold.fntdata"/><Relationship Id="rId14" Type="http://schemas.openxmlformats.org/officeDocument/2006/relationships/slide" Target="slides/slide10.xml"/><Relationship Id="rId36" Type="http://schemas.openxmlformats.org/officeDocument/2006/relationships/font" Target="fonts/Robot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faabe7f3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faabe7f3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faabe7f3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faabe7f3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5011e6a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5011e6a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faabe7f3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faabe7f3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faabe7f3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faabe7f3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faabe7f3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faabe7f3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faabe7f3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faabe7f3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fce5fb26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fce5fb2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fce5fb26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fce5fb26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fce5fb2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fce5fb2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dc2e724c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dc2e724c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fce5fb26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fce5fb26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fce5fb26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fce5fb26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fce5fb26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fce5fb26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15111da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15111da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5011e6ad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65011e6ad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5011e6ad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5011e6ad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5011e6ad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5011e6ad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9cb6a51b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39cb6a51b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dc2e724ce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dc2e724c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dc2e724c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dc2e724c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faabe7f3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faabe7f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99dcdba2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99dcdba2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faabe7f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faabe7f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faabe7f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faabe7f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faabe7f3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faabe7f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E1F0F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0D6AB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D6AB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E1F0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E1F0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E1F0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E1F0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99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1F0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Roboto"/>
              <a:buChar char="●"/>
              <a:defRPr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○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■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●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○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■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●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○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■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Dự đoán khả năng tiếp tục sử dụng dịch vụ của khách hàng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2491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/>
              <a:t>Hà Xuân Hiển</a:t>
            </a:r>
            <a:endParaRPr b="1" i="1"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subTitle"/>
          </p:nvPr>
        </p:nvSpPr>
        <p:spPr>
          <a:xfrm>
            <a:off x="727952" y="4400025"/>
            <a:ext cx="7688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Tương quan giữa các yếu tố khác với churn</a:t>
            </a:r>
            <a:endParaRPr b="1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25" y="639925"/>
            <a:ext cx="8245948" cy="376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2189550" y="4539325"/>
            <a:ext cx="47649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vi" sz="1290">
                <a:latin typeface="Roboto"/>
                <a:ea typeface="Roboto"/>
                <a:cs typeface="Roboto"/>
                <a:sym typeface="Roboto"/>
              </a:rPr>
              <a:t>Tỷ lệ giới tính khách hàng</a:t>
            </a:r>
            <a:endParaRPr b="1" sz="129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924" y="702450"/>
            <a:ext cx="4856150" cy="38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2189550" y="4539325"/>
            <a:ext cx="47649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vi" sz="1290">
                <a:latin typeface="Roboto"/>
                <a:ea typeface="Roboto"/>
                <a:cs typeface="Roboto"/>
                <a:sym typeface="Roboto"/>
              </a:rPr>
              <a:t>Tỷ lệ khách hàng theo nhóm tuổi</a:t>
            </a:r>
            <a:endParaRPr b="1" sz="129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238" y="704361"/>
            <a:ext cx="3743524" cy="37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657977" y="4516875"/>
            <a:ext cx="7688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Churn rate của khách hàng theo giới tính</a:t>
            </a:r>
            <a:endParaRPr b="1"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563" y="687325"/>
            <a:ext cx="4352866" cy="37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1166950" y="4637600"/>
            <a:ext cx="68100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Số khách hàng sử dụng dịch vụ theo chu kỳ</a:t>
            </a:r>
            <a:endParaRPr b="1"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575" y="493088"/>
            <a:ext cx="5216850" cy="415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1" type="subTitle"/>
          </p:nvPr>
        </p:nvSpPr>
        <p:spPr>
          <a:xfrm>
            <a:off x="1144475" y="4609500"/>
            <a:ext cx="69675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vi" sz="1700"/>
              <a:t>Số khách hàng theo loại hình hợp đồng</a:t>
            </a:r>
            <a:endParaRPr sz="17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099" y="611388"/>
            <a:ext cx="5266250" cy="39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>
            <a:off x="941750" y="4609475"/>
            <a:ext cx="726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latin typeface="Roboto"/>
                <a:ea typeface="Roboto"/>
                <a:cs typeface="Roboto"/>
                <a:sym typeface="Roboto"/>
              </a:rPr>
              <a:t>Số khách hàng theo hợp đồng 1 tháng, 1 năm và 2 năm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00" y="1042912"/>
            <a:ext cx="8991601" cy="30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1" type="subTitle"/>
          </p:nvPr>
        </p:nvSpPr>
        <p:spPr>
          <a:xfrm>
            <a:off x="1412250" y="4773750"/>
            <a:ext cx="63195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Tỷ lệ hủy dịch vụ của khách hàng</a:t>
            </a:r>
            <a:endParaRPr b="1"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497875"/>
            <a:ext cx="5448301" cy="427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1" type="subTitle"/>
          </p:nvPr>
        </p:nvSpPr>
        <p:spPr>
          <a:xfrm>
            <a:off x="1120800" y="4552125"/>
            <a:ext cx="69024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Tỷ lệ hủy dịch vụ theo loại hợp đồng</a:t>
            </a:r>
            <a:endParaRPr b="1"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088" y="257375"/>
            <a:ext cx="6679813" cy="424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1461150" y="4614725"/>
            <a:ext cx="62217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Tỷ lệ hủy dịch vụ theo nhóm tuổi</a:t>
            </a:r>
            <a:endParaRPr b="1"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862" y="520787"/>
            <a:ext cx="5302274" cy="41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923775" y="507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Mục lục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87300" y="1660500"/>
            <a:ext cx="36114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vi" sz="1900"/>
              <a:t>Giới thiệu Dataset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vi" sz="1900"/>
              <a:t>EDA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vi" sz="1900"/>
              <a:t>Training Model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vi" sz="1900"/>
              <a:t>Model Evaluation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vi" sz="1900"/>
              <a:t>Tổng kết</a:t>
            </a:r>
            <a:endParaRPr b="1" sz="1900"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5566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Dataset bao gồm:</a:t>
            </a:r>
            <a:endParaRPr sz="1600"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Thông tin khách hàng đã hủy dịch vụ trong tháng gần đây.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Các dịch vụ khách hàng đăng ký.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Thông tin tài khoản khách hàng.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" sz="1600"/>
              <a:t>Thông tin đặc điểm khách hàng: giới tính, độ tuổi, chưa/đã kết hôn, chưa/ đã có con 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6AB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727800" y="2145150"/>
            <a:ext cx="76884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</a:t>
            </a:r>
            <a:r>
              <a:rPr lang="vi"/>
              <a:t>. Training Model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idx="1" type="subTitle"/>
          </p:nvPr>
        </p:nvSpPr>
        <p:spPr>
          <a:xfrm>
            <a:off x="727952" y="4381475"/>
            <a:ext cx="7688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Chuẩn hóa data bằng MinMaxScaler, train test split</a:t>
            </a:r>
            <a:endParaRPr b="1"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1888"/>
            <a:ext cx="8839200" cy="32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6AB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727800" y="2145150"/>
            <a:ext cx="76884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</a:t>
            </a:r>
            <a:r>
              <a:rPr lang="vi"/>
              <a:t>. Model Evaluation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idx="1" type="subTitle"/>
          </p:nvPr>
        </p:nvSpPr>
        <p:spPr>
          <a:xfrm>
            <a:off x="727952" y="4439175"/>
            <a:ext cx="76881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Đánh giá mô hình qua accuracy, AUC và chỉ số Jaccard</a:t>
            </a:r>
            <a:endParaRPr b="1"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26" y="1442175"/>
            <a:ext cx="8553526" cy="22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6AB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727800" y="2145150"/>
            <a:ext cx="76884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</a:t>
            </a:r>
            <a:r>
              <a:rPr lang="vi"/>
              <a:t>. Tổng kết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idx="1" type="subTitle"/>
          </p:nvPr>
        </p:nvSpPr>
        <p:spPr>
          <a:xfrm>
            <a:off x="729625" y="1590875"/>
            <a:ext cx="76881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/>
              <a:t>Theo các phân tích ở trên: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vi" sz="1900"/>
              <a:t>Khách hàng rời dịch vụ lên tới 73,4%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vi" sz="1900"/>
              <a:t>Tỷ lệ rời dịch vụ giữa khách hàng nam và nữ tương đương nhau.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vi" sz="1900"/>
              <a:t>Thời hạn hợp đồng càng ngắn thì khách hàng càng có xu hướng rời dịch vụ hơn.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vi" sz="1900"/>
              <a:t>Lượng khách hàng cao tuổi chỉ chiếm 16,2% nhưng tỉ lệ rời lên tới 42%.</a:t>
            </a:r>
            <a:endParaRPr b="1" sz="1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idx="1" type="subTitle"/>
          </p:nvPr>
        </p:nvSpPr>
        <p:spPr>
          <a:xfrm>
            <a:off x="729625" y="1590875"/>
            <a:ext cx="76881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/>
              <a:t>Một số đề nghị</a:t>
            </a:r>
            <a:r>
              <a:rPr b="1" lang="vi" sz="1900"/>
              <a:t>: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vi" sz="1900"/>
              <a:t>Triển khai các chương trình khuyến mãi với các gói hợp đồng dài hạn để thu hút khách hàng mới.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vi" sz="1900"/>
              <a:t>Tập trung vào các khách hàng trẻ hơn</a:t>
            </a:r>
            <a:endParaRPr b="1" sz="1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Ending.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6AB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800" y="2145150"/>
            <a:ext cx="76884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 Giới thiệu 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62948" cy="476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6AB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7800" y="2145150"/>
            <a:ext cx="76884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</a:t>
            </a:r>
            <a:r>
              <a:rPr lang="vi"/>
              <a:t>. EDA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198750" y="4553950"/>
            <a:ext cx="874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latin typeface="Roboto"/>
                <a:ea typeface="Roboto"/>
                <a:cs typeface="Roboto"/>
                <a:sym typeface="Roboto"/>
              </a:rPr>
              <a:t>Load dataset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7163"/>
            <a:ext cx="8839200" cy="3029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subTitle"/>
          </p:nvPr>
        </p:nvSpPr>
        <p:spPr>
          <a:xfrm>
            <a:off x="1823426" y="4602300"/>
            <a:ext cx="5213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Kiểm tra thông tin data</a:t>
            </a:r>
            <a:endParaRPr b="1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175" y="423000"/>
            <a:ext cx="4241598" cy="4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4317750" y="2395625"/>
            <a:ext cx="3545700" cy="13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Chuyển định dạng cột Total Charges sang dạng float, có 11 trường hợp bị  null</a:t>
            </a:r>
            <a:endParaRPr b="1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25" y="643050"/>
            <a:ext cx="3098947" cy="41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625175" y="4426150"/>
            <a:ext cx="80487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Drop các giá trị null, thay ‘Yes’ = 1, ‘No’ = 0</a:t>
            </a:r>
            <a:endParaRPr b="1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25" y="1199388"/>
            <a:ext cx="8823725" cy="27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