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Raleway"/>
      <p:regular r:id="rId37"/>
      <p:bold r:id="rId38"/>
      <p:italic r:id="rId39"/>
      <p:boldItalic r:id="rId40"/>
    </p:embeddedFon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46" Type="http://schemas.openxmlformats.org/officeDocument/2006/relationships/font" Target="fonts/Lato-bold.fntdata"/><Relationship Id="rId23" Type="http://schemas.openxmlformats.org/officeDocument/2006/relationships/slide" Target="slides/slide19.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Lato-boldItalic.fntdata"/><Relationship Id="rId25" Type="http://schemas.openxmlformats.org/officeDocument/2006/relationships/slide" Target="slides/slide21.xml"/><Relationship Id="rId47" Type="http://schemas.openxmlformats.org/officeDocument/2006/relationships/font" Target="fonts/La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aleway-italic.fntdata"/><Relationship Id="rId16" Type="http://schemas.openxmlformats.org/officeDocument/2006/relationships/slide" Target="slides/slide12.xml"/><Relationship Id="rId38" Type="http://schemas.openxmlformats.org/officeDocument/2006/relationships/font" Target="fonts/Raleway-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faabe7f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faabe7f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faabe7f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faabe7f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faabe7f3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faabe7f3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faabe7f3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faabe7f3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faabe7f3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faabe7f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faabe7f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faabe7f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faabe7f3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faabe7f3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fce5fb2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fce5fb2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fce5fb2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fce5fb2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fce5fb2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fce5fb2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dc2e724c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dc2e724c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fce5fb2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fce5fb2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fce5fb2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fce5fb2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fce5fb2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fce5fb2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fce5fb26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fce5fb26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fce5fb26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fce5fb26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fce5fb26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fce5fb26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fce5fb26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fce5fb26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fce5fb26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fce5fb26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fce5fb26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fce5fb26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15111da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15111da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c2e724c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c2e724c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fce5fb2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fce5fb2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15111da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15111da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9cb6a51b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9cb6a51b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dc2e724c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dc2e724c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dc2e724c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dc2e724c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faabe7f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faabe7f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99dcdba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99dcdba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faabe7f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faabe7f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faabe7f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faabe7f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1F0FE"/>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D6ABF"/>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D6ABF"/>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rgbClr val="E1F0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rgbClr val="E1F0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rgbClr val="E1F0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rgbClr val="E1F0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9900"/>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rgbClr val="E1F0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Roboto"/>
              <a:buChar char="●"/>
              <a:defRPr sz="1300">
                <a:solidFill>
                  <a:schemeClr val="accent1"/>
                </a:solidFill>
                <a:latin typeface="Roboto"/>
                <a:ea typeface="Roboto"/>
                <a:cs typeface="Roboto"/>
                <a:sym typeface="Roboto"/>
              </a:defRPr>
            </a:lvl1pPr>
            <a:lvl2pPr indent="-298450" lvl="1" marL="9144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2pPr>
            <a:lvl3pPr indent="-298450" lvl="2" marL="13716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3pPr>
            <a:lvl4pPr indent="-298450" lvl="3" marL="18288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4pPr>
            <a:lvl5pPr indent="-298450" lvl="4" marL="22860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5pPr>
            <a:lvl6pPr indent="-298450" lvl="5" marL="27432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6pPr>
            <a:lvl7pPr indent="-298450" lvl="6" marL="32004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7pPr>
            <a:lvl8pPr indent="-298450" lvl="7" marL="36576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8pPr>
            <a:lvl9pPr indent="-298450" lvl="8" marL="4114800">
              <a:lnSpc>
                <a:spcPct val="115000"/>
              </a:lnSpc>
              <a:spcBef>
                <a:spcPts val="0"/>
              </a:spcBef>
              <a:spcAft>
                <a:spcPts val="0"/>
              </a:spcAft>
              <a:buClr>
                <a:schemeClr val="accent1"/>
              </a:buClr>
              <a:buSzPts val="1100"/>
              <a:buFont typeface="Roboto"/>
              <a:buChar char="■"/>
              <a:defRPr sz="1100">
                <a:solidFill>
                  <a:schemeClr val="accent1"/>
                </a:solidFill>
                <a:latin typeface="Roboto"/>
                <a:ea typeface="Roboto"/>
                <a:cs typeface="Roboto"/>
                <a:sym typeface="Robo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4.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Đánh giá khả năng nhảy việc của nhân sự</a:t>
            </a:r>
            <a:endParaRPr/>
          </a:p>
        </p:txBody>
      </p:sp>
      <p:sp>
        <p:nvSpPr>
          <p:cNvPr id="87" name="Google Shape;87;p13"/>
          <p:cNvSpPr txBox="1"/>
          <p:nvPr>
            <p:ph idx="1" type="subTitle"/>
          </p:nvPr>
        </p:nvSpPr>
        <p:spPr>
          <a:xfrm>
            <a:off x="729625" y="32491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Nhóm 5 - MindX - Thành viên:</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vi"/>
              <a:t>Hà Xuân Hiển</a:t>
            </a:r>
            <a:endParaRPr/>
          </a:p>
          <a:p>
            <a:pPr indent="0" lvl="0" marL="0" rtl="0" algn="l">
              <a:spcBef>
                <a:spcPts val="0"/>
              </a:spcBef>
              <a:spcAft>
                <a:spcPts val="0"/>
              </a:spcAft>
              <a:buNone/>
            </a:pPr>
            <a:r>
              <a:t/>
            </a:r>
            <a:endParaRPr b="1" i="1"/>
          </a:p>
          <a:p>
            <a:pPr indent="0" lvl="0" marL="0" rtl="0" algn="l">
              <a:spcBef>
                <a:spcPts val="0"/>
              </a:spcBef>
              <a:spcAft>
                <a:spcPts val="0"/>
              </a:spcAft>
              <a:buNone/>
            </a:pPr>
            <a:r>
              <a:rPr b="1" i="1" lang="vi"/>
              <a:t>Mentor: Võ Thục Khánh Huyền</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subTitle"/>
          </p:nvPr>
        </p:nvSpPr>
        <p:spPr>
          <a:xfrm>
            <a:off x="625175" y="4426150"/>
            <a:ext cx="8048700" cy="54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Kiểm tra các giá trị null và các giá trị trùng lặp</a:t>
            </a:r>
            <a:endParaRPr b="1"/>
          </a:p>
        </p:txBody>
      </p:sp>
      <p:pic>
        <p:nvPicPr>
          <p:cNvPr id="138" name="Google Shape;138;p22"/>
          <p:cNvPicPr preferRelativeResize="0"/>
          <p:nvPr/>
        </p:nvPicPr>
        <p:blipFill>
          <a:blip r:embed="rId3">
            <a:alphaModFix/>
          </a:blip>
          <a:stretch>
            <a:fillRect/>
          </a:stretch>
        </p:blipFill>
        <p:spPr>
          <a:xfrm>
            <a:off x="625175" y="1014000"/>
            <a:ext cx="3635425" cy="2941525"/>
          </a:xfrm>
          <a:prstGeom prst="rect">
            <a:avLst/>
          </a:prstGeom>
          <a:noFill/>
          <a:ln>
            <a:noFill/>
          </a:ln>
        </p:spPr>
      </p:pic>
      <p:pic>
        <p:nvPicPr>
          <p:cNvPr id="139" name="Google Shape;139;p22"/>
          <p:cNvPicPr preferRelativeResize="0"/>
          <p:nvPr/>
        </p:nvPicPr>
        <p:blipFill>
          <a:blip r:embed="rId4">
            <a:alphaModFix/>
          </a:blip>
          <a:stretch>
            <a:fillRect/>
          </a:stretch>
        </p:blipFill>
        <p:spPr>
          <a:xfrm>
            <a:off x="4749500" y="1014000"/>
            <a:ext cx="3924375" cy="15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subTitle"/>
          </p:nvPr>
        </p:nvSpPr>
        <p:spPr>
          <a:xfrm>
            <a:off x="727952" y="4400025"/>
            <a:ext cx="7688100" cy="54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Drop các giá trị trùng lặp</a:t>
            </a:r>
            <a:endParaRPr b="1"/>
          </a:p>
        </p:txBody>
      </p:sp>
      <p:pic>
        <p:nvPicPr>
          <p:cNvPr id="145" name="Google Shape;145;p23"/>
          <p:cNvPicPr preferRelativeResize="0"/>
          <p:nvPr/>
        </p:nvPicPr>
        <p:blipFill>
          <a:blip r:embed="rId3">
            <a:alphaModFix/>
          </a:blip>
          <a:stretch>
            <a:fillRect/>
          </a:stretch>
        </p:blipFill>
        <p:spPr>
          <a:xfrm>
            <a:off x="567538" y="504850"/>
            <a:ext cx="8008925" cy="358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152375" y="578100"/>
            <a:ext cx="4381500" cy="1333500"/>
          </a:xfrm>
          <a:prstGeom prst="rect">
            <a:avLst/>
          </a:prstGeom>
          <a:noFill/>
          <a:ln>
            <a:noFill/>
          </a:ln>
        </p:spPr>
      </p:pic>
      <p:pic>
        <p:nvPicPr>
          <p:cNvPr id="151" name="Google Shape;151;p24"/>
          <p:cNvPicPr preferRelativeResize="0"/>
          <p:nvPr/>
        </p:nvPicPr>
        <p:blipFill>
          <a:blip r:embed="rId4">
            <a:alphaModFix/>
          </a:blip>
          <a:stretch>
            <a:fillRect/>
          </a:stretch>
        </p:blipFill>
        <p:spPr>
          <a:xfrm>
            <a:off x="176188" y="2009775"/>
            <a:ext cx="4333875" cy="1123950"/>
          </a:xfrm>
          <a:prstGeom prst="rect">
            <a:avLst/>
          </a:prstGeom>
          <a:noFill/>
          <a:ln>
            <a:noFill/>
          </a:ln>
        </p:spPr>
      </p:pic>
      <p:pic>
        <p:nvPicPr>
          <p:cNvPr id="152" name="Google Shape;152;p24"/>
          <p:cNvPicPr preferRelativeResize="0"/>
          <p:nvPr/>
        </p:nvPicPr>
        <p:blipFill>
          <a:blip r:embed="rId5">
            <a:alphaModFix/>
          </a:blip>
          <a:stretch>
            <a:fillRect/>
          </a:stretch>
        </p:blipFill>
        <p:spPr>
          <a:xfrm>
            <a:off x="4757750" y="578100"/>
            <a:ext cx="4067150" cy="1333500"/>
          </a:xfrm>
          <a:prstGeom prst="rect">
            <a:avLst/>
          </a:prstGeom>
          <a:noFill/>
          <a:ln>
            <a:noFill/>
          </a:ln>
        </p:spPr>
      </p:pic>
      <p:pic>
        <p:nvPicPr>
          <p:cNvPr id="153" name="Google Shape;153;p24"/>
          <p:cNvPicPr preferRelativeResize="0"/>
          <p:nvPr/>
        </p:nvPicPr>
        <p:blipFill>
          <a:blip r:embed="rId6">
            <a:alphaModFix/>
          </a:blip>
          <a:stretch>
            <a:fillRect/>
          </a:stretch>
        </p:blipFill>
        <p:spPr>
          <a:xfrm>
            <a:off x="176200" y="3231900"/>
            <a:ext cx="4333875" cy="923925"/>
          </a:xfrm>
          <a:prstGeom prst="rect">
            <a:avLst/>
          </a:prstGeom>
          <a:noFill/>
          <a:ln>
            <a:noFill/>
          </a:ln>
        </p:spPr>
      </p:pic>
      <p:pic>
        <p:nvPicPr>
          <p:cNvPr id="154" name="Google Shape;154;p24"/>
          <p:cNvPicPr preferRelativeResize="0"/>
          <p:nvPr/>
        </p:nvPicPr>
        <p:blipFill>
          <a:blip r:embed="rId7">
            <a:alphaModFix/>
          </a:blip>
          <a:stretch>
            <a:fillRect/>
          </a:stretch>
        </p:blipFill>
        <p:spPr>
          <a:xfrm>
            <a:off x="4757750" y="2019300"/>
            <a:ext cx="4067150" cy="1104900"/>
          </a:xfrm>
          <a:prstGeom prst="rect">
            <a:avLst/>
          </a:prstGeom>
          <a:noFill/>
          <a:ln>
            <a:noFill/>
          </a:ln>
        </p:spPr>
      </p:pic>
      <p:pic>
        <p:nvPicPr>
          <p:cNvPr id="155" name="Google Shape;155;p24"/>
          <p:cNvPicPr preferRelativeResize="0"/>
          <p:nvPr/>
        </p:nvPicPr>
        <p:blipFill>
          <a:blip r:embed="rId8">
            <a:alphaModFix/>
          </a:blip>
          <a:stretch>
            <a:fillRect/>
          </a:stretch>
        </p:blipFill>
        <p:spPr>
          <a:xfrm>
            <a:off x="4757750" y="3231900"/>
            <a:ext cx="4067150" cy="923925"/>
          </a:xfrm>
          <a:prstGeom prst="rect">
            <a:avLst/>
          </a:prstGeom>
          <a:noFill/>
          <a:ln>
            <a:noFill/>
          </a:ln>
        </p:spPr>
      </p:pic>
      <p:sp>
        <p:nvSpPr>
          <p:cNvPr id="156" name="Google Shape;156;p24"/>
          <p:cNvSpPr txBox="1"/>
          <p:nvPr/>
        </p:nvSpPr>
        <p:spPr>
          <a:xfrm>
            <a:off x="2189550" y="4399375"/>
            <a:ext cx="4764900" cy="4830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935"/>
              <a:buNone/>
            </a:pPr>
            <a:r>
              <a:rPr b="1" lang="vi" sz="1290">
                <a:latin typeface="Roboto"/>
                <a:ea typeface="Roboto"/>
                <a:cs typeface="Roboto"/>
                <a:sym typeface="Roboto"/>
              </a:rPr>
              <a:t>Education, Payment Tier, City, Everbenched, Gender, LeaveOrNot (trái sang phải)</a:t>
            </a:r>
            <a:endParaRPr b="1" sz="129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subTitle"/>
          </p:nvPr>
        </p:nvSpPr>
        <p:spPr>
          <a:xfrm>
            <a:off x="727952" y="4073650"/>
            <a:ext cx="7688100" cy="54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Joining Year, Experience in Current Domain, Age</a:t>
            </a:r>
            <a:endParaRPr b="1"/>
          </a:p>
        </p:txBody>
      </p:sp>
      <p:pic>
        <p:nvPicPr>
          <p:cNvPr id="162" name="Google Shape;162;p25"/>
          <p:cNvPicPr preferRelativeResize="0"/>
          <p:nvPr/>
        </p:nvPicPr>
        <p:blipFill>
          <a:blip r:embed="rId3">
            <a:alphaModFix/>
          </a:blip>
          <a:stretch>
            <a:fillRect/>
          </a:stretch>
        </p:blipFill>
        <p:spPr>
          <a:xfrm>
            <a:off x="178525" y="1585938"/>
            <a:ext cx="2762250" cy="1971675"/>
          </a:xfrm>
          <a:prstGeom prst="rect">
            <a:avLst/>
          </a:prstGeom>
          <a:noFill/>
          <a:ln>
            <a:noFill/>
          </a:ln>
        </p:spPr>
      </p:pic>
      <p:pic>
        <p:nvPicPr>
          <p:cNvPr id="163" name="Google Shape;163;p25"/>
          <p:cNvPicPr preferRelativeResize="0"/>
          <p:nvPr/>
        </p:nvPicPr>
        <p:blipFill>
          <a:blip r:embed="rId4">
            <a:alphaModFix/>
          </a:blip>
          <a:stretch>
            <a:fillRect/>
          </a:stretch>
        </p:blipFill>
        <p:spPr>
          <a:xfrm>
            <a:off x="6285750" y="1585950"/>
            <a:ext cx="2714625" cy="1971675"/>
          </a:xfrm>
          <a:prstGeom prst="rect">
            <a:avLst/>
          </a:prstGeom>
          <a:noFill/>
          <a:ln>
            <a:noFill/>
          </a:ln>
        </p:spPr>
      </p:pic>
      <p:pic>
        <p:nvPicPr>
          <p:cNvPr id="164" name="Google Shape;164;p25"/>
          <p:cNvPicPr preferRelativeResize="0"/>
          <p:nvPr/>
        </p:nvPicPr>
        <p:blipFill>
          <a:blip r:embed="rId5">
            <a:alphaModFix/>
          </a:blip>
          <a:stretch>
            <a:fillRect/>
          </a:stretch>
        </p:blipFill>
        <p:spPr>
          <a:xfrm>
            <a:off x="3322625" y="1600188"/>
            <a:ext cx="2581275"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subTitle"/>
          </p:nvPr>
        </p:nvSpPr>
        <p:spPr>
          <a:xfrm>
            <a:off x="1166950" y="4637600"/>
            <a:ext cx="6810000" cy="43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Sự tương quan giữa giới tính và khả năng nhảy việc</a:t>
            </a:r>
            <a:endParaRPr b="1"/>
          </a:p>
        </p:txBody>
      </p:sp>
      <p:pic>
        <p:nvPicPr>
          <p:cNvPr id="170" name="Google Shape;170;p26"/>
          <p:cNvPicPr preferRelativeResize="0"/>
          <p:nvPr/>
        </p:nvPicPr>
        <p:blipFill>
          <a:blip r:embed="rId3">
            <a:alphaModFix/>
          </a:blip>
          <a:stretch>
            <a:fillRect/>
          </a:stretch>
        </p:blipFill>
        <p:spPr>
          <a:xfrm>
            <a:off x="1167038" y="132425"/>
            <a:ext cx="6809924" cy="433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1" type="subTitle"/>
          </p:nvPr>
        </p:nvSpPr>
        <p:spPr>
          <a:xfrm>
            <a:off x="1144475" y="4609500"/>
            <a:ext cx="6967500" cy="393900"/>
          </a:xfrm>
          <a:prstGeom prst="rect">
            <a:avLst/>
          </a:prstGeom>
        </p:spPr>
        <p:txBody>
          <a:bodyPr anchorCtr="0" anchor="ctr" bIns="91425" lIns="91425" spcFirstLastPara="1" rIns="91425" wrap="square" tIns="91425">
            <a:spAutoFit/>
          </a:bodyPr>
          <a:lstStyle/>
          <a:p>
            <a:pPr indent="0" lvl="0" marL="0" rtl="0" algn="ctr">
              <a:lnSpc>
                <a:spcPct val="80000"/>
              </a:lnSpc>
              <a:spcBef>
                <a:spcPts val="0"/>
              </a:spcBef>
              <a:spcAft>
                <a:spcPts val="0"/>
              </a:spcAft>
              <a:buSzPts val="688"/>
              <a:buNone/>
            </a:pPr>
            <a:r>
              <a:rPr b="1" lang="vi" sz="1700"/>
              <a:t>Tình trạng nhân sự nhảy việc ở các thành phố</a:t>
            </a:r>
            <a:endParaRPr sz="1700"/>
          </a:p>
        </p:txBody>
      </p:sp>
      <p:pic>
        <p:nvPicPr>
          <p:cNvPr id="176" name="Google Shape;176;p27"/>
          <p:cNvPicPr preferRelativeResize="0"/>
          <p:nvPr/>
        </p:nvPicPr>
        <p:blipFill>
          <a:blip r:embed="rId3">
            <a:alphaModFix/>
          </a:blip>
          <a:stretch>
            <a:fillRect/>
          </a:stretch>
        </p:blipFill>
        <p:spPr>
          <a:xfrm>
            <a:off x="1144500" y="139800"/>
            <a:ext cx="6967450" cy="427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8"/>
          <p:cNvPicPr preferRelativeResize="0"/>
          <p:nvPr/>
        </p:nvPicPr>
        <p:blipFill>
          <a:blip r:embed="rId3">
            <a:alphaModFix/>
          </a:blip>
          <a:stretch>
            <a:fillRect/>
          </a:stretch>
        </p:blipFill>
        <p:spPr>
          <a:xfrm>
            <a:off x="941875" y="111450"/>
            <a:ext cx="7260251" cy="4354925"/>
          </a:xfrm>
          <a:prstGeom prst="rect">
            <a:avLst/>
          </a:prstGeom>
          <a:noFill/>
          <a:ln>
            <a:noFill/>
          </a:ln>
        </p:spPr>
      </p:pic>
      <p:sp>
        <p:nvSpPr>
          <p:cNvPr id="182" name="Google Shape;182;p28"/>
          <p:cNvSpPr txBox="1"/>
          <p:nvPr/>
        </p:nvSpPr>
        <p:spPr>
          <a:xfrm>
            <a:off x="941750" y="4609475"/>
            <a:ext cx="7260300" cy="431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vi" sz="1600">
                <a:solidFill>
                  <a:schemeClr val="accent1"/>
                </a:solidFill>
                <a:latin typeface="Roboto"/>
                <a:ea typeface="Roboto"/>
                <a:cs typeface="Roboto"/>
                <a:sym typeface="Roboto"/>
              </a:rPr>
              <a:t>Sự tương quan giữa việc ‘cho ngồi không’ và khả năng nhảy việc</a:t>
            </a:r>
            <a:endParaRPr sz="16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subTitle"/>
          </p:nvPr>
        </p:nvSpPr>
        <p:spPr>
          <a:xfrm>
            <a:off x="1380725" y="4479875"/>
            <a:ext cx="6382500" cy="431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vi"/>
              <a:t>Quan hệ giữa bậc lương và khả năng nhảy việc</a:t>
            </a:r>
            <a:endParaRPr b="1"/>
          </a:p>
        </p:txBody>
      </p:sp>
      <p:pic>
        <p:nvPicPr>
          <p:cNvPr id="188" name="Google Shape;188;p29"/>
          <p:cNvPicPr preferRelativeResize="0"/>
          <p:nvPr/>
        </p:nvPicPr>
        <p:blipFill>
          <a:blip r:embed="rId3">
            <a:alphaModFix/>
          </a:blip>
          <a:stretch>
            <a:fillRect/>
          </a:stretch>
        </p:blipFill>
        <p:spPr>
          <a:xfrm>
            <a:off x="1380812" y="222650"/>
            <a:ext cx="6382394" cy="406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 type="subTitle"/>
          </p:nvPr>
        </p:nvSpPr>
        <p:spPr>
          <a:xfrm>
            <a:off x="1120800" y="4552125"/>
            <a:ext cx="6902400" cy="431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vi"/>
              <a:t>Quan hệ giữa tuổi và khả năng nhảy việc</a:t>
            </a:r>
            <a:endParaRPr b="1"/>
          </a:p>
        </p:txBody>
      </p:sp>
      <p:pic>
        <p:nvPicPr>
          <p:cNvPr id="194" name="Google Shape;194;p30"/>
          <p:cNvPicPr preferRelativeResize="0"/>
          <p:nvPr/>
        </p:nvPicPr>
        <p:blipFill>
          <a:blip r:embed="rId3">
            <a:alphaModFix/>
          </a:blip>
          <a:stretch>
            <a:fillRect/>
          </a:stretch>
        </p:blipFill>
        <p:spPr>
          <a:xfrm>
            <a:off x="1120825" y="110250"/>
            <a:ext cx="6902351" cy="444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subTitle"/>
          </p:nvPr>
        </p:nvSpPr>
        <p:spPr>
          <a:xfrm>
            <a:off x="1461100" y="4381475"/>
            <a:ext cx="6221700" cy="431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vi"/>
              <a:t>Quan hệ giữa kinh nghiệm và khả năng nhảy việc</a:t>
            </a:r>
            <a:endParaRPr b="1"/>
          </a:p>
        </p:txBody>
      </p:sp>
      <p:pic>
        <p:nvPicPr>
          <p:cNvPr id="200" name="Google Shape;200;p31"/>
          <p:cNvPicPr preferRelativeResize="0"/>
          <p:nvPr/>
        </p:nvPicPr>
        <p:blipFill>
          <a:blip r:embed="rId3">
            <a:alphaModFix/>
          </a:blip>
          <a:stretch>
            <a:fillRect/>
          </a:stretch>
        </p:blipFill>
        <p:spPr>
          <a:xfrm>
            <a:off x="1461126" y="222650"/>
            <a:ext cx="6221749" cy="4003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923775" y="507625"/>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Mục lục</a:t>
            </a:r>
            <a:endParaRPr/>
          </a:p>
        </p:txBody>
      </p:sp>
      <p:sp>
        <p:nvSpPr>
          <p:cNvPr id="93" name="Google Shape;93;p14"/>
          <p:cNvSpPr txBox="1"/>
          <p:nvPr>
            <p:ph idx="2" type="body"/>
          </p:nvPr>
        </p:nvSpPr>
        <p:spPr>
          <a:xfrm>
            <a:off x="5187300" y="1660500"/>
            <a:ext cx="3611400" cy="1822500"/>
          </a:xfrm>
          <a:prstGeom prst="rect">
            <a:avLst/>
          </a:prstGeom>
        </p:spPr>
        <p:txBody>
          <a:bodyPr anchorCtr="0" anchor="t" bIns="91425" lIns="91425" spcFirstLastPara="1" rIns="91425" wrap="square" tIns="91425">
            <a:spAutoFit/>
          </a:bodyPr>
          <a:lstStyle/>
          <a:p>
            <a:pPr indent="-349250" lvl="0" marL="457200" rtl="0" algn="l">
              <a:spcBef>
                <a:spcPts val="0"/>
              </a:spcBef>
              <a:spcAft>
                <a:spcPts val="0"/>
              </a:spcAft>
              <a:buSzPts val="1900"/>
              <a:buAutoNum type="arabicPeriod"/>
            </a:pPr>
            <a:r>
              <a:rPr b="1" lang="vi" sz="1900"/>
              <a:t>Giới thiệu Dataset</a:t>
            </a:r>
            <a:endParaRPr b="1" sz="1900"/>
          </a:p>
          <a:p>
            <a:pPr indent="-349250" lvl="0" marL="457200" rtl="0" algn="l">
              <a:spcBef>
                <a:spcPts val="0"/>
              </a:spcBef>
              <a:spcAft>
                <a:spcPts val="0"/>
              </a:spcAft>
              <a:buSzPts val="1900"/>
              <a:buAutoNum type="arabicPeriod"/>
            </a:pPr>
            <a:r>
              <a:rPr b="1" lang="vi" sz="1900"/>
              <a:t>EDA</a:t>
            </a:r>
            <a:endParaRPr b="1" sz="1900"/>
          </a:p>
          <a:p>
            <a:pPr indent="-349250" lvl="0" marL="457200" rtl="0" algn="l">
              <a:spcBef>
                <a:spcPts val="0"/>
              </a:spcBef>
              <a:spcAft>
                <a:spcPts val="0"/>
              </a:spcAft>
              <a:buSzPts val="1900"/>
              <a:buAutoNum type="arabicPeriod"/>
            </a:pPr>
            <a:r>
              <a:rPr b="1" lang="vi" sz="1900"/>
              <a:t>Data Processing</a:t>
            </a:r>
            <a:endParaRPr b="1" sz="1900"/>
          </a:p>
          <a:p>
            <a:pPr indent="-349250" lvl="0" marL="457200" rtl="0" algn="l">
              <a:spcBef>
                <a:spcPts val="0"/>
              </a:spcBef>
              <a:spcAft>
                <a:spcPts val="0"/>
              </a:spcAft>
              <a:buSzPts val="1900"/>
              <a:buAutoNum type="arabicPeriod"/>
            </a:pPr>
            <a:r>
              <a:rPr b="1" lang="vi" sz="1900"/>
              <a:t>Training Model</a:t>
            </a:r>
            <a:endParaRPr b="1" sz="1900"/>
          </a:p>
          <a:p>
            <a:pPr indent="-349250" lvl="0" marL="457200" rtl="0" algn="l">
              <a:spcBef>
                <a:spcPts val="0"/>
              </a:spcBef>
              <a:spcAft>
                <a:spcPts val="0"/>
              </a:spcAft>
              <a:buSzPts val="1900"/>
              <a:buAutoNum type="arabicPeriod"/>
            </a:pPr>
            <a:r>
              <a:rPr b="1" lang="vi" sz="1900"/>
              <a:t>Model Evaluation</a:t>
            </a:r>
            <a:endParaRPr b="1" sz="1900"/>
          </a:p>
        </p:txBody>
      </p:sp>
      <p:sp>
        <p:nvSpPr>
          <p:cNvPr id="94" name="Google Shape;94;p14"/>
          <p:cNvSpPr txBox="1"/>
          <p:nvPr>
            <p:ph idx="2" type="body"/>
          </p:nvPr>
        </p:nvSpPr>
        <p:spPr>
          <a:xfrm>
            <a:off x="556625" y="1352625"/>
            <a:ext cx="3374400" cy="3025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vi" sz="1600"/>
              <a:t>Dataset này chứa thông tin về các nhân viên trong một công ty, bao gồm học vấn, lịch sử làm việc, đặc điểm dân số và các yếu tố liên quan đến việc làm. Nó đã được ẩn danh để bảo vệ sự riêng tư nhưng vẫn cung cấp thông tin quý báu về lực lượng lao động.</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6ABF"/>
        </a:solidFill>
      </p:bgPr>
    </p:bg>
    <p:spTree>
      <p:nvGrpSpPr>
        <p:cNvPr id="204" name="Shape 204"/>
        <p:cNvGrpSpPr/>
        <p:nvPr/>
      </p:nvGrpSpPr>
      <p:grpSpPr>
        <a:xfrm>
          <a:off x="0" y="0"/>
          <a:ext cx="0" cy="0"/>
          <a:chOff x="0" y="0"/>
          <a:chExt cx="0" cy="0"/>
        </a:xfrm>
      </p:grpSpPr>
      <p:sp>
        <p:nvSpPr>
          <p:cNvPr id="205" name="Google Shape;205;p32"/>
          <p:cNvSpPr txBox="1"/>
          <p:nvPr>
            <p:ph type="title"/>
          </p:nvPr>
        </p:nvSpPr>
        <p:spPr>
          <a:xfrm>
            <a:off x="727800" y="2145150"/>
            <a:ext cx="7688400" cy="85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3</a:t>
            </a:r>
            <a:r>
              <a:rPr lang="vi"/>
              <a:t>. Data Processing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1" type="subTitle"/>
          </p:nvPr>
        </p:nvSpPr>
        <p:spPr>
          <a:xfrm>
            <a:off x="973500" y="4578225"/>
            <a:ext cx="7196700" cy="4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vi"/>
              <a:t>Kiểm tra lại thông tin data</a:t>
            </a:r>
            <a:endParaRPr b="1"/>
          </a:p>
        </p:txBody>
      </p:sp>
      <p:pic>
        <p:nvPicPr>
          <p:cNvPr id="211" name="Google Shape;211;p33"/>
          <p:cNvPicPr preferRelativeResize="0"/>
          <p:nvPr/>
        </p:nvPicPr>
        <p:blipFill>
          <a:blip r:embed="rId3">
            <a:alphaModFix/>
          </a:blip>
          <a:stretch>
            <a:fillRect/>
          </a:stretch>
        </p:blipFill>
        <p:spPr>
          <a:xfrm>
            <a:off x="973575" y="138325"/>
            <a:ext cx="7196850" cy="42439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4"/>
          <p:cNvPicPr preferRelativeResize="0"/>
          <p:nvPr/>
        </p:nvPicPr>
        <p:blipFill>
          <a:blip r:embed="rId3">
            <a:alphaModFix/>
          </a:blip>
          <a:stretch>
            <a:fillRect/>
          </a:stretch>
        </p:blipFill>
        <p:spPr>
          <a:xfrm>
            <a:off x="219525" y="125400"/>
            <a:ext cx="8704950" cy="4385275"/>
          </a:xfrm>
          <a:prstGeom prst="rect">
            <a:avLst/>
          </a:prstGeom>
          <a:noFill/>
          <a:ln>
            <a:noFill/>
          </a:ln>
        </p:spPr>
      </p:pic>
      <p:sp>
        <p:nvSpPr>
          <p:cNvPr id="217" name="Google Shape;217;p34"/>
          <p:cNvSpPr txBox="1"/>
          <p:nvPr/>
        </p:nvSpPr>
        <p:spPr>
          <a:xfrm>
            <a:off x="219525" y="4637575"/>
            <a:ext cx="8705100" cy="43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1600">
                <a:latin typeface="Roboto"/>
                <a:ea typeface="Roboto"/>
                <a:cs typeface="Roboto"/>
                <a:sym typeface="Roboto"/>
              </a:rPr>
              <a:t>Liệt kê các giá trị unique và chuyển thành dạng số</a:t>
            </a:r>
            <a:endParaRPr b="1" sz="16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1" type="subTitle"/>
          </p:nvPr>
        </p:nvSpPr>
        <p:spPr>
          <a:xfrm>
            <a:off x="195650" y="4479850"/>
            <a:ext cx="8752500" cy="4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vi"/>
              <a:t>Dataset sau khi định dạng lại</a:t>
            </a:r>
            <a:endParaRPr b="1"/>
          </a:p>
        </p:txBody>
      </p:sp>
      <p:pic>
        <p:nvPicPr>
          <p:cNvPr id="223" name="Google Shape;223;p35"/>
          <p:cNvPicPr preferRelativeResize="0"/>
          <p:nvPr/>
        </p:nvPicPr>
        <p:blipFill>
          <a:blip r:embed="rId3">
            <a:alphaModFix/>
          </a:blip>
          <a:stretch>
            <a:fillRect/>
          </a:stretch>
        </p:blipFill>
        <p:spPr>
          <a:xfrm>
            <a:off x="195700" y="405350"/>
            <a:ext cx="8752599" cy="3740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6"/>
          <p:cNvPicPr preferRelativeResize="0"/>
          <p:nvPr/>
        </p:nvPicPr>
        <p:blipFill>
          <a:blip r:embed="rId3">
            <a:alphaModFix/>
          </a:blip>
          <a:stretch>
            <a:fillRect/>
          </a:stretch>
        </p:blipFill>
        <p:spPr>
          <a:xfrm>
            <a:off x="1774300" y="146388"/>
            <a:ext cx="5595400" cy="485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6ABF"/>
        </a:solidFill>
      </p:bgPr>
    </p:bg>
    <p:spTree>
      <p:nvGrpSpPr>
        <p:cNvPr id="232" name="Shape 232"/>
        <p:cNvGrpSpPr/>
        <p:nvPr/>
      </p:nvGrpSpPr>
      <p:grpSpPr>
        <a:xfrm>
          <a:off x="0" y="0"/>
          <a:ext cx="0" cy="0"/>
          <a:chOff x="0" y="0"/>
          <a:chExt cx="0" cy="0"/>
        </a:xfrm>
      </p:grpSpPr>
      <p:sp>
        <p:nvSpPr>
          <p:cNvPr id="233" name="Google Shape;233;p37"/>
          <p:cNvSpPr txBox="1"/>
          <p:nvPr>
            <p:ph type="title"/>
          </p:nvPr>
        </p:nvSpPr>
        <p:spPr>
          <a:xfrm>
            <a:off x="727800" y="2145150"/>
            <a:ext cx="7688400" cy="85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4</a:t>
            </a:r>
            <a:r>
              <a:rPr lang="vi"/>
              <a:t>. Training Model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idx="1" type="subTitle"/>
          </p:nvPr>
        </p:nvSpPr>
        <p:spPr>
          <a:xfrm>
            <a:off x="439325" y="4437700"/>
            <a:ext cx="8265300" cy="54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Các feature được chọn để training model</a:t>
            </a:r>
            <a:endParaRPr b="1"/>
          </a:p>
        </p:txBody>
      </p:sp>
      <p:pic>
        <p:nvPicPr>
          <p:cNvPr id="239" name="Google Shape;239;p38"/>
          <p:cNvPicPr preferRelativeResize="0"/>
          <p:nvPr/>
        </p:nvPicPr>
        <p:blipFill>
          <a:blip r:embed="rId3">
            <a:alphaModFix/>
          </a:blip>
          <a:stretch>
            <a:fillRect/>
          </a:stretch>
        </p:blipFill>
        <p:spPr>
          <a:xfrm>
            <a:off x="1778863" y="323900"/>
            <a:ext cx="5586266" cy="3983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idx="1" type="subTitle"/>
          </p:nvPr>
        </p:nvSpPr>
        <p:spPr>
          <a:xfrm>
            <a:off x="727952" y="4381475"/>
            <a:ext cx="7688100" cy="54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Chia data để training và test model, áp dụng SMOTE để xử lý imbalance</a:t>
            </a:r>
            <a:endParaRPr b="1"/>
          </a:p>
        </p:txBody>
      </p:sp>
      <p:pic>
        <p:nvPicPr>
          <p:cNvPr id="245" name="Google Shape;245;p39"/>
          <p:cNvPicPr preferRelativeResize="0"/>
          <p:nvPr/>
        </p:nvPicPr>
        <p:blipFill>
          <a:blip r:embed="rId3">
            <a:alphaModFix/>
          </a:blip>
          <a:stretch>
            <a:fillRect/>
          </a:stretch>
        </p:blipFill>
        <p:spPr>
          <a:xfrm>
            <a:off x="107338" y="1270688"/>
            <a:ext cx="8929325" cy="2602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idx="1" type="subTitle"/>
          </p:nvPr>
        </p:nvSpPr>
        <p:spPr>
          <a:xfrm>
            <a:off x="310125" y="3172900"/>
            <a:ext cx="85272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vi"/>
              <a:t>Chuẩn hóa dữ liệu bằng StandardScaler</a:t>
            </a:r>
            <a:endParaRPr b="1"/>
          </a:p>
        </p:txBody>
      </p:sp>
      <p:pic>
        <p:nvPicPr>
          <p:cNvPr id="251" name="Google Shape;251;p40"/>
          <p:cNvPicPr preferRelativeResize="0"/>
          <p:nvPr/>
        </p:nvPicPr>
        <p:blipFill>
          <a:blip r:embed="rId3">
            <a:alphaModFix/>
          </a:blip>
          <a:stretch>
            <a:fillRect/>
          </a:stretch>
        </p:blipFill>
        <p:spPr>
          <a:xfrm>
            <a:off x="310125" y="1040100"/>
            <a:ext cx="8527201" cy="167830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idx="1" type="subTitle"/>
          </p:nvPr>
        </p:nvSpPr>
        <p:spPr>
          <a:xfrm>
            <a:off x="727952" y="3877825"/>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t>Hyperparameter tuning bằng GridSearchCV</a:t>
            </a:r>
            <a:endParaRPr b="1"/>
          </a:p>
        </p:txBody>
      </p:sp>
      <p:pic>
        <p:nvPicPr>
          <p:cNvPr id="257" name="Google Shape;257;p41"/>
          <p:cNvPicPr preferRelativeResize="0"/>
          <p:nvPr/>
        </p:nvPicPr>
        <p:blipFill>
          <a:blip r:embed="rId3">
            <a:alphaModFix/>
          </a:blip>
          <a:stretch>
            <a:fillRect/>
          </a:stretch>
        </p:blipFill>
        <p:spPr>
          <a:xfrm>
            <a:off x="152400" y="1366500"/>
            <a:ext cx="8839201" cy="219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6ABF"/>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727800" y="2145150"/>
            <a:ext cx="7688400" cy="85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1. Giới thiệu Dataset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6ABF"/>
        </a:solidFill>
      </p:bgPr>
    </p:bg>
    <p:spTree>
      <p:nvGrpSpPr>
        <p:cNvPr id="261" name="Shape 261"/>
        <p:cNvGrpSpPr/>
        <p:nvPr/>
      </p:nvGrpSpPr>
      <p:grpSpPr>
        <a:xfrm>
          <a:off x="0" y="0"/>
          <a:ext cx="0" cy="0"/>
          <a:chOff x="0" y="0"/>
          <a:chExt cx="0" cy="0"/>
        </a:xfrm>
      </p:grpSpPr>
      <p:sp>
        <p:nvSpPr>
          <p:cNvPr id="262" name="Google Shape;262;p42"/>
          <p:cNvSpPr txBox="1"/>
          <p:nvPr>
            <p:ph type="title"/>
          </p:nvPr>
        </p:nvSpPr>
        <p:spPr>
          <a:xfrm>
            <a:off x="727800" y="2145150"/>
            <a:ext cx="7688400" cy="85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5</a:t>
            </a:r>
            <a:r>
              <a:rPr lang="vi"/>
              <a:t>. Model Evaluation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subTitle"/>
          </p:nvPr>
        </p:nvSpPr>
        <p:spPr>
          <a:xfrm>
            <a:off x="727952" y="4439175"/>
            <a:ext cx="7688100" cy="431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vi"/>
              <a:t>Đánh giá mô hình qua accuracy, AUC và chỉ số Jaccard</a:t>
            </a:r>
            <a:endParaRPr b="1"/>
          </a:p>
        </p:txBody>
      </p:sp>
      <p:pic>
        <p:nvPicPr>
          <p:cNvPr id="268" name="Google Shape;268;p43"/>
          <p:cNvPicPr preferRelativeResize="0"/>
          <p:nvPr/>
        </p:nvPicPr>
        <p:blipFill>
          <a:blip r:embed="rId3">
            <a:alphaModFix/>
          </a:blip>
          <a:stretch>
            <a:fillRect/>
          </a:stretch>
        </p:blipFill>
        <p:spPr>
          <a:xfrm>
            <a:off x="727950" y="557075"/>
            <a:ext cx="7688100" cy="37178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Ending.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802900" y="483025"/>
            <a:ext cx="7538200" cy="430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548300" y="1409900"/>
            <a:ext cx="80808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Education: </a:t>
            </a:r>
            <a:r>
              <a:rPr lang="vi" sz="1800">
                <a:latin typeface="Roboto"/>
                <a:ea typeface="Roboto"/>
                <a:cs typeface="Roboto"/>
                <a:sym typeface="Roboto"/>
              </a:rPr>
              <a:t>Thông tin về trình độ học vấn</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Joining Year: </a:t>
            </a:r>
            <a:r>
              <a:rPr lang="vi" sz="1800">
                <a:latin typeface="Roboto"/>
                <a:ea typeface="Roboto"/>
                <a:cs typeface="Roboto"/>
                <a:sym typeface="Roboto"/>
              </a:rPr>
              <a:t>Năm nhân viên bắt đầu làm việc tại công ty</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City: </a:t>
            </a:r>
            <a:r>
              <a:rPr lang="vi" sz="1800">
                <a:latin typeface="Roboto"/>
                <a:ea typeface="Roboto"/>
                <a:cs typeface="Roboto"/>
                <a:sym typeface="Roboto"/>
              </a:rPr>
              <a:t>Thành phố nhân viên đang làm việc</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Payment Tier: </a:t>
            </a:r>
            <a:r>
              <a:rPr lang="vi" sz="1800">
                <a:latin typeface="Roboto"/>
                <a:ea typeface="Roboto"/>
                <a:cs typeface="Roboto"/>
                <a:sym typeface="Roboto"/>
              </a:rPr>
              <a:t>Bậc lương nhân viên</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Age: </a:t>
            </a:r>
            <a:r>
              <a:rPr lang="vi" sz="1800">
                <a:latin typeface="Roboto"/>
                <a:ea typeface="Roboto"/>
                <a:cs typeface="Roboto"/>
                <a:sym typeface="Roboto"/>
              </a:rPr>
              <a:t>Độ tuổi</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Gender: </a:t>
            </a:r>
            <a:r>
              <a:rPr lang="vi" sz="1800">
                <a:latin typeface="Roboto"/>
                <a:ea typeface="Roboto"/>
                <a:cs typeface="Roboto"/>
                <a:sym typeface="Roboto"/>
              </a:rPr>
              <a:t>Giới tính</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Ever Benched: </a:t>
            </a:r>
            <a:r>
              <a:rPr lang="vi" sz="1800">
                <a:latin typeface="Roboto"/>
                <a:ea typeface="Roboto"/>
                <a:cs typeface="Roboto"/>
                <a:sym typeface="Roboto"/>
              </a:rPr>
              <a:t>Cho biết nhân viên có từng tạm thời không được giao việc hay không</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Experience in current domain: </a:t>
            </a:r>
            <a:r>
              <a:rPr lang="vi" sz="1800">
                <a:latin typeface="Roboto"/>
                <a:ea typeface="Roboto"/>
                <a:cs typeface="Roboto"/>
                <a:sym typeface="Roboto"/>
              </a:rPr>
              <a:t>Số năm kinh nghiệm trong lĩnh vực hiện tại</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vi" sz="1800">
                <a:latin typeface="Roboto"/>
                <a:ea typeface="Roboto"/>
                <a:cs typeface="Roboto"/>
                <a:sym typeface="Roboto"/>
              </a:rPr>
              <a:t>Leave or not: </a:t>
            </a:r>
            <a:r>
              <a:rPr lang="vi" sz="1800">
                <a:latin typeface="Roboto"/>
                <a:ea typeface="Roboto"/>
                <a:cs typeface="Roboto"/>
                <a:sym typeface="Roboto"/>
              </a:rPr>
              <a:t>Cho biết nhân viên có tiếp tục ở công ty hay không</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6ABF"/>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727800" y="2145150"/>
            <a:ext cx="7688400" cy="85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2</a:t>
            </a:r>
            <a:r>
              <a:rPr lang="vi"/>
              <a:t>. EDA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198750" y="4099075"/>
            <a:ext cx="8746500" cy="43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1600">
                <a:latin typeface="Roboto"/>
                <a:ea typeface="Roboto"/>
                <a:cs typeface="Roboto"/>
                <a:sym typeface="Roboto"/>
              </a:rPr>
              <a:t>Load dataset</a:t>
            </a:r>
            <a:endParaRPr b="1" sz="1600">
              <a:latin typeface="Roboto"/>
              <a:ea typeface="Roboto"/>
              <a:cs typeface="Roboto"/>
              <a:sym typeface="Roboto"/>
            </a:endParaRPr>
          </a:p>
        </p:txBody>
      </p:sp>
      <p:pic>
        <p:nvPicPr>
          <p:cNvPr id="120" name="Google Shape;120;p19"/>
          <p:cNvPicPr preferRelativeResize="0"/>
          <p:nvPr/>
        </p:nvPicPr>
        <p:blipFill>
          <a:blip r:embed="rId3">
            <a:alphaModFix/>
          </a:blip>
          <a:stretch>
            <a:fillRect/>
          </a:stretch>
        </p:blipFill>
        <p:spPr>
          <a:xfrm>
            <a:off x="198725" y="505150"/>
            <a:ext cx="8746549" cy="331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subTitle"/>
          </p:nvPr>
        </p:nvSpPr>
        <p:spPr>
          <a:xfrm>
            <a:off x="1823426" y="4602300"/>
            <a:ext cx="5213100" cy="54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Kiểm tra thông tin data</a:t>
            </a:r>
            <a:endParaRPr b="1"/>
          </a:p>
        </p:txBody>
      </p:sp>
      <p:pic>
        <p:nvPicPr>
          <p:cNvPr id="126" name="Google Shape;126;p20"/>
          <p:cNvPicPr preferRelativeResize="0"/>
          <p:nvPr/>
        </p:nvPicPr>
        <p:blipFill>
          <a:blip r:embed="rId3">
            <a:alphaModFix/>
          </a:blip>
          <a:stretch>
            <a:fillRect/>
          </a:stretch>
        </p:blipFill>
        <p:spPr>
          <a:xfrm>
            <a:off x="1394800" y="540100"/>
            <a:ext cx="6070350" cy="406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 type="subTitle"/>
          </p:nvPr>
        </p:nvSpPr>
        <p:spPr>
          <a:xfrm>
            <a:off x="727952" y="4491400"/>
            <a:ext cx="7688100" cy="54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t>Các chỉ số thống kê cơ bản</a:t>
            </a:r>
            <a:endParaRPr b="1"/>
          </a:p>
        </p:txBody>
      </p:sp>
      <p:pic>
        <p:nvPicPr>
          <p:cNvPr id="132" name="Google Shape;132;p21"/>
          <p:cNvPicPr preferRelativeResize="0"/>
          <p:nvPr/>
        </p:nvPicPr>
        <p:blipFill>
          <a:blip r:embed="rId3">
            <a:alphaModFix/>
          </a:blip>
          <a:stretch>
            <a:fillRect/>
          </a:stretch>
        </p:blipFill>
        <p:spPr>
          <a:xfrm>
            <a:off x="236175" y="928776"/>
            <a:ext cx="8671650" cy="328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