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Rockwell" panose="02060603020205020403"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Tahoma" panose="020B060403050404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t8sVmLleQEIBBbUKamS9NsWZU8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001"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001"/>
              <a:t>-&gt; Khai báo 1 biến bên ngoài thì trong try-catch có gọi đến nó được không ? </a:t>
            </a:r>
            <a:endParaRPr/>
          </a:p>
          <a:p>
            <a:pPr marL="0" lvl="0" indent="0" algn="l" rtl="0">
              <a:spcBef>
                <a:spcPts val="0"/>
              </a:spcBef>
              <a:spcAft>
                <a:spcPts val="0"/>
              </a:spcAft>
              <a:buNone/>
            </a:pPr>
            <a:r>
              <a:rPr lang="en-001"/>
              <a:t>-&gt; 1 biến trong try-catch thì try-catch khác được gọi đến nó không ?</a:t>
            </a:r>
            <a:endParaRPr/>
          </a:p>
          <a:p>
            <a:pPr marL="0" lvl="0" indent="0" algn="l" rtl="0">
              <a:spcBef>
                <a:spcPts val="0"/>
              </a:spcBef>
              <a:spcAft>
                <a:spcPts val="0"/>
              </a:spcAft>
              <a:buNone/>
            </a:pPr>
            <a:endParaRPr/>
          </a:p>
        </p:txBody>
      </p:sp>
      <p:sp>
        <p:nvSpPr>
          <p:cNvPr id="327" name="Google Shape;32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001"/>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001"/>
              <a:t>-&gt; Có cách nào để không gọi đến finally?</a:t>
            </a:r>
            <a:endParaRPr/>
          </a:p>
        </p:txBody>
      </p:sp>
      <p:sp>
        <p:nvSpPr>
          <p:cNvPr id="335" name="Google Shape;33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001"/>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001"/>
              <a:t>Chỉ có object mới gọi đến được non-static method, non-static variable</a:t>
            </a:r>
            <a:endParaRPr/>
          </a:p>
        </p:txBody>
      </p:sp>
      <p:sp>
        <p:nvSpPr>
          <p:cNvPr id="369" name="Google Shape;36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001"/>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001"/>
              <a:t>-&gt; Compile là như nào ? Run-time là như nào ?</a:t>
            </a:r>
            <a:endParaRPr/>
          </a:p>
        </p:txBody>
      </p:sp>
      <p:sp>
        <p:nvSpPr>
          <p:cNvPr id="283" name="Google Shape;28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001"/>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001"/>
              <a:t>-&gt; https://www.google.com/url?sa=i&amp;url=https%3A%2F%2Fgpcoder.com%2F2430-xu-ly-ngoai-le-trong-java-exception-handling%2F&amp;psig=AOvVaw1cd7etmRFhS2GlsNc_Dmt6&amp;ust=1629557688663000&amp;source=images&amp;cd=vfe&amp;ved=2ahUKEwjRu9TK7b_yAhUF9pQKHQcCDDoQr4kDegQIARA0</a:t>
            </a:r>
            <a:endParaRPr/>
          </a:p>
          <a:p>
            <a:pPr marL="0" lvl="0" indent="0" algn="l" rtl="0">
              <a:spcBef>
                <a:spcPts val="0"/>
              </a:spcBef>
              <a:spcAft>
                <a:spcPts val="0"/>
              </a:spcAft>
              <a:buNone/>
            </a:pPr>
            <a:r>
              <a:rPr lang="en-001"/>
              <a:t>-&gt; Code throw exception?</a:t>
            </a:r>
            <a:endParaRPr/>
          </a:p>
        </p:txBody>
      </p:sp>
      <p:sp>
        <p:nvSpPr>
          <p:cNvPr id="305" name="Google Shape;30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001"/>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18"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18"/>
          <p:cNvGrpSpPr/>
          <p:nvPr/>
        </p:nvGrpSpPr>
        <p:grpSpPr>
          <a:xfrm>
            <a:off x="0" y="0"/>
            <a:ext cx="2305051" cy="6858001"/>
            <a:chOff x="0" y="0"/>
            <a:chExt cx="2305051" cy="6858001"/>
          </a:xfrm>
        </p:grpSpPr>
        <p:sp>
          <p:nvSpPr>
            <p:cNvPr id="59" name="Google Shape;59;p18"/>
            <p:cNvSpPr/>
            <p:nvPr/>
          </p:nvSpPr>
          <p:spPr>
            <a:xfrm>
              <a:off x="1209675" y="4763"/>
              <a:ext cx="23813" cy="2181225"/>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8"/>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8"/>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8"/>
            <p:cNvSpPr/>
            <p:nvPr/>
          </p:nvSpPr>
          <p:spPr>
            <a:xfrm>
              <a:off x="414338" y="9525"/>
              <a:ext cx="28575" cy="4481513"/>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8"/>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8"/>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65747C"/>
                </a:gs>
              </a:gsLst>
              <a:lin ang="5400000" scaled="0"/>
            </a:gradFill>
            <a:ln>
              <a:noFill/>
            </a:ln>
          </p:spPr>
        </p:sp>
        <p:sp>
          <p:nvSpPr>
            <p:cNvPr id="65" name="Google Shape;65;p18"/>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65747C"/>
                </a:gs>
              </a:gsLst>
              <a:lin ang="5400000" scaled="0"/>
            </a:gradFill>
            <a:ln>
              <a:noFill/>
            </a:ln>
          </p:spPr>
        </p:sp>
        <p:sp>
          <p:nvSpPr>
            <p:cNvPr id="66" name="Google Shape;66;p18"/>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8"/>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65747C"/>
                </a:gs>
              </a:gsLst>
              <a:lin ang="5400000" scaled="0"/>
            </a:gradFill>
            <a:ln>
              <a:noFill/>
            </a:ln>
          </p:spPr>
        </p:sp>
        <p:sp>
          <p:nvSpPr>
            <p:cNvPr id="68" name="Google Shape;68;p18"/>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69" name="Google Shape;69;p18"/>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8"/>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8"/>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65747C"/>
                </a:gs>
              </a:gsLst>
              <a:lin ang="5400000" scaled="0"/>
            </a:gradFill>
            <a:ln>
              <a:noFill/>
            </a:ln>
          </p:spPr>
        </p:sp>
        <p:sp>
          <p:nvSpPr>
            <p:cNvPr id="72" name="Google Shape;72;p18"/>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8"/>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65747C"/>
                </a:gs>
              </a:gsLst>
              <a:lin ang="5400000" scaled="0"/>
            </a:gradFill>
            <a:ln>
              <a:noFill/>
            </a:ln>
          </p:spPr>
        </p:sp>
        <p:sp>
          <p:nvSpPr>
            <p:cNvPr id="74" name="Google Shape;74;p18"/>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8"/>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65747C"/>
                </a:gs>
              </a:gsLst>
              <a:lin ang="5400000" scaled="0"/>
            </a:gradFill>
            <a:ln>
              <a:noFill/>
            </a:ln>
          </p:spPr>
        </p:sp>
        <p:sp>
          <p:nvSpPr>
            <p:cNvPr id="77" name="Google Shape;77;p18"/>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8"/>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8"/>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65747C"/>
                </a:gs>
              </a:gsLst>
              <a:lin ang="5400000" scaled="0"/>
            </a:gradFill>
            <a:ln>
              <a:noFill/>
            </a:ln>
          </p:spPr>
        </p:sp>
        <p:sp>
          <p:nvSpPr>
            <p:cNvPr id="80" name="Google Shape;80;p18"/>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65747C"/>
                </a:gs>
              </a:gsLst>
              <a:lin ang="5400000" scaled="0"/>
            </a:gradFill>
            <a:ln>
              <a:noFill/>
            </a:ln>
          </p:spPr>
        </p:sp>
        <p:sp>
          <p:nvSpPr>
            <p:cNvPr id="82" name="Google Shape;82;p18"/>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65747C"/>
                </a:gs>
              </a:gsLst>
              <a:lin ang="5400000" scaled="0"/>
            </a:gradFill>
            <a:ln>
              <a:noFill/>
            </a:ln>
          </p:spPr>
        </p:sp>
        <p:sp>
          <p:nvSpPr>
            <p:cNvPr id="84" name="Google Shape;84;p18"/>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8"/>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65747C"/>
                </a:gs>
              </a:gsLst>
              <a:lin ang="5400000" scaled="0"/>
            </a:gradFill>
            <a:ln>
              <a:noFill/>
            </a:ln>
          </p:spPr>
        </p:sp>
        <p:sp>
          <p:nvSpPr>
            <p:cNvPr id="86" name="Google Shape;86;p18"/>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642938" y="6610350"/>
              <a:ext cx="23813" cy="242888"/>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65747C"/>
                </a:gs>
              </a:gsLst>
              <a:lin ang="5400000" scaled="0"/>
            </a:gradFill>
            <a:ln>
              <a:noFill/>
            </a:ln>
          </p:spPr>
        </p:sp>
        <p:sp>
          <p:nvSpPr>
            <p:cNvPr id="90" name="Google Shape;90;p18"/>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65747C"/>
                </a:gs>
              </a:gsLst>
              <a:lin ang="5400000" scaled="0"/>
            </a:gradFill>
            <a:ln>
              <a:noFill/>
            </a:ln>
          </p:spPr>
        </p:sp>
        <p:sp>
          <p:nvSpPr>
            <p:cNvPr id="91" name="Google Shape;91;p18"/>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65747C"/>
                </a:gs>
              </a:gsLst>
              <a:lin ang="5400000" scaled="0"/>
            </a:gradFill>
            <a:ln>
              <a:noFill/>
            </a:ln>
          </p:spPr>
        </p:sp>
        <p:sp>
          <p:nvSpPr>
            <p:cNvPr id="93" name="Google Shape;93;p18"/>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94" name="Google Shape;94;p18"/>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65747C"/>
                </a:gs>
              </a:gsLst>
              <a:lin ang="5400000" scaled="0"/>
            </a:gradFill>
            <a:ln>
              <a:noFill/>
            </a:ln>
          </p:spPr>
        </p:sp>
        <p:sp>
          <p:nvSpPr>
            <p:cNvPr id="96" name="Google Shape;96;p18"/>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65747C"/>
                </a:gs>
              </a:gsLst>
              <a:lin ang="5400000" scaled="0"/>
            </a:gradFill>
            <a:ln>
              <a:noFill/>
            </a:ln>
          </p:spPr>
        </p:sp>
        <p:sp>
          <p:nvSpPr>
            <p:cNvPr id="98" name="Google Shape;98;p18"/>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1228725" y="4662488"/>
              <a:ext cx="23813" cy="2181225"/>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65747C"/>
                </a:gs>
              </a:gsLst>
              <a:lin ang="5400000" scaled="0"/>
            </a:gradFill>
            <a:ln>
              <a:noFill/>
            </a:ln>
          </p:spPr>
        </p:sp>
        <p:sp>
          <p:nvSpPr>
            <p:cNvPr id="101" name="Google Shape;101;p18"/>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65747C"/>
                </a:gs>
              </a:gsLst>
              <a:lin ang="5400000" scaled="0"/>
            </a:gradFill>
            <a:ln>
              <a:noFill/>
            </a:ln>
          </p:spPr>
        </p:sp>
        <p:sp>
          <p:nvSpPr>
            <p:cNvPr id="103" name="Google Shape;103;p18"/>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65747C"/>
                </a:gs>
              </a:gsLst>
              <a:lin ang="5400000" scaled="0"/>
            </a:gradFill>
            <a:ln>
              <a:noFill/>
            </a:ln>
          </p:spPr>
        </p:sp>
        <p:sp>
          <p:nvSpPr>
            <p:cNvPr id="106" name="Google Shape;106;p18"/>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107" name="Google Shape;107;p18"/>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65747C"/>
                </a:gs>
              </a:gsLst>
              <a:lin ang="5400000" scaled="0"/>
            </a:gradFill>
            <a:ln>
              <a:noFill/>
            </a:ln>
          </p:spPr>
        </p:sp>
        <p:sp>
          <p:nvSpPr>
            <p:cNvPr id="110" name="Google Shape;110;p18"/>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65747C"/>
                </a:gs>
              </a:gsLst>
              <a:lin ang="5400000" scaled="0"/>
            </a:gradFill>
            <a:ln>
              <a:noFill/>
            </a:ln>
          </p:spPr>
        </p:sp>
        <p:sp>
          <p:nvSpPr>
            <p:cNvPr id="112" name="Google Shape;112;p18"/>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8"/>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8"/>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18"/>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8"/>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7"/>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72" name="Google Shape;172;p27"/>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28"/>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9"/>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29"/>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
        <p:nvSpPr>
          <p:cNvPr id="189" name="Google Shape;189;p29"/>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001" sz="8000" b="0" i="0" u="none" strike="noStrike" cap="none">
                <a:solidFill>
                  <a:schemeClr val="lt1"/>
                </a:solidFill>
                <a:latin typeface="Twentieth Century"/>
                <a:ea typeface="Twentieth Century"/>
                <a:cs typeface="Twentieth Century"/>
                <a:sym typeface="Twentieth Century"/>
              </a:rPr>
              <a:t>“</a:t>
            </a:r>
            <a:endParaRPr/>
          </a:p>
        </p:txBody>
      </p:sp>
      <p:sp>
        <p:nvSpPr>
          <p:cNvPr id="190" name="Google Shape;190;p29"/>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001"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30"/>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3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3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3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31"/>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31"/>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31"/>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31"/>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31"/>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31"/>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3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3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32"/>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32"/>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2" name="Google Shape;212;p32"/>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32"/>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32"/>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5" name="Google Shape;215;p32"/>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32"/>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32"/>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8" name="Google Shape;218;p32"/>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3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3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3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33"/>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3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3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4"/>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3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3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3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0"/>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7" name="Google Shape;127;p20"/>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8" name="Google Shape;128;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1"/>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34" name="Google Shape;134;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2"/>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22"/>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22"/>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22"/>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5"/>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25"/>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6"/>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5" name="Google Shape;165;p26"/>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001"/>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17"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11" name="Google Shape;11;p17"/>
          <p:cNvGrpSpPr/>
          <p:nvPr/>
        </p:nvGrpSpPr>
        <p:grpSpPr>
          <a:xfrm>
            <a:off x="-14288" y="0"/>
            <a:ext cx="12053888" cy="6858001"/>
            <a:chOff x="-14288" y="0"/>
            <a:chExt cx="12053888" cy="6858001"/>
          </a:xfrm>
        </p:grpSpPr>
        <p:grpSp>
          <p:nvGrpSpPr>
            <p:cNvPr id="12" name="Google Shape;12;p17"/>
            <p:cNvGrpSpPr/>
            <p:nvPr/>
          </p:nvGrpSpPr>
          <p:grpSpPr>
            <a:xfrm>
              <a:off x="-14288" y="0"/>
              <a:ext cx="1220788" cy="6858001"/>
              <a:chOff x="-14288" y="0"/>
              <a:chExt cx="1220788" cy="6858001"/>
            </a:xfrm>
          </p:grpSpPr>
          <p:sp>
            <p:nvSpPr>
              <p:cNvPr id="13" name="Google Shape;13;p17"/>
              <p:cNvSpPr/>
              <p:nvPr/>
            </p:nvSpPr>
            <p:spPr>
              <a:xfrm>
                <a:off x="114300" y="4763"/>
                <a:ext cx="23813" cy="2181225"/>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7"/>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7"/>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7"/>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65747C"/>
                  </a:gs>
                </a:gsLst>
                <a:lin ang="5400000" scaled="0"/>
              </a:gradFill>
              <a:ln>
                <a:noFill/>
              </a:ln>
            </p:spPr>
          </p:sp>
          <p:sp>
            <p:nvSpPr>
              <p:cNvPr id="17" name="Google Shape;17;p17"/>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7"/>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65747C"/>
                  </a:gs>
                </a:gsLst>
                <a:lin ang="5400000" scaled="0"/>
              </a:gradFill>
              <a:ln>
                <a:noFill/>
              </a:ln>
            </p:spPr>
          </p:sp>
          <p:sp>
            <p:nvSpPr>
              <p:cNvPr id="19" name="Google Shape;19;p17"/>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20" name="Google Shape;20;p17"/>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7"/>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7"/>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65747C"/>
                  </a:gs>
                </a:gsLst>
                <a:lin ang="5400000" scaled="0"/>
              </a:gradFill>
              <a:ln>
                <a:noFill/>
              </a:ln>
            </p:spPr>
          </p:sp>
          <p:sp>
            <p:nvSpPr>
              <p:cNvPr id="23" name="Google Shape;23;p17"/>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17"/>
              <p:cNvCxnSpPr/>
              <p:nvPr/>
            </p:nvCxnSpPr>
            <p:spPr>
              <a:xfrm>
                <a:off x="-4763" y="9525"/>
                <a:ext cx="0" cy="0"/>
              </a:xfrm>
              <a:prstGeom prst="straightConnector1">
                <a:avLst/>
              </a:prstGeom>
              <a:gradFill>
                <a:gsLst>
                  <a:gs pos="0">
                    <a:schemeClr val="lt2"/>
                  </a:gs>
                  <a:gs pos="100000">
                    <a:srgbClr val="65747C"/>
                  </a:gs>
                </a:gsLst>
                <a:lin ang="5400000" scaled="0"/>
              </a:gradFill>
              <a:ln w="9525" cap="flat" cmpd="sng">
                <a:solidFill>
                  <a:srgbClr val="FFFFFF"/>
                </a:solidFill>
                <a:prstDash val="solid"/>
                <a:miter lim="800000"/>
                <a:headEnd type="none" w="med" len="med"/>
                <a:tailEnd type="none" w="med" len="med"/>
              </a:ln>
            </p:spPr>
          </p:cxnSp>
          <p:sp>
            <p:nvSpPr>
              <p:cNvPr id="25" name="Google Shape;25;p17"/>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65747C"/>
                  </a:gs>
                </a:gsLst>
                <a:lin ang="5400000" scaled="0"/>
              </a:gradFill>
              <a:ln>
                <a:noFill/>
              </a:ln>
            </p:spPr>
          </p:sp>
          <p:sp>
            <p:nvSpPr>
              <p:cNvPr id="26" name="Google Shape;26;p17"/>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65747C"/>
                  </a:gs>
                </a:gsLst>
                <a:lin ang="5400000" scaled="0"/>
              </a:gradFill>
              <a:ln>
                <a:noFill/>
              </a:ln>
            </p:spPr>
          </p:sp>
          <p:sp>
            <p:nvSpPr>
              <p:cNvPr id="27" name="Google Shape;27;p17"/>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28" name="Google Shape;28;p17"/>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7"/>
              <p:cNvSpPr/>
              <p:nvPr/>
            </p:nvSpPr>
            <p:spPr>
              <a:xfrm>
                <a:off x="133350" y="4662488"/>
                <a:ext cx="23813" cy="2181225"/>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7"/>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65747C"/>
                  </a:gs>
                </a:gsLst>
                <a:lin ang="5400000" scaled="0"/>
              </a:gradFill>
              <a:ln>
                <a:noFill/>
              </a:ln>
            </p:spPr>
          </p:sp>
          <p:sp>
            <p:nvSpPr>
              <p:cNvPr id="31" name="Google Shape;31;p17"/>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7"/>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65747C"/>
                  </a:gs>
                </a:gsLst>
                <a:lin ang="5400000" scaled="0"/>
              </a:gradFill>
              <a:ln>
                <a:noFill/>
              </a:ln>
            </p:spPr>
          </p:sp>
          <p:sp>
            <p:nvSpPr>
              <p:cNvPr id="33" name="Google Shape;33;p17"/>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7"/>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65747C"/>
                  </a:gs>
                </a:gsLst>
                <a:lin ang="5400000" scaled="0"/>
              </a:gradFill>
              <a:ln>
                <a:noFill/>
              </a:ln>
            </p:spPr>
          </p:sp>
          <p:sp>
            <p:nvSpPr>
              <p:cNvPr id="35" name="Google Shape;35;p17"/>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36" name="Google Shape;36;p17"/>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7"/>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7"/>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65747C"/>
                  </a:gs>
                </a:gsLst>
                <a:lin ang="5400000" scaled="0"/>
              </a:gradFill>
              <a:ln>
                <a:noFill/>
              </a:ln>
            </p:spPr>
          </p:sp>
          <p:sp>
            <p:nvSpPr>
              <p:cNvPr id="39" name="Google Shape;39;p17"/>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17"/>
            <p:cNvGrpSpPr/>
            <p:nvPr/>
          </p:nvGrpSpPr>
          <p:grpSpPr>
            <a:xfrm>
              <a:off x="11364912" y="0"/>
              <a:ext cx="674688" cy="6848476"/>
              <a:chOff x="11364912" y="0"/>
              <a:chExt cx="674688" cy="6848476"/>
            </a:xfrm>
          </p:grpSpPr>
          <p:sp>
            <p:nvSpPr>
              <p:cNvPr id="41" name="Google Shape;41;p17"/>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65747C"/>
                  </a:gs>
                </a:gsLst>
                <a:lin ang="5400000" scaled="0"/>
              </a:gradFill>
              <a:ln>
                <a:noFill/>
              </a:ln>
            </p:spPr>
          </p:sp>
          <p:sp>
            <p:nvSpPr>
              <p:cNvPr id="42" name="Google Shape;42;p17"/>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7"/>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7"/>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65747C"/>
                  </a:gs>
                </a:gsLst>
                <a:lin ang="5400000" scaled="0"/>
              </a:gradFill>
              <a:ln>
                <a:noFill/>
              </a:ln>
            </p:spPr>
          </p:sp>
          <p:sp>
            <p:nvSpPr>
              <p:cNvPr id="45" name="Google Shape;45;p17"/>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7"/>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65747C"/>
                  </a:gs>
                </a:gsLst>
                <a:lin ang="5400000" scaled="0"/>
              </a:gradFill>
              <a:ln>
                <a:noFill/>
              </a:ln>
            </p:spPr>
          </p:sp>
          <p:sp>
            <p:nvSpPr>
              <p:cNvPr id="47" name="Google Shape;47;p17"/>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7"/>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65747C"/>
                  </a:gs>
                </a:gsLst>
                <a:lin ang="5400000" scaled="0"/>
              </a:gradFill>
              <a:ln>
                <a:noFill/>
              </a:ln>
            </p:spPr>
          </p:sp>
          <p:sp>
            <p:nvSpPr>
              <p:cNvPr id="49" name="Google Shape;49;p17"/>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7"/>
              <p:cNvSpPr/>
              <p:nvPr/>
            </p:nvSpPr>
            <p:spPr>
              <a:xfrm>
                <a:off x="11939587" y="6596063"/>
                <a:ext cx="23813" cy="252413"/>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4" name="Google Shape;54;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001"/>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5400"/>
              <a:buFont typeface="Rockwell"/>
              <a:buNone/>
            </a:pPr>
            <a:r>
              <a:rPr lang="en-001" sz="5400">
                <a:latin typeface="Rockwell"/>
                <a:ea typeface="Rockwell"/>
                <a:cs typeface="Rockwell"/>
                <a:sym typeface="Rockwell"/>
              </a:rPr>
              <a:t>&lt;EXCEPTION HANDLING</a:t>
            </a:r>
            <a:br>
              <a:rPr lang="en-001" sz="5400">
                <a:latin typeface="Rockwell"/>
                <a:ea typeface="Rockwell"/>
                <a:cs typeface="Rockwell"/>
                <a:sym typeface="Rockwell"/>
              </a:rPr>
            </a:br>
            <a:r>
              <a:rPr lang="en-001" sz="5400">
                <a:latin typeface="Rockwell"/>
                <a:ea typeface="Rockwell"/>
                <a:cs typeface="Rockwell"/>
                <a:sym typeface="Rockwell"/>
              </a:rPr>
              <a:t>IN JAVA&gt;</a:t>
            </a:r>
            <a:endParaRPr sz="5400">
              <a:latin typeface="Rockwell"/>
              <a:ea typeface="Rockwell"/>
              <a:cs typeface="Rockwell"/>
              <a:sym typeface="Rockwell"/>
            </a:endParaRPr>
          </a:p>
        </p:txBody>
      </p:sp>
      <p:sp>
        <p:nvSpPr>
          <p:cNvPr id="239" name="Google Shape;239;p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lt2"/>
              </a:buClr>
              <a:buSzPts val="3000"/>
              <a:buNone/>
            </a:pPr>
            <a:r>
              <a:rPr lang="en-001" sz="2400">
                <a:latin typeface="Tahoma"/>
                <a:ea typeface="Tahoma"/>
                <a:cs typeface="Tahoma"/>
                <a:sym typeface="Tahoma"/>
              </a:rPr>
              <a:t>&lt;EXCEPTION IN JAVA&gt;</a:t>
            </a:r>
            <a:endParaRPr sz="2400">
              <a:latin typeface="Tahoma"/>
              <a:ea typeface="Tahoma"/>
              <a:cs typeface="Tahoma"/>
              <a:sym typeface="Tahoma"/>
            </a:endParaRPr>
          </a:p>
          <a:p>
            <a:pPr marL="0" lvl="0" indent="0" algn="ctr" rtl="0">
              <a:lnSpc>
                <a:spcPct val="120000"/>
              </a:lnSpc>
              <a:spcBef>
                <a:spcPts val="1000"/>
              </a:spcBef>
              <a:spcAft>
                <a:spcPts val="0"/>
              </a:spcAft>
              <a:buClr>
                <a:schemeClr val="lt2"/>
              </a:buClr>
              <a:buSzPts val="3000"/>
              <a:buNone/>
            </a:pPr>
            <a:r>
              <a:rPr lang="en-001" sz="2400">
                <a:latin typeface="Tahoma"/>
                <a:ea typeface="Tahoma"/>
                <a:cs typeface="Tahoma"/>
                <a:sym typeface="Tahoma"/>
              </a:rPr>
              <a:t>&lt;ERROR IN JAVA&gt;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0"/>
          <p:cNvSpPr txBox="1">
            <a:spLocks noGrp="1"/>
          </p:cNvSpPr>
          <p:nvPr>
            <p:ph type="title"/>
          </p:nvPr>
        </p:nvSpPr>
        <p:spPr>
          <a:xfrm>
            <a:off x="1141413" y="425302"/>
            <a:ext cx="9905998" cy="1275907"/>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30" name="Google Shape;330;p10"/>
          <p:cNvSpPr txBox="1">
            <a:spLocks noGrp="1"/>
          </p:cNvSpPr>
          <p:nvPr>
            <p:ph type="body" idx="1"/>
          </p:nvPr>
        </p:nvSpPr>
        <p:spPr>
          <a:xfrm>
            <a:off x="1141413" y="1701209"/>
            <a:ext cx="4954588" cy="4089992"/>
          </a:xfrm>
          <a:prstGeom prst="rect">
            <a:avLst/>
          </a:prstGeom>
          <a:noFill/>
          <a:ln>
            <a:noFill/>
          </a:ln>
        </p:spPr>
        <p:txBody>
          <a:bodyPr spcFirstLastPara="1" wrap="square" lIns="91425" tIns="45700" rIns="91425" bIns="45700" anchor="t" anchorCtr="0">
            <a:normAutofit/>
          </a:bodyPr>
          <a:lstStyle/>
          <a:p>
            <a:pPr marL="457200" lvl="1" indent="0" algn="l" rtl="0">
              <a:lnSpc>
                <a:spcPct val="120000"/>
              </a:lnSpc>
              <a:spcBef>
                <a:spcPts val="0"/>
              </a:spcBef>
              <a:spcAft>
                <a:spcPts val="0"/>
              </a:spcAft>
              <a:buClr>
                <a:schemeClr val="lt1"/>
              </a:buClr>
              <a:buSzPts val="2500"/>
              <a:buNone/>
            </a:pPr>
            <a:r>
              <a:rPr lang="en-001">
                <a:latin typeface="Tahoma"/>
                <a:ea typeface="Tahoma"/>
                <a:cs typeface="Tahoma"/>
                <a:sym typeface="Tahoma"/>
              </a:rPr>
              <a:t>1.3 Nested Try</a:t>
            </a:r>
            <a:endParaRPr/>
          </a:p>
          <a:p>
            <a:pPr marL="457200" lvl="1" indent="0" algn="l" rtl="0">
              <a:lnSpc>
                <a:spcPct val="120000"/>
              </a:lnSpc>
              <a:spcBef>
                <a:spcPts val="500"/>
              </a:spcBef>
              <a:spcAft>
                <a:spcPts val="0"/>
              </a:spcAft>
              <a:buClr>
                <a:schemeClr val="lt1"/>
              </a:buClr>
              <a:buSzPts val="2500"/>
              <a:buNone/>
            </a:pPr>
            <a:r>
              <a:rPr lang="en-001">
                <a:latin typeface="Tahoma"/>
                <a:ea typeface="Tahoma"/>
                <a:cs typeface="Tahoma"/>
                <a:sym typeface="Tahoma"/>
              </a:rPr>
              <a:t>- Khi một nhỏ của khối lệnh có thể xảy ra 1 exception khác, và toàn bộ khối lệnh cũng có thể xảy ra một exception khác. Ta nên sử dụng nested try</a:t>
            </a:r>
            <a:endParaRPr>
              <a:latin typeface="Tahoma"/>
              <a:ea typeface="Tahoma"/>
              <a:cs typeface="Tahoma"/>
              <a:sym typeface="Tahoma"/>
            </a:endParaRPr>
          </a:p>
        </p:txBody>
      </p:sp>
      <p:pic>
        <p:nvPicPr>
          <p:cNvPr id="331" name="Google Shape;331;p10"/>
          <p:cNvPicPr preferRelativeResize="0"/>
          <p:nvPr/>
        </p:nvPicPr>
        <p:blipFill rotWithShape="1">
          <a:blip r:embed="rId3">
            <a:alphaModFix/>
          </a:blip>
          <a:srcRect/>
          <a:stretch/>
        </p:blipFill>
        <p:spPr>
          <a:xfrm>
            <a:off x="6233374" y="1390918"/>
            <a:ext cx="5241702" cy="44002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title"/>
          </p:nvPr>
        </p:nvSpPr>
        <p:spPr>
          <a:xfrm>
            <a:off x="1141413" y="425302"/>
            <a:ext cx="9905998" cy="1275907"/>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38" name="Google Shape;338;p11"/>
          <p:cNvSpPr txBox="1">
            <a:spLocks noGrp="1"/>
          </p:cNvSpPr>
          <p:nvPr>
            <p:ph type="body" idx="1"/>
          </p:nvPr>
        </p:nvSpPr>
        <p:spPr>
          <a:xfrm>
            <a:off x="1141413" y="1701209"/>
            <a:ext cx="4954588" cy="4089992"/>
          </a:xfrm>
          <a:prstGeom prst="rect">
            <a:avLst/>
          </a:prstGeom>
          <a:noFill/>
          <a:ln>
            <a:noFill/>
          </a:ln>
        </p:spPr>
        <p:txBody>
          <a:bodyPr spcFirstLastPara="1" wrap="square" lIns="91425" tIns="45700" rIns="91425" bIns="45700" anchor="t" anchorCtr="0">
            <a:normAutofit/>
          </a:bodyPr>
          <a:lstStyle/>
          <a:p>
            <a:pPr marL="457200" lvl="1" indent="0" algn="l" rtl="0">
              <a:lnSpc>
                <a:spcPct val="120000"/>
              </a:lnSpc>
              <a:spcBef>
                <a:spcPts val="0"/>
              </a:spcBef>
              <a:spcAft>
                <a:spcPts val="0"/>
              </a:spcAft>
              <a:buClr>
                <a:schemeClr val="lt1"/>
              </a:buClr>
              <a:buSzPts val="2500"/>
              <a:buNone/>
            </a:pPr>
            <a:r>
              <a:rPr lang="en-001">
                <a:latin typeface="Tahoma"/>
                <a:ea typeface="Tahoma"/>
                <a:cs typeface="Tahoma"/>
                <a:sym typeface="Tahoma"/>
              </a:rPr>
              <a:t>1.4  Finally (Block)</a:t>
            </a:r>
            <a:endParaRPr/>
          </a:p>
          <a:p>
            <a:pPr marL="457200" lvl="1" indent="0" algn="l" rtl="0">
              <a:lnSpc>
                <a:spcPct val="120000"/>
              </a:lnSpc>
              <a:spcBef>
                <a:spcPts val="500"/>
              </a:spcBef>
              <a:spcAft>
                <a:spcPts val="0"/>
              </a:spcAft>
              <a:buClr>
                <a:schemeClr val="lt1"/>
              </a:buClr>
              <a:buSzPts val="2500"/>
              <a:buNone/>
            </a:pPr>
            <a:r>
              <a:rPr lang="en-001">
                <a:latin typeface="Tahoma"/>
                <a:ea typeface="Tahoma"/>
                <a:cs typeface="Tahoma"/>
                <a:sym typeface="Tahoma"/>
              </a:rPr>
              <a:t>- Finally được sử dụng để thực thi code quan trọng, nó luôn được thực thi cho dù ngoại lệ được xử lý hay không. </a:t>
            </a:r>
            <a:endParaRPr>
              <a:latin typeface="Tahoma"/>
              <a:ea typeface="Tahoma"/>
              <a:cs typeface="Tahoma"/>
              <a:sym typeface="Tahoma"/>
            </a:endParaRPr>
          </a:p>
        </p:txBody>
      </p:sp>
      <p:pic>
        <p:nvPicPr>
          <p:cNvPr id="339" name="Google Shape;339;p11"/>
          <p:cNvPicPr preferRelativeResize="0"/>
          <p:nvPr/>
        </p:nvPicPr>
        <p:blipFill rotWithShape="1">
          <a:blip r:embed="rId3">
            <a:alphaModFix/>
          </a:blip>
          <a:srcRect/>
          <a:stretch/>
        </p:blipFill>
        <p:spPr>
          <a:xfrm>
            <a:off x="6752194" y="1439813"/>
            <a:ext cx="4295217" cy="3978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title"/>
          </p:nvPr>
        </p:nvSpPr>
        <p:spPr>
          <a:xfrm>
            <a:off x="1141413" y="425302"/>
            <a:ext cx="9905998" cy="1275907"/>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45" name="Google Shape;345;p12"/>
          <p:cNvSpPr txBox="1">
            <a:spLocks noGrp="1"/>
          </p:cNvSpPr>
          <p:nvPr>
            <p:ph type="body" idx="1"/>
          </p:nvPr>
        </p:nvSpPr>
        <p:spPr>
          <a:xfrm>
            <a:off x="1141413" y="1701209"/>
            <a:ext cx="4954588" cy="4089992"/>
          </a:xfrm>
          <a:prstGeom prst="rect">
            <a:avLst/>
          </a:prstGeom>
          <a:noFill/>
          <a:ln>
            <a:noFill/>
          </a:ln>
        </p:spPr>
        <p:txBody>
          <a:bodyPr spcFirstLastPara="1" wrap="square" lIns="91425" tIns="45700" rIns="91425" bIns="45700" anchor="t" anchorCtr="0">
            <a:normAutofit/>
          </a:bodyPr>
          <a:lstStyle/>
          <a:p>
            <a:pPr marL="457200" lvl="1" indent="0" algn="l" rtl="0">
              <a:lnSpc>
                <a:spcPct val="120000"/>
              </a:lnSpc>
              <a:spcBef>
                <a:spcPts val="0"/>
              </a:spcBef>
              <a:spcAft>
                <a:spcPts val="0"/>
              </a:spcAft>
              <a:buClr>
                <a:schemeClr val="lt1"/>
              </a:buClr>
              <a:buSzPts val="2500"/>
              <a:buNone/>
            </a:pPr>
            <a:r>
              <a:rPr lang="en-001">
                <a:latin typeface="Tahoma"/>
                <a:ea typeface="Tahoma"/>
                <a:cs typeface="Tahoma"/>
                <a:sym typeface="Tahoma"/>
              </a:rPr>
              <a:t>2.1 Throw </a:t>
            </a:r>
            <a:endParaRPr/>
          </a:p>
          <a:p>
            <a:pPr marL="457200" lvl="1" indent="0" algn="l" rtl="0">
              <a:lnSpc>
                <a:spcPct val="120000"/>
              </a:lnSpc>
              <a:spcBef>
                <a:spcPts val="500"/>
              </a:spcBef>
              <a:spcAft>
                <a:spcPts val="0"/>
              </a:spcAft>
              <a:buClr>
                <a:schemeClr val="lt1"/>
              </a:buClr>
              <a:buSzPts val="2500"/>
              <a:buNone/>
            </a:pPr>
            <a:r>
              <a:rPr lang="en-001">
                <a:latin typeface="Tahoma"/>
                <a:ea typeface="Tahoma"/>
                <a:cs typeface="Tahoma"/>
                <a:sym typeface="Tahoma"/>
              </a:rPr>
              <a:t>- Sử dụng để ném ra một ngoại lệ rõ ràng</a:t>
            </a:r>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Sau throw là một instance</a:t>
            </a:r>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Throw có thể dùng ở mọi nơi (Sau dùng try –catch để bắt lỗi đó hoặc dung throws để ném cho 1 bên khác xử lý.</a:t>
            </a:r>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Throw chỉ ném ra được 1 ngoại lệ</a:t>
            </a:r>
            <a:endParaRPr/>
          </a:p>
          <a:p>
            <a:pPr marL="685800" lvl="1" indent="-69850" algn="l" rtl="0">
              <a:lnSpc>
                <a:spcPct val="120000"/>
              </a:lnSpc>
              <a:spcBef>
                <a:spcPts val="500"/>
              </a:spcBef>
              <a:spcAft>
                <a:spcPts val="0"/>
              </a:spcAft>
              <a:buClr>
                <a:schemeClr val="lt1"/>
              </a:buClr>
              <a:buSzPts val="2500"/>
              <a:buFont typeface="Twentieth Century"/>
              <a:buNone/>
            </a:pPr>
            <a:endParaRPr>
              <a:latin typeface="Tahoma"/>
              <a:ea typeface="Tahoma"/>
              <a:cs typeface="Tahoma"/>
              <a:sym typeface="Tahoma"/>
            </a:endParaRPr>
          </a:p>
        </p:txBody>
      </p:sp>
      <p:pic>
        <p:nvPicPr>
          <p:cNvPr id="346" name="Google Shape;346;p12"/>
          <p:cNvPicPr preferRelativeResize="0"/>
          <p:nvPr/>
        </p:nvPicPr>
        <p:blipFill rotWithShape="1">
          <a:blip r:embed="rId3">
            <a:alphaModFix/>
          </a:blip>
          <a:srcRect/>
          <a:stretch/>
        </p:blipFill>
        <p:spPr>
          <a:xfrm>
            <a:off x="6523630" y="1433015"/>
            <a:ext cx="4523781" cy="37035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title"/>
          </p:nvPr>
        </p:nvSpPr>
        <p:spPr>
          <a:xfrm>
            <a:off x="1141413" y="425302"/>
            <a:ext cx="9905998" cy="1275907"/>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52" name="Google Shape;352;p13"/>
          <p:cNvSpPr txBox="1">
            <a:spLocks noGrp="1"/>
          </p:cNvSpPr>
          <p:nvPr>
            <p:ph type="body" idx="1"/>
          </p:nvPr>
        </p:nvSpPr>
        <p:spPr>
          <a:xfrm>
            <a:off x="1141413" y="1701209"/>
            <a:ext cx="4954588" cy="4089992"/>
          </a:xfrm>
          <a:prstGeom prst="rect">
            <a:avLst/>
          </a:prstGeom>
          <a:noFill/>
          <a:ln>
            <a:noFill/>
          </a:ln>
        </p:spPr>
        <p:txBody>
          <a:bodyPr spcFirstLastPara="1" wrap="square" lIns="91425" tIns="45700" rIns="91425" bIns="45700" anchor="t" anchorCtr="0">
            <a:normAutofit/>
          </a:bodyPr>
          <a:lstStyle/>
          <a:p>
            <a:pPr marL="457200" lvl="1" indent="0" algn="l" rtl="0">
              <a:lnSpc>
                <a:spcPct val="120000"/>
              </a:lnSpc>
              <a:spcBef>
                <a:spcPts val="0"/>
              </a:spcBef>
              <a:spcAft>
                <a:spcPts val="0"/>
              </a:spcAft>
              <a:buClr>
                <a:schemeClr val="lt1"/>
              </a:buClr>
              <a:buSzPts val="2500"/>
              <a:buNone/>
            </a:pPr>
            <a:r>
              <a:rPr lang="en-001">
                <a:latin typeface="Tahoma"/>
                <a:ea typeface="Tahoma"/>
                <a:cs typeface="Tahoma"/>
                <a:sym typeface="Tahoma"/>
              </a:rPr>
              <a:t>2.2  Throws</a:t>
            </a:r>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Sử dụng để thông báo có exception và phải ném exception đó vào 1 hàm try-catch để xử lý.</a:t>
            </a:r>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Sau throws thường là 1 class</a:t>
            </a:r>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Throws được khai báo ở đầu phương thức</a:t>
            </a:r>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Có thể throws nhiều exception</a:t>
            </a:r>
            <a:endParaRPr>
              <a:latin typeface="Tahoma"/>
              <a:ea typeface="Tahoma"/>
              <a:cs typeface="Tahoma"/>
              <a:sym typeface="Tahoma"/>
            </a:endParaRPr>
          </a:p>
        </p:txBody>
      </p:sp>
      <p:pic>
        <p:nvPicPr>
          <p:cNvPr id="353" name="Google Shape;353;p13"/>
          <p:cNvPicPr preferRelativeResize="0"/>
          <p:nvPr/>
        </p:nvPicPr>
        <p:blipFill rotWithShape="1">
          <a:blip r:embed="rId3">
            <a:alphaModFix/>
          </a:blip>
          <a:srcRect/>
          <a:stretch/>
        </p:blipFill>
        <p:spPr>
          <a:xfrm>
            <a:off x="6094412" y="1342734"/>
            <a:ext cx="5161723" cy="44484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4"/>
          <p:cNvSpPr txBox="1">
            <a:spLocks noGrp="1"/>
          </p:cNvSpPr>
          <p:nvPr>
            <p:ph type="title"/>
          </p:nvPr>
        </p:nvSpPr>
        <p:spPr>
          <a:xfrm>
            <a:off x="1141413" y="425302"/>
            <a:ext cx="9905998" cy="1275907"/>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EXCEPTION HANDLING WITH OVERRIDING</a:t>
            </a:r>
            <a:endParaRPr sz="3200">
              <a:latin typeface="Rockwell"/>
              <a:ea typeface="Rockwell"/>
              <a:cs typeface="Rockwell"/>
              <a:sym typeface="Rockwell"/>
            </a:endParaRPr>
          </a:p>
        </p:txBody>
      </p:sp>
      <p:sp>
        <p:nvSpPr>
          <p:cNvPr id="359" name="Google Shape;359;p14"/>
          <p:cNvSpPr txBox="1">
            <a:spLocks noGrp="1"/>
          </p:cNvSpPr>
          <p:nvPr>
            <p:ph type="body" idx="1"/>
          </p:nvPr>
        </p:nvSpPr>
        <p:spPr>
          <a:xfrm>
            <a:off x="1141412" y="1701209"/>
            <a:ext cx="9905997" cy="4089992"/>
          </a:xfrm>
          <a:prstGeom prst="rect">
            <a:avLst/>
          </a:prstGeom>
          <a:noFill/>
          <a:ln>
            <a:noFill/>
          </a:ln>
        </p:spPr>
        <p:txBody>
          <a:bodyPr spcFirstLastPara="1" wrap="square" lIns="91425" tIns="45700" rIns="91425" bIns="45700" anchor="t" anchorCtr="0">
            <a:normAutofit/>
          </a:bodyPr>
          <a:lstStyle/>
          <a:p>
            <a:pPr marL="685800" lvl="1" indent="-228600" algn="l" rtl="0">
              <a:lnSpc>
                <a:spcPct val="120000"/>
              </a:lnSpc>
              <a:spcBef>
                <a:spcPts val="0"/>
              </a:spcBef>
              <a:spcAft>
                <a:spcPts val="0"/>
              </a:spcAft>
              <a:buClr>
                <a:schemeClr val="lt1"/>
              </a:buClr>
              <a:buSzPts val="2500"/>
              <a:buFont typeface="Tahoma"/>
              <a:buChar char="-"/>
            </a:pPr>
            <a:r>
              <a:rPr lang="en-001">
                <a:latin typeface="Tahoma"/>
                <a:ea typeface="Tahoma"/>
                <a:cs typeface="Tahoma"/>
                <a:sym typeface="Tahoma"/>
              </a:rPr>
              <a:t>Nếu phương thức của lớp cha không khai báo ném ra exception, phương thức được ghi đè của lớp cha không thể khai báo ném ra ngoại lệ checked, nhưng ngoại lệ unchecked thì có thể.</a:t>
            </a:r>
            <a:endParaRPr>
              <a:latin typeface="Tahoma"/>
              <a:ea typeface="Tahoma"/>
              <a:cs typeface="Tahoma"/>
              <a:sym typeface="Tahoma"/>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Nếu phương thức của lớp cha khai báo ném ra exception, phương thức được ghi đè của lớp cha có thể khai báo ném ra ngoại lệ tương tự, ngoại lệ con, nhưng không thể khai báo ném ra ngoại lệ cha.</a:t>
            </a:r>
            <a:endParaRPr>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5"/>
          <p:cNvSpPr txBox="1">
            <a:spLocks noGrp="1"/>
          </p:cNvSpPr>
          <p:nvPr>
            <p:ph type="title"/>
          </p:nvPr>
        </p:nvSpPr>
        <p:spPr>
          <a:xfrm>
            <a:off x="1141413" y="425302"/>
            <a:ext cx="9905998" cy="1275907"/>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EXCEPTION PROPAGATION</a:t>
            </a:r>
            <a:endParaRPr sz="3200">
              <a:latin typeface="Rockwell"/>
              <a:ea typeface="Rockwell"/>
              <a:cs typeface="Rockwell"/>
              <a:sym typeface="Rockwell"/>
            </a:endParaRPr>
          </a:p>
        </p:txBody>
      </p:sp>
      <p:sp>
        <p:nvSpPr>
          <p:cNvPr id="365" name="Google Shape;365;p15"/>
          <p:cNvSpPr txBox="1">
            <a:spLocks noGrp="1"/>
          </p:cNvSpPr>
          <p:nvPr>
            <p:ph type="body" idx="1"/>
          </p:nvPr>
        </p:nvSpPr>
        <p:spPr>
          <a:xfrm>
            <a:off x="1141412" y="1701209"/>
            <a:ext cx="9905997" cy="4089992"/>
          </a:xfrm>
          <a:prstGeom prst="rect">
            <a:avLst/>
          </a:prstGeom>
          <a:noFill/>
          <a:ln>
            <a:noFill/>
          </a:ln>
        </p:spPr>
        <p:txBody>
          <a:bodyPr spcFirstLastPara="1" wrap="square" lIns="91425" tIns="45700" rIns="91425" bIns="45700" anchor="t" anchorCtr="0">
            <a:normAutofit/>
          </a:bodyPr>
          <a:lstStyle/>
          <a:p>
            <a:pPr marL="685800" lvl="1" indent="-69850" algn="l" rtl="0">
              <a:lnSpc>
                <a:spcPct val="120000"/>
              </a:lnSpc>
              <a:spcBef>
                <a:spcPts val="0"/>
              </a:spcBef>
              <a:spcAft>
                <a:spcPts val="0"/>
              </a:spcAft>
              <a:buClr>
                <a:schemeClr val="lt1"/>
              </a:buClr>
              <a:buSzPts val="2500"/>
              <a:buFont typeface="Twentieth Century"/>
              <a:buNone/>
            </a:pPr>
            <a:endParaRPr>
              <a:latin typeface="Tahoma"/>
              <a:ea typeface="Tahoma"/>
              <a:cs typeface="Tahoma"/>
              <a:sym typeface="Tahoma"/>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Trong java khi một Exception được ném từ trên cùng của ngăn xếp, nếu nó không được catch thì nó sẽ nhảy đến ngăn xếp tiếp theo, nếu tiếp tục không được catch nó sẽ tiếp tục đi đến các ngắn xếp tiếp theo cho đến khi chạm đáy stack</a:t>
            </a:r>
            <a:endParaRPr>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Rockwell"/>
              <a:buNone/>
            </a:pPr>
            <a:r>
              <a:rPr lang="en-001" sz="4400">
                <a:latin typeface="Rockwell"/>
                <a:ea typeface="Rockwell"/>
                <a:cs typeface="Rockwell"/>
                <a:sym typeface="Rockwell"/>
              </a:rPr>
              <a:t>FINAL RESULT</a:t>
            </a:r>
            <a:endParaRPr sz="4400">
              <a:latin typeface="Rockwell"/>
              <a:ea typeface="Rockwell"/>
              <a:cs typeface="Rockwell"/>
              <a:sym typeface="Rockwell"/>
            </a:endParaRPr>
          </a:p>
        </p:txBody>
      </p:sp>
      <p:sp>
        <p:nvSpPr>
          <p:cNvPr id="372" name="Google Shape;372;p1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20000"/>
              </a:lnSpc>
              <a:spcBef>
                <a:spcPts val="0"/>
              </a:spcBef>
              <a:spcAft>
                <a:spcPts val="0"/>
              </a:spcAft>
              <a:buClr>
                <a:schemeClr val="lt1"/>
              </a:buClr>
              <a:buSzPct val="125000"/>
              <a:buChar char="•"/>
            </a:pPr>
            <a:r>
              <a:rPr lang="en-001" dirty="0">
                <a:latin typeface="Tahoma"/>
                <a:ea typeface="Tahoma"/>
                <a:cs typeface="Tahoma"/>
                <a:sym typeface="Tahoma"/>
              </a:rPr>
              <a:t>Exception &amp; Error</a:t>
            </a:r>
            <a:endParaRPr dirty="0"/>
          </a:p>
          <a:p>
            <a:pPr marL="228600" lvl="0" indent="-228600" algn="l" rtl="0">
              <a:lnSpc>
                <a:spcPct val="120000"/>
              </a:lnSpc>
              <a:spcBef>
                <a:spcPts val="1000"/>
              </a:spcBef>
              <a:spcAft>
                <a:spcPts val="0"/>
              </a:spcAft>
              <a:buClr>
                <a:schemeClr val="lt1"/>
              </a:buClr>
              <a:buSzPct val="125000"/>
              <a:buChar char="•"/>
            </a:pPr>
            <a:r>
              <a:rPr lang="en-001" dirty="0">
                <a:latin typeface="Tahoma"/>
                <a:ea typeface="Tahoma"/>
                <a:cs typeface="Tahoma"/>
                <a:sym typeface="Tahoma"/>
              </a:rPr>
              <a:t>Exception Handling</a:t>
            </a:r>
            <a:endParaRPr dirty="0"/>
          </a:p>
          <a:p>
            <a:pPr marL="228600" lvl="0" indent="-228600" algn="l" rtl="0">
              <a:lnSpc>
                <a:spcPct val="120000"/>
              </a:lnSpc>
              <a:spcBef>
                <a:spcPts val="1000"/>
              </a:spcBef>
              <a:spcAft>
                <a:spcPts val="0"/>
              </a:spcAft>
              <a:buClr>
                <a:schemeClr val="lt1"/>
              </a:buClr>
              <a:buSzPct val="125000"/>
              <a:buChar char="•"/>
            </a:pPr>
            <a:r>
              <a:rPr lang="en-001" dirty="0">
                <a:latin typeface="Tahoma"/>
                <a:ea typeface="Tahoma"/>
                <a:cs typeface="Tahoma"/>
                <a:sym typeface="Tahoma"/>
              </a:rPr>
              <a:t>Processing Syntax (Try, catch, finally, throw, throws</a:t>
            </a:r>
            <a:r>
              <a:rPr lang="en-001" dirty="0" smtClean="0">
                <a:latin typeface="Tahoma"/>
                <a:ea typeface="Tahoma"/>
                <a:cs typeface="Tahoma"/>
                <a:sym typeface="Tahoma"/>
              </a:rPr>
              <a:t>)</a:t>
            </a:r>
            <a:r>
              <a:rPr lang="en-US" dirty="0" smtClean="0">
                <a:latin typeface="Tahoma"/>
                <a:ea typeface="Tahoma"/>
                <a:cs typeface="Tahoma"/>
                <a:sym typeface="Tahoma"/>
              </a:rPr>
              <a:t> finally </a:t>
            </a:r>
            <a:r>
              <a:rPr lang="en-US" dirty="0" err="1" smtClean="0">
                <a:latin typeface="Tahoma"/>
                <a:ea typeface="Tahoma"/>
                <a:cs typeface="Tahoma"/>
                <a:sym typeface="Tahoma"/>
              </a:rPr>
              <a:t>luôn</a:t>
            </a:r>
            <a:r>
              <a:rPr lang="en-US" dirty="0" smtClean="0">
                <a:latin typeface="Tahoma"/>
                <a:ea typeface="Tahoma"/>
                <a:cs typeface="Tahoma"/>
                <a:sym typeface="Tahoma"/>
              </a:rPr>
              <a:t> </a:t>
            </a:r>
            <a:r>
              <a:rPr lang="en-US" dirty="0" err="1" smtClean="0">
                <a:latin typeface="Tahoma"/>
                <a:ea typeface="Tahoma"/>
                <a:cs typeface="Tahoma"/>
                <a:sym typeface="Tahoma"/>
              </a:rPr>
              <a:t>chạy</a:t>
            </a:r>
            <a:r>
              <a:rPr lang="en-US" dirty="0" smtClean="0">
                <a:latin typeface="Tahoma"/>
                <a:ea typeface="Tahoma"/>
                <a:cs typeface="Tahoma"/>
                <a:sym typeface="Tahoma"/>
              </a:rPr>
              <a:t> </a:t>
            </a:r>
            <a:r>
              <a:rPr lang="en-US" dirty="0" err="1" smtClean="0">
                <a:latin typeface="Tahoma"/>
                <a:ea typeface="Tahoma"/>
                <a:cs typeface="Tahoma"/>
                <a:sym typeface="Tahoma"/>
              </a:rPr>
              <a:t>bất</a:t>
            </a:r>
            <a:r>
              <a:rPr lang="en-US" dirty="0">
                <a:latin typeface="Tahoma"/>
                <a:ea typeface="Tahoma"/>
                <a:cs typeface="Tahoma"/>
                <a:sym typeface="Tahoma"/>
              </a:rPr>
              <a:t> </a:t>
            </a:r>
            <a:r>
              <a:rPr lang="en-US" dirty="0" err="1" smtClean="0">
                <a:latin typeface="Tahoma"/>
                <a:ea typeface="Tahoma"/>
                <a:cs typeface="Tahoma"/>
                <a:sym typeface="Tahoma"/>
              </a:rPr>
              <a:t>kể</a:t>
            </a:r>
            <a:r>
              <a:rPr lang="en-US" dirty="0" smtClean="0">
                <a:latin typeface="Tahoma"/>
                <a:ea typeface="Tahoma"/>
                <a:cs typeface="Tahoma"/>
                <a:sym typeface="Tahoma"/>
              </a:rPr>
              <a:t> </a:t>
            </a:r>
            <a:r>
              <a:rPr lang="en-US" dirty="0" err="1" smtClean="0">
                <a:latin typeface="Tahoma"/>
                <a:ea typeface="Tahoma"/>
                <a:cs typeface="Tahoma"/>
                <a:sym typeface="Tahoma"/>
              </a:rPr>
              <a:t>bắt</a:t>
            </a:r>
            <a:r>
              <a:rPr lang="en-US" dirty="0" smtClean="0">
                <a:latin typeface="Tahoma"/>
                <a:ea typeface="Tahoma"/>
                <a:cs typeface="Tahoma"/>
                <a:sym typeface="Tahoma"/>
              </a:rPr>
              <a:t> </a:t>
            </a:r>
            <a:r>
              <a:rPr lang="en-US" dirty="0" err="1" smtClean="0">
                <a:latin typeface="Tahoma"/>
                <a:ea typeface="Tahoma"/>
                <a:cs typeface="Tahoma"/>
                <a:sym typeface="Tahoma"/>
              </a:rPr>
              <a:t>đc</a:t>
            </a:r>
            <a:r>
              <a:rPr lang="en-US" dirty="0" smtClean="0">
                <a:latin typeface="Tahoma"/>
                <a:ea typeface="Tahoma"/>
                <a:cs typeface="Tahoma"/>
                <a:sym typeface="Tahoma"/>
              </a:rPr>
              <a:t> </a:t>
            </a:r>
            <a:r>
              <a:rPr lang="en-US" dirty="0" err="1" smtClean="0">
                <a:latin typeface="Tahoma"/>
                <a:ea typeface="Tahoma"/>
                <a:cs typeface="Tahoma"/>
                <a:sym typeface="Tahoma"/>
              </a:rPr>
              <a:t>lỗi</a:t>
            </a:r>
            <a:r>
              <a:rPr lang="en-US" dirty="0" smtClean="0">
                <a:latin typeface="Tahoma"/>
                <a:ea typeface="Tahoma"/>
                <a:cs typeface="Tahoma"/>
                <a:sym typeface="Tahoma"/>
              </a:rPr>
              <a:t> hay </a:t>
            </a:r>
            <a:r>
              <a:rPr lang="en-US" dirty="0" err="1" smtClean="0">
                <a:latin typeface="Tahoma"/>
                <a:ea typeface="Tahoma"/>
                <a:cs typeface="Tahoma"/>
                <a:sym typeface="Tahoma"/>
              </a:rPr>
              <a:t>không</a:t>
            </a:r>
            <a:endParaRPr dirty="0"/>
          </a:p>
          <a:p>
            <a:pPr marL="228600" lvl="0" indent="-228600" algn="l" rtl="0">
              <a:lnSpc>
                <a:spcPct val="120000"/>
              </a:lnSpc>
              <a:spcBef>
                <a:spcPts val="1000"/>
              </a:spcBef>
              <a:spcAft>
                <a:spcPts val="0"/>
              </a:spcAft>
              <a:buClr>
                <a:schemeClr val="lt1"/>
              </a:buClr>
              <a:buSzPct val="125000"/>
              <a:buChar char="•"/>
            </a:pPr>
            <a:r>
              <a:rPr lang="en-001" dirty="0">
                <a:latin typeface="Tahoma"/>
                <a:ea typeface="Tahoma"/>
                <a:cs typeface="Tahoma"/>
                <a:sym typeface="Tahoma"/>
              </a:rPr>
              <a:t>Exception handling with Overriding</a:t>
            </a:r>
            <a:endParaRPr dirty="0"/>
          </a:p>
          <a:p>
            <a:pPr marL="228600" lvl="0" indent="-228600" algn="l" rtl="0">
              <a:lnSpc>
                <a:spcPct val="120000"/>
              </a:lnSpc>
              <a:spcBef>
                <a:spcPts val="1000"/>
              </a:spcBef>
              <a:spcAft>
                <a:spcPts val="0"/>
              </a:spcAft>
              <a:buClr>
                <a:schemeClr val="lt1"/>
              </a:buClr>
              <a:buSzPct val="125000"/>
              <a:buChar char="•"/>
            </a:pPr>
            <a:r>
              <a:rPr lang="en-001" dirty="0">
                <a:latin typeface="Tahoma"/>
                <a:ea typeface="Tahoma"/>
                <a:cs typeface="Tahoma"/>
                <a:sym typeface="Tahoma"/>
              </a:rPr>
              <a:t>Exception propagation</a:t>
            </a:r>
            <a:endParaRPr dirty="0">
              <a:latin typeface="Tahoma"/>
              <a:ea typeface="Tahoma"/>
              <a:cs typeface="Tahoma"/>
              <a:sym typeface="Tahoma"/>
            </a:endParaRPr>
          </a:p>
          <a:p>
            <a:pPr marL="228600" lvl="0" indent="-228600" algn="l" rtl="0">
              <a:lnSpc>
                <a:spcPct val="120000"/>
              </a:lnSpc>
              <a:spcBef>
                <a:spcPts val="1000"/>
              </a:spcBef>
              <a:spcAft>
                <a:spcPts val="0"/>
              </a:spcAft>
              <a:buClr>
                <a:schemeClr val="lt1"/>
              </a:buClr>
              <a:buSzPct val="125000"/>
              <a:buChar char="•"/>
            </a:pPr>
            <a:r>
              <a:rPr lang="en-001" dirty="0">
                <a:latin typeface="Tahoma"/>
                <a:ea typeface="Tahoma"/>
                <a:cs typeface="Tahoma"/>
                <a:sym typeface="Tahoma"/>
              </a:rPr>
              <a:t>Nguồn: https://gpcoder.com/2430-xu-ly-ngoai-le-trong-java-exception-handling/</a:t>
            </a:r>
            <a:endParaRPr dirty="0">
              <a:latin typeface="Tahoma"/>
              <a:ea typeface="Tahoma"/>
              <a:cs typeface="Tahoma"/>
              <a:sym typeface="Tahoma"/>
            </a:endParaRPr>
          </a:p>
          <a:p>
            <a:pPr marL="228600" lvl="0" indent="-52387" algn="l" rtl="0">
              <a:lnSpc>
                <a:spcPct val="120000"/>
              </a:lnSpc>
              <a:spcBef>
                <a:spcPts val="1000"/>
              </a:spcBef>
              <a:spcAft>
                <a:spcPts val="0"/>
              </a:spcAft>
              <a:buClr>
                <a:schemeClr val="lt1"/>
              </a:buClr>
              <a:buSzPct val="125000"/>
              <a:buNone/>
            </a:pPr>
            <a:endParaRPr dirty="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Rockwell"/>
              <a:buNone/>
            </a:pPr>
            <a:r>
              <a:rPr lang="en-001" sz="4400">
                <a:latin typeface="Rockwell"/>
                <a:ea typeface="Rockwell"/>
                <a:cs typeface="Rockwell"/>
                <a:sym typeface="Rockwell"/>
              </a:rPr>
              <a:t>OUTLINE</a:t>
            </a:r>
            <a:endParaRPr sz="4400">
              <a:latin typeface="Rockwell"/>
              <a:ea typeface="Rockwell"/>
              <a:cs typeface="Rockwell"/>
              <a:sym typeface="Rockwell"/>
            </a:endParaRPr>
          </a:p>
        </p:txBody>
      </p:sp>
      <p:sp>
        <p:nvSpPr>
          <p:cNvPr id="245" name="Google Shape;245;p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ct val="125000"/>
              <a:buChar char="•"/>
            </a:pPr>
            <a:r>
              <a:rPr lang="en-001">
                <a:latin typeface="Tahoma"/>
                <a:ea typeface="Tahoma"/>
                <a:cs typeface="Tahoma"/>
                <a:sym typeface="Tahoma"/>
              </a:rPr>
              <a:t>Exception &amp; Error</a:t>
            </a:r>
            <a:endParaRPr/>
          </a:p>
          <a:p>
            <a:pPr marL="228600" lvl="0" indent="-228600" algn="l" rtl="0">
              <a:lnSpc>
                <a:spcPct val="120000"/>
              </a:lnSpc>
              <a:spcBef>
                <a:spcPts val="1000"/>
              </a:spcBef>
              <a:spcAft>
                <a:spcPts val="0"/>
              </a:spcAft>
              <a:buClr>
                <a:schemeClr val="lt1"/>
              </a:buClr>
              <a:buSzPct val="125000"/>
              <a:buChar char="•"/>
            </a:pPr>
            <a:r>
              <a:rPr lang="en-001">
                <a:latin typeface="Tahoma"/>
                <a:ea typeface="Tahoma"/>
                <a:cs typeface="Tahoma"/>
                <a:sym typeface="Tahoma"/>
              </a:rPr>
              <a:t>Exception Handling</a:t>
            </a:r>
            <a:endParaRPr/>
          </a:p>
          <a:p>
            <a:pPr marL="228600" lvl="0" indent="-228600" algn="l" rtl="0">
              <a:lnSpc>
                <a:spcPct val="120000"/>
              </a:lnSpc>
              <a:spcBef>
                <a:spcPts val="1000"/>
              </a:spcBef>
              <a:spcAft>
                <a:spcPts val="0"/>
              </a:spcAft>
              <a:buClr>
                <a:schemeClr val="lt1"/>
              </a:buClr>
              <a:buSzPct val="125000"/>
              <a:buChar char="•"/>
            </a:pPr>
            <a:r>
              <a:rPr lang="en-001">
                <a:latin typeface="Tahoma"/>
                <a:ea typeface="Tahoma"/>
                <a:cs typeface="Tahoma"/>
                <a:sym typeface="Tahoma"/>
              </a:rPr>
              <a:t>Processing Syntax (Try, catch, finally, throw, throws)</a:t>
            </a:r>
            <a:endParaRPr/>
          </a:p>
          <a:p>
            <a:pPr marL="228600" lvl="0" indent="-228600" algn="l" rtl="0">
              <a:lnSpc>
                <a:spcPct val="120000"/>
              </a:lnSpc>
              <a:spcBef>
                <a:spcPts val="1000"/>
              </a:spcBef>
              <a:spcAft>
                <a:spcPts val="0"/>
              </a:spcAft>
              <a:buClr>
                <a:schemeClr val="lt1"/>
              </a:buClr>
              <a:buSzPct val="125000"/>
              <a:buChar char="•"/>
            </a:pPr>
            <a:r>
              <a:rPr lang="en-001">
                <a:latin typeface="Tahoma"/>
                <a:ea typeface="Tahoma"/>
                <a:cs typeface="Tahoma"/>
                <a:sym typeface="Tahoma"/>
              </a:rPr>
              <a:t>Exception handling with Overriding</a:t>
            </a:r>
            <a:endParaRPr/>
          </a:p>
          <a:p>
            <a:pPr marL="228600" lvl="0" indent="-228600" algn="l" rtl="0">
              <a:lnSpc>
                <a:spcPct val="120000"/>
              </a:lnSpc>
              <a:spcBef>
                <a:spcPts val="1000"/>
              </a:spcBef>
              <a:spcAft>
                <a:spcPts val="0"/>
              </a:spcAft>
              <a:buClr>
                <a:schemeClr val="lt1"/>
              </a:buClr>
              <a:buSzPct val="125000"/>
              <a:buChar char="•"/>
            </a:pPr>
            <a:r>
              <a:rPr lang="en-001">
                <a:latin typeface="Tahoma"/>
                <a:ea typeface="Tahoma"/>
                <a:cs typeface="Tahoma"/>
                <a:sym typeface="Tahoma"/>
              </a:rPr>
              <a:t>Exception propagation</a:t>
            </a:r>
            <a:endParaRPr>
              <a:latin typeface="Tahoma"/>
              <a:ea typeface="Tahoma"/>
              <a:cs typeface="Tahoma"/>
              <a:sym typeface="Tahoma"/>
            </a:endParaRPr>
          </a:p>
          <a:p>
            <a:pPr marL="228600" lvl="0" indent="-228600" algn="l" rtl="0">
              <a:lnSpc>
                <a:spcPct val="120000"/>
              </a:lnSpc>
              <a:spcBef>
                <a:spcPts val="1000"/>
              </a:spcBef>
              <a:spcAft>
                <a:spcPts val="0"/>
              </a:spcAft>
              <a:buClr>
                <a:schemeClr val="lt1"/>
              </a:buClr>
              <a:buSzPct val="125000"/>
              <a:buChar char="•"/>
            </a:pPr>
            <a:r>
              <a:rPr lang="en-001">
                <a:latin typeface="Tahoma"/>
                <a:ea typeface="Tahoma"/>
                <a:cs typeface="Tahoma"/>
                <a:sym typeface="Tahoma"/>
              </a:rPr>
              <a:t>Nguồn: https://gpcoder.com/2430-xu-ly-ngoai-le-trong-java-exception-handling/</a:t>
            </a:r>
            <a:endParaRPr>
              <a:latin typeface="Tahoma"/>
              <a:ea typeface="Tahoma"/>
              <a:cs typeface="Tahoma"/>
              <a:sym typeface="Tahoma"/>
            </a:endParaRPr>
          </a:p>
          <a:p>
            <a:pPr marL="228600" lvl="0" indent="-52387" algn="l" rtl="0">
              <a:lnSpc>
                <a:spcPct val="120000"/>
              </a:lnSpc>
              <a:spcBef>
                <a:spcPts val="1000"/>
              </a:spcBef>
              <a:spcAft>
                <a:spcPts val="0"/>
              </a:spcAft>
              <a:buClr>
                <a:schemeClr val="lt1"/>
              </a:buClr>
              <a:buSzPct val="125000"/>
              <a:buNone/>
            </a:pPr>
            <a:endParaRPr>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Rockwell"/>
              <a:buNone/>
            </a:pPr>
            <a:r>
              <a:rPr lang="en-001" sz="4400">
                <a:latin typeface="Rockwell"/>
                <a:ea typeface="Rockwell"/>
                <a:cs typeface="Rockwell"/>
                <a:sym typeface="Rockwell"/>
              </a:rPr>
              <a:t>THE PROBLEM</a:t>
            </a:r>
            <a:endParaRPr sz="4400">
              <a:latin typeface="Rockwell"/>
              <a:ea typeface="Rockwell"/>
              <a:cs typeface="Rockwell"/>
              <a:sym typeface="Rockwell"/>
            </a:endParaRPr>
          </a:p>
        </p:txBody>
      </p:sp>
      <p:grpSp>
        <p:nvGrpSpPr>
          <p:cNvPr id="251" name="Google Shape;251;p3"/>
          <p:cNvGrpSpPr/>
          <p:nvPr/>
        </p:nvGrpSpPr>
        <p:grpSpPr>
          <a:xfrm>
            <a:off x="1141413" y="2249488"/>
            <a:ext cx="9905999" cy="3540850"/>
            <a:chOff x="0" y="0"/>
            <a:chExt cx="9905999" cy="3540850"/>
          </a:xfrm>
        </p:grpSpPr>
        <p:sp>
          <p:nvSpPr>
            <p:cNvPr id="252" name="Google Shape;252;p3"/>
            <p:cNvSpPr/>
            <p:nvPr/>
          </p:nvSpPr>
          <p:spPr>
            <a:xfrm rot="5400000">
              <a:off x="6396839" y="-2710815"/>
              <a:ext cx="690833" cy="6327463"/>
            </a:xfrm>
            <a:prstGeom prst="round2SameRect">
              <a:avLst>
                <a:gd name="adj1" fmla="val 16667"/>
                <a:gd name="adj2" fmla="val 0"/>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txBox="1"/>
            <p:nvPr/>
          </p:nvSpPr>
          <p:spPr>
            <a:xfrm>
              <a:off x="3578524" y="141224"/>
              <a:ext cx="6293739" cy="623385"/>
            </a:xfrm>
            <a:prstGeom prst="rect">
              <a:avLst/>
            </a:prstGeom>
            <a:noFill/>
            <a:ln>
              <a:noFill/>
            </a:ln>
          </p:spPr>
          <p:txBody>
            <a:bodyPr spcFirstLastPara="1" wrap="square" lIns="247650" tIns="123825" rIns="247650" bIns="123825" anchor="ctr" anchorCtr="0">
              <a:noAutofit/>
            </a:bodyPr>
            <a:lstStyle/>
            <a:p>
              <a:pPr marL="171450" marR="0" lvl="1" indent="-171450" algn="l" rtl="0">
                <a:lnSpc>
                  <a:spcPct val="90000"/>
                </a:lnSpc>
                <a:spcBef>
                  <a:spcPts val="0"/>
                </a:spcBef>
                <a:spcAft>
                  <a:spcPts val="0"/>
                </a:spcAft>
                <a:buClr>
                  <a:schemeClr val="lt1"/>
                </a:buClr>
                <a:buSzPts val="1600"/>
                <a:buFont typeface="Tahoma"/>
                <a:buChar char="•"/>
              </a:pPr>
              <a:r>
                <a:rPr lang="en-001" sz="1600" b="0" i="0" u="none" strike="noStrike" cap="none">
                  <a:solidFill>
                    <a:schemeClr val="lt1"/>
                  </a:solidFill>
                  <a:latin typeface="Tahoma"/>
                  <a:ea typeface="Tahoma"/>
                  <a:cs typeface="Tahoma"/>
                  <a:sym typeface="Tahoma"/>
                </a:rPr>
                <a:t>Là 1 sự kiện xảy ra trong quá trình thực thi một chương trình java, Exception phá vỡ flow (luồng xử lý) bình thường của một chương trình, làm gián đoạn chương trình của chúng ta</a:t>
              </a:r>
              <a:endParaRPr sz="1600" b="0" i="0" u="none" strike="noStrike" cap="none">
                <a:solidFill>
                  <a:schemeClr val="lt1"/>
                </a:solidFill>
                <a:latin typeface="Tahoma"/>
                <a:ea typeface="Tahoma"/>
                <a:cs typeface="Tahoma"/>
                <a:sym typeface="Tahoma"/>
              </a:endParaRPr>
            </a:p>
          </p:txBody>
        </p:sp>
        <p:sp>
          <p:nvSpPr>
            <p:cNvPr id="254" name="Google Shape;254;p3"/>
            <p:cNvSpPr/>
            <p:nvPr/>
          </p:nvSpPr>
          <p:spPr>
            <a:xfrm>
              <a:off x="0" y="0"/>
              <a:ext cx="3559198" cy="862564"/>
            </a:xfrm>
            <a:prstGeom prst="roundRect">
              <a:avLst>
                <a:gd name="adj" fmla="val 16667"/>
              </a:avLst>
            </a:prstGeom>
            <a:solidFill>
              <a:srgbClr val="19ACE4"/>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txBox="1"/>
            <p:nvPr/>
          </p:nvSpPr>
          <p:spPr>
            <a:xfrm>
              <a:off x="42107" y="42107"/>
              <a:ext cx="3474984" cy="778350"/>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chemeClr val="lt1"/>
                </a:buClr>
                <a:buSzPts val="2000"/>
                <a:buFont typeface="Tahoma"/>
                <a:buNone/>
              </a:pPr>
              <a:r>
                <a:rPr lang="en-001" sz="2000" b="0" i="0" u="none" strike="noStrike" cap="none">
                  <a:solidFill>
                    <a:schemeClr val="lt1"/>
                  </a:solidFill>
                  <a:latin typeface="Tahoma"/>
                  <a:ea typeface="Tahoma"/>
                  <a:cs typeface="Tahoma"/>
                  <a:sym typeface="Tahoma"/>
                </a:rPr>
                <a:t>Exception ?</a:t>
              </a:r>
              <a:endParaRPr sz="2000" b="0" i="0" u="none" strike="noStrike" cap="none">
                <a:solidFill>
                  <a:schemeClr val="lt1"/>
                </a:solidFill>
                <a:latin typeface="Tahoma"/>
                <a:ea typeface="Tahoma"/>
                <a:cs typeface="Tahoma"/>
                <a:sym typeface="Tahoma"/>
              </a:endParaRPr>
            </a:p>
          </p:txBody>
        </p:sp>
        <p:sp>
          <p:nvSpPr>
            <p:cNvPr id="256" name="Google Shape;256;p3"/>
            <p:cNvSpPr/>
            <p:nvPr/>
          </p:nvSpPr>
          <p:spPr>
            <a:xfrm rot="5400000">
              <a:off x="6396089" y="-1839007"/>
              <a:ext cx="679981" cy="6339840"/>
            </a:xfrm>
            <a:prstGeom prst="round2SameRect">
              <a:avLst>
                <a:gd name="adj1" fmla="val 16667"/>
                <a:gd name="adj2" fmla="val 0"/>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txBox="1"/>
            <p:nvPr/>
          </p:nvSpPr>
          <p:spPr>
            <a:xfrm>
              <a:off x="3566160" y="1024116"/>
              <a:ext cx="6306646" cy="613593"/>
            </a:xfrm>
            <a:prstGeom prst="rect">
              <a:avLst/>
            </a:prstGeom>
            <a:noFill/>
            <a:ln>
              <a:noFill/>
            </a:ln>
          </p:spPr>
          <p:txBody>
            <a:bodyPr spcFirstLastPara="1" wrap="square" lIns="247650" tIns="123825" rIns="247650" bIns="123825" anchor="ctr" anchorCtr="0">
              <a:noAutofit/>
            </a:bodyPr>
            <a:lstStyle/>
            <a:p>
              <a:pPr marL="171450" marR="0" lvl="1" indent="-171450" algn="l" rtl="0">
                <a:lnSpc>
                  <a:spcPct val="90000"/>
                </a:lnSpc>
                <a:spcBef>
                  <a:spcPts val="0"/>
                </a:spcBef>
                <a:spcAft>
                  <a:spcPts val="0"/>
                </a:spcAft>
                <a:buClr>
                  <a:schemeClr val="lt1"/>
                </a:buClr>
                <a:buSzPts val="1600"/>
                <a:buFont typeface="Tahoma"/>
                <a:buChar char="•"/>
              </a:pPr>
              <a:r>
                <a:rPr lang="en-001" sz="1600" b="0" i="0" u="none" strike="noStrike" cap="none">
                  <a:solidFill>
                    <a:schemeClr val="lt1"/>
                  </a:solidFill>
                  <a:latin typeface="Tahoma"/>
                  <a:ea typeface="Tahoma"/>
                  <a:cs typeface="Tahoma"/>
                  <a:sym typeface="Tahoma"/>
                </a:rPr>
                <a:t>Là những vấn đề nghiêm trọng liên quan đến môi trường thực thi của ứng dụng hoặc hệ thống mà lập trình viên không thể kiểm soát. Nó thường làm chết chương trình  </a:t>
              </a:r>
              <a:endParaRPr sz="1600" b="0" i="0" u="none" strike="noStrike" cap="none">
                <a:solidFill>
                  <a:schemeClr val="lt1"/>
                </a:solidFill>
                <a:latin typeface="Tahoma"/>
                <a:ea typeface="Tahoma"/>
                <a:cs typeface="Tahoma"/>
                <a:sym typeface="Tahoma"/>
              </a:endParaRPr>
            </a:p>
          </p:txBody>
        </p:sp>
        <p:sp>
          <p:nvSpPr>
            <p:cNvPr id="258" name="Google Shape;258;p3"/>
            <p:cNvSpPr/>
            <p:nvPr/>
          </p:nvSpPr>
          <p:spPr>
            <a:xfrm>
              <a:off x="0" y="905924"/>
              <a:ext cx="3566160" cy="849976"/>
            </a:xfrm>
            <a:prstGeom prst="roundRect">
              <a:avLst>
                <a:gd name="adj" fmla="val 16667"/>
              </a:avLst>
            </a:prstGeom>
            <a:solidFill>
              <a:srgbClr val="19ACE4"/>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txBox="1"/>
            <p:nvPr/>
          </p:nvSpPr>
          <p:spPr>
            <a:xfrm>
              <a:off x="41492" y="947416"/>
              <a:ext cx="3483176" cy="766992"/>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chemeClr val="lt1"/>
                </a:buClr>
                <a:buSzPts val="2000"/>
                <a:buFont typeface="Tahoma"/>
                <a:buNone/>
              </a:pPr>
              <a:r>
                <a:rPr lang="en-001" sz="2000" b="0" i="0" u="none" strike="noStrike" cap="none">
                  <a:solidFill>
                    <a:schemeClr val="lt1"/>
                  </a:solidFill>
                  <a:latin typeface="Tahoma"/>
                  <a:ea typeface="Tahoma"/>
                  <a:cs typeface="Tahoma"/>
                  <a:sym typeface="Tahoma"/>
                </a:rPr>
                <a:t>Error ?</a:t>
              </a:r>
              <a:endParaRPr sz="2000" b="0" i="0" u="none" strike="noStrike" cap="none">
                <a:solidFill>
                  <a:schemeClr val="lt1"/>
                </a:solidFill>
                <a:latin typeface="Tahoma"/>
                <a:ea typeface="Tahoma"/>
                <a:cs typeface="Tahoma"/>
                <a:sym typeface="Tahoma"/>
              </a:endParaRPr>
            </a:p>
          </p:txBody>
        </p:sp>
        <p:sp>
          <p:nvSpPr>
            <p:cNvPr id="260" name="Google Shape;260;p3"/>
            <p:cNvSpPr/>
            <p:nvPr/>
          </p:nvSpPr>
          <p:spPr>
            <a:xfrm rot="5400000">
              <a:off x="6396089" y="-946532"/>
              <a:ext cx="679981" cy="6339840"/>
            </a:xfrm>
            <a:prstGeom prst="round2SameRect">
              <a:avLst>
                <a:gd name="adj1" fmla="val 16667"/>
                <a:gd name="adj2" fmla="val 0"/>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txBox="1"/>
            <p:nvPr/>
          </p:nvSpPr>
          <p:spPr>
            <a:xfrm>
              <a:off x="3566160" y="1916591"/>
              <a:ext cx="6306646" cy="613593"/>
            </a:xfrm>
            <a:prstGeom prst="rect">
              <a:avLst/>
            </a:prstGeom>
            <a:noFill/>
            <a:ln>
              <a:noFill/>
            </a:ln>
          </p:spPr>
          <p:txBody>
            <a:bodyPr spcFirstLastPara="1" wrap="square" lIns="247650" tIns="123825" rIns="247650" bIns="123825" anchor="ctr" anchorCtr="0">
              <a:noAutofit/>
            </a:bodyPr>
            <a:lstStyle/>
            <a:p>
              <a:pPr marL="171450" marR="0" lvl="1" indent="-171450" algn="l" rtl="0">
                <a:lnSpc>
                  <a:spcPct val="90000"/>
                </a:lnSpc>
                <a:spcBef>
                  <a:spcPts val="0"/>
                </a:spcBef>
                <a:spcAft>
                  <a:spcPts val="0"/>
                </a:spcAft>
                <a:buClr>
                  <a:schemeClr val="lt1"/>
                </a:buClr>
                <a:buSzPts val="1600"/>
                <a:buFont typeface="Tahoma"/>
                <a:buChar char="•"/>
              </a:pPr>
              <a:r>
                <a:rPr lang="en-001" sz="1600" b="0" i="0" u="none" strike="noStrike" cap="none">
                  <a:solidFill>
                    <a:schemeClr val="lt1"/>
                  </a:solidFill>
                  <a:latin typeface="Tahoma"/>
                  <a:ea typeface="Tahoma"/>
                  <a:cs typeface="Tahoma"/>
                  <a:sym typeface="Tahoma"/>
                </a:rPr>
                <a:t>Exception: Có thể xử lý được</a:t>
              </a:r>
              <a:endParaRPr sz="1600" b="0" i="0" u="none" strike="noStrike" cap="none">
                <a:solidFill>
                  <a:schemeClr val="lt1"/>
                </a:solidFill>
                <a:latin typeface="Tahoma"/>
                <a:ea typeface="Tahoma"/>
                <a:cs typeface="Tahoma"/>
                <a:sym typeface="Tahoma"/>
              </a:endParaRPr>
            </a:p>
            <a:p>
              <a:pPr marL="171450" marR="0" lvl="1" indent="-171450" algn="l" rtl="0">
                <a:lnSpc>
                  <a:spcPct val="90000"/>
                </a:lnSpc>
                <a:spcBef>
                  <a:spcPts val="240"/>
                </a:spcBef>
                <a:spcAft>
                  <a:spcPts val="0"/>
                </a:spcAft>
                <a:buClr>
                  <a:schemeClr val="lt1"/>
                </a:buClr>
                <a:buSzPts val="1600"/>
                <a:buFont typeface="Tahoma"/>
                <a:buChar char="•"/>
              </a:pPr>
              <a:r>
                <a:rPr lang="en-001" sz="1600" b="0" i="0" u="none" strike="noStrike" cap="none">
                  <a:solidFill>
                    <a:schemeClr val="lt1"/>
                  </a:solidFill>
                  <a:latin typeface="Tahoma"/>
                  <a:ea typeface="Tahoma"/>
                  <a:cs typeface="Tahoma"/>
                  <a:sym typeface="Tahoma"/>
                </a:rPr>
                <a:t>Error: Không thể xử lý</a:t>
              </a:r>
              <a:endParaRPr sz="1600" b="0" i="0" u="none" strike="noStrike" cap="none">
                <a:solidFill>
                  <a:schemeClr val="lt1"/>
                </a:solidFill>
                <a:latin typeface="Tahoma"/>
                <a:ea typeface="Tahoma"/>
                <a:cs typeface="Tahoma"/>
                <a:sym typeface="Tahoma"/>
              </a:endParaRPr>
            </a:p>
          </p:txBody>
        </p:sp>
        <p:sp>
          <p:nvSpPr>
            <p:cNvPr id="262" name="Google Shape;262;p3"/>
            <p:cNvSpPr/>
            <p:nvPr/>
          </p:nvSpPr>
          <p:spPr>
            <a:xfrm>
              <a:off x="0" y="1798399"/>
              <a:ext cx="3566160" cy="849976"/>
            </a:xfrm>
            <a:prstGeom prst="roundRect">
              <a:avLst>
                <a:gd name="adj" fmla="val 16667"/>
              </a:avLst>
            </a:prstGeom>
            <a:solidFill>
              <a:srgbClr val="19ACE4"/>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txBox="1"/>
            <p:nvPr/>
          </p:nvSpPr>
          <p:spPr>
            <a:xfrm>
              <a:off x="41492" y="1839891"/>
              <a:ext cx="3483176" cy="766992"/>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chemeClr val="lt1"/>
                </a:buClr>
                <a:buSzPts val="2000"/>
                <a:buFont typeface="Tahoma"/>
                <a:buNone/>
              </a:pPr>
              <a:r>
                <a:rPr lang="en-001" sz="2000" b="0" i="0" u="none" strike="noStrike" cap="none">
                  <a:solidFill>
                    <a:schemeClr val="lt1"/>
                  </a:solidFill>
                  <a:latin typeface="Tahoma"/>
                  <a:ea typeface="Tahoma"/>
                  <a:cs typeface="Tahoma"/>
                  <a:sym typeface="Tahoma"/>
                </a:rPr>
                <a:t>Distinguish Exception </a:t>
              </a:r>
              <a:endParaRPr/>
            </a:p>
            <a:p>
              <a:pPr marL="0" marR="0" lvl="0" indent="0" algn="ctr" rtl="0">
                <a:lnSpc>
                  <a:spcPct val="90000"/>
                </a:lnSpc>
                <a:spcBef>
                  <a:spcPts val="700"/>
                </a:spcBef>
                <a:spcAft>
                  <a:spcPts val="0"/>
                </a:spcAft>
                <a:buClr>
                  <a:schemeClr val="lt1"/>
                </a:buClr>
                <a:buSzPts val="2000"/>
                <a:buFont typeface="Tahoma"/>
                <a:buNone/>
              </a:pPr>
              <a:r>
                <a:rPr lang="en-001" sz="2000" b="0" i="0" u="none" strike="noStrike" cap="none">
                  <a:solidFill>
                    <a:schemeClr val="lt1"/>
                  </a:solidFill>
                  <a:latin typeface="Tahoma"/>
                  <a:ea typeface="Tahoma"/>
                  <a:cs typeface="Tahoma"/>
                  <a:sym typeface="Tahoma"/>
                </a:rPr>
                <a:t>and Error</a:t>
              </a:r>
              <a:endParaRPr sz="2000" b="0" i="0" u="none" strike="noStrike" cap="none">
                <a:solidFill>
                  <a:schemeClr val="lt1"/>
                </a:solidFill>
                <a:latin typeface="Tahoma"/>
                <a:ea typeface="Tahoma"/>
                <a:cs typeface="Tahoma"/>
                <a:sym typeface="Tahoma"/>
              </a:endParaRPr>
            </a:p>
          </p:txBody>
        </p:sp>
        <p:sp>
          <p:nvSpPr>
            <p:cNvPr id="264" name="Google Shape;264;p3"/>
            <p:cNvSpPr/>
            <p:nvPr/>
          </p:nvSpPr>
          <p:spPr>
            <a:xfrm rot="5400000">
              <a:off x="6396089" y="-54057"/>
              <a:ext cx="679981" cy="6339840"/>
            </a:xfrm>
            <a:prstGeom prst="round2SameRect">
              <a:avLst>
                <a:gd name="adj1" fmla="val 16667"/>
                <a:gd name="adj2" fmla="val 0"/>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txBox="1"/>
            <p:nvPr/>
          </p:nvSpPr>
          <p:spPr>
            <a:xfrm>
              <a:off x="3566160" y="2809066"/>
              <a:ext cx="6306646" cy="613593"/>
            </a:xfrm>
            <a:prstGeom prst="rect">
              <a:avLst/>
            </a:prstGeom>
            <a:noFill/>
            <a:ln>
              <a:noFill/>
            </a:ln>
          </p:spPr>
          <p:txBody>
            <a:bodyPr spcFirstLastPara="1" wrap="square" lIns="247650" tIns="123825" rIns="247650" bIns="123825" anchor="ctr" anchorCtr="0">
              <a:noAutofit/>
            </a:bodyPr>
            <a:lstStyle/>
            <a:p>
              <a:pPr marL="171450" marR="0" lvl="1" indent="-171450" algn="l" rtl="0">
                <a:lnSpc>
                  <a:spcPct val="90000"/>
                </a:lnSpc>
                <a:spcBef>
                  <a:spcPts val="0"/>
                </a:spcBef>
                <a:spcAft>
                  <a:spcPts val="0"/>
                </a:spcAft>
                <a:buClr>
                  <a:schemeClr val="lt1"/>
                </a:buClr>
                <a:buSzPts val="1600"/>
                <a:buFont typeface="Tahoma"/>
                <a:buChar char="•"/>
              </a:pPr>
              <a:r>
                <a:rPr lang="en-001" sz="1600" b="0" i="0" u="none" strike="noStrike" cap="none">
                  <a:solidFill>
                    <a:schemeClr val="lt1"/>
                  </a:solidFill>
                  <a:latin typeface="Tahoma"/>
                  <a:ea typeface="Tahoma"/>
                  <a:cs typeface="Tahoma"/>
                  <a:sym typeface="Tahoma"/>
                </a:rPr>
                <a:t>FileNotFoundException, NullPointerException, ArrayIndexOutOfBoundException ...</a:t>
              </a:r>
              <a:endParaRPr sz="1600" b="0" i="0" u="none" strike="noStrike" cap="none">
                <a:solidFill>
                  <a:schemeClr val="lt1"/>
                </a:solidFill>
                <a:latin typeface="Tahoma"/>
                <a:ea typeface="Tahoma"/>
                <a:cs typeface="Tahoma"/>
                <a:sym typeface="Tahoma"/>
              </a:endParaRPr>
            </a:p>
          </p:txBody>
        </p:sp>
        <p:sp>
          <p:nvSpPr>
            <p:cNvPr id="266" name="Google Shape;266;p3"/>
            <p:cNvSpPr/>
            <p:nvPr/>
          </p:nvSpPr>
          <p:spPr>
            <a:xfrm>
              <a:off x="0" y="2690874"/>
              <a:ext cx="3566160" cy="849976"/>
            </a:xfrm>
            <a:prstGeom prst="roundRect">
              <a:avLst>
                <a:gd name="adj" fmla="val 16667"/>
              </a:avLst>
            </a:prstGeom>
            <a:solidFill>
              <a:srgbClr val="19ACE4"/>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txBox="1"/>
            <p:nvPr/>
          </p:nvSpPr>
          <p:spPr>
            <a:xfrm>
              <a:off x="41492" y="2732366"/>
              <a:ext cx="3483176" cy="766992"/>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chemeClr val="lt1"/>
                </a:buClr>
                <a:buSzPts val="2000"/>
                <a:buFont typeface="Tahoma"/>
                <a:buNone/>
              </a:pPr>
              <a:r>
                <a:rPr lang="en-001" sz="2000" b="0" i="0" u="none" strike="noStrike" cap="none">
                  <a:solidFill>
                    <a:schemeClr val="lt1"/>
                  </a:solidFill>
                  <a:latin typeface="Tahoma"/>
                  <a:ea typeface="Tahoma"/>
                  <a:cs typeface="Tahoma"/>
                  <a:sym typeface="Tahoma"/>
                </a:rPr>
                <a:t>Example</a:t>
              </a:r>
              <a:endParaRPr sz="2000" b="0" i="0" u="none" strike="noStrike" cap="none">
                <a:solidFill>
                  <a:schemeClr val="lt1"/>
                </a:solidFill>
                <a:latin typeface="Tahoma"/>
                <a:ea typeface="Tahoma"/>
                <a:cs typeface="Tahoma"/>
                <a:sym typeface="Tahom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
          <p:cNvSpPr txBox="1">
            <a:spLocks noGrp="1"/>
          </p:cNvSpPr>
          <p:nvPr>
            <p:ph type="title"/>
          </p:nvPr>
        </p:nvSpPr>
        <p:spPr>
          <a:xfrm>
            <a:off x="1141413" y="453549"/>
            <a:ext cx="9905998" cy="9924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Rockwell"/>
              <a:buNone/>
            </a:pPr>
            <a:r>
              <a:rPr lang="en-001" sz="4400">
                <a:latin typeface="Rockwell"/>
                <a:ea typeface="Rockwell"/>
                <a:cs typeface="Rockwell"/>
                <a:sym typeface="Rockwell"/>
              </a:rPr>
              <a:t>EXCEPTION HIERARCHY</a:t>
            </a:r>
            <a:endParaRPr sz="4400">
              <a:latin typeface="Rockwell"/>
              <a:ea typeface="Rockwell"/>
              <a:cs typeface="Rockwell"/>
              <a:sym typeface="Rockwell"/>
            </a:endParaRPr>
          </a:p>
        </p:txBody>
      </p:sp>
      <p:pic>
        <p:nvPicPr>
          <p:cNvPr id="273" name="Google Shape;273;p4"/>
          <p:cNvPicPr preferRelativeResize="0">
            <a:picLocks noGrp="1"/>
          </p:cNvPicPr>
          <p:nvPr>
            <p:ph type="body" idx="1"/>
          </p:nvPr>
        </p:nvPicPr>
        <p:blipFill rotWithShape="1">
          <a:blip r:embed="rId3">
            <a:alphaModFix/>
          </a:blip>
          <a:srcRect/>
          <a:stretch/>
        </p:blipFill>
        <p:spPr>
          <a:xfrm>
            <a:off x="1141413" y="1617218"/>
            <a:ext cx="9905998" cy="4142394"/>
          </a:xfrm>
          <a:prstGeom prst="rect">
            <a:avLst/>
          </a:prstGeom>
          <a:noFill/>
          <a:ln>
            <a:noFill/>
          </a:ln>
        </p:spPr>
      </p:pic>
      <p:sp>
        <p:nvSpPr>
          <p:cNvPr id="274" name="Google Shape;274;p4"/>
          <p:cNvSpPr/>
          <p:nvPr/>
        </p:nvSpPr>
        <p:spPr>
          <a:xfrm>
            <a:off x="1809482" y="5539775"/>
            <a:ext cx="2665926" cy="794772"/>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001" sz="1800" b="0" i="0" u="none" strike="noStrike" cap="none">
                <a:solidFill>
                  <a:schemeClr val="lt1"/>
                </a:solidFill>
                <a:latin typeface="Twentieth Century"/>
                <a:ea typeface="Twentieth Century"/>
                <a:cs typeface="Twentieth Century"/>
                <a:sym typeface="Twentieth Century"/>
              </a:rPr>
              <a:t>dR</a:t>
            </a:r>
            <a:r>
              <a:rPr lang="en-001" sz="1800" b="0" i="0" u="none" strike="noStrike" cap="none">
                <a:solidFill>
                  <a:schemeClr val="dk1"/>
                </a:solidFill>
                <a:latin typeface="Twentieth Century"/>
                <a:ea typeface="Twentieth Century"/>
                <a:cs typeface="Twentieth Century"/>
                <a:sym typeface="Twentieth Century"/>
              </a:rPr>
              <a:t>- </a:t>
            </a:r>
            <a:r>
              <a:rPr lang="en-001" sz="1600" b="0" i="0" u="none" strike="noStrike" cap="none">
                <a:solidFill>
                  <a:schemeClr val="dk1"/>
                </a:solidFill>
                <a:latin typeface="Twentieth Century"/>
                <a:ea typeface="Twentieth Century"/>
                <a:cs typeface="Twentieth Century"/>
                <a:sym typeface="Twentieth Century"/>
              </a:rPr>
              <a:t>Virtual Machine Errror</a:t>
            </a:r>
            <a:endParaRPr sz="1600" b="0" i="0" u="none" strike="noStrike" cap="none">
              <a:solidFill>
                <a:schemeClr val="dk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001" sz="1600" b="0" i="0" u="none" strike="noStrike" cap="none">
                <a:solidFill>
                  <a:schemeClr val="dk1"/>
                </a:solidFill>
                <a:latin typeface="Twentieth Century"/>
                <a:ea typeface="Twentieth Century"/>
                <a:cs typeface="Twentieth Century"/>
                <a:sym typeface="Twentieth Century"/>
              </a:rPr>
              <a:t>- Out of Memory Error</a:t>
            </a:r>
            <a:endParaRPr sz="1600" b="0" i="0" u="none" strike="noStrike" cap="none">
              <a:solidFill>
                <a:schemeClr val="dk1"/>
              </a:solidFill>
              <a:latin typeface="Twentieth Century"/>
              <a:ea typeface="Twentieth Century"/>
              <a:cs typeface="Twentieth Century"/>
              <a:sym typeface="Twentieth Century"/>
            </a:endParaRPr>
          </a:p>
        </p:txBody>
      </p:sp>
      <p:cxnSp>
        <p:nvCxnSpPr>
          <p:cNvPr id="275" name="Google Shape;275;p4"/>
          <p:cNvCxnSpPr/>
          <p:nvPr/>
        </p:nvCxnSpPr>
        <p:spPr>
          <a:xfrm>
            <a:off x="2833352" y="5163350"/>
            <a:ext cx="115910" cy="425003"/>
          </a:xfrm>
          <a:prstGeom prst="straightConnector1">
            <a:avLst/>
          </a:prstGeom>
          <a:noFill/>
          <a:ln w="9525" cap="flat" cmpd="sng">
            <a:solidFill>
              <a:schemeClr val="dk1"/>
            </a:solidFill>
            <a:prstDash val="solid"/>
            <a:round/>
            <a:headEnd type="none" w="sm" len="sm"/>
            <a:tailEnd type="triangle" w="med" len="med"/>
          </a:ln>
        </p:spPr>
      </p:cxnSp>
      <p:sp>
        <p:nvSpPr>
          <p:cNvPr id="276" name="Google Shape;276;p4"/>
          <p:cNvSpPr/>
          <p:nvPr/>
        </p:nvSpPr>
        <p:spPr>
          <a:xfrm>
            <a:off x="5014551" y="5215215"/>
            <a:ext cx="2665926" cy="112471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dk1"/>
              </a:buClr>
              <a:buSzPts val="1800"/>
              <a:buFont typeface="Twentieth Century"/>
              <a:buChar char="-"/>
            </a:pPr>
            <a:r>
              <a:rPr lang="en-001" sz="1800" b="0" i="0" u="none" strike="noStrike" cap="none">
                <a:solidFill>
                  <a:schemeClr val="dk1"/>
                </a:solidFill>
                <a:latin typeface="Twentieth Century"/>
                <a:ea typeface="Twentieth Century"/>
                <a:cs typeface="Twentieth Century"/>
                <a:sym typeface="Twentieth Century"/>
              </a:rPr>
              <a:t>IOException</a:t>
            </a:r>
            <a:endParaRPr/>
          </a:p>
          <a:p>
            <a:pPr marL="285750" marR="0" lvl="0" indent="-285750" algn="ctr" rtl="0">
              <a:spcBef>
                <a:spcPts val="0"/>
              </a:spcBef>
              <a:spcAft>
                <a:spcPts val="0"/>
              </a:spcAft>
              <a:buClr>
                <a:schemeClr val="dk1"/>
              </a:buClr>
              <a:buSzPts val="1800"/>
              <a:buFont typeface="Twentieth Century"/>
              <a:buChar char="-"/>
            </a:pPr>
            <a:r>
              <a:rPr lang="en-001" sz="1800" b="0" i="0" u="none" strike="noStrike" cap="none">
                <a:solidFill>
                  <a:schemeClr val="dk1"/>
                </a:solidFill>
                <a:latin typeface="Twentieth Century"/>
                <a:ea typeface="Twentieth Century"/>
                <a:cs typeface="Twentieth Century"/>
                <a:sym typeface="Twentieth Century"/>
              </a:rPr>
              <a:t>FileNotFound...</a:t>
            </a:r>
            <a:endParaRPr/>
          </a:p>
          <a:p>
            <a:pPr marL="285750" marR="0" lvl="0" indent="-285750" algn="ctr" rtl="0">
              <a:spcBef>
                <a:spcPts val="0"/>
              </a:spcBef>
              <a:spcAft>
                <a:spcPts val="0"/>
              </a:spcAft>
              <a:buClr>
                <a:schemeClr val="dk1"/>
              </a:buClr>
              <a:buSzPts val="1800"/>
              <a:buFont typeface="Twentieth Century"/>
              <a:buChar char="-"/>
            </a:pPr>
            <a:r>
              <a:rPr lang="en-001" sz="1800" b="0" i="0" u="none" strike="noStrike" cap="none">
                <a:solidFill>
                  <a:schemeClr val="dk1"/>
                </a:solidFill>
                <a:latin typeface="Twentieth Century"/>
                <a:ea typeface="Twentieth Century"/>
                <a:cs typeface="Twentieth Century"/>
                <a:sym typeface="Twentieth Century"/>
              </a:rPr>
              <a:t>SocketException</a:t>
            </a:r>
            <a:endParaRPr sz="1800" b="0" i="0" u="none" strike="noStrike" cap="none">
              <a:solidFill>
                <a:schemeClr val="dk1"/>
              </a:solidFill>
              <a:latin typeface="Twentieth Century"/>
              <a:ea typeface="Twentieth Century"/>
              <a:cs typeface="Twentieth Century"/>
              <a:sym typeface="Twentieth Century"/>
            </a:endParaRPr>
          </a:p>
        </p:txBody>
      </p:sp>
      <p:cxnSp>
        <p:nvCxnSpPr>
          <p:cNvPr id="277" name="Google Shape;277;p4"/>
          <p:cNvCxnSpPr/>
          <p:nvPr/>
        </p:nvCxnSpPr>
        <p:spPr>
          <a:xfrm>
            <a:off x="5845655" y="4384337"/>
            <a:ext cx="118615" cy="856445"/>
          </a:xfrm>
          <a:prstGeom prst="straightConnector1">
            <a:avLst/>
          </a:prstGeom>
          <a:noFill/>
          <a:ln w="9525" cap="flat" cmpd="sng">
            <a:solidFill>
              <a:schemeClr val="dk1"/>
            </a:solidFill>
            <a:prstDash val="solid"/>
            <a:round/>
            <a:headEnd type="none" w="sm" len="sm"/>
            <a:tailEnd type="triangle" w="med" len="med"/>
          </a:ln>
        </p:spPr>
      </p:cxnSp>
      <p:sp>
        <p:nvSpPr>
          <p:cNvPr id="278" name="Google Shape;278;p4"/>
          <p:cNvSpPr/>
          <p:nvPr/>
        </p:nvSpPr>
        <p:spPr>
          <a:xfrm>
            <a:off x="9336205" y="5539128"/>
            <a:ext cx="2665926" cy="1015904"/>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dk1"/>
              </a:buClr>
              <a:buSzPts val="1800"/>
              <a:buFont typeface="Twentieth Century"/>
              <a:buChar char="-"/>
            </a:pPr>
            <a:r>
              <a:rPr lang="en-001" sz="1800" b="0" i="0" u="none" strike="noStrike" cap="none">
                <a:solidFill>
                  <a:schemeClr val="dk1"/>
                </a:solidFill>
                <a:latin typeface="Twentieth Century"/>
                <a:ea typeface="Twentieth Century"/>
                <a:cs typeface="Twentieth Century"/>
                <a:sym typeface="Twentieth Century"/>
              </a:rPr>
              <a:t>ArithmeticException</a:t>
            </a:r>
            <a:endParaRPr/>
          </a:p>
          <a:p>
            <a:pPr marL="285750" marR="0" lvl="0" indent="-285750" algn="ctr" rtl="0">
              <a:spcBef>
                <a:spcPts val="0"/>
              </a:spcBef>
              <a:spcAft>
                <a:spcPts val="0"/>
              </a:spcAft>
              <a:buClr>
                <a:schemeClr val="dk1"/>
              </a:buClr>
              <a:buSzPts val="1800"/>
              <a:buFont typeface="Twentieth Century"/>
              <a:buChar char="-"/>
            </a:pPr>
            <a:r>
              <a:rPr lang="en-001" sz="1800" b="0" i="0" u="none" strike="noStrike" cap="none">
                <a:solidFill>
                  <a:schemeClr val="dk1"/>
                </a:solidFill>
                <a:latin typeface="Twentieth Century"/>
                <a:ea typeface="Twentieth Century"/>
                <a:cs typeface="Twentieth Century"/>
                <a:sym typeface="Twentieth Century"/>
              </a:rPr>
              <a:t>IndexOutOfBounds</a:t>
            </a:r>
            <a:endParaRPr/>
          </a:p>
          <a:p>
            <a:pPr marL="285750" marR="0" lvl="0" indent="-285750" algn="ctr" rtl="0">
              <a:spcBef>
                <a:spcPts val="0"/>
              </a:spcBef>
              <a:spcAft>
                <a:spcPts val="0"/>
              </a:spcAft>
              <a:buClr>
                <a:schemeClr val="dk1"/>
              </a:buClr>
              <a:buSzPts val="1800"/>
              <a:buFont typeface="Twentieth Century"/>
              <a:buChar char="-"/>
            </a:pPr>
            <a:r>
              <a:rPr lang="en-001" sz="1800" b="0" i="0" u="none" strike="noStrike" cap="none">
                <a:solidFill>
                  <a:schemeClr val="dk1"/>
                </a:solidFill>
                <a:latin typeface="Twentieth Century"/>
                <a:ea typeface="Twentieth Century"/>
                <a:cs typeface="Twentieth Century"/>
                <a:sym typeface="Twentieth Century"/>
              </a:rPr>
              <a:t>IllegalArgument</a:t>
            </a:r>
            <a:endParaRPr sz="1800" b="0" i="0" u="none" strike="noStrike" cap="none">
              <a:solidFill>
                <a:schemeClr val="dk1"/>
              </a:solidFill>
              <a:latin typeface="Twentieth Century"/>
              <a:ea typeface="Twentieth Century"/>
              <a:cs typeface="Twentieth Century"/>
              <a:sym typeface="Twentieth Century"/>
            </a:endParaRPr>
          </a:p>
        </p:txBody>
      </p:sp>
      <p:cxnSp>
        <p:nvCxnSpPr>
          <p:cNvPr id="279" name="Google Shape;279;p4"/>
          <p:cNvCxnSpPr/>
          <p:nvPr/>
        </p:nvCxnSpPr>
        <p:spPr>
          <a:xfrm>
            <a:off x="9403723" y="5178985"/>
            <a:ext cx="218941" cy="260034"/>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
          <p:cNvSpPr txBox="1">
            <a:spLocks noGrp="1"/>
          </p:cNvSpPr>
          <p:nvPr>
            <p:ph type="title"/>
          </p:nvPr>
        </p:nvSpPr>
        <p:spPr>
          <a:xfrm>
            <a:off x="1141413" y="618518"/>
            <a:ext cx="9905998" cy="1004220"/>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EXCEPTION TYPES</a:t>
            </a:r>
            <a:endParaRPr sz="3200">
              <a:latin typeface="Rockwell"/>
              <a:ea typeface="Rockwell"/>
              <a:cs typeface="Rockwell"/>
              <a:sym typeface="Rockwell"/>
            </a:endParaRPr>
          </a:p>
        </p:txBody>
      </p:sp>
      <p:grpSp>
        <p:nvGrpSpPr>
          <p:cNvPr id="286" name="Google Shape;286;p5"/>
          <p:cNvGrpSpPr/>
          <p:nvPr/>
        </p:nvGrpSpPr>
        <p:grpSpPr>
          <a:xfrm>
            <a:off x="477116" y="1897502"/>
            <a:ext cx="11314335" cy="4439913"/>
            <a:chOff x="55" y="26171"/>
            <a:chExt cx="11314335" cy="4439913"/>
          </a:xfrm>
        </p:grpSpPr>
        <p:sp>
          <p:nvSpPr>
            <p:cNvPr id="287" name="Google Shape;287;p5"/>
            <p:cNvSpPr/>
            <p:nvPr/>
          </p:nvSpPr>
          <p:spPr>
            <a:xfrm>
              <a:off x="55" y="26171"/>
              <a:ext cx="5287072" cy="1036800"/>
            </a:xfrm>
            <a:prstGeom prst="rect">
              <a:avLst/>
            </a:prstGeom>
            <a:solidFill>
              <a:srgbClr val="19ACE4"/>
            </a:solidFill>
            <a:ln w="15875" cap="flat" cmpd="sng">
              <a:solidFill>
                <a:srgbClr val="19AC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txBox="1"/>
            <p:nvPr/>
          </p:nvSpPr>
          <p:spPr>
            <a:xfrm>
              <a:off x="55" y="26171"/>
              <a:ext cx="5287072" cy="1036800"/>
            </a:xfrm>
            <a:prstGeom prst="rect">
              <a:avLst/>
            </a:prstGeom>
            <a:noFill/>
            <a:ln>
              <a:noFill/>
            </a:ln>
          </p:spPr>
          <p:txBody>
            <a:bodyPr spcFirstLastPara="1" wrap="square" lIns="256025" tIns="146300" rIns="256025" bIns="146300" anchor="ctr" anchorCtr="0">
              <a:noAutofit/>
            </a:bodyPr>
            <a:lstStyle/>
            <a:p>
              <a:pPr marL="0" marR="0" lvl="0" indent="0" algn="ctr" rtl="0">
                <a:lnSpc>
                  <a:spcPct val="90000"/>
                </a:lnSpc>
                <a:spcBef>
                  <a:spcPts val="0"/>
                </a:spcBef>
                <a:spcAft>
                  <a:spcPts val="0"/>
                </a:spcAft>
                <a:buClr>
                  <a:schemeClr val="lt1"/>
                </a:buClr>
                <a:buSzPts val="3600"/>
                <a:buFont typeface="Tahoma"/>
                <a:buNone/>
              </a:pPr>
              <a:r>
                <a:rPr lang="en-001" sz="3600" b="1" i="0" u="none" strike="noStrike" cap="none">
                  <a:solidFill>
                    <a:schemeClr val="lt1"/>
                  </a:solidFill>
                  <a:latin typeface="Tahoma"/>
                  <a:ea typeface="Tahoma"/>
                  <a:cs typeface="Tahoma"/>
                  <a:sym typeface="Tahoma"/>
                </a:rPr>
                <a:t>Check Exception</a:t>
              </a:r>
              <a:endParaRPr sz="3600" b="1" i="0" u="none" strike="noStrike" cap="none">
                <a:solidFill>
                  <a:schemeClr val="lt1"/>
                </a:solidFill>
                <a:latin typeface="Tahoma"/>
                <a:ea typeface="Tahoma"/>
                <a:cs typeface="Tahoma"/>
                <a:sym typeface="Tahoma"/>
              </a:endParaRPr>
            </a:p>
          </p:txBody>
        </p:sp>
        <p:sp>
          <p:nvSpPr>
            <p:cNvPr id="289" name="Google Shape;289;p5"/>
            <p:cNvSpPr/>
            <p:nvPr/>
          </p:nvSpPr>
          <p:spPr>
            <a:xfrm>
              <a:off x="55" y="1062971"/>
              <a:ext cx="5287072" cy="3403113"/>
            </a:xfrm>
            <a:prstGeom prst="rect">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txBox="1"/>
            <p:nvPr/>
          </p:nvSpPr>
          <p:spPr>
            <a:xfrm>
              <a:off x="55" y="1062971"/>
              <a:ext cx="5287072" cy="3403113"/>
            </a:xfrm>
            <a:prstGeom prst="rect">
              <a:avLst/>
            </a:prstGeom>
            <a:noFill/>
            <a:ln>
              <a:noFill/>
            </a:ln>
          </p:spPr>
          <p:txBody>
            <a:bodyPr spcFirstLastPara="1" wrap="square" lIns="106675" tIns="106675" rIns="142225" bIns="160000" anchor="t" anchorCtr="0">
              <a:noAutofit/>
            </a:bodyPr>
            <a:lstStyle/>
            <a:p>
              <a:pPr marL="228600" marR="0" lvl="1" indent="-228600" algn="l" rtl="0">
                <a:lnSpc>
                  <a:spcPct val="90000"/>
                </a:lnSpc>
                <a:spcBef>
                  <a:spcPts val="0"/>
                </a:spcBef>
                <a:spcAft>
                  <a:spcPts val="0"/>
                </a:spcAft>
                <a:buClr>
                  <a:schemeClr val="lt1"/>
                </a:buClr>
                <a:buSzPts val="2000"/>
                <a:buFont typeface="Noto Sans Symbols"/>
                <a:buChar char="▪"/>
              </a:pPr>
              <a:r>
                <a:rPr lang="en-001" sz="2000" b="0" i="0" u="none" strike="noStrike" cap="none">
                  <a:solidFill>
                    <a:schemeClr val="lt1"/>
                  </a:solidFill>
                  <a:latin typeface="Tahoma"/>
                  <a:ea typeface="Tahoma"/>
                  <a:cs typeface="Tahoma"/>
                  <a:sym typeface="Tahoma"/>
                </a:rPr>
                <a:t>Là loại exception xảy ra trong lúc </a:t>
              </a:r>
              <a:r>
                <a:rPr lang="en-001" sz="2000" b="1" i="0" u="none" strike="noStrike" cap="none">
                  <a:solidFill>
                    <a:schemeClr val="lt1"/>
                  </a:solidFill>
                  <a:latin typeface="Tahoma"/>
                  <a:ea typeface="Tahoma"/>
                  <a:cs typeface="Tahoma"/>
                  <a:sym typeface="Tahoma"/>
                </a:rPr>
                <a:t>compile time</a:t>
              </a:r>
              <a:r>
                <a:rPr lang="en-001" sz="2000" b="0" i="0" u="none" strike="noStrike" cap="none">
                  <a:solidFill>
                    <a:schemeClr val="lt1"/>
                  </a:solidFill>
                  <a:latin typeface="Tahoma"/>
                  <a:ea typeface="Tahoma"/>
                  <a:cs typeface="Tahoma"/>
                  <a:sym typeface="Tahoma"/>
                </a:rPr>
                <a:t>, nó cũng có thể được gọi là compile-time exceptions. </a:t>
              </a:r>
              <a:r>
                <a:rPr lang="en-001" sz="2000" b="0" i="1" u="none" strike="noStrike" cap="none">
                  <a:solidFill>
                    <a:schemeClr val="lt1"/>
                  </a:solidFill>
                  <a:latin typeface="Tahoma"/>
                  <a:ea typeface="Tahoma"/>
                  <a:cs typeface="Tahoma"/>
                  <a:sym typeface="Tahoma"/>
                </a:rPr>
                <a:t>Loại exception này không thể bỏ qua trong quá trình compile, bắt buộc ta phải handle nó</a:t>
              </a:r>
              <a:r>
                <a:rPr lang="en-001" sz="2000" b="0" i="0" u="none" strike="noStrike" cap="none">
                  <a:solidFill>
                    <a:schemeClr val="lt1"/>
                  </a:solidFill>
                  <a:latin typeface="Tahoma"/>
                  <a:ea typeface="Tahoma"/>
                  <a:cs typeface="Tahoma"/>
                  <a:sym typeface="Tahoma"/>
                </a:rPr>
                <a:t>.</a:t>
              </a:r>
              <a:endParaRPr sz="2000" b="0" i="0" u="none" strike="noStrike" cap="none">
                <a:solidFill>
                  <a:schemeClr val="lt1"/>
                </a:solidFill>
                <a:latin typeface="Tahoma"/>
                <a:ea typeface="Tahoma"/>
                <a:cs typeface="Tahoma"/>
                <a:sym typeface="Tahoma"/>
              </a:endParaRPr>
            </a:p>
            <a:p>
              <a:pPr marL="228600" marR="0" lvl="1" indent="-228600" algn="l" rtl="0">
                <a:lnSpc>
                  <a:spcPct val="90000"/>
                </a:lnSpc>
                <a:spcBef>
                  <a:spcPts val="300"/>
                </a:spcBef>
                <a:spcAft>
                  <a:spcPts val="0"/>
                </a:spcAft>
                <a:buClr>
                  <a:schemeClr val="lt1"/>
                </a:buClr>
                <a:buSzPts val="2000"/>
                <a:buFont typeface="Noto Sans Symbols"/>
                <a:buChar char="▪"/>
              </a:pPr>
              <a:r>
                <a:rPr lang="en-001" sz="2000" b="0" i="0" u="none" strike="noStrike" cap="none">
                  <a:solidFill>
                    <a:schemeClr val="lt1"/>
                  </a:solidFill>
                  <a:latin typeface="Tahoma"/>
                  <a:ea typeface="Tahoma"/>
                  <a:cs typeface="Tahoma"/>
                  <a:sym typeface="Tahoma"/>
                </a:rPr>
                <a:t>Các lớp extends từ lớp Throwable ngoại trừ RuntimeException và Error đều là check Exception</a:t>
              </a:r>
              <a:endParaRPr sz="2000" b="0" i="0" u="none" strike="noStrike" cap="none">
                <a:solidFill>
                  <a:schemeClr val="lt1"/>
                </a:solidFill>
                <a:latin typeface="Tahoma"/>
                <a:ea typeface="Tahoma"/>
                <a:cs typeface="Tahoma"/>
                <a:sym typeface="Tahoma"/>
              </a:endParaRPr>
            </a:p>
            <a:p>
              <a:pPr marL="228600" marR="0" lvl="1" indent="-228600" algn="l" rtl="0">
                <a:lnSpc>
                  <a:spcPct val="90000"/>
                </a:lnSpc>
                <a:spcBef>
                  <a:spcPts val="300"/>
                </a:spcBef>
                <a:spcAft>
                  <a:spcPts val="0"/>
                </a:spcAft>
                <a:buClr>
                  <a:schemeClr val="lt1"/>
                </a:buClr>
                <a:buSzPts val="2000"/>
                <a:buFont typeface="Noto Sans Symbols"/>
                <a:buChar char="▪"/>
              </a:pPr>
              <a:r>
                <a:rPr lang="en-001" sz="2000" b="0" i="0" u="none" strike="noStrike" cap="none">
                  <a:solidFill>
                    <a:schemeClr val="lt1"/>
                  </a:solidFill>
                  <a:latin typeface="Tahoma"/>
                  <a:ea typeface="Tahoma"/>
                  <a:cs typeface="Tahoma"/>
                  <a:sym typeface="Tahoma"/>
                </a:rPr>
                <a:t>Ví dụ: IOException, FileNotFoundException</a:t>
              </a:r>
              <a:endParaRPr sz="2000" b="0" i="0" u="none" strike="noStrike" cap="none">
                <a:solidFill>
                  <a:schemeClr val="lt1"/>
                </a:solidFill>
                <a:latin typeface="Tahoma"/>
                <a:ea typeface="Tahoma"/>
                <a:cs typeface="Tahoma"/>
                <a:sym typeface="Tahoma"/>
              </a:endParaRPr>
            </a:p>
          </p:txBody>
        </p:sp>
        <p:sp>
          <p:nvSpPr>
            <p:cNvPr id="291" name="Google Shape;291;p5"/>
            <p:cNvSpPr/>
            <p:nvPr/>
          </p:nvSpPr>
          <p:spPr>
            <a:xfrm>
              <a:off x="6027318" y="26171"/>
              <a:ext cx="5287072" cy="1036800"/>
            </a:xfrm>
            <a:prstGeom prst="rect">
              <a:avLst/>
            </a:prstGeom>
            <a:solidFill>
              <a:srgbClr val="19ACE4"/>
            </a:solidFill>
            <a:ln w="15875" cap="flat" cmpd="sng">
              <a:solidFill>
                <a:srgbClr val="19AC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txBox="1"/>
            <p:nvPr/>
          </p:nvSpPr>
          <p:spPr>
            <a:xfrm>
              <a:off x="6027318" y="26171"/>
              <a:ext cx="5287072" cy="1036800"/>
            </a:xfrm>
            <a:prstGeom prst="rect">
              <a:avLst/>
            </a:prstGeom>
            <a:noFill/>
            <a:ln>
              <a:noFill/>
            </a:ln>
          </p:spPr>
          <p:txBody>
            <a:bodyPr spcFirstLastPara="1" wrap="square" lIns="256025" tIns="146300" rIns="256025" bIns="146300" anchor="ctr" anchorCtr="0">
              <a:noAutofit/>
            </a:bodyPr>
            <a:lstStyle/>
            <a:p>
              <a:pPr marL="0" marR="0" lvl="0" indent="0" algn="ctr" rtl="0">
                <a:lnSpc>
                  <a:spcPct val="90000"/>
                </a:lnSpc>
                <a:spcBef>
                  <a:spcPts val="0"/>
                </a:spcBef>
                <a:spcAft>
                  <a:spcPts val="0"/>
                </a:spcAft>
                <a:buClr>
                  <a:schemeClr val="lt1"/>
                </a:buClr>
                <a:buSzPts val="3600"/>
                <a:buFont typeface="Tahoma"/>
                <a:buNone/>
              </a:pPr>
              <a:r>
                <a:rPr lang="en-001" sz="3600" b="1" i="0" u="none" strike="noStrike" cap="none">
                  <a:solidFill>
                    <a:schemeClr val="lt1"/>
                  </a:solidFill>
                  <a:latin typeface="Tahoma"/>
                  <a:ea typeface="Tahoma"/>
                  <a:cs typeface="Tahoma"/>
                  <a:sym typeface="Tahoma"/>
                </a:rPr>
                <a:t>Uncheck Exception</a:t>
              </a:r>
              <a:endParaRPr sz="3600" b="1" i="0" u="none" strike="noStrike" cap="none">
                <a:solidFill>
                  <a:schemeClr val="lt1"/>
                </a:solidFill>
                <a:latin typeface="Tahoma"/>
                <a:ea typeface="Tahoma"/>
                <a:cs typeface="Tahoma"/>
                <a:sym typeface="Tahoma"/>
              </a:endParaRPr>
            </a:p>
          </p:txBody>
        </p:sp>
        <p:sp>
          <p:nvSpPr>
            <p:cNvPr id="293" name="Google Shape;293;p5"/>
            <p:cNvSpPr/>
            <p:nvPr/>
          </p:nvSpPr>
          <p:spPr>
            <a:xfrm>
              <a:off x="6027318" y="1062971"/>
              <a:ext cx="5287072" cy="3403113"/>
            </a:xfrm>
            <a:prstGeom prst="rect">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txBox="1"/>
            <p:nvPr/>
          </p:nvSpPr>
          <p:spPr>
            <a:xfrm>
              <a:off x="6027318" y="1062971"/>
              <a:ext cx="5287072" cy="3403113"/>
            </a:xfrm>
            <a:prstGeom prst="rect">
              <a:avLst/>
            </a:prstGeom>
            <a:noFill/>
            <a:ln>
              <a:noFill/>
            </a:ln>
          </p:spPr>
          <p:txBody>
            <a:bodyPr spcFirstLastPara="1" wrap="square" lIns="106675" tIns="106675" rIns="142225" bIns="160000" anchor="t" anchorCtr="0">
              <a:noAutofit/>
            </a:bodyPr>
            <a:lstStyle/>
            <a:p>
              <a:pPr marL="228600" marR="0" lvl="1" indent="-228600" algn="l" rtl="0">
                <a:lnSpc>
                  <a:spcPct val="90000"/>
                </a:lnSpc>
                <a:spcBef>
                  <a:spcPts val="0"/>
                </a:spcBef>
                <a:spcAft>
                  <a:spcPts val="0"/>
                </a:spcAft>
                <a:buClr>
                  <a:schemeClr val="lt1"/>
                </a:buClr>
                <a:buSzPts val="2000"/>
                <a:buFont typeface="Noto Sans Symbols"/>
                <a:buChar char="▪"/>
              </a:pPr>
              <a:r>
                <a:rPr lang="en-001" sz="2000" b="0" i="0" u="none" strike="noStrike" cap="none">
                  <a:solidFill>
                    <a:schemeClr val="lt1"/>
                  </a:solidFill>
                  <a:latin typeface="Tahoma"/>
                  <a:ea typeface="Tahoma"/>
                  <a:cs typeface="Tahoma"/>
                  <a:sym typeface="Tahoma"/>
                </a:rPr>
                <a:t>Là loại exception xảy ra tại thời điểm thực thi chương trình (tên gọi khác </a:t>
              </a:r>
              <a:r>
                <a:rPr lang="en-001" sz="2000" b="1" i="0" u="none" strike="noStrike" cap="none">
                  <a:solidFill>
                    <a:schemeClr val="lt1"/>
                  </a:solidFill>
                  <a:latin typeface="Tahoma"/>
                  <a:ea typeface="Tahoma"/>
                  <a:cs typeface="Tahoma"/>
                  <a:sym typeface="Tahoma"/>
                </a:rPr>
                <a:t>Runtime Exception</a:t>
              </a:r>
              <a:r>
                <a:rPr lang="en-001" sz="2000" b="0" i="0" u="none" strike="noStrike" cap="none">
                  <a:solidFill>
                    <a:schemeClr val="lt1"/>
                  </a:solidFill>
                  <a:latin typeface="Tahoma"/>
                  <a:ea typeface="Tahoma"/>
                  <a:cs typeface="Tahoma"/>
                  <a:sym typeface="Tahoma"/>
                </a:rPr>
                <a:t>) là một programming bugs, lỗi logic của chương trình,... </a:t>
              </a:r>
              <a:endParaRPr sz="2000" b="0" i="0" u="none" strike="noStrike" cap="none">
                <a:solidFill>
                  <a:schemeClr val="lt1"/>
                </a:solidFill>
                <a:latin typeface="Tahoma"/>
                <a:ea typeface="Tahoma"/>
                <a:cs typeface="Tahoma"/>
                <a:sym typeface="Tahoma"/>
              </a:endParaRPr>
            </a:p>
            <a:p>
              <a:pPr marL="228600" marR="0" lvl="1" indent="-228600" algn="l" rtl="0">
                <a:lnSpc>
                  <a:spcPct val="90000"/>
                </a:lnSpc>
                <a:spcBef>
                  <a:spcPts val="300"/>
                </a:spcBef>
                <a:spcAft>
                  <a:spcPts val="0"/>
                </a:spcAft>
                <a:buClr>
                  <a:schemeClr val="lt1"/>
                </a:buClr>
                <a:buSzPts val="2000"/>
                <a:buFont typeface="Noto Sans Symbols"/>
                <a:buChar char="▪"/>
              </a:pPr>
              <a:r>
                <a:rPr lang="en-001" sz="2000" b="0" i="1" u="none" strike="noStrike" cap="none">
                  <a:solidFill>
                    <a:schemeClr val="lt1"/>
                  </a:solidFill>
                  <a:latin typeface="Tahoma"/>
                  <a:ea typeface="Tahoma"/>
                  <a:cs typeface="Tahoma"/>
                  <a:sym typeface="Tahoma"/>
                </a:rPr>
                <a:t>Loại Exception này được bỏ qua trong quá trình compile, không bắt buộc ta phải handle nó</a:t>
              </a:r>
              <a:r>
                <a:rPr lang="en-001" sz="2000" b="0" i="0" u="none" strike="noStrike" cap="none">
                  <a:solidFill>
                    <a:schemeClr val="lt1"/>
                  </a:solidFill>
                  <a:latin typeface="Tahoma"/>
                  <a:ea typeface="Tahoma"/>
                  <a:cs typeface="Tahoma"/>
                  <a:sym typeface="Tahoma"/>
                </a:rPr>
                <a:t>. Các lớp extends từ RuntimeException được gọi là unchecked exception.</a:t>
              </a:r>
              <a:endParaRPr sz="2000" b="0" i="0" u="none" strike="noStrike" cap="none">
                <a:solidFill>
                  <a:schemeClr val="lt1"/>
                </a:solidFill>
                <a:latin typeface="Tahoma"/>
                <a:ea typeface="Tahoma"/>
                <a:cs typeface="Tahoma"/>
                <a:sym typeface="Tahoma"/>
              </a:endParaRPr>
            </a:p>
            <a:p>
              <a:pPr marL="228600" marR="0" lvl="1" indent="-228600" algn="l" rtl="0">
                <a:lnSpc>
                  <a:spcPct val="90000"/>
                </a:lnSpc>
                <a:spcBef>
                  <a:spcPts val="300"/>
                </a:spcBef>
                <a:spcAft>
                  <a:spcPts val="0"/>
                </a:spcAft>
                <a:buClr>
                  <a:schemeClr val="lt1"/>
                </a:buClr>
                <a:buSzPts val="2000"/>
                <a:buFont typeface="Noto Sans Symbols"/>
                <a:buChar char="▪"/>
              </a:pPr>
              <a:r>
                <a:rPr lang="en-001" sz="2000" b="0" i="0" u="none" strike="noStrike" cap="none">
                  <a:solidFill>
                    <a:schemeClr val="lt1"/>
                  </a:solidFill>
                  <a:latin typeface="Tahoma"/>
                  <a:ea typeface="Tahoma"/>
                  <a:cs typeface="Tahoma"/>
                  <a:sym typeface="Tahoma"/>
                </a:rPr>
                <a:t>Ví dụ: NullPointerException, DivideByZeroException</a:t>
              </a:r>
              <a:endParaRPr sz="2000" b="0" i="0" u="none" strike="noStrike" cap="none">
                <a:solidFill>
                  <a:schemeClr val="lt1"/>
                </a:solidFill>
                <a:latin typeface="Tahoma"/>
                <a:ea typeface="Tahoma"/>
                <a:cs typeface="Tahoma"/>
                <a:sym typeface="Tahom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6"/>
          <p:cNvSpPr txBox="1">
            <a:spLocks noGrp="1"/>
          </p:cNvSpPr>
          <p:nvPr>
            <p:ph type="title"/>
          </p:nvPr>
        </p:nvSpPr>
        <p:spPr>
          <a:xfrm>
            <a:off x="1141413" y="618518"/>
            <a:ext cx="9905998" cy="1115010"/>
          </a:xfrm>
          <a:prstGeom prst="rect">
            <a:avLst/>
          </a:prstGeom>
          <a:noFill/>
          <a:ln>
            <a:noFill/>
          </a:ln>
        </p:spPr>
        <p:txBody>
          <a:bodyPr spcFirstLastPara="1" wrap="square" lIns="91425" tIns="45700" rIns="91425" bIns="45700" anchor="ctr" anchorCtr="0">
            <a:normAutofit/>
          </a:bodyPr>
          <a:lstStyle/>
          <a:p>
            <a:pPr marL="571500" lvl="0" indent="-5715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EXCEPTION HANDLING</a:t>
            </a:r>
            <a:endParaRPr sz="3200">
              <a:latin typeface="Rockwell"/>
              <a:ea typeface="Rockwell"/>
              <a:cs typeface="Rockwell"/>
              <a:sym typeface="Rockwell"/>
            </a:endParaRPr>
          </a:p>
        </p:txBody>
      </p:sp>
      <p:sp>
        <p:nvSpPr>
          <p:cNvPr id="300" name="Google Shape;300;p6"/>
          <p:cNvSpPr txBox="1">
            <a:spLocks noGrp="1"/>
          </p:cNvSpPr>
          <p:nvPr>
            <p:ph type="body" idx="1"/>
          </p:nvPr>
        </p:nvSpPr>
        <p:spPr>
          <a:xfrm>
            <a:off x="1244441" y="2275244"/>
            <a:ext cx="5349542" cy="3964238"/>
          </a:xfrm>
          <a:prstGeom prst="rect">
            <a:avLst/>
          </a:prstGeom>
          <a:noFill/>
          <a:ln>
            <a:noFill/>
          </a:ln>
        </p:spPr>
        <p:txBody>
          <a:bodyPr spcFirstLastPara="1" wrap="square" lIns="91425" tIns="45700" rIns="91425" bIns="45700" anchor="t" anchorCtr="0">
            <a:normAutofit lnSpcReduction="10000"/>
          </a:bodyPr>
          <a:lstStyle/>
          <a:p>
            <a:pPr marL="685800" lvl="1" indent="-228600" algn="l" rtl="0">
              <a:lnSpc>
                <a:spcPct val="120000"/>
              </a:lnSpc>
              <a:spcBef>
                <a:spcPts val="0"/>
              </a:spcBef>
              <a:spcAft>
                <a:spcPts val="0"/>
              </a:spcAft>
              <a:buClr>
                <a:schemeClr val="lt1"/>
              </a:buClr>
              <a:buSzPts val="3000"/>
              <a:buChar char="•"/>
            </a:pPr>
            <a:r>
              <a:rPr lang="en-001" sz="2400">
                <a:latin typeface="Tahoma"/>
                <a:ea typeface="Tahoma"/>
                <a:cs typeface="Tahoma"/>
                <a:sym typeface="Tahoma"/>
              </a:rPr>
              <a:t>Exception handling trong java là một cơ chế để xử lý các lỗi runtime để duy trì luồng bình thường của ứng dụng.</a:t>
            </a:r>
            <a:endParaRPr/>
          </a:p>
          <a:p>
            <a:pPr marL="685800" lvl="1" indent="-228600" algn="l" rtl="0">
              <a:lnSpc>
                <a:spcPct val="120000"/>
              </a:lnSpc>
              <a:spcBef>
                <a:spcPts val="500"/>
              </a:spcBef>
              <a:spcAft>
                <a:spcPts val="0"/>
              </a:spcAft>
              <a:buClr>
                <a:schemeClr val="lt1"/>
              </a:buClr>
              <a:buSzPts val="3000"/>
              <a:buChar char="•"/>
            </a:pPr>
            <a:r>
              <a:rPr lang="en-001" sz="2400">
                <a:latin typeface="Tahoma"/>
                <a:ea typeface="Tahoma"/>
                <a:cs typeface="Tahoma"/>
                <a:sym typeface="Tahoma"/>
              </a:rPr>
              <a:t>Quá trình xử lý exception được gọi là catch exception, nếu Runtime System không xử lý được ngoại lệ thì chương trình sẽ kết thúc</a:t>
            </a:r>
            <a:endParaRPr sz="2400">
              <a:latin typeface="Tahoma"/>
              <a:ea typeface="Tahoma"/>
              <a:cs typeface="Tahoma"/>
              <a:sym typeface="Tahoma"/>
            </a:endParaRPr>
          </a:p>
        </p:txBody>
      </p:sp>
      <p:pic>
        <p:nvPicPr>
          <p:cNvPr id="301" name="Google Shape;301;p6"/>
          <p:cNvPicPr preferRelativeResize="0"/>
          <p:nvPr/>
        </p:nvPicPr>
        <p:blipFill rotWithShape="1">
          <a:blip r:embed="rId3">
            <a:alphaModFix/>
          </a:blip>
          <a:srcRect/>
          <a:stretch/>
        </p:blipFill>
        <p:spPr>
          <a:xfrm>
            <a:off x="7598535" y="1733528"/>
            <a:ext cx="3593206" cy="45059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
          <p:cNvSpPr txBox="1">
            <a:spLocks noGrp="1"/>
          </p:cNvSpPr>
          <p:nvPr>
            <p:ph type="title"/>
          </p:nvPr>
        </p:nvSpPr>
        <p:spPr>
          <a:xfrm>
            <a:off x="1139825" y="96593"/>
            <a:ext cx="9905998" cy="933718"/>
          </a:xfrm>
          <a:prstGeom prst="rect">
            <a:avLst/>
          </a:prstGeom>
          <a:noFill/>
          <a:ln>
            <a:noFill/>
          </a:ln>
        </p:spPr>
        <p:txBody>
          <a:bodyPr spcFirstLastPara="1" wrap="square" lIns="91425" tIns="45700" rIns="91425" bIns="45700" anchor="ctr" anchorCtr="0">
            <a:normAutofit/>
          </a:bodyPr>
          <a:lstStyle/>
          <a:p>
            <a:pPr marL="571500" lvl="0" indent="-5715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JVM XỬ LÝ EXCEPTION ?</a:t>
            </a:r>
            <a:endParaRPr sz="3200">
              <a:latin typeface="Rockwell"/>
              <a:ea typeface="Rockwell"/>
              <a:cs typeface="Rockwell"/>
              <a:sym typeface="Rockwell"/>
            </a:endParaRPr>
          </a:p>
        </p:txBody>
      </p:sp>
      <p:pic>
        <p:nvPicPr>
          <p:cNvPr id="308" name="Google Shape;308;p7"/>
          <p:cNvPicPr preferRelativeResize="0"/>
          <p:nvPr/>
        </p:nvPicPr>
        <p:blipFill rotWithShape="1">
          <a:blip r:embed="rId3">
            <a:alphaModFix/>
          </a:blip>
          <a:srcRect/>
          <a:stretch/>
        </p:blipFill>
        <p:spPr>
          <a:xfrm>
            <a:off x="2472744" y="901523"/>
            <a:ext cx="6632619" cy="57310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8"/>
          <p:cNvSpPr txBox="1">
            <a:spLocks noGrp="1"/>
          </p:cNvSpPr>
          <p:nvPr>
            <p:ph type="title"/>
          </p:nvPr>
        </p:nvSpPr>
        <p:spPr>
          <a:xfrm>
            <a:off x="1141413" y="425302"/>
            <a:ext cx="9905998" cy="1275907"/>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14" name="Google Shape;314;p8"/>
          <p:cNvSpPr txBox="1">
            <a:spLocks noGrp="1"/>
          </p:cNvSpPr>
          <p:nvPr>
            <p:ph type="body" idx="1"/>
          </p:nvPr>
        </p:nvSpPr>
        <p:spPr>
          <a:xfrm>
            <a:off x="1141413" y="1701209"/>
            <a:ext cx="4954588" cy="4089992"/>
          </a:xfrm>
          <a:prstGeom prst="rect">
            <a:avLst/>
          </a:prstGeom>
          <a:noFill/>
          <a:ln>
            <a:noFill/>
          </a:ln>
        </p:spPr>
        <p:txBody>
          <a:bodyPr spcFirstLastPara="1" wrap="square" lIns="91425" tIns="45700" rIns="91425" bIns="45700" anchor="t" anchorCtr="0">
            <a:normAutofit/>
          </a:bodyPr>
          <a:lstStyle/>
          <a:p>
            <a:pPr marL="457200" lvl="1" indent="0" algn="l" rtl="0">
              <a:lnSpc>
                <a:spcPct val="120000"/>
              </a:lnSpc>
              <a:spcBef>
                <a:spcPts val="0"/>
              </a:spcBef>
              <a:spcAft>
                <a:spcPts val="0"/>
              </a:spcAft>
              <a:buClr>
                <a:schemeClr val="lt1"/>
              </a:buClr>
              <a:buSzPts val="2500"/>
              <a:buNone/>
            </a:pPr>
            <a:r>
              <a:rPr lang="en-001">
                <a:latin typeface="Tahoma"/>
                <a:ea typeface="Tahoma"/>
                <a:cs typeface="Tahoma"/>
                <a:sym typeface="Tahoma"/>
              </a:rPr>
              <a:t>1.1 Try – catch block</a:t>
            </a:r>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Khối lệnh try được sử dụng để chứa 1 đoạn code có thể xảy ra ngoại lệ</a:t>
            </a:r>
            <a:endParaRPr/>
          </a:p>
          <a:p>
            <a:pPr marL="685800" lvl="1" indent="-228600" algn="l" rtl="0">
              <a:lnSpc>
                <a:spcPct val="120000"/>
              </a:lnSpc>
              <a:spcBef>
                <a:spcPts val="500"/>
              </a:spcBef>
              <a:spcAft>
                <a:spcPts val="0"/>
              </a:spcAft>
              <a:buClr>
                <a:schemeClr val="lt1"/>
              </a:buClr>
              <a:buSzPts val="2500"/>
              <a:buFont typeface="Tahoma"/>
              <a:buChar char="-"/>
            </a:pPr>
            <a:r>
              <a:rPr lang="en-001">
                <a:latin typeface="Tahoma"/>
                <a:ea typeface="Tahoma"/>
                <a:cs typeface="Tahoma"/>
                <a:sym typeface="Tahoma"/>
              </a:rPr>
              <a:t>Đi theo sau try thường là catch,  Khối catch được sử dụng để xử lý các exception.</a:t>
            </a:r>
            <a:endParaRPr/>
          </a:p>
          <a:p>
            <a:pPr marL="457200" lvl="1" indent="0" algn="l" rtl="0">
              <a:lnSpc>
                <a:spcPct val="120000"/>
              </a:lnSpc>
              <a:spcBef>
                <a:spcPts val="500"/>
              </a:spcBef>
              <a:spcAft>
                <a:spcPts val="0"/>
              </a:spcAft>
              <a:buClr>
                <a:schemeClr val="lt1"/>
              </a:buClr>
              <a:buSzPts val="2500"/>
              <a:buNone/>
            </a:pPr>
            <a:endParaRPr>
              <a:latin typeface="Tahoma"/>
              <a:ea typeface="Tahoma"/>
              <a:cs typeface="Tahoma"/>
              <a:sym typeface="Tahoma"/>
            </a:endParaRPr>
          </a:p>
        </p:txBody>
      </p:sp>
      <p:pic>
        <p:nvPicPr>
          <p:cNvPr id="315" name="Google Shape;315;p8"/>
          <p:cNvPicPr preferRelativeResize="0"/>
          <p:nvPr/>
        </p:nvPicPr>
        <p:blipFill rotWithShape="1">
          <a:blip r:embed="rId3">
            <a:alphaModFix/>
          </a:blip>
          <a:srcRect/>
          <a:stretch/>
        </p:blipFill>
        <p:spPr>
          <a:xfrm>
            <a:off x="6294475" y="1701209"/>
            <a:ext cx="4752936" cy="1727791"/>
          </a:xfrm>
          <a:prstGeom prst="rect">
            <a:avLst/>
          </a:prstGeom>
          <a:noFill/>
          <a:ln>
            <a:noFill/>
          </a:ln>
        </p:spPr>
      </p:pic>
      <p:pic>
        <p:nvPicPr>
          <p:cNvPr id="316" name="Google Shape;316;p8"/>
          <p:cNvPicPr preferRelativeResize="0"/>
          <p:nvPr/>
        </p:nvPicPr>
        <p:blipFill rotWithShape="1">
          <a:blip r:embed="rId4">
            <a:alphaModFix/>
          </a:blip>
          <a:srcRect/>
          <a:stretch/>
        </p:blipFill>
        <p:spPr>
          <a:xfrm>
            <a:off x="6294475" y="3678865"/>
            <a:ext cx="4752936" cy="24667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9"/>
          <p:cNvSpPr txBox="1">
            <a:spLocks noGrp="1"/>
          </p:cNvSpPr>
          <p:nvPr>
            <p:ph type="title"/>
          </p:nvPr>
        </p:nvSpPr>
        <p:spPr>
          <a:xfrm>
            <a:off x="1141413" y="425302"/>
            <a:ext cx="9905998" cy="1275907"/>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Clr>
                <a:schemeClr val="lt1"/>
              </a:buClr>
              <a:buSzPts val="3200"/>
              <a:buFont typeface="Noto Sans Symbols"/>
              <a:buChar char="⮚"/>
            </a:pPr>
            <a:r>
              <a:rPr lang="en-001" sz="3200">
                <a:latin typeface="Rockwell"/>
                <a:ea typeface="Rockwell"/>
                <a:cs typeface="Rockwell"/>
                <a:sym typeface="Rockwell"/>
              </a:rPr>
              <a:t>PROCESSING SYNTAX</a:t>
            </a:r>
            <a:endParaRPr sz="3200">
              <a:latin typeface="Rockwell"/>
              <a:ea typeface="Rockwell"/>
              <a:cs typeface="Rockwell"/>
              <a:sym typeface="Rockwell"/>
            </a:endParaRPr>
          </a:p>
        </p:txBody>
      </p:sp>
      <p:sp>
        <p:nvSpPr>
          <p:cNvPr id="322" name="Google Shape;322;p9"/>
          <p:cNvSpPr txBox="1">
            <a:spLocks noGrp="1"/>
          </p:cNvSpPr>
          <p:nvPr>
            <p:ph type="body" idx="1"/>
          </p:nvPr>
        </p:nvSpPr>
        <p:spPr>
          <a:xfrm>
            <a:off x="1141413" y="1701209"/>
            <a:ext cx="4954588" cy="4089992"/>
          </a:xfrm>
          <a:prstGeom prst="rect">
            <a:avLst/>
          </a:prstGeom>
          <a:noFill/>
          <a:ln>
            <a:noFill/>
          </a:ln>
        </p:spPr>
        <p:txBody>
          <a:bodyPr spcFirstLastPara="1" wrap="square" lIns="91425" tIns="45700" rIns="91425" bIns="45700" anchor="t" anchorCtr="0">
            <a:normAutofit/>
          </a:bodyPr>
          <a:lstStyle/>
          <a:p>
            <a:pPr marL="457200" lvl="1" indent="0" algn="l" rtl="0">
              <a:lnSpc>
                <a:spcPct val="120000"/>
              </a:lnSpc>
              <a:spcBef>
                <a:spcPts val="0"/>
              </a:spcBef>
              <a:spcAft>
                <a:spcPts val="0"/>
              </a:spcAft>
              <a:buClr>
                <a:schemeClr val="lt1"/>
              </a:buClr>
              <a:buSzPts val="2500"/>
              <a:buNone/>
            </a:pPr>
            <a:r>
              <a:rPr lang="en-001">
                <a:latin typeface="Tahoma"/>
                <a:ea typeface="Tahoma"/>
                <a:cs typeface="Tahoma"/>
                <a:sym typeface="Tahoma"/>
              </a:rPr>
              <a:t>1.2 Multi-block catch</a:t>
            </a:r>
            <a:endParaRPr/>
          </a:p>
          <a:p>
            <a:pPr marL="457200" lvl="1" indent="0" algn="l" rtl="0">
              <a:lnSpc>
                <a:spcPct val="120000"/>
              </a:lnSpc>
              <a:spcBef>
                <a:spcPts val="500"/>
              </a:spcBef>
              <a:spcAft>
                <a:spcPts val="0"/>
              </a:spcAft>
              <a:buClr>
                <a:schemeClr val="lt1"/>
              </a:buClr>
              <a:buSzPts val="2500"/>
              <a:buNone/>
            </a:pPr>
            <a:r>
              <a:rPr lang="en-001">
                <a:latin typeface="Tahoma"/>
                <a:ea typeface="Tahoma"/>
                <a:cs typeface="Tahoma"/>
                <a:sym typeface="Tahoma"/>
              </a:rPr>
              <a:t>- Khi  thực hiện nhiều tác vụ và với mỗi tác vụ có thể xảy ra các exception khác nhau thì nên sử dụng multi catch để xử lý hết các exception đó.</a:t>
            </a:r>
            <a:endParaRPr>
              <a:latin typeface="Tahoma"/>
              <a:ea typeface="Tahoma"/>
              <a:cs typeface="Tahoma"/>
              <a:sym typeface="Tahoma"/>
            </a:endParaRPr>
          </a:p>
        </p:txBody>
      </p:sp>
      <p:pic>
        <p:nvPicPr>
          <p:cNvPr id="323" name="Google Shape;323;p9"/>
          <p:cNvPicPr preferRelativeResize="0"/>
          <p:nvPr/>
        </p:nvPicPr>
        <p:blipFill rotWithShape="1">
          <a:blip r:embed="rId3">
            <a:alphaModFix/>
          </a:blip>
          <a:srcRect/>
          <a:stretch/>
        </p:blipFill>
        <p:spPr>
          <a:xfrm>
            <a:off x="6094412" y="1902494"/>
            <a:ext cx="5420990" cy="3687421"/>
          </a:xfrm>
          <a:prstGeom prst="rect">
            <a:avLst/>
          </a:prstGeom>
          <a:noFill/>
          <a:ln>
            <a:noFill/>
          </a:ln>
        </p:spPr>
      </p:pic>
    </p:spTree>
  </p:cSld>
  <p:clrMapOvr>
    <a:masterClrMapping/>
  </p:clrMapOvr>
</p:sld>
</file>

<file path=ppt/theme/theme1.xml><?xml version="1.0" encoding="utf-8"?>
<a:theme xmlns:a="http://schemas.openxmlformats.org/drawingml/2006/main" name="Circui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874</Words>
  <Application>Microsoft Office PowerPoint</Application>
  <PresentationFormat>Widescreen</PresentationFormat>
  <Paragraphs>93</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Rockwell</vt:lpstr>
      <vt:lpstr>Calibri</vt:lpstr>
      <vt:lpstr>Tahoma</vt:lpstr>
      <vt:lpstr>Twentieth Century</vt:lpstr>
      <vt:lpstr>Noto Sans Symbols</vt:lpstr>
      <vt:lpstr>Arial</vt:lpstr>
      <vt:lpstr>Circuit</vt:lpstr>
      <vt:lpstr>&lt;EXCEPTION HANDLING IN JAVA&gt;</vt:lpstr>
      <vt:lpstr>OUTLINE</vt:lpstr>
      <vt:lpstr>THE PROBLEM</vt:lpstr>
      <vt:lpstr>EXCEPTION HIERARCHY</vt:lpstr>
      <vt:lpstr>EXCEPTION TYPES</vt:lpstr>
      <vt:lpstr>EXCEPTION HANDLING</vt:lpstr>
      <vt:lpstr>JVM XỬ LÝ EXCEPTION ?</vt:lpstr>
      <vt:lpstr>PROCESSING SYNTAX</vt:lpstr>
      <vt:lpstr>PROCESSING SYNTAX</vt:lpstr>
      <vt:lpstr>PROCESSING SYNTAX</vt:lpstr>
      <vt:lpstr>PROCESSING SYNTAX</vt:lpstr>
      <vt:lpstr>PROCESSING SYNTAX</vt:lpstr>
      <vt:lpstr>PROCESSING SYNTAX</vt:lpstr>
      <vt:lpstr>EXCEPTION HANDLING WITH OVERRIDING</vt:lpstr>
      <vt:lpstr>EXCEPTION PROPAGATION</vt:lpstr>
      <vt:lpstr>FINAL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&lt;EXCEPTION HANDLING IN JAVA&gt;</dc:title>
  <dc:creator>Phan Xuân Hải Haireal</dc:creator>
  <cp:lastModifiedBy>NGUYEN VAN HIEP 20185448</cp:lastModifiedBy>
  <cp:revision>2</cp:revision>
  <dcterms:created xsi:type="dcterms:W3CDTF">2021-08-15T13:06:32Z</dcterms:created>
  <dcterms:modified xsi:type="dcterms:W3CDTF">2022-02-28T09:04:24Z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