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2" r:id="rId1"/>
    <p:sldMasterId id="2147483746" r:id="rId2"/>
  </p:sldMasterIdLst>
  <p:notesMasterIdLst>
    <p:notesMasterId r:id="rId36"/>
  </p:notesMasterIdLst>
  <p:handoutMasterIdLst>
    <p:handoutMasterId r:id="rId37"/>
  </p:handoutMasterIdLst>
  <p:sldIdLst>
    <p:sldId id="257" r:id="rId3"/>
    <p:sldId id="259" r:id="rId4"/>
    <p:sldId id="306" r:id="rId5"/>
    <p:sldId id="260"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3" r:id="rId21"/>
    <p:sldId id="324" r:id="rId22"/>
    <p:sldId id="325" r:id="rId23"/>
    <p:sldId id="326" r:id="rId24"/>
    <p:sldId id="300" r:id="rId25"/>
    <p:sldId id="262" r:id="rId26"/>
    <p:sldId id="302" r:id="rId27"/>
    <p:sldId id="264" r:id="rId28"/>
    <p:sldId id="304" r:id="rId29"/>
    <p:sldId id="305" r:id="rId30"/>
    <p:sldId id="266" r:id="rId31"/>
    <p:sldId id="265" r:id="rId32"/>
    <p:sldId id="328" r:id="rId33"/>
    <p:sldId id="329" r:id="rId34"/>
    <p:sldId id="327" r:id="rId35"/>
  </p:sldIdLst>
  <p:sldSz cx="9144000" cy="6480175"/>
  <p:notesSz cx="6858000" cy="9144000"/>
  <p:defaultTextStyle>
    <a:defPPr>
      <a:defRPr lang="en-US"/>
    </a:defPPr>
    <a:lvl1pPr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5pPr>
    <a:lvl6pPr marL="2286000" algn="l" defTabSz="914400" rtl="0" eaLnBrk="1" latinLnBrk="0" hangingPunct="1">
      <a:defRPr sz="2000" kern="1200">
        <a:solidFill>
          <a:srgbClr val="FFFFFF"/>
        </a:solidFill>
        <a:latin typeface="Times New Roman" panose="02020603050405020304" pitchFamily="18" charset="0"/>
        <a:ea typeface="+mn-ea"/>
        <a:cs typeface="+mn-cs"/>
      </a:defRPr>
    </a:lvl6pPr>
    <a:lvl7pPr marL="2743200" algn="l" defTabSz="914400" rtl="0" eaLnBrk="1" latinLnBrk="0" hangingPunct="1">
      <a:defRPr sz="2000" kern="1200">
        <a:solidFill>
          <a:srgbClr val="FFFFFF"/>
        </a:solidFill>
        <a:latin typeface="Times New Roman" panose="02020603050405020304" pitchFamily="18" charset="0"/>
        <a:ea typeface="+mn-ea"/>
        <a:cs typeface="+mn-cs"/>
      </a:defRPr>
    </a:lvl7pPr>
    <a:lvl8pPr marL="3200400" algn="l" defTabSz="914400" rtl="0" eaLnBrk="1" latinLnBrk="0" hangingPunct="1">
      <a:defRPr sz="2000" kern="1200">
        <a:solidFill>
          <a:srgbClr val="FFFFFF"/>
        </a:solidFill>
        <a:latin typeface="Times New Roman" panose="02020603050405020304" pitchFamily="18" charset="0"/>
        <a:ea typeface="+mn-ea"/>
        <a:cs typeface="+mn-cs"/>
      </a:defRPr>
    </a:lvl8pPr>
    <a:lvl9pPr marL="3657600" algn="l" defTabSz="914400" rtl="0" eaLnBrk="1" latinLnBrk="0" hangingPunct="1">
      <a:defRPr sz="2000" kern="1200">
        <a:solidFill>
          <a:srgbClr val="FFFFFF"/>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04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66CCFF"/>
    <a:srgbClr val="CC9900"/>
    <a:srgbClr val="663300"/>
    <a:srgbClr val="003300"/>
    <a:srgbClr val="FFC800"/>
    <a:srgbClr val="FFFF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autoAdjust="0"/>
  </p:normalViewPr>
  <p:slideViewPr>
    <p:cSldViewPr>
      <p:cViewPr varScale="1">
        <p:scale>
          <a:sx n="84" d="100"/>
          <a:sy n="84" d="100"/>
        </p:scale>
        <p:origin x="972" y="60"/>
      </p:cViewPr>
      <p:guideLst>
        <p:guide orient="horz" pos="2041"/>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defRPr>
            </a:lvl1pPr>
          </a:lstStyle>
          <a:p>
            <a:pPr>
              <a:defRPr/>
            </a:pPr>
            <a:endParaRPr lang="en-US"/>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0AE61A96-3740-497E-8CC7-B7AA072FC589}" type="slidenum">
              <a:rPr lang="en-US"/>
              <a:pPr>
                <a:defRPr/>
              </a:pPr>
              <a:t>‹#›</a:t>
            </a:fld>
            <a:endParaRPr lang="en-US"/>
          </a:p>
        </p:txBody>
      </p:sp>
    </p:spTree>
    <p:extLst>
      <p:ext uri="{BB962C8B-B14F-4D97-AF65-F5344CB8AC3E}">
        <p14:creationId xmlns:p14="http://schemas.microsoft.com/office/powerpoint/2010/main" val="2609002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011238" y="685800"/>
            <a:ext cx="4835525"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759F3B01-9881-414D-BCA4-7740BD0A897A}" type="slidenum">
              <a:rPr lang="en-US"/>
              <a:pPr>
                <a:defRPr/>
              </a:pPr>
              <a:t>‹#›</a:t>
            </a:fld>
            <a:endParaRPr lang="en-US"/>
          </a:p>
        </p:txBody>
      </p:sp>
    </p:spTree>
    <p:extLst>
      <p:ext uri="{BB962C8B-B14F-4D97-AF65-F5344CB8AC3E}">
        <p14:creationId xmlns:p14="http://schemas.microsoft.com/office/powerpoint/2010/main" val="41619397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792961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31</a:t>
            </a:fld>
            <a:endParaRPr lang="en-US"/>
          </a:p>
        </p:txBody>
      </p:sp>
    </p:spTree>
    <p:extLst>
      <p:ext uri="{BB962C8B-B14F-4D97-AF65-F5344CB8AC3E}">
        <p14:creationId xmlns:p14="http://schemas.microsoft.com/office/powerpoint/2010/main" val="3207093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32</a:t>
            </a:fld>
            <a:endParaRPr lang="en-US"/>
          </a:p>
        </p:txBody>
      </p:sp>
    </p:spTree>
    <p:extLst>
      <p:ext uri="{BB962C8B-B14F-4D97-AF65-F5344CB8AC3E}">
        <p14:creationId xmlns:p14="http://schemas.microsoft.com/office/powerpoint/2010/main" val="817553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23</a:t>
            </a:fld>
            <a:endParaRPr lang="en-US"/>
          </a:p>
        </p:txBody>
      </p:sp>
    </p:spTree>
    <p:extLst>
      <p:ext uri="{BB962C8B-B14F-4D97-AF65-F5344CB8AC3E}">
        <p14:creationId xmlns:p14="http://schemas.microsoft.com/office/powerpoint/2010/main" val="323346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24</a:t>
            </a:fld>
            <a:endParaRPr lang="en-US"/>
          </a:p>
        </p:txBody>
      </p:sp>
    </p:spTree>
    <p:extLst>
      <p:ext uri="{BB962C8B-B14F-4D97-AF65-F5344CB8AC3E}">
        <p14:creationId xmlns:p14="http://schemas.microsoft.com/office/powerpoint/2010/main" val="1556299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25</a:t>
            </a:fld>
            <a:endParaRPr lang="en-US"/>
          </a:p>
        </p:txBody>
      </p:sp>
    </p:spTree>
    <p:extLst>
      <p:ext uri="{BB962C8B-B14F-4D97-AF65-F5344CB8AC3E}">
        <p14:creationId xmlns:p14="http://schemas.microsoft.com/office/powerpoint/2010/main" val="2915133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D77F67-74EF-F540-A37E-3845DB1412F1}" type="slidenum">
              <a:rPr lang="en-US" smtClean="0"/>
              <a:pPr/>
              <a:t>26</a:t>
            </a:fld>
            <a:endParaRPr lang="en-US"/>
          </a:p>
        </p:txBody>
      </p:sp>
    </p:spTree>
    <p:extLst>
      <p:ext uri="{BB962C8B-B14F-4D97-AF65-F5344CB8AC3E}">
        <p14:creationId xmlns:p14="http://schemas.microsoft.com/office/powerpoint/2010/main" val="1861274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D77F67-74EF-F540-A37E-3845DB1412F1}" type="slidenum">
              <a:rPr lang="en-US" smtClean="0"/>
              <a:pPr/>
              <a:t>27</a:t>
            </a:fld>
            <a:endParaRPr lang="en-US"/>
          </a:p>
        </p:txBody>
      </p:sp>
    </p:spTree>
    <p:extLst>
      <p:ext uri="{BB962C8B-B14F-4D97-AF65-F5344CB8AC3E}">
        <p14:creationId xmlns:p14="http://schemas.microsoft.com/office/powerpoint/2010/main" val="4042963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D77F67-74EF-F540-A37E-3845DB1412F1}" type="slidenum">
              <a:rPr lang="en-US" smtClean="0"/>
              <a:pPr/>
              <a:t>28</a:t>
            </a:fld>
            <a:endParaRPr lang="en-US"/>
          </a:p>
        </p:txBody>
      </p:sp>
    </p:spTree>
    <p:extLst>
      <p:ext uri="{BB962C8B-B14F-4D97-AF65-F5344CB8AC3E}">
        <p14:creationId xmlns:p14="http://schemas.microsoft.com/office/powerpoint/2010/main" val="1055857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29</a:t>
            </a:fld>
            <a:endParaRPr lang="en-US"/>
          </a:p>
        </p:txBody>
      </p:sp>
    </p:spTree>
    <p:extLst>
      <p:ext uri="{BB962C8B-B14F-4D97-AF65-F5344CB8AC3E}">
        <p14:creationId xmlns:p14="http://schemas.microsoft.com/office/powerpoint/2010/main" val="2724769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30</a:t>
            </a:fld>
            <a:endParaRPr lang="en-US"/>
          </a:p>
        </p:txBody>
      </p:sp>
    </p:spTree>
    <p:extLst>
      <p:ext uri="{BB962C8B-B14F-4D97-AF65-F5344CB8AC3E}">
        <p14:creationId xmlns:p14="http://schemas.microsoft.com/office/powerpoint/2010/main" val="2185110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Rectangle 8"/>
          <p:cNvSpPr>
            <a:spLocks noChangeArrowheads="1"/>
          </p:cNvSpPr>
          <p:nvPr/>
        </p:nvSpPr>
        <p:spPr bwMode="auto">
          <a:xfrm>
            <a:off x="0" y="0"/>
            <a:ext cx="9144000" cy="15113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vi-VN" smtClean="0"/>
          </a:p>
        </p:txBody>
      </p:sp>
      <p:sp>
        <p:nvSpPr>
          <p:cNvPr id="4" name="Rectangle 9"/>
          <p:cNvSpPr>
            <a:spLocks noChangeArrowheads="1"/>
          </p:cNvSpPr>
          <p:nvPr/>
        </p:nvSpPr>
        <p:spPr bwMode="auto">
          <a:xfrm>
            <a:off x="0" y="1511300"/>
            <a:ext cx="9144000" cy="1512888"/>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vi-VN" smtClean="0"/>
          </a:p>
        </p:txBody>
      </p:sp>
      <p:sp>
        <p:nvSpPr>
          <p:cNvPr id="5" name="Rectangle 10"/>
          <p:cNvSpPr>
            <a:spLocks noChangeArrowheads="1"/>
          </p:cNvSpPr>
          <p:nvPr/>
        </p:nvSpPr>
        <p:spPr bwMode="auto">
          <a:xfrm>
            <a:off x="3059832" y="4022725"/>
            <a:ext cx="5931768" cy="147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lnSpc>
                <a:spcPct val="140000"/>
              </a:lnSpc>
              <a:defRPr/>
            </a:pPr>
            <a:r>
              <a:rPr lang="fr-FR" sz="2400" b="1" dirty="0" err="1" smtClean="0">
                <a:solidFill>
                  <a:srgbClr val="003366"/>
                </a:solidFill>
                <a:latin typeface="Tahoma" panose="020B0604030504040204" pitchFamily="34" charset="0"/>
              </a:rPr>
              <a:t>Department</a:t>
            </a:r>
            <a:r>
              <a:rPr lang="fr-FR" sz="2400" b="1" dirty="0" smtClean="0">
                <a:solidFill>
                  <a:srgbClr val="003366"/>
                </a:solidFill>
                <a:latin typeface="Tahoma" panose="020B0604030504040204" pitchFamily="34" charset="0"/>
              </a:rPr>
              <a:t> of Information </a:t>
            </a:r>
            <a:r>
              <a:rPr lang="fr-FR" sz="2400" b="1" dirty="0" err="1" smtClean="0">
                <a:solidFill>
                  <a:srgbClr val="003366"/>
                </a:solidFill>
                <a:latin typeface="Tahoma" panose="020B0604030504040204" pitchFamily="34" charset="0"/>
              </a:rPr>
              <a:t>Systems</a:t>
            </a:r>
            <a:r>
              <a:rPr lang="fr-FR" sz="2400" b="1" dirty="0" smtClean="0">
                <a:solidFill>
                  <a:srgbClr val="003366"/>
                </a:solidFill>
                <a:latin typeface="Tahoma" panose="020B0604030504040204" pitchFamily="34" charset="0"/>
              </a:rPr>
              <a:t> </a:t>
            </a:r>
          </a:p>
          <a:p>
            <a:pPr eaLnBrk="1" hangingPunct="1">
              <a:lnSpc>
                <a:spcPct val="140000"/>
              </a:lnSpc>
              <a:defRPr/>
            </a:pPr>
            <a:r>
              <a:rPr lang="en-US" dirty="0" smtClean="0">
                <a:solidFill>
                  <a:schemeClr val="hlink"/>
                </a:solidFill>
                <a:latin typeface="Tahoma" panose="020B0604030504040204" pitchFamily="34" charset="0"/>
              </a:rPr>
              <a:t>University of Engineering and Technology,</a:t>
            </a:r>
          </a:p>
          <a:p>
            <a:pPr eaLnBrk="1" hangingPunct="1">
              <a:lnSpc>
                <a:spcPct val="140000"/>
              </a:lnSpc>
              <a:defRPr/>
            </a:pPr>
            <a:r>
              <a:rPr lang="en-US" dirty="0" smtClean="0">
                <a:solidFill>
                  <a:schemeClr val="hlink"/>
                </a:solidFill>
                <a:latin typeface="Tahoma" panose="020B0604030504040204" pitchFamily="34" charset="0"/>
              </a:rPr>
              <a:t>Vietnam National University, Hanoi</a:t>
            </a:r>
          </a:p>
        </p:txBody>
      </p:sp>
      <p:sp>
        <p:nvSpPr>
          <p:cNvPr id="6" name="Rectangle 13"/>
          <p:cNvSpPr>
            <a:spLocks noChangeArrowheads="1"/>
          </p:cNvSpPr>
          <p:nvPr userDrawn="1"/>
        </p:nvSpPr>
        <p:spPr bwMode="auto">
          <a:xfrm>
            <a:off x="6175375" y="5832375"/>
            <a:ext cx="2968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b="1" dirty="0">
                <a:solidFill>
                  <a:schemeClr val="bg1"/>
                </a:solidFill>
                <a:effectLst/>
              </a:rPr>
              <a:t>Hoa.Nguyen@vnu.edu.vn</a:t>
            </a:r>
          </a:p>
        </p:txBody>
      </p:sp>
      <p:sp>
        <p:nvSpPr>
          <p:cNvPr id="7" name="Rectangle 17"/>
          <p:cNvSpPr>
            <a:spLocks noChangeArrowheads="1"/>
          </p:cNvSpPr>
          <p:nvPr/>
        </p:nvSpPr>
        <p:spPr bwMode="auto">
          <a:xfrm>
            <a:off x="152400" y="1868488"/>
            <a:ext cx="561564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r>
              <a:rPr lang="en-US" sz="4400" b="1" dirty="0" smtClean="0">
                <a:solidFill>
                  <a:srgbClr val="FFC800"/>
                </a:solidFill>
                <a:latin typeface="Corbel" panose="020B0503020204020204" pitchFamily="34" charset="0"/>
              </a:rPr>
              <a:t>Distributed</a:t>
            </a:r>
            <a:r>
              <a:rPr lang="en-US" sz="4400" b="1" baseline="0" dirty="0" smtClean="0">
                <a:solidFill>
                  <a:srgbClr val="FFC800"/>
                </a:solidFill>
                <a:latin typeface="Corbel" panose="020B0503020204020204" pitchFamily="34" charset="0"/>
              </a:rPr>
              <a:t> </a:t>
            </a:r>
            <a:r>
              <a:rPr lang="en-US" sz="4400" b="1" dirty="0" smtClean="0">
                <a:solidFill>
                  <a:srgbClr val="FFC800"/>
                </a:solidFill>
                <a:latin typeface="Corbel" panose="020B0503020204020204" pitchFamily="34" charset="0"/>
              </a:rPr>
              <a:t>Databases</a:t>
            </a:r>
          </a:p>
        </p:txBody>
      </p:sp>
      <p:sp>
        <p:nvSpPr>
          <p:cNvPr id="107524" name="Rectangle 2"/>
          <p:cNvSpPr>
            <a:spLocks noGrp="1"/>
          </p:cNvSpPr>
          <p:nvPr>
            <p:ph type="subTitle" idx="1"/>
          </p:nvPr>
        </p:nvSpPr>
        <p:spPr>
          <a:xfrm>
            <a:off x="2514600" y="3168650"/>
            <a:ext cx="6400800" cy="863600"/>
          </a:xfrm>
        </p:spPr>
        <p:txBody>
          <a:bodyPr/>
          <a:lstStyle>
            <a:lvl1pPr marL="119063" indent="0" algn="ctr">
              <a:buFont typeface="Wingdings 2" panose="05020102010507070707" pitchFamily="18" charset="2"/>
              <a:buNone/>
              <a:defRPr smtClean="0"/>
            </a:lvl1pPr>
          </a:lstStyle>
          <a:p>
            <a:pPr lvl="0"/>
            <a:r>
              <a:rPr lang="en-US" noProof="0" smtClean="0"/>
              <a:t>Click to edit Master subtitle style</a:t>
            </a:r>
          </a:p>
        </p:txBody>
      </p:sp>
      <p:sp>
        <p:nvSpPr>
          <p:cNvPr id="8" name="Rectangle 15"/>
          <p:cNvSpPr>
            <a:spLocks noGrp="1" noChangeArrowheads="1"/>
          </p:cNvSpPr>
          <p:nvPr>
            <p:ph type="dt" sz="quarter" idx="10"/>
          </p:nvPr>
        </p:nvSpPr>
        <p:spPr bwMode="auto">
          <a:xfrm>
            <a:off x="8795" y="5832375"/>
            <a:ext cx="2209800" cy="3968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eaLnBrk="1" hangingPunct="1">
              <a:defRPr b="1">
                <a:solidFill>
                  <a:srgbClr val="463FC9"/>
                </a:solidFill>
                <a:effectLst>
                  <a:outerShdw blurRad="38100" dist="38100" dir="2700000" algn="tl">
                    <a:srgbClr val="C0C0C0"/>
                  </a:outerShdw>
                </a:effectLst>
              </a:defRPr>
            </a:lvl1pPr>
          </a:lstStyle>
          <a:p>
            <a:pPr>
              <a:defRPr/>
            </a:pPr>
            <a:fld id="{FAE3F7F5-F84F-44B1-BFF8-4DC2E8ADE05C}" type="datetime1">
              <a:rPr lang="vi-VN"/>
              <a:pPr>
                <a:defRPr/>
              </a:pPr>
              <a:t>01/12/2020</a:t>
            </a:fld>
            <a:endParaRPr lang="en-US"/>
          </a:p>
        </p:txBody>
      </p:sp>
      <p:sp>
        <p:nvSpPr>
          <p:cNvPr id="2" name="Rectangle 1"/>
          <p:cNvSpPr/>
          <p:nvPr userDrawn="1"/>
        </p:nvSpPr>
        <p:spPr>
          <a:xfrm>
            <a:off x="0" y="6229522"/>
            <a:ext cx="9144000" cy="250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399967"/>
      </p:ext>
    </p:extLst>
  </p:cSld>
  <p:clrMapOvr>
    <a:masterClrMapping/>
  </p:clrMapOvr>
  <p:transition spd="slow"/>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65298"/>
            <a:ext cx="8229600" cy="1080029"/>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753037"/>
            <a:ext cx="4040188" cy="623027"/>
          </a:xfrm>
        </p:spPr>
        <p:txBody>
          <a:bodyPr lIns="45720" tIns="0" rIns="45720" bIns="0" anchor="ctr">
            <a:noAutofit/>
          </a:bodyPr>
          <a:lstStyle>
            <a:lvl1pPr marL="0" indent="0">
              <a:buNone/>
              <a:defRPr sz="1800" b="1" cap="none" baseline="0">
                <a:solidFill>
                  <a:schemeClr val="tx2"/>
                </a:solidFill>
                <a:effectLst/>
              </a:defRPr>
            </a:lvl1pPr>
            <a:lvl2pPr>
              <a:buNone/>
              <a:defRPr sz="1500" b="1"/>
            </a:lvl2pPr>
            <a:lvl3pPr>
              <a:buNone/>
              <a:defRPr sz="1350" b="1"/>
            </a:lvl3pPr>
            <a:lvl4pPr>
              <a:buNone/>
              <a:defRPr sz="1200" b="1"/>
            </a:lvl4pPr>
            <a:lvl5pPr>
              <a:buNone/>
              <a:defRPr sz="1200" b="1"/>
            </a:lvl5pPr>
          </a:lstStyle>
          <a:p>
            <a:pPr lvl="0"/>
            <a:r>
              <a:rPr lang="en-US" smtClean="0"/>
              <a:t>Click to edit Master text styles</a:t>
            </a:r>
          </a:p>
        </p:txBody>
      </p:sp>
      <p:sp>
        <p:nvSpPr>
          <p:cNvPr id="4" name="Text Placeholder 3"/>
          <p:cNvSpPr>
            <a:spLocks noGrp="1"/>
          </p:cNvSpPr>
          <p:nvPr>
            <p:ph type="body" sz="half" idx="3"/>
          </p:nvPr>
        </p:nvSpPr>
        <p:spPr>
          <a:xfrm>
            <a:off x="4645026" y="1757300"/>
            <a:ext cx="4041775" cy="618766"/>
          </a:xfrm>
        </p:spPr>
        <p:txBody>
          <a:bodyPr lIns="45720" tIns="0" rIns="45720" bIns="0" anchor="ctr"/>
          <a:lstStyle>
            <a:lvl1pPr marL="0" indent="0">
              <a:buNone/>
              <a:defRPr sz="1800" b="1" cap="none" baseline="0">
                <a:solidFill>
                  <a:schemeClr val="tx2"/>
                </a:solidFill>
                <a:effectLst/>
              </a:defRPr>
            </a:lvl1pPr>
            <a:lvl2pPr>
              <a:buNone/>
              <a:defRPr sz="1500" b="1"/>
            </a:lvl2pPr>
            <a:lvl3pPr>
              <a:buNone/>
              <a:defRPr sz="1350" b="1"/>
            </a:lvl3pPr>
            <a:lvl4pPr>
              <a:buNone/>
              <a:defRPr sz="1200" b="1"/>
            </a:lvl4pPr>
            <a:lvl5pPr>
              <a:buNone/>
              <a:defRPr sz="1200" b="1"/>
            </a:lvl5pPr>
          </a:lstStyle>
          <a:p>
            <a:pPr lvl="0"/>
            <a:r>
              <a:rPr lang="en-US" smtClean="0"/>
              <a:t>Click to edit Master text styles</a:t>
            </a:r>
          </a:p>
        </p:txBody>
      </p:sp>
      <p:sp>
        <p:nvSpPr>
          <p:cNvPr id="5" name="Content Placeholder 4"/>
          <p:cNvSpPr>
            <a:spLocks noGrp="1"/>
          </p:cNvSpPr>
          <p:nvPr>
            <p:ph sz="quarter" idx="2"/>
          </p:nvPr>
        </p:nvSpPr>
        <p:spPr>
          <a:xfrm>
            <a:off x="457200" y="2376064"/>
            <a:ext cx="4040188" cy="3633849"/>
          </a:xfrm>
        </p:spPr>
        <p:txBody>
          <a:bodyPr tIns="0"/>
          <a:lstStyle>
            <a:lvl1pPr>
              <a:defRPr sz="1650"/>
            </a:lvl1pPr>
            <a:lvl2pPr>
              <a:defRPr sz="1500"/>
            </a:lvl2pPr>
            <a:lvl3pPr>
              <a:defRPr sz="135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6" y="2376064"/>
            <a:ext cx="4041775" cy="3633849"/>
          </a:xfrm>
        </p:spPr>
        <p:txBody>
          <a:bodyPr tIns="0"/>
          <a:lstStyle>
            <a:lvl1pPr>
              <a:defRPr sz="1650"/>
            </a:lvl1pPr>
            <a:lvl2pPr>
              <a:defRPr sz="1500"/>
            </a:lvl2pPr>
            <a:lvl3pPr>
              <a:defRPr sz="135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D931BF77-6F7E-45F5-B4B9-3559258305FB}" type="datetime13">
              <a:rPr lang="vi-VN" altLang="en-US" smtClean="0">
                <a:solidFill>
                  <a:srgbClr val="04617B">
                    <a:shade val="90000"/>
                  </a:srgbClr>
                </a:solidFill>
              </a:rPr>
              <a:pPr>
                <a:defRPr/>
              </a:pPr>
              <a:t>11:34:47</a:t>
            </a:fld>
            <a:endParaRPr lang="en-US" altLang="en-US">
              <a:solidFill>
                <a:srgbClr val="04617B">
                  <a:shade val="90000"/>
                </a:srgbClr>
              </a:solidFill>
            </a:endParaRPr>
          </a:p>
        </p:txBody>
      </p:sp>
      <p:sp>
        <p:nvSpPr>
          <p:cNvPr id="8" name="Footer Placeholder 7"/>
          <p:cNvSpPr>
            <a:spLocks noGrp="1"/>
          </p:cNvSpPr>
          <p:nvPr>
            <p:ph type="ftr" sz="quarter" idx="11"/>
          </p:nvPr>
        </p:nvSpPr>
        <p:spPr/>
        <p:txBody>
          <a:bodyPr/>
          <a:lstStyle>
            <a:lvl1pPr>
              <a:defRPr/>
            </a:lvl1pPr>
          </a:lstStyle>
          <a:p>
            <a:pPr>
              <a:defRPr/>
            </a:pPr>
            <a:r>
              <a:rPr lang="en-US" altLang="en-US" smtClean="0">
                <a:solidFill>
                  <a:srgbClr val="04617B">
                    <a:shade val="90000"/>
                  </a:srgbClr>
                </a:solidFill>
              </a:rPr>
              <a:t>Khoa CNTT</a:t>
            </a:r>
            <a:endParaRPr lang="en-US" altLang="en-US">
              <a:solidFill>
                <a:srgbClr val="04617B">
                  <a:shade val="90000"/>
                </a:srgbClr>
              </a:solidFill>
            </a:endParaRPr>
          </a:p>
        </p:txBody>
      </p:sp>
      <p:sp>
        <p:nvSpPr>
          <p:cNvPr id="9" name="Slide Number Placeholder 8"/>
          <p:cNvSpPr>
            <a:spLocks noGrp="1"/>
          </p:cNvSpPr>
          <p:nvPr>
            <p:ph type="sldNum" sz="quarter" idx="12"/>
          </p:nvPr>
        </p:nvSpPr>
        <p:spPr/>
        <p:txBody>
          <a:bodyPr/>
          <a:lstStyle>
            <a:lvl1pPr>
              <a:defRPr/>
            </a:lvl1pPr>
          </a:lstStyle>
          <a:p>
            <a:pPr>
              <a:defRPr/>
            </a:pPr>
            <a:fld id="{F2FE00AB-2CE4-4390-BB4E-4438F4A5156B}" type="slidenum">
              <a:rPr lang="en-US" altLang="en-US">
                <a:solidFill>
                  <a:srgbClr val="04617B">
                    <a:shade val="90000"/>
                  </a:srgbClr>
                </a:solidFill>
              </a:rPr>
              <a:pPr>
                <a:defRPr/>
              </a:pPr>
              <a:t>‹#›</a:t>
            </a:fld>
            <a:endParaRPr lang="en-US" altLang="en-US">
              <a:solidFill>
                <a:srgbClr val="04617B">
                  <a:shade val="90000"/>
                </a:srgbClr>
              </a:solidFill>
            </a:endParaRPr>
          </a:p>
        </p:txBody>
      </p:sp>
    </p:spTree>
    <p:extLst>
      <p:ext uri="{BB962C8B-B14F-4D97-AF65-F5344CB8AC3E}">
        <p14:creationId xmlns:p14="http://schemas.microsoft.com/office/powerpoint/2010/main" val="1396673734"/>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665298"/>
            <a:ext cx="8305800" cy="1080029"/>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75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899A81FB-DF76-494C-8C9E-95B9AFDD6A8B}" type="datetime13">
              <a:rPr lang="vi-VN" altLang="en-US" smtClean="0">
                <a:solidFill>
                  <a:srgbClr val="04617B">
                    <a:shade val="90000"/>
                  </a:srgbClr>
                </a:solidFill>
              </a:rPr>
              <a:pPr>
                <a:defRPr/>
              </a:pPr>
              <a:t>11:34:47</a:t>
            </a:fld>
            <a:endParaRPr lang="en-US" altLang="en-US">
              <a:solidFill>
                <a:srgbClr val="04617B">
                  <a:shade val="90000"/>
                </a:srgbClr>
              </a:solidFill>
            </a:endParaRPr>
          </a:p>
        </p:txBody>
      </p:sp>
      <p:sp>
        <p:nvSpPr>
          <p:cNvPr id="4" name="Footer Placeholder 3"/>
          <p:cNvSpPr>
            <a:spLocks noGrp="1"/>
          </p:cNvSpPr>
          <p:nvPr>
            <p:ph type="ftr" sz="quarter" idx="11"/>
          </p:nvPr>
        </p:nvSpPr>
        <p:spPr/>
        <p:txBody>
          <a:bodyPr/>
          <a:lstStyle>
            <a:lvl1pPr>
              <a:defRPr/>
            </a:lvl1pPr>
          </a:lstStyle>
          <a:p>
            <a:pPr>
              <a:defRPr/>
            </a:pPr>
            <a:r>
              <a:rPr lang="en-US" altLang="en-US" smtClean="0">
                <a:solidFill>
                  <a:srgbClr val="04617B">
                    <a:shade val="90000"/>
                  </a:srgbClr>
                </a:solidFill>
              </a:rPr>
              <a:t>Khoa CNTT</a:t>
            </a:r>
            <a:endParaRPr lang="en-US" altLang="en-US">
              <a:solidFill>
                <a:srgbClr val="04617B">
                  <a:shade val="90000"/>
                </a:srgbClr>
              </a:solidFill>
            </a:endParaRPr>
          </a:p>
        </p:txBody>
      </p:sp>
      <p:sp>
        <p:nvSpPr>
          <p:cNvPr id="5" name="Slide Number Placeholder 4"/>
          <p:cNvSpPr>
            <a:spLocks noGrp="1"/>
          </p:cNvSpPr>
          <p:nvPr>
            <p:ph type="sldNum" sz="quarter" idx="12"/>
          </p:nvPr>
        </p:nvSpPr>
        <p:spPr/>
        <p:txBody>
          <a:bodyPr/>
          <a:lstStyle>
            <a:lvl1pPr>
              <a:defRPr/>
            </a:lvl1pPr>
          </a:lstStyle>
          <a:p>
            <a:pPr>
              <a:defRPr/>
            </a:pPr>
            <a:fld id="{09ACBDCA-C436-4DD4-9937-F572030AC036}" type="slidenum">
              <a:rPr lang="en-US" altLang="en-US">
                <a:solidFill>
                  <a:srgbClr val="04617B">
                    <a:shade val="90000"/>
                  </a:srgbClr>
                </a:solidFill>
              </a:rPr>
              <a:pPr>
                <a:defRPr/>
              </a:pPr>
              <a:t>‹#›</a:t>
            </a:fld>
            <a:endParaRPr lang="en-US" altLang="en-US">
              <a:solidFill>
                <a:srgbClr val="04617B">
                  <a:shade val="90000"/>
                </a:srgbClr>
              </a:solidFill>
            </a:endParaRPr>
          </a:p>
        </p:txBody>
      </p:sp>
    </p:spTree>
    <p:extLst>
      <p:ext uri="{BB962C8B-B14F-4D97-AF65-F5344CB8AC3E}">
        <p14:creationId xmlns:p14="http://schemas.microsoft.com/office/powerpoint/2010/main" val="612865162"/>
      </p:ext>
    </p:extLst>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0F7AF5F-376B-4EAF-84D7-E01AEA3BDE62}" type="datetime13">
              <a:rPr lang="vi-VN" altLang="en-US" smtClean="0">
                <a:solidFill>
                  <a:srgbClr val="04617B">
                    <a:shade val="90000"/>
                  </a:srgbClr>
                </a:solidFill>
              </a:rPr>
              <a:pPr>
                <a:defRPr/>
              </a:pPr>
              <a:t>11:34:47</a:t>
            </a:fld>
            <a:endParaRPr lang="en-US" altLang="en-US">
              <a:solidFill>
                <a:srgbClr val="04617B">
                  <a:shade val="90000"/>
                </a:srgbClr>
              </a:solidFill>
            </a:endParaRPr>
          </a:p>
        </p:txBody>
      </p:sp>
      <p:sp>
        <p:nvSpPr>
          <p:cNvPr id="3" name="Footer Placeholder 2"/>
          <p:cNvSpPr>
            <a:spLocks noGrp="1"/>
          </p:cNvSpPr>
          <p:nvPr>
            <p:ph type="ftr" sz="quarter" idx="11"/>
          </p:nvPr>
        </p:nvSpPr>
        <p:spPr/>
        <p:txBody>
          <a:bodyPr/>
          <a:lstStyle>
            <a:lvl1pPr>
              <a:defRPr/>
            </a:lvl1pPr>
          </a:lstStyle>
          <a:p>
            <a:pPr>
              <a:defRPr/>
            </a:pPr>
            <a:r>
              <a:rPr lang="en-US" altLang="en-US" smtClean="0">
                <a:solidFill>
                  <a:srgbClr val="04617B">
                    <a:shade val="90000"/>
                  </a:srgbClr>
                </a:solidFill>
              </a:rPr>
              <a:t>Khoa CNTT</a:t>
            </a:r>
            <a:endParaRPr lang="en-US" altLang="en-US">
              <a:solidFill>
                <a:srgbClr val="04617B">
                  <a:shade val="90000"/>
                </a:srgbClr>
              </a:solidFill>
            </a:endParaRPr>
          </a:p>
        </p:txBody>
      </p:sp>
      <p:sp>
        <p:nvSpPr>
          <p:cNvPr id="4" name="Slide Number Placeholder 3"/>
          <p:cNvSpPr>
            <a:spLocks noGrp="1"/>
          </p:cNvSpPr>
          <p:nvPr>
            <p:ph type="sldNum" sz="quarter" idx="12"/>
          </p:nvPr>
        </p:nvSpPr>
        <p:spPr/>
        <p:txBody>
          <a:bodyPr/>
          <a:lstStyle>
            <a:lvl1pPr>
              <a:defRPr/>
            </a:lvl1pPr>
          </a:lstStyle>
          <a:p>
            <a:pPr>
              <a:defRPr/>
            </a:pPr>
            <a:fld id="{6ED718FA-33BF-4128-8E23-0E359EDCE439}" type="slidenum">
              <a:rPr lang="en-US" altLang="en-US">
                <a:solidFill>
                  <a:srgbClr val="04617B">
                    <a:shade val="90000"/>
                  </a:srgbClr>
                </a:solidFill>
              </a:rPr>
              <a:pPr>
                <a:defRPr/>
              </a:pPr>
              <a:t>‹#›</a:t>
            </a:fld>
            <a:endParaRPr lang="en-US" altLang="en-US">
              <a:solidFill>
                <a:srgbClr val="04617B">
                  <a:shade val="90000"/>
                </a:srgbClr>
              </a:solidFill>
            </a:endParaRPr>
          </a:p>
        </p:txBody>
      </p:sp>
    </p:spTree>
    <p:extLst>
      <p:ext uri="{BB962C8B-B14F-4D97-AF65-F5344CB8AC3E}">
        <p14:creationId xmlns:p14="http://schemas.microsoft.com/office/powerpoint/2010/main" val="2916201141"/>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86015"/>
            <a:ext cx="2743200" cy="1098030"/>
          </a:xfrm>
        </p:spPr>
        <p:txBody>
          <a:bodyPr>
            <a:noAutofit/>
          </a:bodyPr>
          <a:lstStyle>
            <a:lvl1pPr algn="l" rtl="0">
              <a:spcBef>
                <a:spcPct val="0"/>
              </a:spcBef>
              <a:buNone/>
              <a:defRPr sz="195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584043"/>
            <a:ext cx="2743200" cy="4320117"/>
          </a:xfrm>
        </p:spPr>
        <p:txBody>
          <a:bodyPr lIns="18288" rIns="18288"/>
          <a:lstStyle>
            <a:lvl1pPr marL="0" indent="0" algn="l">
              <a:buNone/>
              <a:defRPr sz="1050"/>
            </a:lvl1pPr>
            <a:lvl2pPr indent="0" algn="l">
              <a:buNone/>
              <a:defRPr sz="900"/>
            </a:lvl2pPr>
            <a:lvl3pPr indent="0" algn="l">
              <a:buNone/>
              <a:defRPr sz="750"/>
            </a:lvl3pPr>
            <a:lvl4pPr indent="0" algn="l">
              <a:buNone/>
              <a:defRPr sz="675"/>
            </a:lvl4pPr>
            <a:lvl5pPr indent="0" algn="l">
              <a:buNone/>
              <a:defRPr sz="675"/>
            </a:lvl5pPr>
          </a:lstStyle>
          <a:p>
            <a:pPr lvl="0"/>
            <a:r>
              <a:rPr lang="en-US" smtClean="0"/>
              <a:t>Click to edit Master text styles</a:t>
            </a:r>
          </a:p>
        </p:txBody>
      </p:sp>
      <p:sp>
        <p:nvSpPr>
          <p:cNvPr id="4" name="Content Placeholder 3"/>
          <p:cNvSpPr>
            <a:spLocks noGrp="1"/>
          </p:cNvSpPr>
          <p:nvPr>
            <p:ph sz="half" idx="1"/>
          </p:nvPr>
        </p:nvSpPr>
        <p:spPr>
          <a:xfrm>
            <a:off x="3575050" y="1584043"/>
            <a:ext cx="5111750" cy="4320117"/>
          </a:xfrm>
        </p:spPr>
        <p:txBody>
          <a:bodyPr tIns="0"/>
          <a:lstStyle>
            <a:lvl1pPr>
              <a:defRPr sz="2100"/>
            </a:lvl1pPr>
            <a:lvl2pPr>
              <a:defRPr sz="1950"/>
            </a:lvl2pPr>
            <a:lvl3pPr>
              <a:defRPr sz="1800"/>
            </a:lvl3pPr>
            <a:lvl4pPr>
              <a:defRPr sz="1500"/>
            </a:lvl4pPr>
            <a:lvl5pPr>
              <a:defRPr sz="135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79234EC9-9385-4B03-854E-D0A0A2D5D260}" type="datetime13">
              <a:rPr lang="vi-VN" altLang="en-US" smtClean="0">
                <a:solidFill>
                  <a:srgbClr val="04617B">
                    <a:shade val="90000"/>
                  </a:srgbClr>
                </a:solidFill>
              </a:rPr>
              <a:pPr>
                <a:defRPr/>
              </a:pPr>
              <a:t>11:34:47</a:t>
            </a:fld>
            <a:endParaRPr lang="en-US" altLang="en-US">
              <a:solidFill>
                <a:srgbClr val="04617B">
                  <a:shade val="90000"/>
                </a:srgbClr>
              </a:solidFill>
            </a:endParaRPr>
          </a:p>
        </p:txBody>
      </p:sp>
      <p:sp>
        <p:nvSpPr>
          <p:cNvPr id="6" name="Footer Placeholder 5"/>
          <p:cNvSpPr>
            <a:spLocks noGrp="1"/>
          </p:cNvSpPr>
          <p:nvPr>
            <p:ph type="ftr" sz="quarter" idx="11"/>
          </p:nvPr>
        </p:nvSpPr>
        <p:spPr/>
        <p:txBody>
          <a:bodyPr/>
          <a:lstStyle>
            <a:lvl1pPr>
              <a:defRPr/>
            </a:lvl1pPr>
          </a:lstStyle>
          <a:p>
            <a:pPr>
              <a:defRPr/>
            </a:pPr>
            <a:r>
              <a:rPr lang="en-US" altLang="en-US" smtClean="0">
                <a:solidFill>
                  <a:srgbClr val="04617B">
                    <a:shade val="90000"/>
                  </a:srgbClr>
                </a:solidFill>
              </a:rPr>
              <a:t>Khoa CNTT</a:t>
            </a:r>
            <a:endParaRPr lang="en-US" altLang="en-US">
              <a:solidFill>
                <a:srgbClr val="04617B">
                  <a:shade val="90000"/>
                </a:srgbClr>
              </a:solidFill>
            </a:endParaRPr>
          </a:p>
        </p:txBody>
      </p:sp>
      <p:sp>
        <p:nvSpPr>
          <p:cNvPr id="7" name="Slide Number Placeholder 6"/>
          <p:cNvSpPr>
            <a:spLocks noGrp="1"/>
          </p:cNvSpPr>
          <p:nvPr>
            <p:ph type="sldNum" sz="quarter" idx="12"/>
          </p:nvPr>
        </p:nvSpPr>
        <p:spPr/>
        <p:txBody>
          <a:bodyPr/>
          <a:lstStyle>
            <a:lvl1pPr>
              <a:defRPr/>
            </a:lvl1pPr>
          </a:lstStyle>
          <a:p>
            <a:pPr>
              <a:defRPr/>
            </a:pPr>
            <a:fld id="{9B0128A4-0F7F-4AA1-8788-43F4468CE3A6}" type="slidenum">
              <a:rPr lang="en-US" altLang="en-US">
                <a:solidFill>
                  <a:srgbClr val="04617B">
                    <a:shade val="90000"/>
                  </a:srgbClr>
                </a:solidFill>
              </a:rPr>
              <a:pPr>
                <a:defRPr/>
              </a:pPr>
              <a:t>‹#›</a:t>
            </a:fld>
            <a:endParaRPr lang="en-US" altLang="en-US">
              <a:solidFill>
                <a:srgbClr val="04617B">
                  <a:shade val="90000"/>
                </a:srgbClr>
              </a:solidFill>
            </a:endParaRPr>
          </a:p>
        </p:txBody>
      </p:sp>
    </p:spTree>
    <p:extLst>
      <p:ext uri="{BB962C8B-B14F-4D97-AF65-F5344CB8AC3E}">
        <p14:creationId xmlns:p14="http://schemas.microsoft.com/office/powerpoint/2010/main" val="791927859"/>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047028"/>
            <a:ext cx="5257800" cy="3888105"/>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spcBef>
                <a:spcPct val="50000"/>
              </a:spcBef>
              <a:defRPr/>
            </a:pPr>
            <a:endParaRPr lang="en-US" sz="1350">
              <a:solidFill>
                <a:prstClr val="white"/>
              </a:solidFill>
            </a:endParaRPr>
          </a:p>
        </p:txBody>
      </p:sp>
      <p:sp>
        <p:nvSpPr>
          <p:cNvPr id="6" name="Right Triangle 5"/>
          <p:cNvSpPr/>
          <p:nvPr/>
        </p:nvSpPr>
        <p:spPr>
          <a:xfrm rot="420000" flipV="1">
            <a:off x="8004176" y="5064138"/>
            <a:ext cx="155575" cy="147004"/>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spcBef>
                <a:spcPct val="50000"/>
              </a:spcBef>
              <a:defRPr/>
            </a:pPr>
            <a:endParaRPr lang="en-US" sz="1350">
              <a:solidFill>
                <a:prstClr val="white"/>
              </a:solidFill>
            </a:endParaRPr>
          </a:p>
        </p:txBody>
      </p:sp>
      <p:sp>
        <p:nvSpPr>
          <p:cNvPr id="7" name="Freeform 6"/>
          <p:cNvSpPr>
            <a:spLocks/>
          </p:cNvSpPr>
          <p:nvPr/>
        </p:nvSpPr>
        <p:spPr bwMode="auto">
          <a:xfrm flipV="1">
            <a:off x="-9525" y="5496148"/>
            <a:ext cx="9163050" cy="984027"/>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spcBef>
                <a:spcPct val="50000"/>
              </a:spcBef>
              <a:defRPr/>
            </a:pPr>
            <a:endParaRPr lang="en-US" sz="1350">
              <a:solidFill>
                <a:prstClr val="black"/>
              </a:solidFill>
              <a:latin typeface="Constantia"/>
            </a:endParaRPr>
          </a:p>
        </p:txBody>
      </p:sp>
      <p:sp>
        <p:nvSpPr>
          <p:cNvPr id="8" name="Freeform 7"/>
          <p:cNvSpPr>
            <a:spLocks/>
          </p:cNvSpPr>
          <p:nvPr/>
        </p:nvSpPr>
        <p:spPr bwMode="auto">
          <a:xfrm flipV="1">
            <a:off x="4381500" y="5877160"/>
            <a:ext cx="4762500" cy="60301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spcBef>
                <a:spcPct val="50000"/>
              </a:spcBef>
              <a:defRPr/>
            </a:pPr>
            <a:endParaRPr lang="en-US" sz="1350">
              <a:solidFill>
                <a:prstClr val="black"/>
              </a:solidFill>
              <a:latin typeface="Constantia"/>
            </a:endParaRPr>
          </a:p>
        </p:txBody>
      </p:sp>
      <p:sp>
        <p:nvSpPr>
          <p:cNvPr id="2" name="Title 1"/>
          <p:cNvSpPr>
            <a:spLocks noGrp="1"/>
          </p:cNvSpPr>
          <p:nvPr>
            <p:ph type="title"/>
          </p:nvPr>
        </p:nvSpPr>
        <p:spPr>
          <a:xfrm>
            <a:off x="609600" y="1112154"/>
            <a:ext cx="2212848" cy="1495430"/>
          </a:xfrm>
        </p:spPr>
        <p:txBody>
          <a:bodyPr lIns="45720" rIns="45720" bIns="45720"/>
          <a:lstStyle>
            <a:lvl1pPr algn="l">
              <a:buNone/>
              <a:defRPr sz="15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672940"/>
            <a:ext cx="2209800" cy="2059256"/>
          </a:xfrm>
        </p:spPr>
        <p:txBody>
          <a:bodyPr lIns="64008" rIns="45720"/>
          <a:lstStyle>
            <a:lvl1pPr marL="0" indent="0" algn="l">
              <a:spcBef>
                <a:spcPts val="188"/>
              </a:spcBef>
              <a:buFontTx/>
              <a:buNone/>
              <a:defRPr sz="975"/>
            </a:lvl1pPr>
            <a:lvl2pPr>
              <a:defRPr sz="900"/>
            </a:lvl2pPr>
            <a:lvl3pPr>
              <a:defRPr sz="750"/>
            </a:lvl3pPr>
            <a:lvl4pPr>
              <a:defRPr sz="675"/>
            </a:lvl4pPr>
            <a:lvl5pPr>
              <a:defRPr sz="675"/>
            </a:lvl5pPr>
          </a:lstStyle>
          <a:p>
            <a:pPr lvl="0"/>
            <a:r>
              <a:rPr lang="en-US" smtClean="0"/>
              <a:t>Click to edit Master text styles</a:t>
            </a:r>
          </a:p>
        </p:txBody>
      </p:sp>
      <p:sp>
        <p:nvSpPr>
          <p:cNvPr id="3" name="Picture Placeholder 2"/>
          <p:cNvSpPr>
            <a:spLocks noGrp="1"/>
          </p:cNvSpPr>
          <p:nvPr>
            <p:ph type="pic" idx="1"/>
          </p:nvPr>
        </p:nvSpPr>
        <p:spPr>
          <a:xfrm rot="420000">
            <a:off x="3485793" y="1133433"/>
            <a:ext cx="4617720" cy="3715300"/>
          </a:xfrm>
          <a:prstGeom prst="rect">
            <a:avLst/>
          </a:prstGeom>
          <a:solidFill>
            <a:schemeClr val="bg2"/>
          </a:solidFill>
          <a:ln w="3000" cap="rnd">
            <a:solidFill>
              <a:srgbClr val="C0C0C0"/>
            </a:solidFill>
            <a:round/>
          </a:ln>
          <a:effectLst/>
        </p:spPr>
        <p:txBody>
          <a:bodyPr>
            <a:normAutofit/>
          </a:bodyPr>
          <a:lstStyle>
            <a:lvl1pPr marL="0" indent="0">
              <a:buNone/>
              <a:defRPr sz="2400"/>
            </a:lvl1pPr>
          </a:lstStyle>
          <a:p>
            <a:pPr lvl="0"/>
            <a:r>
              <a:rPr lang="en-US" noProof="0" smtClean="0"/>
              <a:t>Click icon to add picture</a:t>
            </a:r>
            <a:endParaRPr lang="en-US" noProof="0"/>
          </a:p>
        </p:txBody>
      </p:sp>
      <p:sp>
        <p:nvSpPr>
          <p:cNvPr id="9" name="Date Placeholder 4"/>
          <p:cNvSpPr>
            <a:spLocks noGrp="1"/>
          </p:cNvSpPr>
          <p:nvPr>
            <p:ph type="dt" sz="half" idx="10"/>
          </p:nvPr>
        </p:nvSpPr>
        <p:spPr/>
        <p:txBody>
          <a:bodyPr/>
          <a:lstStyle>
            <a:lvl1pPr>
              <a:defRPr/>
            </a:lvl1pPr>
          </a:lstStyle>
          <a:p>
            <a:pPr>
              <a:defRPr/>
            </a:pPr>
            <a:fld id="{1B6E4C53-5F9D-47B6-84F2-9B09C8AB73A5}" type="datetime13">
              <a:rPr lang="vi-VN" altLang="en-US" smtClean="0">
                <a:solidFill>
                  <a:srgbClr val="04617B">
                    <a:shade val="90000"/>
                  </a:srgbClr>
                </a:solidFill>
              </a:rPr>
              <a:pPr>
                <a:defRPr/>
              </a:pPr>
              <a:t>11:34:47</a:t>
            </a:fld>
            <a:endParaRPr lang="en-US" altLang="en-US">
              <a:solidFill>
                <a:srgbClr val="04617B">
                  <a:shade val="90000"/>
                </a:srgbClr>
              </a:solidFill>
            </a:endParaRPr>
          </a:p>
        </p:txBody>
      </p:sp>
      <p:sp>
        <p:nvSpPr>
          <p:cNvPr id="10" name="Footer Placeholder 5"/>
          <p:cNvSpPr>
            <a:spLocks noGrp="1"/>
          </p:cNvSpPr>
          <p:nvPr>
            <p:ph type="ftr" sz="quarter" idx="11"/>
          </p:nvPr>
        </p:nvSpPr>
        <p:spPr/>
        <p:txBody>
          <a:bodyPr/>
          <a:lstStyle>
            <a:lvl1pPr>
              <a:defRPr/>
            </a:lvl1pPr>
          </a:lstStyle>
          <a:p>
            <a:pPr>
              <a:defRPr/>
            </a:pPr>
            <a:r>
              <a:rPr lang="en-US" altLang="en-US" smtClean="0">
                <a:solidFill>
                  <a:srgbClr val="04617B">
                    <a:shade val="90000"/>
                  </a:srgbClr>
                </a:solidFill>
              </a:rPr>
              <a:t>Khoa CNTT</a:t>
            </a:r>
            <a:endParaRPr lang="en-US" altLang="en-US">
              <a:solidFill>
                <a:srgbClr val="04617B">
                  <a:shade val="90000"/>
                </a:srgbClr>
              </a:solidFill>
            </a:endParaRPr>
          </a:p>
        </p:txBody>
      </p:sp>
      <p:sp>
        <p:nvSpPr>
          <p:cNvPr id="11" name="Slide Number Placeholder 6"/>
          <p:cNvSpPr>
            <a:spLocks noGrp="1"/>
          </p:cNvSpPr>
          <p:nvPr>
            <p:ph type="sldNum" sz="quarter" idx="12"/>
          </p:nvPr>
        </p:nvSpPr>
        <p:spPr>
          <a:xfrm>
            <a:off x="8077200" y="6006164"/>
            <a:ext cx="609600" cy="345009"/>
          </a:xfrm>
        </p:spPr>
        <p:txBody>
          <a:bodyPr/>
          <a:lstStyle>
            <a:lvl1pPr>
              <a:defRPr/>
            </a:lvl1pPr>
          </a:lstStyle>
          <a:p>
            <a:pPr>
              <a:defRPr/>
            </a:pPr>
            <a:fld id="{DBA0C2B5-5F70-4F1F-A2BE-2E4097896DDB}" type="slidenum">
              <a:rPr lang="en-US" altLang="en-US">
                <a:solidFill>
                  <a:srgbClr val="04617B">
                    <a:shade val="90000"/>
                  </a:srgbClr>
                </a:solidFill>
              </a:rPr>
              <a:pPr>
                <a:defRPr/>
              </a:pPr>
              <a:t>‹#›</a:t>
            </a:fld>
            <a:endParaRPr lang="en-US" altLang="en-US">
              <a:solidFill>
                <a:srgbClr val="04617B">
                  <a:shade val="90000"/>
                </a:srgbClr>
              </a:solidFill>
            </a:endParaRPr>
          </a:p>
        </p:txBody>
      </p:sp>
    </p:spTree>
    <p:extLst>
      <p:ext uri="{BB962C8B-B14F-4D97-AF65-F5344CB8AC3E}">
        <p14:creationId xmlns:p14="http://schemas.microsoft.com/office/powerpoint/2010/main" val="2435490284"/>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91DFE7E-C8CD-4552-98C7-5C683024610C}" type="datetime13">
              <a:rPr lang="vi-VN" altLang="en-US" smtClean="0">
                <a:solidFill>
                  <a:srgbClr val="04617B">
                    <a:shade val="90000"/>
                  </a:srgbClr>
                </a:solidFill>
              </a:rPr>
              <a:pPr>
                <a:defRPr/>
              </a:pPr>
              <a:t>11:34:47</a:t>
            </a:fld>
            <a:endParaRPr lang="en-US" altLang="en-US">
              <a:solidFill>
                <a:srgbClr val="04617B">
                  <a:shade val="90000"/>
                </a:srgbClr>
              </a:solidFill>
            </a:endParaRPr>
          </a:p>
        </p:txBody>
      </p:sp>
      <p:sp>
        <p:nvSpPr>
          <p:cNvPr id="5" name="Footer Placeholder 4"/>
          <p:cNvSpPr>
            <a:spLocks noGrp="1"/>
          </p:cNvSpPr>
          <p:nvPr>
            <p:ph type="ftr" sz="quarter" idx="11"/>
          </p:nvPr>
        </p:nvSpPr>
        <p:spPr/>
        <p:txBody>
          <a:bodyPr/>
          <a:lstStyle>
            <a:lvl1pPr>
              <a:defRPr/>
            </a:lvl1pPr>
          </a:lstStyle>
          <a:p>
            <a:pPr>
              <a:defRPr/>
            </a:pPr>
            <a:r>
              <a:rPr lang="en-US" altLang="en-US" smtClean="0">
                <a:solidFill>
                  <a:srgbClr val="04617B">
                    <a:shade val="90000"/>
                  </a:srgbClr>
                </a:solidFill>
              </a:rPr>
              <a:t>Khoa CNTT</a:t>
            </a:r>
            <a:endParaRPr lang="en-US" altLang="en-US">
              <a:solidFill>
                <a:srgbClr val="04617B">
                  <a:shade val="90000"/>
                </a:srgbClr>
              </a:solidFill>
            </a:endParaRPr>
          </a:p>
        </p:txBody>
      </p:sp>
      <p:sp>
        <p:nvSpPr>
          <p:cNvPr id="6" name="Slide Number Placeholder 5"/>
          <p:cNvSpPr>
            <a:spLocks noGrp="1"/>
          </p:cNvSpPr>
          <p:nvPr>
            <p:ph type="sldNum" sz="quarter" idx="12"/>
          </p:nvPr>
        </p:nvSpPr>
        <p:spPr/>
        <p:txBody>
          <a:bodyPr/>
          <a:lstStyle>
            <a:lvl1pPr>
              <a:defRPr/>
            </a:lvl1pPr>
          </a:lstStyle>
          <a:p>
            <a:pPr>
              <a:defRPr/>
            </a:pPr>
            <a:fld id="{26C27D4F-5A02-4189-A0B6-5B8FA31029B7}" type="slidenum">
              <a:rPr lang="en-US" altLang="en-US">
                <a:solidFill>
                  <a:srgbClr val="04617B">
                    <a:shade val="90000"/>
                  </a:srgbClr>
                </a:solidFill>
              </a:rPr>
              <a:pPr>
                <a:defRPr/>
              </a:pPr>
              <a:t>‹#›</a:t>
            </a:fld>
            <a:endParaRPr lang="en-US" altLang="en-US">
              <a:solidFill>
                <a:srgbClr val="04617B">
                  <a:shade val="90000"/>
                </a:srgbClr>
              </a:solidFill>
            </a:endParaRPr>
          </a:p>
        </p:txBody>
      </p:sp>
    </p:spTree>
    <p:extLst>
      <p:ext uri="{BB962C8B-B14F-4D97-AF65-F5344CB8AC3E}">
        <p14:creationId xmlns:p14="http://schemas.microsoft.com/office/powerpoint/2010/main" val="271670977"/>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864026"/>
            <a:ext cx="2057400" cy="49246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864026"/>
            <a:ext cx="6019800" cy="49246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F14BF4-61A1-4ACA-8469-C4AC012BCFB9}" type="datetime13">
              <a:rPr lang="vi-VN" altLang="en-US" smtClean="0">
                <a:solidFill>
                  <a:srgbClr val="04617B">
                    <a:shade val="90000"/>
                  </a:srgbClr>
                </a:solidFill>
              </a:rPr>
              <a:pPr>
                <a:defRPr/>
              </a:pPr>
              <a:t>11:34:47</a:t>
            </a:fld>
            <a:endParaRPr lang="en-US" altLang="en-US">
              <a:solidFill>
                <a:srgbClr val="04617B">
                  <a:shade val="90000"/>
                </a:srgbClr>
              </a:solidFill>
            </a:endParaRPr>
          </a:p>
        </p:txBody>
      </p:sp>
      <p:sp>
        <p:nvSpPr>
          <p:cNvPr id="5" name="Footer Placeholder 4"/>
          <p:cNvSpPr>
            <a:spLocks noGrp="1"/>
          </p:cNvSpPr>
          <p:nvPr>
            <p:ph type="ftr" sz="quarter" idx="11"/>
          </p:nvPr>
        </p:nvSpPr>
        <p:spPr/>
        <p:txBody>
          <a:bodyPr/>
          <a:lstStyle>
            <a:lvl1pPr>
              <a:defRPr/>
            </a:lvl1pPr>
          </a:lstStyle>
          <a:p>
            <a:pPr>
              <a:defRPr/>
            </a:pPr>
            <a:r>
              <a:rPr lang="en-US" altLang="en-US" smtClean="0">
                <a:solidFill>
                  <a:srgbClr val="04617B">
                    <a:shade val="90000"/>
                  </a:srgbClr>
                </a:solidFill>
              </a:rPr>
              <a:t>Khoa CNTT</a:t>
            </a:r>
            <a:endParaRPr lang="en-US" altLang="en-US">
              <a:solidFill>
                <a:srgbClr val="04617B">
                  <a:shade val="90000"/>
                </a:srgbClr>
              </a:solidFill>
            </a:endParaRPr>
          </a:p>
        </p:txBody>
      </p:sp>
      <p:sp>
        <p:nvSpPr>
          <p:cNvPr id="6" name="Slide Number Placeholder 5"/>
          <p:cNvSpPr>
            <a:spLocks noGrp="1"/>
          </p:cNvSpPr>
          <p:nvPr>
            <p:ph type="sldNum" sz="quarter" idx="12"/>
          </p:nvPr>
        </p:nvSpPr>
        <p:spPr/>
        <p:txBody>
          <a:bodyPr/>
          <a:lstStyle>
            <a:lvl1pPr>
              <a:defRPr/>
            </a:lvl1pPr>
          </a:lstStyle>
          <a:p>
            <a:pPr>
              <a:defRPr/>
            </a:pPr>
            <a:fld id="{31F14533-513C-421B-BF32-3C2BCB714DB3}" type="slidenum">
              <a:rPr lang="en-US" altLang="en-US">
                <a:solidFill>
                  <a:srgbClr val="04617B">
                    <a:shade val="90000"/>
                  </a:srgbClr>
                </a:solidFill>
              </a:rPr>
              <a:pPr>
                <a:defRPr/>
              </a:pPr>
              <a:t>‹#›</a:t>
            </a:fld>
            <a:endParaRPr lang="en-US" altLang="en-US">
              <a:solidFill>
                <a:srgbClr val="04617B">
                  <a:shade val="90000"/>
                </a:srgbClr>
              </a:solidFill>
            </a:endParaRPr>
          </a:p>
        </p:txBody>
      </p:sp>
    </p:spTree>
    <p:extLst>
      <p:ext uri="{BB962C8B-B14F-4D97-AF65-F5344CB8AC3E}">
        <p14:creationId xmlns:p14="http://schemas.microsoft.com/office/powerpoint/2010/main" val="2727863293"/>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179388" y="792163"/>
            <a:ext cx="8785225" cy="5327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6583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34907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Slide Number Placeholder 2"/>
          <p:cNvSpPr>
            <a:spLocks noGrp="1"/>
          </p:cNvSpPr>
          <p:nvPr>
            <p:ph type="sldNum" sz="quarter" idx="10"/>
          </p:nvPr>
        </p:nvSpPr>
        <p:spPr>
          <a:xfrm>
            <a:off x="8688586" y="6311421"/>
            <a:ext cx="187523" cy="202505"/>
          </a:xfrm>
          <a:prstGeom prst="rect">
            <a:avLst/>
          </a:prstGeom>
        </p:spPr>
        <p:txBody>
          <a:bodyPr/>
          <a:lstStyle>
            <a:lvl1pPr>
              <a:defRPr>
                <a:latin typeface="Book Antiqua"/>
              </a:defRPr>
            </a:lvl1pPr>
          </a:lstStyle>
          <a:p>
            <a:fld id="{8801E1DC-9A09-2845-A773-BB78DAEA5475}" type="slidenum">
              <a:rPr lang="en-US" smtClean="0"/>
              <a:pPr/>
              <a:t>‹#›</a:t>
            </a:fld>
            <a:endParaRPr lang="en-US" dirty="0"/>
          </a:p>
        </p:txBody>
      </p:sp>
    </p:spTree>
    <p:extLst>
      <p:ext uri="{BB962C8B-B14F-4D97-AF65-F5344CB8AC3E}">
        <p14:creationId xmlns:p14="http://schemas.microsoft.com/office/powerpoint/2010/main" val="67887554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Slide Number Placeholder 3"/>
          <p:cNvSpPr>
            <a:spLocks noGrp="1"/>
          </p:cNvSpPr>
          <p:nvPr>
            <p:ph type="sldNum" sz="quarter" idx="10"/>
          </p:nvPr>
        </p:nvSpPr>
        <p:spPr>
          <a:xfrm>
            <a:off x="8268036" y="6311421"/>
            <a:ext cx="608074" cy="202505"/>
          </a:xfrm>
          <a:prstGeom prst="rect">
            <a:avLst/>
          </a:prstGeom>
        </p:spPr>
        <p:txBody>
          <a:bodyPr/>
          <a:lstStyle>
            <a:lvl1pPr>
              <a:defRPr/>
            </a:lvl1pPr>
          </a:lstStyle>
          <a:p>
            <a:r>
              <a:rPr lang="en-US" dirty="0" err="1" smtClean="0">
                <a:latin typeface="Book Antiqua"/>
              </a:rPr>
              <a:t>Ch.x</a:t>
            </a:r>
            <a:r>
              <a:rPr lang="en-US" dirty="0" smtClean="0">
                <a:latin typeface="Book Antiqua"/>
              </a:rPr>
              <a:t>/</a:t>
            </a:r>
            <a:fld id="{D01B99BC-F82C-D046-99BD-FBA1D66F1CB4}" type="slidenum">
              <a:rPr lang="en-US" smtClean="0">
                <a:latin typeface="Book Antiqua"/>
              </a:rPr>
              <a:pPr/>
              <a:t>‹#›</a:t>
            </a:fld>
            <a:endParaRPr lang="en-US" dirty="0">
              <a:latin typeface="Book Antiqua"/>
            </a:endParaRPr>
          </a:p>
        </p:txBody>
      </p:sp>
    </p:spTree>
    <p:extLst>
      <p:ext uri="{BB962C8B-B14F-4D97-AF65-F5344CB8AC3E}">
        <p14:creationId xmlns:p14="http://schemas.microsoft.com/office/powerpoint/2010/main" val="38880577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296035"/>
            <a:ext cx="7851648" cy="1728047"/>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2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050667"/>
            <a:ext cx="7854696" cy="1656045"/>
          </a:xfrm>
        </p:spPr>
        <p:txBody>
          <a:bodyPr lIns="0" rIns="18288"/>
          <a:lstStyle>
            <a:lvl1pPr marL="0" marR="34290" indent="0" algn="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67AD5EEF-CB14-4F6E-8CC7-241C8E841795}" type="datetime13">
              <a:rPr lang="vi-VN" altLang="en-US" smtClean="0">
                <a:solidFill>
                  <a:srgbClr val="04617B">
                    <a:shade val="90000"/>
                  </a:srgbClr>
                </a:solidFill>
              </a:rPr>
              <a:pPr>
                <a:defRPr/>
              </a:pPr>
              <a:t>11:34:47</a:t>
            </a:fld>
            <a:endParaRPr lang="en-US" altLang="en-US">
              <a:solidFill>
                <a:srgbClr val="04617B">
                  <a:shade val="90000"/>
                </a:srgbClr>
              </a:solidFill>
            </a:endParaRPr>
          </a:p>
        </p:txBody>
      </p:sp>
      <p:sp>
        <p:nvSpPr>
          <p:cNvPr id="5" name="Footer Placeholder 18"/>
          <p:cNvSpPr>
            <a:spLocks noGrp="1"/>
          </p:cNvSpPr>
          <p:nvPr>
            <p:ph type="ftr" sz="quarter" idx="11"/>
          </p:nvPr>
        </p:nvSpPr>
        <p:spPr/>
        <p:txBody>
          <a:bodyPr/>
          <a:lstStyle>
            <a:lvl1pPr>
              <a:defRPr/>
            </a:lvl1pPr>
          </a:lstStyle>
          <a:p>
            <a:pPr>
              <a:defRPr/>
            </a:pPr>
            <a:r>
              <a:rPr lang="en-US" altLang="en-US" smtClean="0">
                <a:solidFill>
                  <a:srgbClr val="04617B">
                    <a:shade val="90000"/>
                  </a:srgbClr>
                </a:solidFill>
              </a:rPr>
              <a:t>Khoa CNTT</a:t>
            </a:r>
            <a:endParaRPr lang="en-US" altLang="en-US">
              <a:solidFill>
                <a:srgbClr val="04617B">
                  <a:shade val="90000"/>
                </a:srgbClr>
              </a:solidFill>
            </a:endParaRPr>
          </a:p>
        </p:txBody>
      </p:sp>
      <p:sp>
        <p:nvSpPr>
          <p:cNvPr id="6" name="Slide Number Placeholder 26"/>
          <p:cNvSpPr>
            <a:spLocks noGrp="1"/>
          </p:cNvSpPr>
          <p:nvPr>
            <p:ph type="sldNum" sz="quarter" idx="12"/>
          </p:nvPr>
        </p:nvSpPr>
        <p:spPr/>
        <p:txBody>
          <a:bodyPr/>
          <a:lstStyle>
            <a:lvl1pPr>
              <a:defRPr/>
            </a:lvl1pPr>
          </a:lstStyle>
          <a:p>
            <a:pPr>
              <a:defRPr/>
            </a:pPr>
            <a:fld id="{A481AA61-E24D-4DAF-B275-5AB0E894CC37}" type="slidenum">
              <a:rPr lang="en-US" altLang="en-US">
                <a:solidFill>
                  <a:srgbClr val="04617B">
                    <a:shade val="90000"/>
                  </a:srgbClr>
                </a:solidFill>
              </a:rPr>
              <a:pPr>
                <a:defRPr/>
              </a:pPr>
              <a:t>‹#›</a:t>
            </a:fld>
            <a:endParaRPr lang="en-US" altLang="en-US">
              <a:solidFill>
                <a:srgbClr val="04617B">
                  <a:shade val="90000"/>
                </a:srgbClr>
              </a:solidFill>
            </a:endParaRPr>
          </a:p>
        </p:txBody>
      </p:sp>
    </p:spTree>
    <p:extLst>
      <p:ext uri="{BB962C8B-B14F-4D97-AF65-F5344CB8AC3E}">
        <p14:creationId xmlns:p14="http://schemas.microsoft.com/office/powerpoint/2010/main" val="3127899921"/>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A09705-0FB5-4D2B-929D-1D1FA9223315}" type="datetime13">
              <a:rPr lang="vi-VN" altLang="en-US" smtClean="0">
                <a:solidFill>
                  <a:srgbClr val="04617B">
                    <a:shade val="90000"/>
                  </a:srgbClr>
                </a:solidFill>
              </a:rPr>
              <a:pPr>
                <a:defRPr/>
              </a:pPr>
              <a:t>11:34:47</a:t>
            </a:fld>
            <a:endParaRPr lang="en-US" altLang="en-US">
              <a:solidFill>
                <a:srgbClr val="04617B">
                  <a:shade val="90000"/>
                </a:srgbClr>
              </a:solidFill>
            </a:endParaRPr>
          </a:p>
        </p:txBody>
      </p:sp>
      <p:sp>
        <p:nvSpPr>
          <p:cNvPr id="5" name="Footer Placeholder 4"/>
          <p:cNvSpPr>
            <a:spLocks noGrp="1"/>
          </p:cNvSpPr>
          <p:nvPr>
            <p:ph type="ftr" sz="quarter" idx="11"/>
          </p:nvPr>
        </p:nvSpPr>
        <p:spPr/>
        <p:txBody>
          <a:bodyPr/>
          <a:lstStyle>
            <a:lvl1pPr>
              <a:defRPr/>
            </a:lvl1pPr>
          </a:lstStyle>
          <a:p>
            <a:pPr>
              <a:defRPr/>
            </a:pPr>
            <a:r>
              <a:rPr lang="en-US" altLang="en-US" smtClean="0">
                <a:solidFill>
                  <a:srgbClr val="04617B">
                    <a:shade val="90000"/>
                  </a:srgbClr>
                </a:solidFill>
              </a:rPr>
              <a:t>Khoa CNTT</a:t>
            </a:r>
            <a:endParaRPr lang="en-US" altLang="en-US">
              <a:solidFill>
                <a:srgbClr val="04617B">
                  <a:shade val="90000"/>
                </a:srgbClr>
              </a:solidFill>
            </a:endParaRPr>
          </a:p>
        </p:txBody>
      </p:sp>
      <p:sp>
        <p:nvSpPr>
          <p:cNvPr id="6" name="Slide Number Placeholder 5"/>
          <p:cNvSpPr>
            <a:spLocks noGrp="1"/>
          </p:cNvSpPr>
          <p:nvPr>
            <p:ph type="sldNum" sz="quarter" idx="12"/>
          </p:nvPr>
        </p:nvSpPr>
        <p:spPr/>
        <p:txBody>
          <a:bodyPr/>
          <a:lstStyle>
            <a:lvl1pPr>
              <a:defRPr/>
            </a:lvl1pPr>
          </a:lstStyle>
          <a:p>
            <a:pPr>
              <a:defRPr/>
            </a:pPr>
            <a:fld id="{2DA6126A-E693-49E3-9959-396E52CEBB81}" type="slidenum">
              <a:rPr lang="en-US" altLang="en-US">
                <a:solidFill>
                  <a:srgbClr val="04617B">
                    <a:shade val="90000"/>
                  </a:srgbClr>
                </a:solidFill>
              </a:rPr>
              <a:pPr>
                <a:defRPr/>
              </a:pPr>
              <a:t>‹#›</a:t>
            </a:fld>
            <a:endParaRPr lang="en-US" altLang="en-US">
              <a:solidFill>
                <a:srgbClr val="04617B">
                  <a:shade val="90000"/>
                </a:srgbClr>
              </a:solidFill>
            </a:endParaRPr>
          </a:p>
        </p:txBody>
      </p:sp>
    </p:spTree>
    <p:extLst>
      <p:ext uri="{BB962C8B-B14F-4D97-AF65-F5344CB8AC3E}">
        <p14:creationId xmlns:p14="http://schemas.microsoft.com/office/powerpoint/2010/main" val="2568974246"/>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244193"/>
            <a:ext cx="7772400" cy="1287395"/>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42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555657"/>
            <a:ext cx="7772400" cy="1426538"/>
          </a:xfrm>
        </p:spPr>
        <p:txBody>
          <a:bodyPr lIns="45720" rIns="45720"/>
          <a:lstStyle>
            <a:lvl1pPr marL="0" indent="0">
              <a:buNone/>
              <a:defRPr sz="1650">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9A8A919-4C60-4613-A9CD-EF017081247B}" type="datetime13">
              <a:rPr lang="vi-VN" altLang="en-US" smtClean="0">
                <a:solidFill>
                  <a:srgbClr val="04617B">
                    <a:shade val="90000"/>
                  </a:srgbClr>
                </a:solidFill>
              </a:rPr>
              <a:pPr>
                <a:defRPr/>
              </a:pPr>
              <a:t>11:34:47</a:t>
            </a:fld>
            <a:endParaRPr lang="en-US" altLang="en-US">
              <a:solidFill>
                <a:srgbClr val="04617B">
                  <a:shade val="90000"/>
                </a:srgbClr>
              </a:solidFill>
            </a:endParaRPr>
          </a:p>
        </p:txBody>
      </p:sp>
      <p:sp>
        <p:nvSpPr>
          <p:cNvPr id="5" name="Footer Placeholder 4"/>
          <p:cNvSpPr>
            <a:spLocks noGrp="1"/>
          </p:cNvSpPr>
          <p:nvPr>
            <p:ph type="ftr" sz="quarter" idx="11"/>
          </p:nvPr>
        </p:nvSpPr>
        <p:spPr/>
        <p:txBody>
          <a:bodyPr/>
          <a:lstStyle>
            <a:lvl1pPr>
              <a:defRPr/>
            </a:lvl1pPr>
          </a:lstStyle>
          <a:p>
            <a:pPr>
              <a:defRPr/>
            </a:pPr>
            <a:r>
              <a:rPr lang="en-US" altLang="en-US" smtClean="0">
                <a:solidFill>
                  <a:srgbClr val="04617B">
                    <a:shade val="90000"/>
                  </a:srgbClr>
                </a:solidFill>
              </a:rPr>
              <a:t>Khoa CNTT</a:t>
            </a:r>
            <a:endParaRPr lang="en-US" altLang="en-US">
              <a:solidFill>
                <a:srgbClr val="04617B">
                  <a:shade val="90000"/>
                </a:srgbClr>
              </a:solidFill>
            </a:endParaRPr>
          </a:p>
        </p:txBody>
      </p:sp>
      <p:sp>
        <p:nvSpPr>
          <p:cNvPr id="6" name="Slide Number Placeholder 5"/>
          <p:cNvSpPr>
            <a:spLocks noGrp="1"/>
          </p:cNvSpPr>
          <p:nvPr>
            <p:ph type="sldNum" sz="quarter" idx="12"/>
          </p:nvPr>
        </p:nvSpPr>
        <p:spPr/>
        <p:txBody>
          <a:bodyPr/>
          <a:lstStyle>
            <a:lvl1pPr>
              <a:defRPr/>
            </a:lvl1pPr>
          </a:lstStyle>
          <a:p>
            <a:pPr>
              <a:defRPr/>
            </a:pPr>
            <a:fld id="{58F49089-FA76-4D47-9DB2-3CC54CC4D1D6}" type="slidenum">
              <a:rPr lang="en-US" altLang="en-US">
                <a:solidFill>
                  <a:srgbClr val="04617B">
                    <a:shade val="90000"/>
                  </a:srgbClr>
                </a:solidFill>
              </a:rPr>
              <a:pPr>
                <a:defRPr/>
              </a:pPr>
              <a:t>‹#›</a:t>
            </a:fld>
            <a:endParaRPr lang="en-US" altLang="en-US">
              <a:solidFill>
                <a:srgbClr val="04617B">
                  <a:shade val="90000"/>
                </a:srgbClr>
              </a:solidFill>
            </a:endParaRPr>
          </a:p>
        </p:txBody>
      </p:sp>
    </p:spTree>
    <p:extLst>
      <p:ext uri="{BB962C8B-B14F-4D97-AF65-F5344CB8AC3E}">
        <p14:creationId xmlns:p14="http://schemas.microsoft.com/office/powerpoint/2010/main" val="3585128433"/>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65298"/>
            <a:ext cx="8229600" cy="1080029"/>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14303"/>
            <a:ext cx="4038600" cy="4190513"/>
          </a:xfrm>
        </p:spPr>
        <p:txBody>
          <a:bodyPr/>
          <a:lstStyle>
            <a:lvl1pPr>
              <a:defRPr sz="1950"/>
            </a:lvl1pPr>
            <a:lvl2pPr>
              <a:defRPr sz="1800"/>
            </a:lvl2pPr>
            <a:lvl3pPr>
              <a:defRPr sz="1500"/>
            </a:lvl3pPr>
            <a:lvl4pPr>
              <a:defRPr sz="1350"/>
            </a:lvl4pPr>
            <a:lvl5pPr>
              <a:defRPr sz="135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14303"/>
            <a:ext cx="4038600" cy="4190513"/>
          </a:xfrm>
        </p:spPr>
        <p:txBody>
          <a:bodyPr/>
          <a:lstStyle>
            <a:lvl1pPr>
              <a:defRPr sz="1950"/>
            </a:lvl1pPr>
            <a:lvl2pPr>
              <a:defRPr sz="1800"/>
            </a:lvl2pPr>
            <a:lvl3pPr>
              <a:defRPr sz="1500"/>
            </a:lvl3pPr>
            <a:lvl4pPr>
              <a:defRPr sz="1350"/>
            </a:lvl4pPr>
            <a:lvl5pPr>
              <a:defRPr sz="135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129BE60B-A70E-4887-9232-265BB85D761E}" type="datetime13">
              <a:rPr lang="vi-VN" altLang="en-US" smtClean="0">
                <a:solidFill>
                  <a:srgbClr val="04617B">
                    <a:shade val="90000"/>
                  </a:srgbClr>
                </a:solidFill>
              </a:rPr>
              <a:pPr>
                <a:defRPr/>
              </a:pPr>
              <a:t>11:34:47</a:t>
            </a:fld>
            <a:endParaRPr lang="en-US" altLang="en-US">
              <a:solidFill>
                <a:srgbClr val="04617B">
                  <a:shade val="90000"/>
                </a:srgbClr>
              </a:solidFill>
            </a:endParaRPr>
          </a:p>
        </p:txBody>
      </p:sp>
      <p:sp>
        <p:nvSpPr>
          <p:cNvPr id="6" name="Footer Placeholder 5"/>
          <p:cNvSpPr>
            <a:spLocks noGrp="1"/>
          </p:cNvSpPr>
          <p:nvPr>
            <p:ph type="ftr" sz="quarter" idx="11"/>
          </p:nvPr>
        </p:nvSpPr>
        <p:spPr/>
        <p:txBody>
          <a:bodyPr/>
          <a:lstStyle>
            <a:lvl1pPr>
              <a:defRPr/>
            </a:lvl1pPr>
          </a:lstStyle>
          <a:p>
            <a:pPr>
              <a:defRPr/>
            </a:pPr>
            <a:r>
              <a:rPr lang="en-US" altLang="en-US" smtClean="0">
                <a:solidFill>
                  <a:srgbClr val="04617B">
                    <a:shade val="90000"/>
                  </a:srgbClr>
                </a:solidFill>
              </a:rPr>
              <a:t>Khoa CNTT</a:t>
            </a:r>
            <a:endParaRPr lang="en-US" altLang="en-US">
              <a:solidFill>
                <a:srgbClr val="04617B">
                  <a:shade val="90000"/>
                </a:srgbClr>
              </a:solidFill>
            </a:endParaRPr>
          </a:p>
        </p:txBody>
      </p:sp>
      <p:sp>
        <p:nvSpPr>
          <p:cNvPr id="7" name="Slide Number Placeholder 6"/>
          <p:cNvSpPr>
            <a:spLocks noGrp="1"/>
          </p:cNvSpPr>
          <p:nvPr>
            <p:ph type="sldNum" sz="quarter" idx="12"/>
          </p:nvPr>
        </p:nvSpPr>
        <p:spPr/>
        <p:txBody>
          <a:bodyPr/>
          <a:lstStyle>
            <a:lvl1pPr>
              <a:defRPr/>
            </a:lvl1pPr>
          </a:lstStyle>
          <a:p>
            <a:pPr>
              <a:defRPr/>
            </a:pPr>
            <a:fld id="{BB200CB9-D652-471C-A789-08761A5F525F}" type="slidenum">
              <a:rPr lang="en-US" altLang="en-US">
                <a:solidFill>
                  <a:srgbClr val="04617B">
                    <a:shade val="90000"/>
                  </a:srgbClr>
                </a:solidFill>
              </a:rPr>
              <a:pPr>
                <a:defRPr/>
              </a:pPr>
              <a:t>‹#›</a:t>
            </a:fld>
            <a:endParaRPr lang="en-US" altLang="en-US">
              <a:solidFill>
                <a:srgbClr val="04617B">
                  <a:shade val="90000"/>
                </a:srgbClr>
              </a:solidFill>
            </a:endParaRPr>
          </a:p>
        </p:txBody>
      </p:sp>
    </p:spTree>
    <p:extLst>
      <p:ext uri="{BB962C8B-B14F-4D97-AF65-F5344CB8AC3E}">
        <p14:creationId xmlns:p14="http://schemas.microsoft.com/office/powerpoint/2010/main" val="2571063757"/>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0" y="0"/>
            <a:ext cx="9144000" cy="649288"/>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extLst/>
          </a:lstStyle>
          <a:p>
            <a:pPr algn="ctr" eaLnBrk="1" hangingPunct="1">
              <a:defRPr/>
            </a:pPr>
            <a:endParaRPr lang="en-US"/>
          </a:p>
        </p:txBody>
      </p:sp>
      <p:sp>
        <p:nvSpPr>
          <p:cNvPr id="2" name="Title Placeholder 1"/>
          <p:cNvSpPr>
            <a:spLocks noGrp="1"/>
          </p:cNvSpPr>
          <p:nvPr>
            <p:ph type="title"/>
          </p:nvPr>
        </p:nvSpPr>
        <p:spPr>
          <a:xfrm>
            <a:off x="120650" y="9525"/>
            <a:ext cx="8932863" cy="639763"/>
          </a:xfrm>
          <a:prstGeom prst="rect">
            <a:avLst/>
          </a:prstGeom>
        </p:spPr>
        <p:txBody>
          <a:bodyPr vert="horz" wrap="square" lIns="91440" tIns="45720" rIns="45720" bIns="45720" numCol="1" anchor="ctr" anchorCtr="0" compatLnSpc="1">
            <a:prstTxWarp prst="textNoShape">
              <a:avLst/>
            </a:prstTxWarp>
            <a:normAutofit/>
            <a:sp3d prstMaterial="matte">
              <a:bevelT w="50800" h="10160"/>
            </a:sp3d>
          </a:bodyPr>
          <a:lstStyle/>
          <a:p>
            <a:pPr lvl="0"/>
            <a:r>
              <a:rPr lang="en-US" smtClean="0"/>
              <a:t>Click to edit Master title style</a:t>
            </a:r>
          </a:p>
        </p:txBody>
      </p:sp>
      <p:sp>
        <p:nvSpPr>
          <p:cNvPr id="1027" name="Rectangle 2"/>
          <p:cNvSpPr>
            <a:spLocks noGrp="1"/>
          </p:cNvSpPr>
          <p:nvPr>
            <p:ph type="body" idx="1"/>
          </p:nvPr>
        </p:nvSpPr>
        <p:spPr bwMode="auto">
          <a:xfrm>
            <a:off x="228600" y="725488"/>
            <a:ext cx="8610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 name="Rectangle 11"/>
          <p:cNvSpPr>
            <a:spLocks noChangeArrowheads="1"/>
          </p:cNvSpPr>
          <p:nvPr userDrawn="1"/>
        </p:nvSpPr>
        <p:spPr bwMode="auto">
          <a:xfrm>
            <a:off x="0" y="6246813"/>
            <a:ext cx="9144000" cy="23812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vi-VN" smtClean="0"/>
          </a:p>
        </p:txBody>
      </p:sp>
      <p:sp>
        <p:nvSpPr>
          <p:cNvPr id="6" name="Text Box 12"/>
          <p:cNvSpPr txBox="1">
            <a:spLocks noChangeArrowheads="1"/>
          </p:cNvSpPr>
          <p:nvPr userDrawn="1"/>
        </p:nvSpPr>
        <p:spPr bwMode="auto">
          <a:xfrm>
            <a:off x="76200" y="6307138"/>
            <a:ext cx="42672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spcBef>
                <a:spcPct val="50000"/>
              </a:spcBef>
              <a:defRPr/>
            </a:pPr>
            <a:r>
              <a:rPr lang="en-US" sz="1000" dirty="0" smtClean="0">
                <a:solidFill>
                  <a:schemeClr val="bg1"/>
                </a:solidFill>
                <a:latin typeface="Verdana" panose="020B0604030504040204" pitchFamily="34" charset="0"/>
              </a:rPr>
              <a:t>Distributed Databases – Department of Information Systems</a:t>
            </a:r>
          </a:p>
        </p:txBody>
      </p:sp>
      <p:grpSp>
        <p:nvGrpSpPr>
          <p:cNvPr id="7" name="Group 13"/>
          <p:cNvGrpSpPr>
            <a:grpSpLocks/>
          </p:cNvGrpSpPr>
          <p:nvPr userDrawn="1"/>
        </p:nvGrpSpPr>
        <p:grpSpPr bwMode="auto">
          <a:xfrm>
            <a:off x="8763000" y="6242050"/>
            <a:ext cx="252413" cy="238125"/>
            <a:chOff x="2200" y="1570"/>
            <a:chExt cx="1496" cy="1496"/>
          </a:xfrm>
        </p:grpSpPr>
        <p:sp>
          <p:nvSpPr>
            <p:cNvPr id="8" name="Oval 14"/>
            <p:cNvSpPr>
              <a:spLocks noChangeArrowheads="1"/>
            </p:cNvSpPr>
            <p:nvPr/>
          </p:nvSpPr>
          <p:spPr bwMode="gray">
            <a:xfrm>
              <a:off x="2200" y="1570"/>
              <a:ext cx="1496" cy="1496"/>
            </a:xfrm>
            <a:prstGeom prst="ellipse">
              <a:avLst/>
            </a:prstGeom>
            <a:gradFill rotWithShape="1">
              <a:gsLst>
                <a:gs pos="0">
                  <a:srgbClr val="AFBE3C"/>
                </a:gs>
                <a:gs pos="100000">
                  <a:srgbClr val="FFFFFF"/>
                </a:gs>
              </a:gsLst>
              <a:lin ang="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vi-VN" smtClean="0"/>
            </a:p>
          </p:txBody>
        </p:sp>
        <p:sp>
          <p:nvSpPr>
            <p:cNvPr id="9" name="Oval 15"/>
            <p:cNvSpPr>
              <a:spLocks noChangeArrowheads="1"/>
            </p:cNvSpPr>
            <p:nvPr/>
          </p:nvSpPr>
          <p:spPr bwMode="gray">
            <a:xfrm>
              <a:off x="2200" y="1570"/>
              <a:ext cx="1496" cy="1496"/>
            </a:xfrm>
            <a:prstGeom prst="ellipse">
              <a:avLst/>
            </a:prstGeom>
            <a:gradFill rotWithShape="1">
              <a:gsLst>
                <a:gs pos="0">
                  <a:srgbClr val="AFBE3C"/>
                </a:gs>
                <a:gs pos="100000">
                  <a:srgbClr val="CAD47D"/>
                </a:gs>
              </a:gsLst>
              <a:lin ang="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vi-VN" smtClean="0"/>
            </a:p>
          </p:txBody>
        </p:sp>
        <p:sp>
          <p:nvSpPr>
            <p:cNvPr id="10" name="Oval 16"/>
            <p:cNvSpPr>
              <a:spLocks noChangeArrowheads="1"/>
            </p:cNvSpPr>
            <p:nvPr/>
          </p:nvSpPr>
          <p:spPr bwMode="gray">
            <a:xfrm>
              <a:off x="2294" y="1670"/>
              <a:ext cx="1308" cy="1297"/>
            </a:xfrm>
            <a:prstGeom prst="ellipse">
              <a:avLst/>
            </a:prstGeom>
            <a:gradFill rotWithShape="1">
              <a:gsLst>
                <a:gs pos="0">
                  <a:srgbClr val="AFBE3C"/>
                </a:gs>
                <a:gs pos="100000">
                  <a:srgbClr val="5F6720"/>
                </a:gs>
              </a:gsLst>
              <a:lin ang="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vi-VN" smtClean="0"/>
            </a:p>
          </p:txBody>
        </p:sp>
        <p:sp>
          <p:nvSpPr>
            <p:cNvPr id="11" name="Oval 17"/>
            <p:cNvSpPr>
              <a:spLocks noChangeArrowheads="1"/>
            </p:cNvSpPr>
            <p:nvPr/>
          </p:nvSpPr>
          <p:spPr bwMode="gray">
            <a:xfrm>
              <a:off x="2294" y="1670"/>
              <a:ext cx="1308" cy="1297"/>
            </a:xfrm>
            <a:prstGeom prst="ellipse">
              <a:avLst/>
            </a:prstGeom>
            <a:gradFill rotWithShape="1">
              <a:gsLst>
                <a:gs pos="0">
                  <a:srgbClr val="AFBE3C"/>
                </a:gs>
                <a:gs pos="100000">
                  <a:srgbClr val="555C1D"/>
                </a:gs>
              </a:gsLst>
              <a:lin ang="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vi-VN" smtClean="0"/>
            </a:p>
          </p:txBody>
        </p:sp>
        <p:sp>
          <p:nvSpPr>
            <p:cNvPr id="12" name="Oval 18"/>
            <p:cNvSpPr>
              <a:spLocks noChangeArrowheads="1"/>
            </p:cNvSpPr>
            <p:nvPr/>
          </p:nvSpPr>
          <p:spPr bwMode="gray">
            <a:xfrm>
              <a:off x="2360" y="1730"/>
              <a:ext cx="1176" cy="1177"/>
            </a:xfrm>
            <a:prstGeom prst="ellipse">
              <a:avLst/>
            </a:prstGeom>
            <a:gradFill rotWithShape="1">
              <a:gsLst>
                <a:gs pos="0">
                  <a:srgbClr val="AFBE3C"/>
                </a:gs>
                <a:gs pos="100000">
                  <a:srgbClr val="51581C"/>
                </a:gs>
              </a:gsLst>
              <a:lin ang="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defRPr/>
              </a:pPr>
              <a:endParaRPr lang="vi-VN" smtClean="0"/>
            </a:p>
          </p:txBody>
        </p:sp>
      </p:grpSp>
      <p:sp>
        <p:nvSpPr>
          <p:cNvPr id="13" name="Text Box 19"/>
          <p:cNvSpPr txBox="1">
            <a:spLocks noChangeArrowheads="1"/>
          </p:cNvSpPr>
          <p:nvPr userDrawn="1"/>
        </p:nvSpPr>
        <p:spPr bwMode="auto">
          <a:xfrm>
            <a:off x="8658225" y="6261100"/>
            <a:ext cx="45720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000">
                <a:solidFill>
                  <a:srgbClr val="FFFFFF"/>
                </a:solidFill>
                <a:latin typeface="Times New Roman" panose="02020603050405020304" pitchFamily="18" charset="0"/>
              </a:defRPr>
            </a:lvl1pPr>
            <a:lvl2pPr marL="742950" indent="-285750">
              <a:defRPr sz="2000">
                <a:solidFill>
                  <a:srgbClr val="FFFFFF"/>
                </a:solidFill>
                <a:latin typeface="Times New Roman" panose="02020603050405020304" pitchFamily="18" charset="0"/>
              </a:defRPr>
            </a:lvl2pPr>
            <a:lvl3pPr marL="1143000" indent="-228600">
              <a:defRPr sz="2000">
                <a:solidFill>
                  <a:srgbClr val="FFFFFF"/>
                </a:solidFill>
                <a:latin typeface="Times New Roman" panose="02020603050405020304" pitchFamily="18" charset="0"/>
              </a:defRPr>
            </a:lvl3pPr>
            <a:lvl4pPr marL="1600200" indent="-228600">
              <a:defRPr sz="2000">
                <a:solidFill>
                  <a:srgbClr val="FFFFFF"/>
                </a:solidFill>
                <a:latin typeface="Times New Roman" panose="02020603050405020304" pitchFamily="18" charset="0"/>
              </a:defRPr>
            </a:lvl4pPr>
            <a:lvl5pPr marL="2057400" indent="-22860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eaLnBrk="1" hangingPunct="1">
              <a:spcBef>
                <a:spcPct val="50000"/>
              </a:spcBef>
              <a:defRPr/>
            </a:pPr>
            <a:fld id="{9E329779-A92C-459C-BD11-E89C11E27641}" type="slidenum">
              <a:rPr lang="fr-FR" sz="1400" b="1" smtClean="0">
                <a:latin typeface="Bernard MT Condensed" panose="02050806060905020404" pitchFamily="18" charset="0"/>
              </a:rPr>
              <a:pPr algn="ctr" eaLnBrk="1" hangingPunct="1">
                <a:spcBef>
                  <a:spcPct val="50000"/>
                </a:spcBef>
                <a:defRPr/>
              </a:pPr>
              <a:t>‹#›</a:t>
            </a:fld>
            <a:endParaRPr lang="en-US" sz="1400" b="1" smtClean="0">
              <a:latin typeface="Bernard MT Condensed" panose="02050806060905020404" pitchFamily="18" charset="0"/>
            </a:endParaRPr>
          </a:p>
        </p:txBody>
      </p:sp>
    </p:spTree>
  </p:cSld>
  <p:clrMap bg1="lt1" tx1="dk1" bg2="lt2" tx2="dk2" accent1="accent1" accent2="accent2" accent3="accent3" accent4="accent4" accent5="accent5" accent6="accent6" hlink="hlink" folHlink="folHlink"/>
  <p:sldLayoutIdLst>
    <p:sldLayoutId id="2147483740" r:id="rId1"/>
    <p:sldLayoutId id="2147483742" r:id="rId2"/>
    <p:sldLayoutId id="2147483743" r:id="rId3"/>
    <p:sldLayoutId id="2147483744" r:id="rId4"/>
    <p:sldLayoutId id="2147483745" r:id="rId5"/>
  </p:sldLayoutIdLst>
  <p:hf hdr="0" dt="0"/>
  <p:txStyles>
    <p:titleStyle>
      <a:lvl1pPr algn="l" rtl="0" eaLnBrk="1" fontAlgn="base" hangingPunct="1">
        <a:spcBef>
          <a:spcPct val="0"/>
        </a:spcBef>
        <a:spcAft>
          <a:spcPct val="0"/>
        </a:spcAft>
        <a:defRPr sz="3600" b="1" kern="1200">
          <a:solidFill>
            <a:srgbClr val="FFC800"/>
          </a:solidFill>
          <a:latin typeface="+mj-lt"/>
          <a:ea typeface="+mj-ea"/>
          <a:cs typeface="+mj-cs"/>
        </a:defRPr>
      </a:lvl1pPr>
      <a:lvl2pPr algn="l" rtl="0" eaLnBrk="1" fontAlgn="base" hangingPunct="1">
        <a:spcBef>
          <a:spcPct val="0"/>
        </a:spcBef>
        <a:spcAft>
          <a:spcPct val="0"/>
        </a:spcAft>
        <a:defRPr sz="3600" b="1">
          <a:solidFill>
            <a:srgbClr val="FFC800"/>
          </a:solidFill>
          <a:latin typeface="Corbel" pitchFamily="34" charset="0"/>
        </a:defRPr>
      </a:lvl2pPr>
      <a:lvl3pPr algn="l" rtl="0" eaLnBrk="1" fontAlgn="base" hangingPunct="1">
        <a:spcBef>
          <a:spcPct val="0"/>
        </a:spcBef>
        <a:spcAft>
          <a:spcPct val="0"/>
        </a:spcAft>
        <a:defRPr sz="3600" b="1">
          <a:solidFill>
            <a:srgbClr val="FFC800"/>
          </a:solidFill>
          <a:latin typeface="Corbel" pitchFamily="34" charset="0"/>
        </a:defRPr>
      </a:lvl3pPr>
      <a:lvl4pPr algn="l" rtl="0" eaLnBrk="1" fontAlgn="base" hangingPunct="1">
        <a:spcBef>
          <a:spcPct val="0"/>
        </a:spcBef>
        <a:spcAft>
          <a:spcPct val="0"/>
        </a:spcAft>
        <a:defRPr sz="3600" b="1">
          <a:solidFill>
            <a:srgbClr val="FFC800"/>
          </a:solidFill>
          <a:latin typeface="Corbel" pitchFamily="34" charset="0"/>
        </a:defRPr>
      </a:lvl4pPr>
      <a:lvl5pPr algn="l" rtl="0" eaLnBrk="1" fontAlgn="base" hangingPunct="1">
        <a:spcBef>
          <a:spcPct val="0"/>
        </a:spcBef>
        <a:spcAft>
          <a:spcPct val="0"/>
        </a:spcAft>
        <a:defRPr sz="3600" b="1">
          <a:solidFill>
            <a:srgbClr val="FFC800"/>
          </a:solidFill>
          <a:latin typeface="Corbel" pitchFamily="34" charset="0"/>
        </a:defRPr>
      </a:lvl5pPr>
      <a:lvl6pPr marL="457200" algn="l" rtl="0" eaLnBrk="1" fontAlgn="base" hangingPunct="1">
        <a:spcBef>
          <a:spcPct val="0"/>
        </a:spcBef>
        <a:spcAft>
          <a:spcPct val="0"/>
        </a:spcAft>
        <a:defRPr sz="4500" b="1">
          <a:solidFill>
            <a:srgbClr val="FFC800"/>
          </a:solidFill>
          <a:latin typeface="Corbel" pitchFamily="34" charset="0"/>
        </a:defRPr>
      </a:lvl6pPr>
      <a:lvl7pPr marL="914400" algn="l" rtl="0" eaLnBrk="1" fontAlgn="base" hangingPunct="1">
        <a:spcBef>
          <a:spcPct val="0"/>
        </a:spcBef>
        <a:spcAft>
          <a:spcPct val="0"/>
        </a:spcAft>
        <a:defRPr sz="4500" b="1">
          <a:solidFill>
            <a:srgbClr val="FFC800"/>
          </a:solidFill>
          <a:latin typeface="Corbel" pitchFamily="34" charset="0"/>
        </a:defRPr>
      </a:lvl7pPr>
      <a:lvl8pPr marL="1371600" algn="l" rtl="0" eaLnBrk="1" fontAlgn="base" hangingPunct="1">
        <a:spcBef>
          <a:spcPct val="0"/>
        </a:spcBef>
        <a:spcAft>
          <a:spcPct val="0"/>
        </a:spcAft>
        <a:defRPr sz="4500" b="1">
          <a:solidFill>
            <a:srgbClr val="FFC800"/>
          </a:solidFill>
          <a:latin typeface="Corbel" pitchFamily="34" charset="0"/>
        </a:defRPr>
      </a:lvl8pPr>
      <a:lvl9pPr marL="1828800" algn="l" rtl="0" eaLnBrk="1" fontAlgn="base" hangingPunct="1">
        <a:spcBef>
          <a:spcPct val="0"/>
        </a:spcBef>
        <a:spcAft>
          <a:spcPct val="0"/>
        </a:spcAft>
        <a:defRPr sz="4500" b="1">
          <a:solidFill>
            <a:srgbClr val="FFC800"/>
          </a:solidFill>
          <a:latin typeface="Corbel" pitchFamily="34" charset="0"/>
        </a:defRPr>
      </a:lvl9pPr>
      <a:extLst/>
    </p:titleStyle>
    <p:body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500"/>
            <a:ext cx="9163050" cy="984028"/>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spcBef>
                <a:spcPct val="50000"/>
              </a:spcBef>
              <a:defRPr/>
            </a:pPr>
            <a:endParaRPr lang="en-US" sz="1350">
              <a:solidFill>
                <a:prstClr val="black"/>
              </a:solidFill>
              <a:latin typeface="Constantia"/>
            </a:endParaRPr>
          </a:p>
        </p:txBody>
      </p:sp>
      <p:sp>
        <p:nvSpPr>
          <p:cNvPr id="8" name="Freeform 7"/>
          <p:cNvSpPr>
            <a:spLocks/>
          </p:cNvSpPr>
          <p:nvPr/>
        </p:nvSpPr>
        <p:spPr bwMode="auto">
          <a:xfrm>
            <a:off x="4381500" y="-7501"/>
            <a:ext cx="4762500" cy="603017"/>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spcBef>
                <a:spcPct val="50000"/>
              </a:spcBef>
              <a:defRPr/>
            </a:pPr>
            <a:endParaRPr lang="en-US" sz="1350">
              <a:solidFill>
                <a:prstClr val="black"/>
              </a:solidFill>
              <a:latin typeface="Constantia"/>
            </a:endParaRPr>
          </a:p>
        </p:txBody>
      </p:sp>
      <p:sp>
        <p:nvSpPr>
          <p:cNvPr id="1028" name="Title Placeholder 8"/>
          <p:cNvSpPr>
            <a:spLocks noGrp="1"/>
          </p:cNvSpPr>
          <p:nvPr>
            <p:ph type="title"/>
          </p:nvPr>
        </p:nvSpPr>
        <p:spPr bwMode="auto">
          <a:xfrm>
            <a:off x="457200" y="666018"/>
            <a:ext cx="8229600" cy="1080029"/>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828551"/>
            <a:ext cx="8229600" cy="4147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006164"/>
            <a:ext cx="2133600" cy="345009"/>
          </a:xfrm>
          <a:prstGeom prst="rect">
            <a:avLst/>
          </a:prstGeom>
        </p:spPr>
        <p:txBody>
          <a:bodyPr vert="horz" lIns="0" tIns="0" rIns="0" bIns="0" anchor="b"/>
          <a:lstStyle>
            <a:lvl1pPr algn="l" eaLnBrk="1" latinLnBrk="0" hangingPunct="1">
              <a:defRPr kumimoji="0" sz="900" dirty="0" err="1" smtClean="0">
                <a:solidFill>
                  <a:schemeClr val="tx2">
                    <a:shade val="90000"/>
                  </a:schemeClr>
                </a:solidFill>
              </a:defRPr>
            </a:lvl1pPr>
          </a:lstStyle>
          <a:p>
            <a:pPr>
              <a:spcBef>
                <a:spcPct val="50000"/>
              </a:spcBef>
              <a:defRPr/>
            </a:pPr>
            <a:fld id="{E655596A-C850-4E6F-A1D7-C34C12B9E454}" type="datetime13">
              <a:rPr lang="vi-VN" altLang="en-US">
                <a:solidFill>
                  <a:srgbClr val="04617B">
                    <a:shade val="90000"/>
                  </a:srgbClr>
                </a:solidFill>
                <a:latin typeface="Tahoma" pitchFamily="34" charset="0"/>
              </a:rPr>
              <a:pPr>
                <a:spcBef>
                  <a:spcPct val="50000"/>
                </a:spcBef>
                <a:defRPr/>
              </a:pPr>
              <a:t>11:34:47</a:t>
            </a:fld>
            <a:endParaRPr lang="en-US" altLang="en-US">
              <a:solidFill>
                <a:srgbClr val="04617B">
                  <a:shade val="90000"/>
                </a:srgbClr>
              </a:solidFill>
              <a:latin typeface="Tahoma" pitchFamily="34" charset="0"/>
            </a:endParaRPr>
          </a:p>
        </p:txBody>
      </p:sp>
      <p:sp>
        <p:nvSpPr>
          <p:cNvPr id="22" name="Footer Placeholder 21"/>
          <p:cNvSpPr>
            <a:spLocks noGrp="1"/>
          </p:cNvSpPr>
          <p:nvPr>
            <p:ph type="ftr" sz="quarter" idx="3"/>
          </p:nvPr>
        </p:nvSpPr>
        <p:spPr>
          <a:xfrm>
            <a:off x="2667000" y="6006164"/>
            <a:ext cx="3352800" cy="345009"/>
          </a:xfrm>
          <a:prstGeom prst="rect">
            <a:avLst/>
          </a:prstGeom>
        </p:spPr>
        <p:txBody>
          <a:bodyPr vert="horz" lIns="0" tIns="0" rIns="0" bIns="0" anchor="b"/>
          <a:lstStyle>
            <a:lvl1pPr algn="l" eaLnBrk="1" latinLnBrk="0" hangingPunct="1">
              <a:defRPr kumimoji="0" sz="900" dirty="0" err="1" smtClean="0">
                <a:solidFill>
                  <a:schemeClr val="tx2">
                    <a:shade val="90000"/>
                  </a:schemeClr>
                </a:solidFill>
              </a:defRPr>
            </a:lvl1pPr>
          </a:lstStyle>
          <a:p>
            <a:pPr>
              <a:spcBef>
                <a:spcPct val="50000"/>
              </a:spcBef>
              <a:defRPr/>
            </a:pPr>
            <a:r>
              <a:rPr lang="en-US" altLang="en-US">
                <a:solidFill>
                  <a:srgbClr val="04617B">
                    <a:shade val="90000"/>
                  </a:srgbClr>
                </a:solidFill>
                <a:latin typeface="Tahoma" pitchFamily="34" charset="0"/>
              </a:rPr>
              <a:t>Khoa CNTT</a:t>
            </a:r>
          </a:p>
        </p:txBody>
      </p:sp>
      <p:sp>
        <p:nvSpPr>
          <p:cNvPr id="18" name="Slide Number Placeholder 17"/>
          <p:cNvSpPr>
            <a:spLocks noGrp="1"/>
          </p:cNvSpPr>
          <p:nvPr>
            <p:ph type="sldNum" sz="quarter" idx="4"/>
          </p:nvPr>
        </p:nvSpPr>
        <p:spPr>
          <a:xfrm>
            <a:off x="7924800" y="6006164"/>
            <a:ext cx="762000" cy="345009"/>
          </a:xfrm>
          <a:prstGeom prst="rect">
            <a:avLst/>
          </a:prstGeom>
        </p:spPr>
        <p:txBody>
          <a:bodyPr vert="horz" lIns="0" tIns="0" rIns="0" bIns="0" anchor="b"/>
          <a:lstStyle>
            <a:lvl1pPr algn="r" eaLnBrk="1" latinLnBrk="0" hangingPunct="1">
              <a:defRPr kumimoji="0" sz="900" smtClean="0">
                <a:solidFill>
                  <a:schemeClr val="tx2">
                    <a:shade val="90000"/>
                  </a:schemeClr>
                </a:solidFill>
              </a:defRPr>
            </a:lvl1pPr>
          </a:lstStyle>
          <a:p>
            <a:pPr>
              <a:spcBef>
                <a:spcPct val="50000"/>
              </a:spcBef>
              <a:defRPr/>
            </a:pPr>
            <a:fld id="{3248F4FE-C6D3-4C04-B2AC-2ECDEBBDBDCA}" type="slidenum">
              <a:rPr lang="en-US" altLang="en-US">
                <a:solidFill>
                  <a:srgbClr val="04617B">
                    <a:shade val="90000"/>
                  </a:srgbClr>
                </a:solidFill>
                <a:latin typeface="Tahoma" pitchFamily="34" charset="0"/>
              </a:rPr>
              <a:pPr>
                <a:spcBef>
                  <a:spcPct val="50000"/>
                </a:spcBef>
                <a:defRPr/>
              </a:pPr>
              <a:t>‹#›</a:t>
            </a:fld>
            <a:endParaRPr lang="en-US" altLang="en-US">
              <a:solidFill>
                <a:srgbClr val="04617B">
                  <a:shade val="90000"/>
                </a:srgbClr>
              </a:solidFill>
              <a:latin typeface="Tahoma" pitchFamily="34" charset="0"/>
            </a:endParaRPr>
          </a:p>
        </p:txBody>
      </p:sp>
      <p:grpSp>
        <p:nvGrpSpPr>
          <p:cNvPr id="1033" name="Group 1"/>
          <p:cNvGrpSpPr>
            <a:grpSpLocks/>
          </p:cNvGrpSpPr>
          <p:nvPr/>
        </p:nvGrpSpPr>
        <p:grpSpPr bwMode="auto">
          <a:xfrm>
            <a:off x="-19049" y="192005"/>
            <a:ext cx="9180513" cy="612017"/>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lgn="ctr" eaLnBrk="1" hangingPunct="1">
                <a:spcBef>
                  <a:spcPct val="50000"/>
                </a:spcBef>
                <a:defRPr/>
              </a:pPr>
              <a:endParaRPr lang="en-US" sz="1350">
                <a:solidFill>
                  <a:prstClr val="black"/>
                </a:solidFill>
                <a:latin typeface="Tahoma" pitchFamily="34" charset="0"/>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lgn="ctr" eaLnBrk="1" hangingPunct="1">
                <a:spcBef>
                  <a:spcPct val="50000"/>
                </a:spcBef>
                <a:defRPr/>
              </a:pPr>
              <a:endParaRPr lang="en-US" sz="1350">
                <a:solidFill>
                  <a:prstClr val="black"/>
                </a:solidFill>
                <a:latin typeface="Tahoma" pitchFamily="34" charset="0"/>
              </a:endParaRPr>
            </a:p>
          </p:txBody>
        </p:sp>
      </p:grpSp>
    </p:spTree>
    <p:extLst>
      <p:ext uri="{BB962C8B-B14F-4D97-AF65-F5344CB8AC3E}">
        <p14:creationId xmlns:p14="http://schemas.microsoft.com/office/powerpoint/2010/main" val="4106000529"/>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ransition>
    <p:wipe/>
  </p:transition>
  <p:hf hdr="0"/>
  <p:txStyles>
    <p:titleStyle>
      <a:lvl1pPr algn="l" rtl="0" fontAlgn="base">
        <a:spcBef>
          <a:spcPct val="0"/>
        </a:spcBef>
        <a:spcAft>
          <a:spcPct val="0"/>
        </a:spcAft>
        <a:defRPr sz="3750" kern="1200">
          <a:solidFill>
            <a:schemeClr val="tx2"/>
          </a:solidFill>
          <a:latin typeface="+mj-lt"/>
          <a:ea typeface="+mj-ea"/>
          <a:cs typeface="+mj-cs"/>
        </a:defRPr>
      </a:lvl1pPr>
      <a:lvl2pPr algn="l" rtl="0" fontAlgn="base">
        <a:spcBef>
          <a:spcPct val="0"/>
        </a:spcBef>
        <a:spcAft>
          <a:spcPct val="0"/>
        </a:spcAft>
        <a:defRPr sz="3750">
          <a:solidFill>
            <a:schemeClr val="tx2"/>
          </a:solidFill>
          <a:latin typeface="Calibri" pitchFamily="34" charset="0"/>
        </a:defRPr>
      </a:lvl2pPr>
      <a:lvl3pPr algn="l" rtl="0" fontAlgn="base">
        <a:spcBef>
          <a:spcPct val="0"/>
        </a:spcBef>
        <a:spcAft>
          <a:spcPct val="0"/>
        </a:spcAft>
        <a:defRPr sz="3750">
          <a:solidFill>
            <a:schemeClr val="tx2"/>
          </a:solidFill>
          <a:latin typeface="Calibri" pitchFamily="34" charset="0"/>
        </a:defRPr>
      </a:lvl3pPr>
      <a:lvl4pPr algn="l" rtl="0" fontAlgn="base">
        <a:spcBef>
          <a:spcPct val="0"/>
        </a:spcBef>
        <a:spcAft>
          <a:spcPct val="0"/>
        </a:spcAft>
        <a:defRPr sz="3750">
          <a:solidFill>
            <a:schemeClr val="tx2"/>
          </a:solidFill>
          <a:latin typeface="Calibri" pitchFamily="34" charset="0"/>
        </a:defRPr>
      </a:lvl4pPr>
      <a:lvl5pPr algn="l" rtl="0" fontAlgn="base">
        <a:spcBef>
          <a:spcPct val="0"/>
        </a:spcBef>
        <a:spcAft>
          <a:spcPct val="0"/>
        </a:spcAft>
        <a:defRPr sz="3750">
          <a:solidFill>
            <a:schemeClr val="tx2"/>
          </a:solidFill>
          <a:latin typeface="Calibri" pitchFamily="34" charset="0"/>
        </a:defRPr>
      </a:lvl5pPr>
      <a:lvl6pPr marL="342900" algn="l" rtl="0" fontAlgn="base">
        <a:spcBef>
          <a:spcPct val="0"/>
        </a:spcBef>
        <a:spcAft>
          <a:spcPct val="0"/>
        </a:spcAft>
        <a:defRPr sz="3750">
          <a:solidFill>
            <a:schemeClr val="tx2"/>
          </a:solidFill>
          <a:latin typeface="Calibri" pitchFamily="34" charset="0"/>
        </a:defRPr>
      </a:lvl6pPr>
      <a:lvl7pPr marL="685800" algn="l" rtl="0" fontAlgn="base">
        <a:spcBef>
          <a:spcPct val="0"/>
        </a:spcBef>
        <a:spcAft>
          <a:spcPct val="0"/>
        </a:spcAft>
        <a:defRPr sz="3750">
          <a:solidFill>
            <a:schemeClr val="tx2"/>
          </a:solidFill>
          <a:latin typeface="Calibri" pitchFamily="34" charset="0"/>
        </a:defRPr>
      </a:lvl7pPr>
      <a:lvl8pPr marL="1028700" algn="l" rtl="0" fontAlgn="base">
        <a:spcBef>
          <a:spcPct val="0"/>
        </a:spcBef>
        <a:spcAft>
          <a:spcPct val="0"/>
        </a:spcAft>
        <a:defRPr sz="3750">
          <a:solidFill>
            <a:schemeClr val="tx2"/>
          </a:solidFill>
          <a:latin typeface="Calibri" pitchFamily="34" charset="0"/>
        </a:defRPr>
      </a:lvl8pPr>
      <a:lvl9pPr marL="1371600" algn="l" rtl="0" fontAlgn="base">
        <a:spcBef>
          <a:spcPct val="0"/>
        </a:spcBef>
        <a:spcAft>
          <a:spcPct val="0"/>
        </a:spcAft>
        <a:defRPr sz="3750">
          <a:solidFill>
            <a:schemeClr val="tx2"/>
          </a:solidFill>
          <a:latin typeface="Calibri" pitchFamily="34" charset="0"/>
        </a:defRPr>
      </a:lvl9pPr>
    </p:titleStyle>
    <p:bodyStyle>
      <a:lvl1pPr marL="204788" indent="-204788" algn="l" rtl="0" fontAlgn="base">
        <a:spcBef>
          <a:spcPct val="20000"/>
        </a:spcBef>
        <a:spcAft>
          <a:spcPct val="0"/>
        </a:spcAft>
        <a:buClr>
          <a:srgbClr val="0BD0D9"/>
        </a:buClr>
        <a:buSzPct val="95000"/>
        <a:buFont typeface="Wingdings 2" pitchFamily="18" charset="2"/>
        <a:buChar char=""/>
        <a:defRPr sz="1950" kern="1200">
          <a:solidFill>
            <a:schemeClr val="tx1"/>
          </a:solidFill>
          <a:latin typeface="+mn-lt"/>
          <a:ea typeface="+mn-ea"/>
          <a:cs typeface="+mn-cs"/>
        </a:defRPr>
      </a:lvl1pPr>
      <a:lvl2pPr marL="479822" indent="-184547" algn="l" rtl="0" fontAlgn="base">
        <a:spcBef>
          <a:spcPct val="20000"/>
        </a:spcBef>
        <a:spcAft>
          <a:spcPct val="0"/>
        </a:spcAft>
        <a:buClr>
          <a:schemeClr val="accent1"/>
        </a:buClr>
        <a:buSzPct val="85000"/>
        <a:buFont typeface="Wingdings 2" pitchFamily="18" charset="2"/>
        <a:buChar char=""/>
        <a:defRPr sz="1800" kern="1200">
          <a:solidFill>
            <a:schemeClr val="tx1"/>
          </a:solidFill>
          <a:latin typeface="+mn-lt"/>
          <a:ea typeface="+mn-ea"/>
          <a:cs typeface="+mn-cs"/>
        </a:defRPr>
      </a:lvl2pPr>
      <a:lvl3pPr marL="685800" indent="-184547" algn="l" rtl="0" fontAlgn="base">
        <a:spcBef>
          <a:spcPct val="20000"/>
        </a:spcBef>
        <a:spcAft>
          <a:spcPct val="0"/>
        </a:spcAft>
        <a:buClr>
          <a:schemeClr val="accent2"/>
        </a:buClr>
        <a:buSzPct val="70000"/>
        <a:buFont typeface="Wingdings 2" pitchFamily="18" charset="2"/>
        <a:buChar char=""/>
        <a:defRPr sz="1575" kern="1200">
          <a:solidFill>
            <a:schemeClr val="tx1"/>
          </a:solidFill>
          <a:latin typeface="+mn-lt"/>
          <a:ea typeface="+mn-ea"/>
          <a:cs typeface="+mn-cs"/>
        </a:defRPr>
      </a:lvl3pPr>
      <a:lvl4pPr marL="890588" indent="-157163" algn="l" rtl="0" fontAlgn="base">
        <a:spcBef>
          <a:spcPct val="20000"/>
        </a:spcBef>
        <a:spcAft>
          <a:spcPct val="0"/>
        </a:spcAft>
        <a:buClr>
          <a:srgbClr val="0BD0D9"/>
        </a:buClr>
        <a:buSzPct val="65000"/>
        <a:buFont typeface="Wingdings 2" pitchFamily="18" charset="2"/>
        <a:buChar char=""/>
        <a:defRPr sz="1500" kern="1200">
          <a:solidFill>
            <a:schemeClr val="tx1"/>
          </a:solidFill>
          <a:latin typeface="+mn-lt"/>
          <a:ea typeface="+mn-ea"/>
          <a:cs typeface="+mn-cs"/>
        </a:defRPr>
      </a:lvl4pPr>
      <a:lvl5pPr marL="1096566" indent="-157163" algn="l" rtl="0" fontAlgn="base">
        <a:spcBef>
          <a:spcPct val="20000"/>
        </a:spcBef>
        <a:spcAft>
          <a:spcPct val="0"/>
        </a:spcAft>
        <a:buClr>
          <a:srgbClr val="10CF9B"/>
        </a:buClr>
        <a:buSzPct val="65000"/>
        <a:buFont typeface="Wingdings 2" pitchFamily="18" charset="2"/>
        <a:buChar char=""/>
        <a:defRPr sz="1500" kern="1200">
          <a:solidFill>
            <a:schemeClr val="tx1"/>
          </a:solidFill>
          <a:latin typeface="+mn-lt"/>
          <a:ea typeface="+mn-ea"/>
          <a:cs typeface="+mn-cs"/>
        </a:defRPr>
      </a:lvl5pPr>
      <a:lvl6pPr marL="1303020" indent="-157734" algn="l" rtl="0" eaLnBrk="1" latinLnBrk="0" hangingPunct="1">
        <a:spcBef>
          <a:spcPct val="20000"/>
        </a:spcBef>
        <a:buClr>
          <a:schemeClr val="accent5"/>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851660" indent="-137160" algn="l" rtl="0" eaLnBrk="1" latinLnBrk="0" hangingPunct="1">
        <a:spcBef>
          <a:spcPct val="20000"/>
        </a:spcBef>
        <a:buClr>
          <a:schemeClr val="tx2"/>
        </a:buClr>
        <a:buFontTx/>
        <a:buChar char="•"/>
        <a:defRPr kumimoji="0" sz="10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5"/>
          <p:cNvSpPr>
            <a:spLocks noGrp="1" noChangeArrowheads="1"/>
          </p:cNvSpPr>
          <p:nvPr>
            <p:ph type="dt" sz="quarter" idx="10"/>
          </p:nvPr>
        </p:nvSpPr>
        <p:spPr/>
        <p:txBody>
          <a:bodyPr/>
          <a:lstStyle/>
          <a:p>
            <a:pPr>
              <a:defRPr/>
            </a:pPr>
            <a:fld id="{2C072C21-2402-49EB-A7C8-EB1B5178F255}" type="datetime1">
              <a:rPr lang="vi-VN"/>
              <a:pPr>
                <a:defRPr/>
              </a:pPr>
              <a:t>01/12/2020</a:t>
            </a:fld>
            <a:endParaRPr lang="en-US"/>
          </a:p>
        </p:txBody>
      </p:sp>
      <p:sp>
        <p:nvSpPr>
          <p:cNvPr id="6147" name="Rectangle 5"/>
          <p:cNvSpPr>
            <a:spLocks noGrp="1"/>
          </p:cNvSpPr>
          <p:nvPr>
            <p:ph type="subTitle" idx="1"/>
          </p:nvPr>
        </p:nvSpPr>
        <p:spPr/>
        <p:txBody>
          <a:bodyPr/>
          <a:lstStyle/>
          <a:p>
            <a:r>
              <a:rPr lang="en-US" altLang="en-US" dirty="0" smtClean="0"/>
              <a:t>Query Processing</a:t>
            </a:r>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solidFill>
                  <a:srgbClr val="04617B">
                    <a:shade val="90000"/>
                  </a:srgbClr>
                </a:solidFill>
              </a:rPr>
              <a:pPr>
                <a:defRPr/>
              </a:pPr>
              <a:t>10</a:t>
            </a:fld>
            <a:endParaRPr lang="en-US" altLang="en-US">
              <a:solidFill>
                <a:srgbClr val="04617B">
                  <a:shade val="90000"/>
                </a:srgbClr>
              </a:solidFill>
            </a:endParaRPr>
          </a:p>
        </p:txBody>
      </p:sp>
      <p:sp>
        <p:nvSpPr>
          <p:cNvPr id="7" name="Footer Placeholder 6"/>
          <p:cNvSpPr>
            <a:spLocks noGrp="1"/>
          </p:cNvSpPr>
          <p:nvPr>
            <p:ph type="ftr" sz="quarter" idx="11"/>
          </p:nvPr>
        </p:nvSpPr>
        <p:spPr/>
        <p:txBody>
          <a:bodyPr/>
          <a:lstStyle/>
          <a:p>
            <a:pPr>
              <a:defRPr/>
            </a:pPr>
            <a:r>
              <a:rPr lang="en-US" altLang="en-US" smtClean="0">
                <a:solidFill>
                  <a:srgbClr val="04617B">
                    <a:shade val="90000"/>
                  </a:srgbClr>
                </a:solidFill>
              </a:rPr>
              <a:t>Khoa CNTT</a:t>
            </a:r>
            <a:endParaRPr lang="en-US" altLang="en-US">
              <a:solidFill>
                <a:srgbClr val="04617B">
                  <a:shade val="90000"/>
                </a:srgbClr>
              </a:solidFill>
            </a:endParaRPr>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solidFill>
                  <a:srgbClr val="04617B">
                    <a:shade val="90000"/>
                  </a:srgbClr>
                </a:solidFill>
              </a:rPr>
              <a:pPr>
                <a:defRPr/>
              </a:pPr>
              <a:t>11:34:52</a:t>
            </a:fld>
            <a:endParaRPr lang="en-US" altLang="en-US">
              <a:solidFill>
                <a:srgbClr val="04617B">
                  <a:shade val="90000"/>
                </a:srgbClr>
              </a:solidFill>
            </a:endParaRPr>
          </a:p>
        </p:txBody>
      </p:sp>
      <p:sp>
        <p:nvSpPr>
          <p:cNvPr id="10" name="TextBox 9"/>
          <p:cNvSpPr txBox="1"/>
          <p:nvPr/>
        </p:nvSpPr>
        <p:spPr>
          <a:xfrm>
            <a:off x="6813205" y="94818"/>
            <a:ext cx="2327672" cy="300082"/>
          </a:xfrm>
          <a:prstGeom prst="rect">
            <a:avLst/>
          </a:prstGeom>
          <a:noFill/>
        </p:spPr>
        <p:txBody>
          <a:bodyPr wrap="square" rtlCol="0">
            <a:spAutoFit/>
          </a:bodyPr>
          <a:lstStyle/>
          <a:p>
            <a:pPr eaLnBrk="1" hangingPunct="1">
              <a:spcBef>
                <a:spcPct val="50000"/>
              </a:spcBef>
            </a:pPr>
            <a:r>
              <a:rPr lang="vi-VN" sz="1350" i="1" smtClean="0">
                <a:solidFill>
                  <a:srgbClr val="FFFF00"/>
                </a:solidFill>
                <a:latin typeface="Tahoma" pitchFamily="34" charset="0"/>
              </a:rPr>
              <a:t>CSDL phân tán</a:t>
            </a:r>
            <a:endParaRPr lang="vi-VN" sz="1350" i="1">
              <a:solidFill>
                <a:srgbClr val="FFFF00"/>
              </a:solidFill>
              <a:latin typeface="Tahoma" pitchFamily="34" charset="0"/>
            </a:endParaRPr>
          </a:p>
        </p:txBody>
      </p:sp>
      <p:pic>
        <p:nvPicPr>
          <p:cNvPr id="11" name="Picture 3"/>
          <p:cNvPicPr preferRelativeResize="0">
            <a:picLocks noChangeArrowheads="1"/>
          </p:cNvPicPr>
          <p:nvPr/>
        </p:nvPicPr>
        <p:blipFill>
          <a:blip r:embed="rId2" cstate="print"/>
          <a:srcRect/>
          <a:stretch>
            <a:fillRect/>
          </a:stretch>
        </p:blipFill>
        <p:spPr bwMode="auto">
          <a:xfrm flipV="1">
            <a:off x="0" y="517212"/>
            <a:ext cx="9144000" cy="34289"/>
          </a:xfrm>
          <a:prstGeom prst="rect">
            <a:avLst/>
          </a:prstGeom>
          <a:noFill/>
        </p:spPr>
      </p:pic>
      <p:sp>
        <p:nvSpPr>
          <p:cNvPr id="9" name="Rectangle 2"/>
          <p:cNvSpPr txBox="1">
            <a:spLocks noChangeArrowheads="1"/>
          </p:cNvSpPr>
          <p:nvPr/>
        </p:nvSpPr>
        <p:spPr bwMode="auto">
          <a:xfrm>
            <a:off x="107425" y="595701"/>
            <a:ext cx="8198375" cy="4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342900" indent="-342900" eaLnBrk="1" hangingPunct="1">
              <a:buFont typeface="Wingdings" panose="05000000000000000000" pitchFamily="2" charset="2"/>
              <a:buChar char="v"/>
              <a:defRPr/>
            </a:pPr>
            <a:endParaRPr lang="en-US" sz="1800" kern="0">
              <a:solidFill>
                <a:srgbClr val="333399"/>
              </a:solidFill>
              <a:latin typeface="Arial"/>
            </a:endParaRPr>
          </a:p>
        </p:txBody>
      </p:sp>
      <p:sp>
        <p:nvSpPr>
          <p:cNvPr id="12" name="Rectangle 11"/>
          <p:cNvSpPr/>
          <p:nvPr/>
        </p:nvSpPr>
        <p:spPr>
          <a:xfrm>
            <a:off x="-10234" y="71735"/>
            <a:ext cx="3068469" cy="323165"/>
          </a:xfrm>
          <a:prstGeom prst="rect">
            <a:avLst/>
          </a:prstGeom>
        </p:spPr>
        <p:txBody>
          <a:bodyPr wrap="none">
            <a:spAutoFit/>
          </a:bodyPr>
          <a:lstStyle/>
          <a:p>
            <a:pPr algn="ctr" eaLnBrk="1" hangingPunct="1">
              <a:spcBef>
                <a:spcPct val="50000"/>
              </a:spcBef>
            </a:pPr>
            <a:r>
              <a:rPr lang="en-US" sz="1500" b="1">
                <a:solidFill>
                  <a:srgbClr val="002060"/>
                </a:solidFill>
                <a:latin typeface="Tahoma" pitchFamily="34" charset="0"/>
              </a:rPr>
              <a:t>8</a:t>
            </a:r>
            <a:r>
              <a:rPr lang="vi-VN" sz="1500" b="1">
                <a:solidFill>
                  <a:srgbClr val="002060"/>
                </a:solidFill>
                <a:latin typeface="Tahoma" pitchFamily="34" charset="0"/>
              </a:rPr>
              <a:t>-</a:t>
            </a:r>
            <a:r>
              <a:rPr lang="en-US" sz="1500" b="1">
                <a:solidFill>
                  <a:srgbClr val="002060"/>
                </a:solidFill>
                <a:latin typeface="Tahoma" pitchFamily="34" charset="0"/>
              </a:rPr>
              <a:t>Xử lý truy vấn và tối ưu hóa</a:t>
            </a:r>
          </a:p>
        </p:txBody>
      </p:sp>
      <p:sp>
        <p:nvSpPr>
          <p:cNvPr id="13" name="Rectangle 2"/>
          <p:cNvSpPr txBox="1">
            <a:spLocks noChangeArrowheads="1"/>
          </p:cNvSpPr>
          <p:nvPr/>
        </p:nvSpPr>
        <p:spPr bwMode="auto">
          <a:xfrm>
            <a:off x="102047" y="744060"/>
            <a:ext cx="5912375" cy="4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342900" indent="-342900" eaLnBrk="1" hangingPunct="1">
              <a:buFont typeface="Wingdings" panose="05000000000000000000" pitchFamily="2" charset="2"/>
              <a:buChar char="v"/>
              <a:defRPr/>
            </a:pPr>
            <a:r>
              <a:rPr lang="en-US" sz="1800" b="1" i="1" kern="0">
                <a:solidFill>
                  <a:srgbClr val="333399"/>
                </a:solidFill>
                <a:latin typeface="Arial"/>
              </a:rPr>
              <a:t>Các luật viết lại truy vấn (tương đương) </a:t>
            </a:r>
          </a:p>
        </p:txBody>
      </p:sp>
      <p:sp>
        <p:nvSpPr>
          <p:cNvPr id="15" name="Rectangle 3"/>
          <p:cNvSpPr txBox="1">
            <a:spLocks noChangeArrowheads="1"/>
          </p:cNvSpPr>
          <p:nvPr/>
        </p:nvSpPr>
        <p:spPr bwMode="auto">
          <a:xfrm>
            <a:off x="539552" y="1441698"/>
            <a:ext cx="6417469" cy="1006301"/>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eaLnBrk="1" hangingPunct="1">
              <a:lnSpc>
                <a:spcPct val="130000"/>
              </a:lnSpc>
            </a:pPr>
            <a:r>
              <a:rPr lang="en-US" altLang="en-US" sz="1950">
                <a:solidFill>
                  <a:prstClr val="black"/>
                </a:solidFill>
              </a:rPr>
              <a:t>Luật chuyển đổi </a:t>
            </a:r>
            <a:r>
              <a:rPr lang="en-US" altLang="en-US" sz="1950" smtClean="0">
                <a:solidFill>
                  <a:prstClr val="black"/>
                </a:solidFill>
              </a:rPr>
              <a:t>các pương án logic (</a:t>
            </a:r>
            <a:r>
              <a:rPr lang="en-US" altLang="en-US" sz="1950" smtClean="0">
                <a:solidFill>
                  <a:srgbClr val="CC3300"/>
                </a:solidFill>
              </a:rPr>
              <a:t>logical plan)</a:t>
            </a:r>
            <a:endParaRPr lang="en-US" altLang="en-US" sz="1950">
              <a:solidFill>
                <a:prstClr val="black"/>
              </a:solidFill>
            </a:endParaRPr>
          </a:p>
          <a:p>
            <a:pPr eaLnBrk="1" hangingPunct="1">
              <a:lnSpc>
                <a:spcPct val="130000"/>
              </a:lnSpc>
            </a:pPr>
            <a:r>
              <a:rPr lang="en-US" altLang="en-US" sz="1950">
                <a:solidFill>
                  <a:prstClr val="black"/>
                </a:solidFill>
              </a:rPr>
              <a:t>Các biến đổi tương đương trong đại số quan hệ</a:t>
            </a:r>
          </a:p>
          <a:p>
            <a:pPr eaLnBrk="1" hangingPunct="1">
              <a:lnSpc>
                <a:spcPct val="130000"/>
              </a:lnSpc>
            </a:pPr>
            <a:endParaRPr lang="en-US" altLang="en-US" sz="1950" smtClean="0">
              <a:solidFill>
                <a:prstClr val="black"/>
              </a:solidFill>
            </a:endParaRPr>
          </a:p>
        </p:txBody>
      </p:sp>
      <p:sp>
        <p:nvSpPr>
          <p:cNvPr id="14" name="Rectangle 3"/>
          <p:cNvSpPr txBox="1">
            <a:spLocks noChangeArrowheads="1"/>
          </p:cNvSpPr>
          <p:nvPr/>
        </p:nvSpPr>
        <p:spPr bwMode="auto">
          <a:xfrm>
            <a:off x="611560" y="3024063"/>
            <a:ext cx="6912768" cy="2808312"/>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eaLnBrk="1" hangingPunct="1">
              <a:lnSpc>
                <a:spcPct val="130000"/>
              </a:lnSpc>
            </a:pPr>
            <a:endParaRPr lang="en-US" altLang="en-US" sz="1950" smtClean="0">
              <a:solidFill>
                <a:prstClr val="black"/>
              </a:solidFill>
            </a:endParaRPr>
          </a:p>
          <a:p>
            <a:pPr eaLnBrk="1" hangingPunct="1">
              <a:lnSpc>
                <a:spcPct val="130000"/>
              </a:lnSpc>
            </a:pPr>
            <a:r>
              <a:rPr lang="en-US" altLang="en-US" sz="1950" smtClean="0">
                <a:solidFill>
                  <a:prstClr val="black"/>
                </a:solidFill>
              </a:rPr>
              <a:t>Đưa </a:t>
            </a:r>
            <a:r>
              <a:rPr lang="en-US" altLang="en-US" sz="1950">
                <a:solidFill>
                  <a:prstClr val="black"/>
                </a:solidFill>
              </a:rPr>
              <a:t>các vị từ xuống dưới</a:t>
            </a:r>
          </a:p>
          <a:p>
            <a:pPr eaLnBrk="1" hangingPunct="1">
              <a:lnSpc>
                <a:spcPct val="130000"/>
              </a:lnSpc>
            </a:pPr>
            <a:r>
              <a:rPr lang="en-US" altLang="en-US" sz="1950">
                <a:solidFill>
                  <a:prstClr val="black"/>
                </a:solidFill>
              </a:rPr>
              <a:t>Thực thi các phép chiếu sớm nhất có thể</a:t>
            </a:r>
          </a:p>
          <a:p>
            <a:pPr eaLnBrk="1" hangingPunct="1">
              <a:lnSpc>
                <a:spcPct val="130000"/>
              </a:lnSpc>
            </a:pPr>
            <a:r>
              <a:rPr lang="en-US" altLang="en-US" sz="1950">
                <a:solidFill>
                  <a:prstClr val="black"/>
                </a:solidFill>
              </a:rPr>
              <a:t>Tránh tối đa nhân chéo cross-join</a:t>
            </a:r>
          </a:p>
          <a:p>
            <a:pPr eaLnBrk="1" hangingPunct="1">
              <a:lnSpc>
                <a:spcPct val="130000"/>
              </a:lnSpc>
            </a:pPr>
            <a:r>
              <a:rPr lang="en-US" altLang="en-US" sz="1950">
                <a:solidFill>
                  <a:prstClr val="black"/>
                </a:solidFill>
              </a:rPr>
              <a:t>Chuyển truy vấn lồng </a:t>
            </a:r>
            <a:r>
              <a:rPr lang="en-US" altLang="en-US" sz="1950">
                <a:solidFill>
                  <a:prstClr val="black"/>
                </a:solidFill>
                <a:sym typeface="Symbol" panose="05050102010706020507" pitchFamily="18" charset="2"/>
              </a:rPr>
              <a:t> </a:t>
            </a:r>
            <a:r>
              <a:rPr lang="en-US" altLang="en-US" sz="1950">
                <a:solidFill>
                  <a:prstClr val="black"/>
                </a:solidFill>
                <a:sym typeface="Wingdings" panose="05000000000000000000" pitchFamily="2" charset="2"/>
              </a:rPr>
              <a:t>Join</a:t>
            </a:r>
            <a:endParaRPr lang="en-US" altLang="en-US" sz="1950">
              <a:solidFill>
                <a:prstClr val="black"/>
              </a:solidFill>
            </a:endParaRPr>
          </a:p>
          <a:p>
            <a:pPr eaLnBrk="1" hangingPunct="1">
              <a:lnSpc>
                <a:spcPct val="130000"/>
              </a:lnSpc>
            </a:pPr>
            <a:r>
              <a:rPr lang="en-US" altLang="en-US" sz="1950"/>
              <a:t>Sử dụng cây trái nhất (hoặc phải nhất)</a:t>
            </a:r>
          </a:p>
        </p:txBody>
      </p:sp>
      <p:sp>
        <p:nvSpPr>
          <p:cNvPr id="16" name="Rectangle 2"/>
          <p:cNvSpPr txBox="1">
            <a:spLocks noChangeArrowheads="1"/>
          </p:cNvSpPr>
          <p:nvPr/>
        </p:nvSpPr>
        <p:spPr bwMode="auto">
          <a:xfrm>
            <a:off x="102047" y="2904582"/>
            <a:ext cx="5912375" cy="4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342900" indent="-342900" eaLnBrk="1" hangingPunct="1">
              <a:buFont typeface="Wingdings" panose="05000000000000000000" pitchFamily="2" charset="2"/>
              <a:buChar char="v"/>
              <a:defRPr/>
            </a:pPr>
            <a:r>
              <a:rPr lang="en-US" sz="1800" b="1" i="1" kern="0">
                <a:solidFill>
                  <a:srgbClr val="333399"/>
                </a:solidFill>
                <a:latin typeface="Arial"/>
              </a:rPr>
              <a:t>Các </a:t>
            </a:r>
            <a:r>
              <a:rPr lang="en-US" sz="1800" b="1" i="1" kern="0" smtClean="0">
                <a:solidFill>
                  <a:srgbClr val="333399"/>
                </a:solidFill>
                <a:latin typeface="Arial"/>
              </a:rPr>
              <a:t>chiến lược</a:t>
            </a:r>
            <a:endParaRPr lang="en-US" sz="1800" b="1" i="1" kern="0">
              <a:solidFill>
                <a:srgbClr val="333399"/>
              </a:solidFill>
              <a:latin typeface="Arial"/>
            </a:endParaRPr>
          </a:p>
        </p:txBody>
      </p:sp>
    </p:spTree>
    <p:extLst>
      <p:ext uri="{BB962C8B-B14F-4D97-AF65-F5344CB8AC3E}">
        <p14:creationId xmlns:p14="http://schemas.microsoft.com/office/powerpoint/2010/main" val="259698688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solidFill>
                  <a:srgbClr val="04617B">
                    <a:shade val="90000"/>
                  </a:srgbClr>
                </a:solidFill>
              </a:rPr>
              <a:pPr>
                <a:defRPr/>
              </a:pPr>
              <a:t>11</a:t>
            </a:fld>
            <a:endParaRPr lang="en-US" altLang="en-US">
              <a:solidFill>
                <a:srgbClr val="04617B">
                  <a:shade val="90000"/>
                </a:srgbClr>
              </a:solidFill>
            </a:endParaRPr>
          </a:p>
        </p:txBody>
      </p:sp>
      <p:sp>
        <p:nvSpPr>
          <p:cNvPr id="7" name="Footer Placeholder 6"/>
          <p:cNvSpPr>
            <a:spLocks noGrp="1"/>
          </p:cNvSpPr>
          <p:nvPr>
            <p:ph type="ftr" sz="quarter" idx="11"/>
          </p:nvPr>
        </p:nvSpPr>
        <p:spPr/>
        <p:txBody>
          <a:bodyPr/>
          <a:lstStyle/>
          <a:p>
            <a:pPr>
              <a:defRPr/>
            </a:pPr>
            <a:r>
              <a:rPr lang="en-US" altLang="en-US" smtClean="0">
                <a:solidFill>
                  <a:srgbClr val="04617B">
                    <a:shade val="90000"/>
                  </a:srgbClr>
                </a:solidFill>
              </a:rPr>
              <a:t>Khoa CNTT</a:t>
            </a:r>
            <a:endParaRPr lang="en-US" altLang="en-US">
              <a:solidFill>
                <a:srgbClr val="04617B">
                  <a:shade val="90000"/>
                </a:srgbClr>
              </a:solidFill>
            </a:endParaRPr>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solidFill>
                  <a:srgbClr val="04617B">
                    <a:shade val="90000"/>
                  </a:srgbClr>
                </a:solidFill>
              </a:rPr>
              <a:pPr>
                <a:defRPr/>
              </a:pPr>
              <a:t>11:34:52</a:t>
            </a:fld>
            <a:endParaRPr lang="en-US" altLang="en-US">
              <a:solidFill>
                <a:srgbClr val="04617B">
                  <a:shade val="90000"/>
                </a:srgbClr>
              </a:solidFill>
            </a:endParaRPr>
          </a:p>
        </p:txBody>
      </p:sp>
      <p:sp>
        <p:nvSpPr>
          <p:cNvPr id="10" name="TextBox 9"/>
          <p:cNvSpPr txBox="1"/>
          <p:nvPr/>
        </p:nvSpPr>
        <p:spPr>
          <a:xfrm>
            <a:off x="6813205" y="94818"/>
            <a:ext cx="2327672" cy="300082"/>
          </a:xfrm>
          <a:prstGeom prst="rect">
            <a:avLst/>
          </a:prstGeom>
          <a:noFill/>
        </p:spPr>
        <p:txBody>
          <a:bodyPr wrap="square" rtlCol="0">
            <a:spAutoFit/>
          </a:bodyPr>
          <a:lstStyle/>
          <a:p>
            <a:pPr eaLnBrk="1" hangingPunct="1">
              <a:spcBef>
                <a:spcPct val="50000"/>
              </a:spcBef>
            </a:pPr>
            <a:r>
              <a:rPr lang="vi-VN" sz="1350" i="1" smtClean="0">
                <a:solidFill>
                  <a:srgbClr val="FFFF00"/>
                </a:solidFill>
                <a:latin typeface="Tahoma" pitchFamily="34" charset="0"/>
              </a:rPr>
              <a:t>CSDL phân tán</a:t>
            </a:r>
            <a:endParaRPr lang="vi-VN" sz="1350" i="1">
              <a:solidFill>
                <a:srgbClr val="FFFF00"/>
              </a:solidFill>
              <a:latin typeface="Tahoma" pitchFamily="34" charset="0"/>
            </a:endParaRPr>
          </a:p>
        </p:txBody>
      </p:sp>
      <p:pic>
        <p:nvPicPr>
          <p:cNvPr id="11" name="Picture 3"/>
          <p:cNvPicPr preferRelativeResize="0">
            <a:picLocks noChangeArrowheads="1"/>
          </p:cNvPicPr>
          <p:nvPr/>
        </p:nvPicPr>
        <p:blipFill>
          <a:blip r:embed="rId2" cstate="print"/>
          <a:srcRect/>
          <a:stretch>
            <a:fillRect/>
          </a:stretch>
        </p:blipFill>
        <p:spPr bwMode="auto">
          <a:xfrm flipV="1">
            <a:off x="0" y="517212"/>
            <a:ext cx="9144000" cy="34289"/>
          </a:xfrm>
          <a:prstGeom prst="rect">
            <a:avLst/>
          </a:prstGeom>
          <a:noFill/>
        </p:spPr>
      </p:pic>
      <p:sp>
        <p:nvSpPr>
          <p:cNvPr id="12" name="Rectangle 11"/>
          <p:cNvSpPr/>
          <p:nvPr/>
        </p:nvSpPr>
        <p:spPr>
          <a:xfrm>
            <a:off x="-10234" y="71735"/>
            <a:ext cx="3068469" cy="323165"/>
          </a:xfrm>
          <a:prstGeom prst="rect">
            <a:avLst/>
          </a:prstGeom>
        </p:spPr>
        <p:txBody>
          <a:bodyPr wrap="none">
            <a:spAutoFit/>
          </a:bodyPr>
          <a:lstStyle/>
          <a:p>
            <a:pPr algn="ctr" eaLnBrk="1" hangingPunct="1">
              <a:spcBef>
                <a:spcPct val="50000"/>
              </a:spcBef>
            </a:pPr>
            <a:r>
              <a:rPr lang="en-US" sz="1500" b="1">
                <a:solidFill>
                  <a:srgbClr val="002060"/>
                </a:solidFill>
                <a:latin typeface="Tahoma" pitchFamily="34" charset="0"/>
              </a:rPr>
              <a:t>8</a:t>
            </a:r>
            <a:r>
              <a:rPr lang="vi-VN" sz="1500" b="1">
                <a:solidFill>
                  <a:srgbClr val="002060"/>
                </a:solidFill>
                <a:latin typeface="Tahoma" pitchFamily="34" charset="0"/>
              </a:rPr>
              <a:t>-</a:t>
            </a:r>
            <a:r>
              <a:rPr lang="en-US" sz="1500" b="1">
                <a:solidFill>
                  <a:srgbClr val="002060"/>
                </a:solidFill>
                <a:latin typeface="Tahoma" pitchFamily="34" charset="0"/>
              </a:rPr>
              <a:t>Xử lý truy vấn và tối ưu hóa</a:t>
            </a:r>
          </a:p>
        </p:txBody>
      </p:sp>
      <p:sp>
        <p:nvSpPr>
          <p:cNvPr id="13" name="Rectangle 2"/>
          <p:cNvSpPr txBox="1">
            <a:spLocks noChangeArrowheads="1"/>
          </p:cNvSpPr>
          <p:nvPr/>
        </p:nvSpPr>
        <p:spPr bwMode="auto">
          <a:xfrm>
            <a:off x="107425" y="775691"/>
            <a:ext cx="5912375" cy="4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342900" indent="-342900" eaLnBrk="1" hangingPunct="1">
              <a:buFont typeface="Wingdings" panose="05000000000000000000" pitchFamily="2" charset="2"/>
              <a:buChar char="v"/>
              <a:defRPr/>
            </a:pPr>
            <a:r>
              <a:rPr lang="en-US" sz="1800" b="1" i="1" kern="0">
                <a:solidFill>
                  <a:srgbClr val="333399"/>
                </a:solidFill>
                <a:latin typeface="Arial"/>
              </a:rPr>
              <a:t>Các luật viết lại truy vấn (tương đương) </a:t>
            </a:r>
          </a:p>
        </p:txBody>
      </p:sp>
      <p:sp>
        <p:nvSpPr>
          <p:cNvPr id="14" name="Rectangle 3"/>
          <p:cNvSpPr txBox="1">
            <a:spLocks noChangeArrowheads="1"/>
          </p:cNvSpPr>
          <p:nvPr/>
        </p:nvSpPr>
        <p:spPr bwMode="auto">
          <a:xfrm>
            <a:off x="728215" y="1814909"/>
            <a:ext cx="6530578" cy="3620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
              <a:defRPr sz="28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a:solidFill>
                  <a:srgbClr val="003399"/>
                </a:solidFill>
                <a:latin typeface="+mn-lt"/>
                <a:cs typeface="+mn-cs"/>
              </a:defRPr>
            </a:lvl2pPr>
            <a:lvl3pPr marL="1143000" indent="-228600" algn="l" rtl="0" eaLnBrk="0" fontAlgn="base" hangingPunct="0">
              <a:spcBef>
                <a:spcPct val="20000"/>
              </a:spcBef>
              <a:spcAft>
                <a:spcPct val="0"/>
              </a:spcAft>
              <a:buChar char="•"/>
              <a:defRPr sz="2000">
                <a:solidFill>
                  <a:srgbClr val="996633"/>
                </a:solidFill>
                <a:latin typeface="+mn-lt"/>
                <a:cs typeface="+mn-cs"/>
              </a:defRPr>
            </a:lvl3pPr>
            <a:lvl4pPr marL="1600200" indent="-228600" algn="l" rtl="0" eaLnBrk="0" fontAlgn="base" hangingPunct="0">
              <a:spcBef>
                <a:spcPct val="20000"/>
              </a:spcBef>
              <a:spcAft>
                <a:spcPct val="0"/>
              </a:spcAft>
              <a:buChar char="–"/>
              <a:defRPr>
                <a:solidFill>
                  <a:srgbClr val="800000"/>
                </a:solidFill>
                <a:latin typeface="+mn-lt"/>
                <a:cs typeface="+mn-cs"/>
              </a:defRPr>
            </a:lvl4pPr>
            <a:lvl5pPr marL="2057400" indent="-228600" algn="l" rtl="0" eaLnBrk="0" fontAlgn="base" hangingPunct="0">
              <a:spcBef>
                <a:spcPct val="20000"/>
              </a:spcBef>
              <a:spcAft>
                <a:spcPct val="0"/>
              </a:spcAft>
              <a:buChar char="»"/>
              <a:defRPr sz="1600">
                <a:solidFill>
                  <a:schemeClr val="tx1"/>
                </a:solidFill>
                <a:latin typeface="+mn-lt"/>
                <a:cs typeface="+mn-cs"/>
              </a:defRPr>
            </a:lvl5pPr>
            <a:lvl6pPr marL="2514600" indent="-228600" algn="l" rtl="0" eaLnBrk="1" fontAlgn="base" hangingPunct="1">
              <a:spcBef>
                <a:spcPct val="20000"/>
              </a:spcBef>
              <a:spcAft>
                <a:spcPct val="0"/>
              </a:spcAft>
              <a:buChar char="»"/>
              <a:defRPr sz="1600">
                <a:solidFill>
                  <a:schemeClr val="tx1"/>
                </a:solidFill>
                <a:latin typeface="+mn-lt"/>
                <a:cs typeface="+mn-cs"/>
              </a:defRPr>
            </a:lvl6pPr>
            <a:lvl7pPr marL="2971800" indent="-228600" algn="l" rtl="0" eaLnBrk="1" fontAlgn="base" hangingPunct="1">
              <a:spcBef>
                <a:spcPct val="20000"/>
              </a:spcBef>
              <a:spcAft>
                <a:spcPct val="0"/>
              </a:spcAft>
              <a:buChar char="»"/>
              <a:defRPr sz="1600">
                <a:solidFill>
                  <a:schemeClr val="tx1"/>
                </a:solidFill>
                <a:latin typeface="+mn-lt"/>
                <a:cs typeface="+mn-cs"/>
              </a:defRPr>
            </a:lvl7pPr>
            <a:lvl8pPr marL="3429000" indent="-228600" algn="l" rtl="0" eaLnBrk="1" fontAlgn="base" hangingPunct="1">
              <a:spcBef>
                <a:spcPct val="20000"/>
              </a:spcBef>
              <a:spcAft>
                <a:spcPct val="0"/>
              </a:spcAft>
              <a:buChar char="»"/>
              <a:defRPr sz="1600">
                <a:solidFill>
                  <a:schemeClr val="tx1"/>
                </a:solidFill>
                <a:latin typeface="+mn-lt"/>
                <a:cs typeface="+mn-cs"/>
              </a:defRPr>
            </a:lvl8pPr>
            <a:lvl9pPr marL="3886200" indent="-228600" algn="l" rtl="0" eaLnBrk="1" fontAlgn="base" hangingPunct="1">
              <a:spcBef>
                <a:spcPct val="20000"/>
              </a:spcBef>
              <a:spcAft>
                <a:spcPct val="0"/>
              </a:spcAft>
              <a:buChar char="»"/>
              <a:defRPr sz="1600">
                <a:solidFill>
                  <a:schemeClr val="tx1"/>
                </a:solidFill>
                <a:latin typeface="+mn-lt"/>
                <a:cs typeface="+mn-cs"/>
              </a:defRPr>
            </a:lvl9pPr>
          </a:lstStyle>
          <a:p>
            <a:pPr marL="457200" indent="-457200" eaLnBrk="1" hangingPunct="1">
              <a:buClr>
                <a:srgbClr val="0000FF"/>
              </a:buClr>
              <a:buFont typeface="Wingdings" panose="05000000000000000000" pitchFamily="2" charset="2"/>
              <a:buAutoNum type="arabicPeriod"/>
              <a:defRPr/>
            </a:pPr>
            <a:r>
              <a:rPr lang="en-US" altLang="zh-TW" sz="2100" kern="0">
                <a:solidFill>
                  <a:srgbClr val="000000"/>
                </a:solidFill>
                <a:latin typeface="Arial"/>
                <a:cs typeface="Arial"/>
              </a:rPr>
              <a:t>Phân phối σ</a:t>
            </a:r>
            <a:br>
              <a:rPr lang="en-US" altLang="zh-TW" sz="2100" kern="0">
                <a:solidFill>
                  <a:srgbClr val="000000"/>
                </a:solidFill>
                <a:latin typeface="Arial"/>
                <a:cs typeface="Arial"/>
              </a:rPr>
            </a:br>
            <a:r>
              <a:rPr lang="en-US" altLang="zh-TW" sz="2100" b="1" kern="0">
                <a:solidFill>
                  <a:srgbClr val="000000"/>
                </a:solidFill>
                <a:latin typeface="Arial"/>
                <a:cs typeface="Arial"/>
              </a:rPr>
              <a:t>σ</a:t>
            </a:r>
            <a:r>
              <a:rPr lang="en-US" altLang="zh-TW" sz="2100" b="1" kern="0" baseline="-25000">
                <a:solidFill>
                  <a:srgbClr val="000000"/>
                </a:solidFill>
                <a:latin typeface="Arial"/>
                <a:cs typeface="Arial"/>
              </a:rPr>
              <a:t>C1^C2^..^ Cn</a:t>
            </a:r>
            <a:r>
              <a:rPr lang="en-US" altLang="zh-TW" sz="2100" b="1" kern="0">
                <a:solidFill>
                  <a:srgbClr val="000000"/>
                </a:solidFill>
                <a:latin typeface="Arial"/>
                <a:cs typeface="Arial"/>
              </a:rPr>
              <a:t>(R)≡σ</a:t>
            </a:r>
            <a:r>
              <a:rPr lang="en-US" altLang="zh-TW" sz="2100" b="1" kern="0" baseline="-25000">
                <a:solidFill>
                  <a:srgbClr val="000000"/>
                </a:solidFill>
                <a:latin typeface="Arial"/>
                <a:cs typeface="Arial"/>
              </a:rPr>
              <a:t>C1</a:t>
            </a:r>
            <a:r>
              <a:rPr lang="en-US" altLang="zh-TW" sz="2100" b="1" kern="0">
                <a:solidFill>
                  <a:srgbClr val="000000"/>
                </a:solidFill>
                <a:latin typeface="Arial"/>
                <a:cs typeface="Arial"/>
              </a:rPr>
              <a:t>(σ</a:t>
            </a:r>
            <a:r>
              <a:rPr lang="en-US" altLang="zh-TW" sz="2100" b="1" kern="0" baseline="-25000">
                <a:solidFill>
                  <a:srgbClr val="000000"/>
                </a:solidFill>
                <a:latin typeface="Arial"/>
                <a:cs typeface="Arial"/>
              </a:rPr>
              <a:t>C2</a:t>
            </a:r>
            <a:r>
              <a:rPr lang="en-US" altLang="zh-TW" sz="2100" b="1" kern="0">
                <a:solidFill>
                  <a:srgbClr val="000000"/>
                </a:solidFill>
                <a:latin typeface="Arial"/>
                <a:cs typeface="Arial"/>
              </a:rPr>
              <a:t>(</a:t>
            </a:r>
            <a:r>
              <a:rPr lang="en-US" altLang="zh-TW" sz="2100" b="1" kern="0">
                <a:solidFill>
                  <a:srgbClr val="000000"/>
                </a:solidFill>
                <a:latin typeface="Times New Roman" panose="02020603050405020304" pitchFamily="18" charset="0"/>
                <a:cs typeface="Arial"/>
              </a:rPr>
              <a:t>…</a:t>
            </a:r>
            <a:r>
              <a:rPr lang="en-US" altLang="zh-TW" sz="2100" b="1" kern="0">
                <a:solidFill>
                  <a:srgbClr val="000000"/>
                </a:solidFill>
                <a:latin typeface="Arial"/>
                <a:cs typeface="Arial"/>
              </a:rPr>
              <a:t>(σ</a:t>
            </a:r>
            <a:r>
              <a:rPr lang="en-US" altLang="zh-TW" sz="2100" b="1" kern="0" baseline="-25000">
                <a:solidFill>
                  <a:srgbClr val="000000"/>
                </a:solidFill>
                <a:latin typeface="Arial"/>
                <a:cs typeface="Arial"/>
              </a:rPr>
              <a:t>Cn</a:t>
            </a:r>
            <a:r>
              <a:rPr lang="en-US" altLang="zh-TW" sz="2100" b="1" kern="0">
                <a:solidFill>
                  <a:srgbClr val="000000"/>
                </a:solidFill>
                <a:latin typeface="Arial"/>
                <a:cs typeface="Arial"/>
              </a:rPr>
              <a:t>(R))</a:t>
            </a:r>
            <a:r>
              <a:rPr lang="en-US" altLang="zh-TW" sz="2100" b="1" kern="0">
                <a:solidFill>
                  <a:srgbClr val="000000"/>
                </a:solidFill>
                <a:latin typeface="Times New Roman" panose="02020603050405020304" pitchFamily="18" charset="0"/>
                <a:cs typeface="Arial"/>
              </a:rPr>
              <a:t>…</a:t>
            </a:r>
            <a:r>
              <a:rPr lang="en-US" altLang="zh-TW" sz="2100" b="1" kern="0">
                <a:solidFill>
                  <a:srgbClr val="000000"/>
                </a:solidFill>
                <a:latin typeface="Arial"/>
                <a:cs typeface="Arial"/>
              </a:rPr>
              <a:t>)</a:t>
            </a:r>
          </a:p>
          <a:p>
            <a:pPr marL="0" indent="0" eaLnBrk="1" hangingPunct="1">
              <a:buClr>
                <a:srgbClr val="0000FF"/>
              </a:buClr>
              <a:buNone/>
              <a:defRPr/>
            </a:pPr>
            <a:endParaRPr lang="en-US" altLang="zh-TW" sz="2100" b="1" kern="0">
              <a:solidFill>
                <a:srgbClr val="000000"/>
              </a:solidFill>
              <a:latin typeface="Arial"/>
              <a:cs typeface="Arial"/>
            </a:endParaRPr>
          </a:p>
          <a:p>
            <a:pPr marL="457200" indent="-457200" eaLnBrk="1" hangingPunct="1">
              <a:lnSpc>
                <a:spcPct val="110000"/>
              </a:lnSpc>
              <a:buClr>
                <a:srgbClr val="0000FF"/>
              </a:buClr>
              <a:buFont typeface="+mj-lt"/>
              <a:buAutoNum type="arabicPeriod" startAt="2"/>
              <a:defRPr/>
            </a:pPr>
            <a:r>
              <a:rPr lang="en-US" altLang="zh-TW" sz="2100" kern="0">
                <a:solidFill>
                  <a:srgbClr val="000000"/>
                </a:solidFill>
                <a:latin typeface="Arial"/>
                <a:cs typeface="Arial"/>
              </a:rPr>
              <a:t>Giao hoán của σ </a:t>
            </a:r>
            <a:br>
              <a:rPr lang="en-US" altLang="zh-TW" sz="2100" kern="0">
                <a:solidFill>
                  <a:srgbClr val="000000"/>
                </a:solidFill>
                <a:latin typeface="Arial"/>
                <a:cs typeface="Arial"/>
              </a:rPr>
            </a:br>
            <a:r>
              <a:rPr lang="en-US" altLang="zh-TW" sz="2100" kern="0">
                <a:solidFill>
                  <a:srgbClr val="000000"/>
                </a:solidFill>
                <a:latin typeface="Arial"/>
                <a:cs typeface="Arial"/>
              </a:rPr>
              <a:t> </a:t>
            </a:r>
            <a:r>
              <a:rPr lang="en-US" altLang="zh-TW" sz="2100" b="1" kern="0">
                <a:solidFill>
                  <a:srgbClr val="000000"/>
                </a:solidFill>
                <a:latin typeface="Arial"/>
                <a:cs typeface="Arial"/>
              </a:rPr>
              <a:t>σ </a:t>
            </a:r>
            <a:r>
              <a:rPr lang="en-US" altLang="zh-TW" sz="2100" b="1" kern="0" baseline="-25000">
                <a:solidFill>
                  <a:srgbClr val="000000"/>
                </a:solidFill>
                <a:latin typeface="Arial"/>
                <a:cs typeface="Arial"/>
              </a:rPr>
              <a:t>C1 </a:t>
            </a:r>
            <a:r>
              <a:rPr lang="en-US" altLang="zh-TW" sz="2100" b="1" kern="0">
                <a:solidFill>
                  <a:srgbClr val="000000"/>
                </a:solidFill>
                <a:latin typeface="Arial"/>
                <a:cs typeface="Arial"/>
              </a:rPr>
              <a:t>(σ </a:t>
            </a:r>
            <a:r>
              <a:rPr lang="en-US" altLang="zh-TW" sz="2100" b="1" kern="0" baseline="-25000">
                <a:solidFill>
                  <a:srgbClr val="000000"/>
                </a:solidFill>
                <a:latin typeface="Arial"/>
                <a:cs typeface="Arial"/>
              </a:rPr>
              <a:t>C2</a:t>
            </a:r>
            <a:r>
              <a:rPr lang="en-US" altLang="zh-TW" sz="2100" b="1" kern="0">
                <a:solidFill>
                  <a:srgbClr val="000000"/>
                </a:solidFill>
                <a:latin typeface="Arial"/>
                <a:cs typeface="Arial"/>
              </a:rPr>
              <a:t> (R)) ≡ σ </a:t>
            </a:r>
            <a:r>
              <a:rPr lang="en-US" altLang="zh-TW" sz="2100" b="1" kern="0" baseline="-25000">
                <a:solidFill>
                  <a:srgbClr val="000000"/>
                </a:solidFill>
                <a:latin typeface="Arial"/>
                <a:cs typeface="Arial"/>
              </a:rPr>
              <a:t>C2</a:t>
            </a:r>
            <a:r>
              <a:rPr lang="en-US" altLang="zh-TW" sz="2100" b="1" kern="0">
                <a:solidFill>
                  <a:srgbClr val="000000"/>
                </a:solidFill>
                <a:latin typeface="Arial"/>
                <a:cs typeface="Arial"/>
              </a:rPr>
              <a:t> (σ </a:t>
            </a:r>
            <a:r>
              <a:rPr lang="en-US" altLang="zh-TW" sz="2100" b="1" kern="0" baseline="-25000">
                <a:solidFill>
                  <a:srgbClr val="000000"/>
                </a:solidFill>
                <a:latin typeface="Arial"/>
                <a:cs typeface="Arial"/>
              </a:rPr>
              <a:t>C1 </a:t>
            </a:r>
            <a:r>
              <a:rPr lang="en-US" altLang="zh-TW" sz="2100" b="1" kern="0">
                <a:solidFill>
                  <a:srgbClr val="000000"/>
                </a:solidFill>
                <a:latin typeface="Arial"/>
                <a:cs typeface="Arial"/>
              </a:rPr>
              <a:t>(R))</a:t>
            </a:r>
          </a:p>
          <a:p>
            <a:pPr marL="0" indent="0" eaLnBrk="1" hangingPunct="1">
              <a:lnSpc>
                <a:spcPct val="110000"/>
              </a:lnSpc>
              <a:buClr>
                <a:srgbClr val="0000FF"/>
              </a:buClr>
              <a:buNone/>
            </a:pPr>
            <a:endParaRPr lang="en-US" altLang="zh-TW" sz="2100" kern="0">
              <a:solidFill>
                <a:srgbClr val="000000"/>
              </a:solidFill>
              <a:latin typeface="Arial"/>
              <a:cs typeface="Arial"/>
            </a:endParaRPr>
          </a:p>
          <a:p>
            <a:pPr marL="457200" indent="-457200" eaLnBrk="1" hangingPunct="1">
              <a:lnSpc>
                <a:spcPct val="110000"/>
              </a:lnSpc>
              <a:buClr>
                <a:srgbClr val="0000FF"/>
              </a:buClr>
              <a:buFont typeface="+mj-lt"/>
              <a:buAutoNum type="arabicPeriod" startAt="3"/>
            </a:pPr>
            <a:r>
              <a:rPr lang="en-US" altLang="zh-TW" sz="2100" kern="0">
                <a:solidFill>
                  <a:srgbClr val="000000"/>
                </a:solidFill>
                <a:latin typeface="Arial"/>
                <a:cs typeface="Arial"/>
              </a:rPr>
              <a:t>Phân phối của </a:t>
            </a:r>
            <a:r>
              <a:rPr lang="pt-BR" altLang="en-US" sz="2400" b="1" kern="0">
                <a:latin typeface="Arial"/>
                <a:cs typeface="Arial"/>
                <a:sym typeface="Symbol" panose="05050102010706020507" pitchFamily="18" charset="2"/>
              </a:rPr>
              <a:t> </a:t>
            </a:r>
            <a:r>
              <a:rPr lang="en-US" altLang="zh-TW" sz="2400" kern="0">
                <a:solidFill>
                  <a:srgbClr val="000000"/>
                </a:solidFill>
                <a:latin typeface="Arial"/>
                <a:cs typeface="Arial"/>
              </a:rPr>
              <a:t/>
            </a:r>
            <a:br>
              <a:rPr lang="en-US" altLang="zh-TW" sz="2400" kern="0">
                <a:solidFill>
                  <a:srgbClr val="000000"/>
                </a:solidFill>
                <a:latin typeface="Arial"/>
                <a:cs typeface="Arial"/>
              </a:rPr>
            </a:br>
            <a:r>
              <a:rPr lang="en-US" altLang="zh-TW" sz="2100" kern="0">
                <a:solidFill>
                  <a:srgbClr val="000000"/>
                </a:solidFill>
                <a:latin typeface="Arial"/>
                <a:cs typeface="Arial"/>
              </a:rPr>
              <a:t> </a:t>
            </a:r>
            <a:r>
              <a:rPr lang="pt-BR" altLang="en-US" sz="2100" b="1" kern="0">
                <a:latin typeface="Arial"/>
                <a:cs typeface="Arial"/>
                <a:sym typeface="Symbol" panose="05050102010706020507" pitchFamily="18" charset="2"/>
              </a:rPr>
              <a:t></a:t>
            </a:r>
            <a:r>
              <a:rPr lang="en-US" altLang="zh-TW" sz="2100" b="1" kern="0" baseline="-25000">
                <a:solidFill>
                  <a:srgbClr val="000000"/>
                </a:solidFill>
                <a:latin typeface="Arial"/>
                <a:cs typeface="Arial"/>
              </a:rPr>
              <a:t>list1</a:t>
            </a:r>
            <a:r>
              <a:rPr lang="en-US" altLang="zh-TW" sz="2100" b="1" kern="0">
                <a:solidFill>
                  <a:srgbClr val="000000"/>
                </a:solidFill>
                <a:latin typeface="Arial"/>
                <a:cs typeface="Arial"/>
              </a:rPr>
              <a:t>(</a:t>
            </a:r>
            <a:r>
              <a:rPr lang="pt-BR" altLang="en-US" sz="2100" b="1" kern="0">
                <a:latin typeface="Arial"/>
                <a:cs typeface="Arial"/>
                <a:sym typeface="Symbol" panose="05050102010706020507" pitchFamily="18" charset="2"/>
              </a:rPr>
              <a:t></a:t>
            </a:r>
            <a:r>
              <a:rPr lang="en-US" altLang="zh-TW" sz="2100" b="1" kern="0" baseline="-25000">
                <a:solidFill>
                  <a:srgbClr val="000000"/>
                </a:solidFill>
                <a:latin typeface="Arial"/>
                <a:cs typeface="Arial"/>
              </a:rPr>
              <a:t>list2</a:t>
            </a:r>
            <a:r>
              <a:rPr lang="en-US" altLang="zh-TW" sz="2100" b="1" kern="0">
                <a:solidFill>
                  <a:srgbClr val="000000"/>
                </a:solidFill>
                <a:latin typeface="Arial"/>
                <a:cs typeface="Arial"/>
              </a:rPr>
              <a:t> </a:t>
            </a:r>
            <a:r>
              <a:rPr lang="en-US" altLang="zh-TW" sz="2100" b="1" kern="0">
                <a:solidFill>
                  <a:srgbClr val="000000"/>
                </a:solidFill>
                <a:latin typeface="Times New Roman" panose="02020603050405020304" pitchFamily="18" charset="0"/>
                <a:cs typeface="Arial"/>
              </a:rPr>
              <a:t>…</a:t>
            </a:r>
            <a:r>
              <a:rPr lang="en-US" altLang="zh-TW" sz="2100" b="1" kern="0">
                <a:solidFill>
                  <a:srgbClr val="000000"/>
                </a:solidFill>
                <a:latin typeface="Arial"/>
                <a:cs typeface="Arial"/>
              </a:rPr>
              <a:t>(</a:t>
            </a:r>
            <a:r>
              <a:rPr lang="pt-BR" altLang="en-US" sz="2100" b="1" kern="0">
                <a:latin typeface="Arial"/>
                <a:cs typeface="Arial"/>
                <a:sym typeface="Symbol" panose="05050102010706020507" pitchFamily="18" charset="2"/>
              </a:rPr>
              <a:t></a:t>
            </a:r>
            <a:r>
              <a:rPr lang="en-US" altLang="zh-TW" sz="2100" b="1" kern="0" baseline="-25000">
                <a:solidFill>
                  <a:srgbClr val="000000"/>
                </a:solidFill>
                <a:latin typeface="Arial"/>
                <a:cs typeface="Arial"/>
              </a:rPr>
              <a:t>listn</a:t>
            </a:r>
            <a:r>
              <a:rPr lang="en-US" altLang="zh-TW" sz="2100" b="1" kern="0">
                <a:solidFill>
                  <a:srgbClr val="000000"/>
                </a:solidFill>
                <a:latin typeface="Arial"/>
                <a:cs typeface="Arial"/>
              </a:rPr>
              <a:t>(R))</a:t>
            </a:r>
            <a:r>
              <a:rPr lang="en-US" altLang="zh-TW" sz="2100" b="1" kern="0">
                <a:solidFill>
                  <a:srgbClr val="000000"/>
                </a:solidFill>
                <a:latin typeface="Times New Roman" panose="02020603050405020304" pitchFamily="18" charset="0"/>
                <a:cs typeface="Arial"/>
              </a:rPr>
              <a:t>…</a:t>
            </a:r>
            <a:r>
              <a:rPr lang="en-US" altLang="zh-TW" sz="2100" b="1" kern="0">
                <a:solidFill>
                  <a:srgbClr val="000000"/>
                </a:solidFill>
                <a:latin typeface="Arial"/>
                <a:cs typeface="Arial"/>
              </a:rPr>
              <a:t>) ≡ </a:t>
            </a:r>
            <a:r>
              <a:rPr lang="pt-BR" altLang="en-US" sz="2100" b="1" kern="0">
                <a:latin typeface="Arial"/>
                <a:cs typeface="Arial"/>
                <a:sym typeface="Symbol" panose="05050102010706020507" pitchFamily="18" charset="2"/>
              </a:rPr>
              <a:t></a:t>
            </a:r>
            <a:r>
              <a:rPr lang="en-US" altLang="zh-TW" sz="2100" b="1" kern="0" baseline="-25000">
                <a:solidFill>
                  <a:srgbClr val="000000"/>
                </a:solidFill>
                <a:latin typeface="Arial"/>
                <a:cs typeface="Arial"/>
              </a:rPr>
              <a:t>list1</a:t>
            </a:r>
            <a:r>
              <a:rPr lang="en-US" altLang="zh-TW" sz="2100" b="1" kern="0">
                <a:solidFill>
                  <a:srgbClr val="000000"/>
                </a:solidFill>
                <a:latin typeface="Arial"/>
                <a:cs typeface="Arial"/>
              </a:rPr>
              <a:t>(R)</a:t>
            </a:r>
          </a:p>
        </p:txBody>
      </p:sp>
    </p:spTree>
    <p:extLst>
      <p:ext uri="{BB962C8B-B14F-4D97-AF65-F5344CB8AC3E}">
        <p14:creationId xmlns:p14="http://schemas.microsoft.com/office/powerpoint/2010/main" val="68911119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solidFill>
                  <a:srgbClr val="04617B">
                    <a:shade val="90000"/>
                  </a:srgbClr>
                </a:solidFill>
              </a:rPr>
              <a:pPr>
                <a:defRPr/>
              </a:pPr>
              <a:t>12</a:t>
            </a:fld>
            <a:endParaRPr lang="en-US" altLang="en-US">
              <a:solidFill>
                <a:srgbClr val="04617B">
                  <a:shade val="90000"/>
                </a:srgbClr>
              </a:solidFill>
            </a:endParaRPr>
          </a:p>
        </p:txBody>
      </p:sp>
      <p:sp>
        <p:nvSpPr>
          <p:cNvPr id="7" name="Footer Placeholder 6"/>
          <p:cNvSpPr>
            <a:spLocks noGrp="1"/>
          </p:cNvSpPr>
          <p:nvPr>
            <p:ph type="ftr" sz="quarter" idx="11"/>
          </p:nvPr>
        </p:nvSpPr>
        <p:spPr/>
        <p:txBody>
          <a:bodyPr/>
          <a:lstStyle/>
          <a:p>
            <a:pPr>
              <a:defRPr/>
            </a:pPr>
            <a:r>
              <a:rPr lang="en-US" altLang="en-US" smtClean="0">
                <a:solidFill>
                  <a:srgbClr val="04617B">
                    <a:shade val="90000"/>
                  </a:srgbClr>
                </a:solidFill>
              </a:rPr>
              <a:t>Khoa CNTT</a:t>
            </a:r>
            <a:endParaRPr lang="en-US" altLang="en-US">
              <a:solidFill>
                <a:srgbClr val="04617B">
                  <a:shade val="90000"/>
                </a:srgbClr>
              </a:solidFill>
            </a:endParaRPr>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solidFill>
                  <a:srgbClr val="04617B">
                    <a:shade val="90000"/>
                  </a:srgbClr>
                </a:solidFill>
              </a:rPr>
              <a:pPr>
                <a:defRPr/>
              </a:pPr>
              <a:t>11:34:52</a:t>
            </a:fld>
            <a:endParaRPr lang="en-US" altLang="en-US">
              <a:solidFill>
                <a:srgbClr val="04617B">
                  <a:shade val="90000"/>
                </a:srgbClr>
              </a:solidFill>
            </a:endParaRPr>
          </a:p>
        </p:txBody>
      </p:sp>
      <p:sp>
        <p:nvSpPr>
          <p:cNvPr id="10" name="TextBox 9"/>
          <p:cNvSpPr txBox="1"/>
          <p:nvPr/>
        </p:nvSpPr>
        <p:spPr>
          <a:xfrm>
            <a:off x="6760964" y="108663"/>
            <a:ext cx="2327672" cy="300082"/>
          </a:xfrm>
          <a:prstGeom prst="rect">
            <a:avLst/>
          </a:prstGeom>
          <a:noFill/>
        </p:spPr>
        <p:txBody>
          <a:bodyPr wrap="square" rtlCol="0">
            <a:spAutoFit/>
          </a:bodyPr>
          <a:lstStyle/>
          <a:p>
            <a:pPr eaLnBrk="1" hangingPunct="1">
              <a:spcBef>
                <a:spcPct val="50000"/>
              </a:spcBef>
            </a:pPr>
            <a:r>
              <a:rPr lang="vi-VN" sz="1350" i="1" smtClean="0">
                <a:solidFill>
                  <a:srgbClr val="FFFF00"/>
                </a:solidFill>
                <a:latin typeface="Tahoma" pitchFamily="34" charset="0"/>
              </a:rPr>
              <a:t>CSDL phân tán</a:t>
            </a:r>
            <a:endParaRPr lang="vi-VN" sz="1350" i="1">
              <a:solidFill>
                <a:srgbClr val="FFFF00"/>
              </a:solidFill>
              <a:latin typeface="Tahoma" pitchFamily="34" charset="0"/>
            </a:endParaRPr>
          </a:p>
        </p:txBody>
      </p:sp>
      <p:pic>
        <p:nvPicPr>
          <p:cNvPr id="11" name="Picture 3"/>
          <p:cNvPicPr preferRelativeResize="0">
            <a:picLocks noChangeArrowheads="1"/>
          </p:cNvPicPr>
          <p:nvPr/>
        </p:nvPicPr>
        <p:blipFill>
          <a:blip r:embed="rId2" cstate="print"/>
          <a:srcRect/>
          <a:stretch>
            <a:fillRect/>
          </a:stretch>
        </p:blipFill>
        <p:spPr bwMode="auto">
          <a:xfrm flipV="1">
            <a:off x="95050" y="669751"/>
            <a:ext cx="9144000" cy="34289"/>
          </a:xfrm>
          <a:prstGeom prst="rect">
            <a:avLst/>
          </a:prstGeom>
          <a:noFill/>
        </p:spPr>
      </p:pic>
      <p:sp>
        <p:nvSpPr>
          <p:cNvPr id="9" name="Rectangle 2"/>
          <p:cNvSpPr txBox="1">
            <a:spLocks noChangeArrowheads="1"/>
          </p:cNvSpPr>
          <p:nvPr/>
        </p:nvSpPr>
        <p:spPr bwMode="auto">
          <a:xfrm>
            <a:off x="107425" y="1240315"/>
            <a:ext cx="8198375" cy="4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342900" indent="-342900" eaLnBrk="1" hangingPunct="1">
              <a:buFont typeface="Wingdings" panose="05000000000000000000" pitchFamily="2" charset="2"/>
              <a:buChar char="v"/>
              <a:defRPr/>
            </a:pPr>
            <a:endParaRPr lang="en-US" sz="1800" kern="0">
              <a:solidFill>
                <a:srgbClr val="333399"/>
              </a:solidFill>
              <a:latin typeface="Arial"/>
            </a:endParaRPr>
          </a:p>
        </p:txBody>
      </p:sp>
      <p:sp>
        <p:nvSpPr>
          <p:cNvPr id="12" name="Rectangle 11"/>
          <p:cNvSpPr/>
          <p:nvPr/>
        </p:nvSpPr>
        <p:spPr>
          <a:xfrm>
            <a:off x="0" y="143743"/>
            <a:ext cx="3068469" cy="323165"/>
          </a:xfrm>
          <a:prstGeom prst="rect">
            <a:avLst/>
          </a:prstGeom>
        </p:spPr>
        <p:txBody>
          <a:bodyPr wrap="none">
            <a:spAutoFit/>
          </a:bodyPr>
          <a:lstStyle/>
          <a:p>
            <a:pPr algn="ctr" eaLnBrk="1" hangingPunct="1">
              <a:spcBef>
                <a:spcPct val="50000"/>
              </a:spcBef>
            </a:pPr>
            <a:r>
              <a:rPr lang="en-US" sz="1500" b="1">
                <a:solidFill>
                  <a:srgbClr val="002060"/>
                </a:solidFill>
                <a:latin typeface="Tahoma" pitchFamily="34" charset="0"/>
              </a:rPr>
              <a:t>8</a:t>
            </a:r>
            <a:r>
              <a:rPr lang="vi-VN" sz="1500" b="1">
                <a:solidFill>
                  <a:srgbClr val="002060"/>
                </a:solidFill>
                <a:latin typeface="Tahoma" pitchFamily="34" charset="0"/>
              </a:rPr>
              <a:t>-</a:t>
            </a:r>
            <a:r>
              <a:rPr lang="en-US" sz="1500" b="1">
                <a:solidFill>
                  <a:srgbClr val="002060"/>
                </a:solidFill>
                <a:latin typeface="Tahoma" pitchFamily="34" charset="0"/>
              </a:rPr>
              <a:t>Xử lý truy vấn và tối ưu hóa</a:t>
            </a:r>
          </a:p>
        </p:txBody>
      </p:sp>
      <p:sp>
        <p:nvSpPr>
          <p:cNvPr id="13" name="Rectangle 2"/>
          <p:cNvSpPr txBox="1">
            <a:spLocks noChangeArrowheads="1"/>
          </p:cNvSpPr>
          <p:nvPr/>
        </p:nvSpPr>
        <p:spPr bwMode="auto">
          <a:xfrm>
            <a:off x="107425" y="1240315"/>
            <a:ext cx="5912375" cy="4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342900" indent="-342900" eaLnBrk="1" hangingPunct="1">
              <a:buFont typeface="Wingdings" panose="05000000000000000000" pitchFamily="2" charset="2"/>
              <a:buChar char="v"/>
              <a:defRPr/>
            </a:pPr>
            <a:r>
              <a:rPr lang="en-US" sz="1800" b="1" i="1" kern="0">
                <a:solidFill>
                  <a:srgbClr val="333399"/>
                </a:solidFill>
                <a:latin typeface="Arial"/>
              </a:rPr>
              <a:t>Các luật viết lại truy vấn (tương đương) </a:t>
            </a:r>
          </a:p>
        </p:txBody>
      </p:sp>
      <p:sp>
        <p:nvSpPr>
          <p:cNvPr id="14" name="Rectangle 3"/>
          <p:cNvSpPr txBox="1">
            <a:spLocks noChangeArrowheads="1"/>
          </p:cNvSpPr>
          <p:nvPr/>
        </p:nvSpPr>
        <p:spPr bwMode="auto">
          <a:xfrm>
            <a:off x="728215" y="1814909"/>
            <a:ext cx="6530578" cy="3620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
              <a:defRPr sz="28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a:solidFill>
                  <a:srgbClr val="003399"/>
                </a:solidFill>
                <a:latin typeface="+mn-lt"/>
                <a:cs typeface="+mn-cs"/>
              </a:defRPr>
            </a:lvl2pPr>
            <a:lvl3pPr marL="1143000" indent="-228600" algn="l" rtl="0" eaLnBrk="0" fontAlgn="base" hangingPunct="0">
              <a:spcBef>
                <a:spcPct val="20000"/>
              </a:spcBef>
              <a:spcAft>
                <a:spcPct val="0"/>
              </a:spcAft>
              <a:buChar char="•"/>
              <a:defRPr sz="2000">
                <a:solidFill>
                  <a:srgbClr val="996633"/>
                </a:solidFill>
                <a:latin typeface="+mn-lt"/>
                <a:cs typeface="+mn-cs"/>
              </a:defRPr>
            </a:lvl3pPr>
            <a:lvl4pPr marL="1600200" indent="-228600" algn="l" rtl="0" eaLnBrk="0" fontAlgn="base" hangingPunct="0">
              <a:spcBef>
                <a:spcPct val="20000"/>
              </a:spcBef>
              <a:spcAft>
                <a:spcPct val="0"/>
              </a:spcAft>
              <a:buChar char="–"/>
              <a:defRPr>
                <a:solidFill>
                  <a:srgbClr val="800000"/>
                </a:solidFill>
                <a:latin typeface="+mn-lt"/>
                <a:cs typeface="+mn-cs"/>
              </a:defRPr>
            </a:lvl4pPr>
            <a:lvl5pPr marL="2057400" indent="-228600" algn="l" rtl="0" eaLnBrk="0" fontAlgn="base" hangingPunct="0">
              <a:spcBef>
                <a:spcPct val="20000"/>
              </a:spcBef>
              <a:spcAft>
                <a:spcPct val="0"/>
              </a:spcAft>
              <a:buChar char="»"/>
              <a:defRPr sz="1600">
                <a:solidFill>
                  <a:schemeClr val="tx1"/>
                </a:solidFill>
                <a:latin typeface="+mn-lt"/>
                <a:cs typeface="+mn-cs"/>
              </a:defRPr>
            </a:lvl5pPr>
            <a:lvl6pPr marL="2514600" indent="-228600" algn="l" rtl="0" eaLnBrk="1" fontAlgn="base" hangingPunct="1">
              <a:spcBef>
                <a:spcPct val="20000"/>
              </a:spcBef>
              <a:spcAft>
                <a:spcPct val="0"/>
              </a:spcAft>
              <a:buChar char="»"/>
              <a:defRPr sz="1600">
                <a:solidFill>
                  <a:schemeClr val="tx1"/>
                </a:solidFill>
                <a:latin typeface="+mn-lt"/>
                <a:cs typeface="+mn-cs"/>
              </a:defRPr>
            </a:lvl6pPr>
            <a:lvl7pPr marL="2971800" indent="-228600" algn="l" rtl="0" eaLnBrk="1" fontAlgn="base" hangingPunct="1">
              <a:spcBef>
                <a:spcPct val="20000"/>
              </a:spcBef>
              <a:spcAft>
                <a:spcPct val="0"/>
              </a:spcAft>
              <a:buChar char="»"/>
              <a:defRPr sz="1600">
                <a:solidFill>
                  <a:schemeClr val="tx1"/>
                </a:solidFill>
                <a:latin typeface="+mn-lt"/>
                <a:cs typeface="+mn-cs"/>
              </a:defRPr>
            </a:lvl7pPr>
            <a:lvl8pPr marL="3429000" indent="-228600" algn="l" rtl="0" eaLnBrk="1" fontAlgn="base" hangingPunct="1">
              <a:spcBef>
                <a:spcPct val="20000"/>
              </a:spcBef>
              <a:spcAft>
                <a:spcPct val="0"/>
              </a:spcAft>
              <a:buChar char="»"/>
              <a:defRPr sz="1600">
                <a:solidFill>
                  <a:schemeClr val="tx1"/>
                </a:solidFill>
                <a:latin typeface="+mn-lt"/>
                <a:cs typeface="+mn-cs"/>
              </a:defRPr>
            </a:lvl8pPr>
            <a:lvl9pPr marL="3886200" indent="-228600" algn="l" rtl="0" eaLnBrk="1" fontAlgn="base" hangingPunct="1">
              <a:spcBef>
                <a:spcPct val="20000"/>
              </a:spcBef>
              <a:spcAft>
                <a:spcPct val="0"/>
              </a:spcAft>
              <a:buChar char="»"/>
              <a:defRPr sz="1600">
                <a:solidFill>
                  <a:schemeClr val="tx1"/>
                </a:solidFill>
                <a:latin typeface="+mn-lt"/>
                <a:cs typeface="+mn-cs"/>
              </a:defRPr>
            </a:lvl9pPr>
          </a:lstStyle>
          <a:p>
            <a:pPr marL="457200" indent="-457200" eaLnBrk="1" hangingPunct="1">
              <a:lnSpc>
                <a:spcPct val="200000"/>
              </a:lnSpc>
              <a:spcBef>
                <a:spcPts val="450"/>
              </a:spcBef>
              <a:buClr>
                <a:srgbClr val="0000FF"/>
              </a:buClr>
              <a:buFont typeface="+mj-lt"/>
              <a:buAutoNum type="arabicPeriod" startAt="4"/>
            </a:pPr>
            <a:r>
              <a:rPr lang="en-US" altLang="zh-TW" sz="2100" kern="0">
                <a:solidFill>
                  <a:srgbClr val="000000"/>
                </a:solidFill>
                <a:latin typeface="Arial"/>
                <a:cs typeface="Arial"/>
              </a:rPr>
              <a:t>Giao hoán của σ với </a:t>
            </a:r>
            <a:r>
              <a:rPr lang="pt-BR" altLang="en-US" sz="2100" b="1" kern="0">
                <a:latin typeface="Arial"/>
                <a:cs typeface="Arial"/>
                <a:sym typeface="Symbol" panose="05050102010706020507" pitchFamily="18" charset="2"/>
              </a:rPr>
              <a:t></a:t>
            </a:r>
            <a:r>
              <a:rPr lang="en-US" altLang="zh-TW" sz="2100" kern="0">
                <a:solidFill>
                  <a:srgbClr val="000000"/>
                </a:solidFill>
                <a:latin typeface="Arial"/>
                <a:cs typeface="Arial"/>
              </a:rPr>
              <a:t/>
            </a:r>
            <a:br>
              <a:rPr lang="en-US" altLang="zh-TW" sz="2100" kern="0">
                <a:solidFill>
                  <a:srgbClr val="000000"/>
                </a:solidFill>
                <a:latin typeface="Arial"/>
                <a:cs typeface="Arial"/>
              </a:rPr>
            </a:br>
            <a:r>
              <a:rPr lang="pt-BR" altLang="en-US" sz="2100" b="1" kern="0">
                <a:latin typeface="Arial"/>
                <a:cs typeface="Arial"/>
                <a:sym typeface="Symbol" panose="05050102010706020507" pitchFamily="18" charset="2"/>
              </a:rPr>
              <a:t></a:t>
            </a:r>
            <a:r>
              <a:rPr lang="en-US" altLang="zh-TW" sz="2100" b="1" kern="0" baseline="-25000">
                <a:solidFill>
                  <a:srgbClr val="000000"/>
                </a:solidFill>
                <a:latin typeface="Arial"/>
                <a:cs typeface="Arial"/>
              </a:rPr>
              <a:t>A1, A2,</a:t>
            </a:r>
            <a:r>
              <a:rPr lang="en-US" altLang="zh-TW" sz="2100" b="1" kern="0" baseline="-25000">
                <a:solidFill>
                  <a:srgbClr val="000000"/>
                </a:solidFill>
                <a:latin typeface="Times New Roman" panose="02020603050405020304" pitchFamily="18" charset="0"/>
                <a:cs typeface="Arial"/>
              </a:rPr>
              <a:t>…</a:t>
            </a:r>
            <a:r>
              <a:rPr lang="en-US" altLang="zh-TW" sz="2100" b="1" kern="0" baseline="-25000">
                <a:solidFill>
                  <a:srgbClr val="000000"/>
                </a:solidFill>
                <a:latin typeface="Arial"/>
                <a:cs typeface="Arial"/>
              </a:rPr>
              <a:t>,An </a:t>
            </a:r>
            <a:r>
              <a:rPr lang="en-US" altLang="zh-TW" sz="2100" b="1" kern="0">
                <a:solidFill>
                  <a:srgbClr val="000000"/>
                </a:solidFill>
                <a:latin typeface="Arial"/>
                <a:cs typeface="Arial"/>
              </a:rPr>
              <a:t>(σ </a:t>
            </a:r>
            <a:r>
              <a:rPr lang="en-US" altLang="zh-TW" sz="2100" b="1" kern="0" baseline="-25000">
                <a:solidFill>
                  <a:srgbClr val="000000"/>
                </a:solidFill>
                <a:latin typeface="Arial"/>
                <a:cs typeface="Arial"/>
              </a:rPr>
              <a:t>C </a:t>
            </a:r>
            <a:r>
              <a:rPr lang="en-US" altLang="zh-TW" sz="2100" b="1" kern="0">
                <a:solidFill>
                  <a:srgbClr val="000000"/>
                </a:solidFill>
                <a:latin typeface="Arial"/>
                <a:cs typeface="Arial"/>
              </a:rPr>
              <a:t>(R))≡ σ </a:t>
            </a:r>
            <a:r>
              <a:rPr lang="en-US" altLang="zh-TW" sz="2100" b="1" kern="0" baseline="-25000">
                <a:solidFill>
                  <a:srgbClr val="000000"/>
                </a:solidFill>
                <a:latin typeface="Arial"/>
                <a:cs typeface="Arial"/>
              </a:rPr>
              <a:t>C </a:t>
            </a:r>
            <a:r>
              <a:rPr lang="en-US" altLang="zh-TW" sz="2100" b="1" kern="0">
                <a:solidFill>
                  <a:srgbClr val="000000"/>
                </a:solidFill>
                <a:latin typeface="Arial"/>
                <a:cs typeface="Arial"/>
              </a:rPr>
              <a:t>(</a:t>
            </a:r>
            <a:r>
              <a:rPr lang="pt-BR" altLang="en-US" sz="2100" b="1" kern="0">
                <a:latin typeface="Arial"/>
                <a:cs typeface="Arial"/>
                <a:sym typeface="Symbol" panose="05050102010706020507" pitchFamily="18" charset="2"/>
              </a:rPr>
              <a:t></a:t>
            </a:r>
            <a:r>
              <a:rPr lang="en-US" altLang="zh-TW" sz="2100" b="1" kern="0" baseline="-25000">
                <a:solidFill>
                  <a:srgbClr val="000000"/>
                </a:solidFill>
                <a:latin typeface="Arial"/>
                <a:cs typeface="Arial"/>
              </a:rPr>
              <a:t>A1, A2,</a:t>
            </a:r>
            <a:r>
              <a:rPr lang="en-US" altLang="zh-TW" sz="2100" b="1" kern="0" baseline="-25000">
                <a:solidFill>
                  <a:srgbClr val="000000"/>
                </a:solidFill>
                <a:latin typeface="Times New Roman" panose="02020603050405020304" pitchFamily="18" charset="0"/>
                <a:cs typeface="Arial"/>
              </a:rPr>
              <a:t>…</a:t>
            </a:r>
            <a:r>
              <a:rPr lang="en-US" altLang="zh-TW" sz="2100" b="1" kern="0" baseline="-25000">
                <a:solidFill>
                  <a:srgbClr val="000000"/>
                </a:solidFill>
                <a:latin typeface="Arial"/>
                <a:cs typeface="Arial"/>
              </a:rPr>
              <a:t>,An </a:t>
            </a:r>
            <a:r>
              <a:rPr lang="en-US" altLang="zh-TW" sz="2100" b="1" kern="0">
                <a:solidFill>
                  <a:srgbClr val="000000"/>
                </a:solidFill>
                <a:latin typeface="Arial"/>
                <a:cs typeface="Arial"/>
              </a:rPr>
              <a:t>(R))</a:t>
            </a:r>
            <a:br>
              <a:rPr lang="en-US" altLang="zh-TW" sz="2100" b="1" kern="0">
                <a:solidFill>
                  <a:srgbClr val="000000"/>
                </a:solidFill>
                <a:latin typeface="Arial"/>
                <a:cs typeface="Arial"/>
              </a:rPr>
            </a:br>
            <a:r>
              <a:rPr lang="en-US" altLang="zh-TW" sz="1500" b="1" i="1" kern="0">
                <a:solidFill>
                  <a:srgbClr val="000000"/>
                </a:solidFill>
                <a:latin typeface="Arial"/>
                <a:cs typeface="Arial"/>
              </a:rPr>
              <a:t>nếu </a:t>
            </a:r>
            <a:r>
              <a:rPr lang="en-US" altLang="zh-TW" sz="1500" i="1" kern="0">
                <a:solidFill>
                  <a:srgbClr val="000000"/>
                </a:solidFill>
                <a:latin typeface="Arial"/>
                <a:cs typeface="Arial"/>
              </a:rPr>
              <a:t>C chỉ có tác động trên A1,</a:t>
            </a:r>
            <a:r>
              <a:rPr lang="en-US" altLang="zh-TW" sz="1500" i="1" kern="0">
                <a:solidFill>
                  <a:srgbClr val="000000"/>
                </a:solidFill>
                <a:latin typeface="Times New Roman" panose="02020603050405020304" pitchFamily="18" charset="0"/>
                <a:cs typeface="Arial"/>
              </a:rPr>
              <a:t>…</a:t>
            </a:r>
            <a:r>
              <a:rPr lang="en-US" altLang="zh-TW" sz="1500" i="1" kern="0">
                <a:solidFill>
                  <a:srgbClr val="000000"/>
                </a:solidFill>
                <a:latin typeface="Arial"/>
                <a:cs typeface="Arial"/>
              </a:rPr>
              <a:t>,An </a:t>
            </a:r>
          </a:p>
          <a:p>
            <a:pPr marL="457200" indent="-457200" eaLnBrk="1" hangingPunct="1">
              <a:lnSpc>
                <a:spcPct val="200000"/>
              </a:lnSpc>
              <a:spcBef>
                <a:spcPts val="1350"/>
              </a:spcBef>
              <a:buClr>
                <a:srgbClr val="0000FF"/>
              </a:buClr>
              <a:buFont typeface="+mj-lt"/>
              <a:buAutoNum type="arabicPeriod" startAt="4"/>
            </a:pPr>
            <a:r>
              <a:rPr lang="en-US" altLang="zh-TW" sz="2100" kern="0">
                <a:solidFill>
                  <a:srgbClr val="000000"/>
                </a:solidFill>
              </a:rPr>
              <a:t>Giao hoán của </a:t>
            </a:r>
            <a:r>
              <a:rPr lang="en-US" altLang="zh-TW" sz="2100" kern="0">
                <a:solidFill>
                  <a:srgbClr val="000000"/>
                </a:solidFill>
                <a:cs typeface="Arial Unicode MS" panose="020B0604020202020204" pitchFamily="34" charset="-128"/>
              </a:rPr>
              <a:t>⋈, </a:t>
            </a:r>
            <a:r>
              <a:rPr lang="en-US" altLang="zh-TW" sz="2100" kern="0">
                <a:solidFill>
                  <a:srgbClr val="000000"/>
                </a:solidFill>
                <a:cs typeface="Arial Unicode MS" panose="020B0604020202020204" pitchFamily="34" charset="-128"/>
                <a:sym typeface="Symbol" panose="05050102010706020507" pitchFamily="18" charset="2"/>
              </a:rPr>
              <a:t></a:t>
            </a:r>
            <a:r>
              <a:rPr lang="en-US" altLang="zh-TW" sz="2100" kern="0">
                <a:solidFill>
                  <a:srgbClr val="000000"/>
                </a:solidFill>
                <a:cs typeface="Arial Unicode MS" panose="020B0604020202020204" pitchFamily="34" charset="-128"/>
              </a:rPr>
              <a:t>  </a:t>
            </a:r>
            <a:r>
              <a:rPr lang="en-US" altLang="zh-TW" sz="2100" b="1" kern="0">
                <a:solidFill>
                  <a:srgbClr val="000000"/>
                </a:solidFill>
                <a:cs typeface="Arial Unicode MS" panose="020B0604020202020204" pitchFamily="34" charset="-128"/>
              </a:rPr>
              <a:t/>
            </a:r>
            <a:br>
              <a:rPr lang="en-US" altLang="zh-TW" sz="2100" b="1" kern="0">
                <a:solidFill>
                  <a:srgbClr val="000000"/>
                </a:solidFill>
                <a:cs typeface="Arial Unicode MS" panose="020B0604020202020204" pitchFamily="34" charset="-128"/>
              </a:rPr>
            </a:br>
            <a:r>
              <a:rPr lang="en-US" altLang="zh-TW" sz="1800" b="1" kern="0">
                <a:solidFill>
                  <a:srgbClr val="000000"/>
                </a:solidFill>
                <a:cs typeface="Arial Unicode MS" panose="020B0604020202020204" pitchFamily="34" charset="-128"/>
              </a:rPr>
              <a:t>R ⋈ </a:t>
            </a:r>
            <a:r>
              <a:rPr lang="en-US" altLang="zh-TW" sz="1800" b="1" kern="0" baseline="-25000">
                <a:solidFill>
                  <a:srgbClr val="000000"/>
                </a:solidFill>
                <a:cs typeface="Arial Unicode MS" panose="020B0604020202020204" pitchFamily="34" charset="-128"/>
              </a:rPr>
              <a:t>C</a:t>
            </a:r>
            <a:r>
              <a:rPr lang="en-US" altLang="zh-TW" sz="1800" b="1" kern="0">
                <a:solidFill>
                  <a:srgbClr val="000000"/>
                </a:solidFill>
                <a:cs typeface="Arial Unicode MS" panose="020B0604020202020204" pitchFamily="34" charset="-128"/>
              </a:rPr>
              <a:t> S </a:t>
            </a:r>
            <a:r>
              <a:rPr lang="en-US" altLang="zh-TW" sz="1800" b="1" kern="0">
                <a:solidFill>
                  <a:srgbClr val="000000"/>
                </a:solidFill>
              </a:rPr>
              <a:t>≡ S ⋈ </a:t>
            </a:r>
            <a:r>
              <a:rPr lang="en-US" altLang="zh-TW" sz="1800" b="1" kern="0" baseline="-25000">
                <a:solidFill>
                  <a:srgbClr val="000000"/>
                </a:solidFill>
              </a:rPr>
              <a:t>C</a:t>
            </a:r>
            <a:r>
              <a:rPr lang="en-US" altLang="zh-TW" sz="1800" b="1" kern="0">
                <a:solidFill>
                  <a:srgbClr val="000000"/>
                </a:solidFill>
              </a:rPr>
              <a:t> R ; </a:t>
            </a:r>
            <a:r>
              <a:rPr lang="en-US" altLang="zh-TW" sz="1800" b="1" kern="0">
                <a:solidFill>
                  <a:srgbClr val="000000"/>
                </a:solidFill>
                <a:cs typeface="Arial Unicode MS" panose="020B0604020202020204" pitchFamily="34" charset="-128"/>
              </a:rPr>
              <a:t>R </a:t>
            </a:r>
            <a:r>
              <a:rPr lang="en-US" altLang="zh-TW" sz="1800" kern="0">
                <a:solidFill>
                  <a:srgbClr val="000000"/>
                </a:solidFill>
                <a:cs typeface="Arial Unicode MS" panose="020B0604020202020204" pitchFamily="34" charset="-128"/>
                <a:sym typeface="Symbol" panose="05050102010706020507" pitchFamily="18" charset="2"/>
              </a:rPr>
              <a:t></a:t>
            </a:r>
            <a:r>
              <a:rPr lang="en-US" altLang="zh-TW" sz="1800" b="1" kern="0">
                <a:solidFill>
                  <a:srgbClr val="000000"/>
                </a:solidFill>
                <a:cs typeface="Arial Unicode MS" panose="020B0604020202020204" pitchFamily="34" charset="-128"/>
              </a:rPr>
              <a:t> S </a:t>
            </a:r>
            <a:r>
              <a:rPr lang="en-US" altLang="zh-TW" sz="1800" b="1" kern="0">
                <a:solidFill>
                  <a:srgbClr val="000000"/>
                </a:solidFill>
              </a:rPr>
              <a:t>≡ S </a:t>
            </a:r>
            <a:r>
              <a:rPr lang="en-US" altLang="zh-TW" sz="1800" kern="0">
                <a:solidFill>
                  <a:srgbClr val="000000"/>
                </a:solidFill>
                <a:cs typeface="Arial Unicode MS" panose="020B0604020202020204" pitchFamily="34" charset="-128"/>
                <a:sym typeface="Symbol" panose="05050102010706020507" pitchFamily="18" charset="2"/>
              </a:rPr>
              <a:t></a:t>
            </a:r>
            <a:r>
              <a:rPr lang="en-US" altLang="zh-TW" sz="1800" b="1" kern="0">
                <a:solidFill>
                  <a:srgbClr val="000000"/>
                </a:solidFill>
              </a:rPr>
              <a:t> R</a:t>
            </a:r>
            <a:endParaRPr lang="en-US" altLang="zh-TW" sz="1800" kern="0">
              <a:solidFill>
                <a:srgbClr val="000000"/>
              </a:solidFill>
              <a:latin typeface="Arial"/>
              <a:cs typeface="Arial"/>
            </a:endParaRPr>
          </a:p>
        </p:txBody>
      </p:sp>
    </p:spTree>
    <p:extLst>
      <p:ext uri="{BB962C8B-B14F-4D97-AF65-F5344CB8AC3E}">
        <p14:creationId xmlns:p14="http://schemas.microsoft.com/office/powerpoint/2010/main" val="3823602863"/>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solidFill>
                  <a:srgbClr val="04617B">
                    <a:shade val="90000"/>
                  </a:srgbClr>
                </a:solidFill>
              </a:rPr>
              <a:pPr>
                <a:defRPr/>
              </a:pPr>
              <a:t>13</a:t>
            </a:fld>
            <a:endParaRPr lang="en-US" altLang="en-US">
              <a:solidFill>
                <a:srgbClr val="04617B">
                  <a:shade val="90000"/>
                </a:srgbClr>
              </a:solidFill>
            </a:endParaRPr>
          </a:p>
        </p:txBody>
      </p:sp>
      <p:sp>
        <p:nvSpPr>
          <p:cNvPr id="7" name="Footer Placeholder 6"/>
          <p:cNvSpPr>
            <a:spLocks noGrp="1"/>
          </p:cNvSpPr>
          <p:nvPr>
            <p:ph type="ftr" sz="quarter" idx="11"/>
          </p:nvPr>
        </p:nvSpPr>
        <p:spPr/>
        <p:txBody>
          <a:bodyPr/>
          <a:lstStyle/>
          <a:p>
            <a:pPr>
              <a:defRPr/>
            </a:pPr>
            <a:r>
              <a:rPr lang="en-US" altLang="en-US" smtClean="0">
                <a:solidFill>
                  <a:srgbClr val="04617B">
                    <a:shade val="90000"/>
                  </a:srgbClr>
                </a:solidFill>
              </a:rPr>
              <a:t>Khoa CNTT</a:t>
            </a:r>
            <a:endParaRPr lang="en-US" altLang="en-US">
              <a:solidFill>
                <a:srgbClr val="04617B">
                  <a:shade val="90000"/>
                </a:srgbClr>
              </a:solidFill>
            </a:endParaRPr>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solidFill>
                  <a:srgbClr val="04617B">
                    <a:shade val="90000"/>
                  </a:srgbClr>
                </a:solidFill>
              </a:rPr>
              <a:pPr>
                <a:defRPr/>
              </a:pPr>
              <a:t>11:34:52</a:t>
            </a:fld>
            <a:endParaRPr lang="en-US" altLang="en-US">
              <a:solidFill>
                <a:srgbClr val="04617B">
                  <a:shade val="90000"/>
                </a:srgbClr>
              </a:solidFill>
            </a:endParaRPr>
          </a:p>
        </p:txBody>
      </p:sp>
      <p:sp>
        <p:nvSpPr>
          <p:cNvPr id="10" name="TextBox 9"/>
          <p:cNvSpPr txBox="1"/>
          <p:nvPr/>
        </p:nvSpPr>
        <p:spPr>
          <a:xfrm>
            <a:off x="6813205" y="94818"/>
            <a:ext cx="2327672" cy="300082"/>
          </a:xfrm>
          <a:prstGeom prst="rect">
            <a:avLst/>
          </a:prstGeom>
          <a:noFill/>
        </p:spPr>
        <p:txBody>
          <a:bodyPr wrap="square" rtlCol="0">
            <a:spAutoFit/>
          </a:bodyPr>
          <a:lstStyle/>
          <a:p>
            <a:pPr eaLnBrk="1" hangingPunct="1">
              <a:spcBef>
                <a:spcPct val="50000"/>
              </a:spcBef>
            </a:pPr>
            <a:r>
              <a:rPr lang="vi-VN" sz="1350" i="1" smtClean="0">
                <a:solidFill>
                  <a:srgbClr val="FFFF00"/>
                </a:solidFill>
                <a:latin typeface="Tahoma" pitchFamily="34" charset="0"/>
              </a:rPr>
              <a:t>CSDL phân tán</a:t>
            </a:r>
            <a:endParaRPr lang="vi-VN" sz="1350" i="1">
              <a:solidFill>
                <a:srgbClr val="FFFF00"/>
              </a:solidFill>
              <a:latin typeface="Tahoma" pitchFamily="34" charset="0"/>
            </a:endParaRPr>
          </a:p>
        </p:txBody>
      </p:sp>
      <p:pic>
        <p:nvPicPr>
          <p:cNvPr id="11" name="Picture 3"/>
          <p:cNvPicPr preferRelativeResize="0">
            <a:picLocks noChangeArrowheads="1"/>
          </p:cNvPicPr>
          <p:nvPr/>
        </p:nvPicPr>
        <p:blipFill>
          <a:blip r:embed="rId2" cstate="print"/>
          <a:srcRect/>
          <a:stretch>
            <a:fillRect/>
          </a:stretch>
        </p:blipFill>
        <p:spPr bwMode="auto">
          <a:xfrm flipV="1">
            <a:off x="0" y="517212"/>
            <a:ext cx="9144000" cy="34289"/>
          </a:xfrm>
          <a:prstGeom prst="rect">
            <a:avLst/>
          </a:prstGeom>
          <a:noFill/>
        </p:spPr>
      </p:pic>
      <p:sp>
        <p:nvSpPr>
          <p:cNvPr id="9" name="Rectangle 2"/>
          <p:cNvSpPr txBox="1">
            <a:spLocks noChangeArrowheads="1"/>
          </p:cNvSpPr>
          <p:nvPr/>
        </p:nvSpPr>
        <p:spPr bwMode="auto">
          <a:xfrm>
            <a:off x="107425" y="1240315"/>
            <a:ext cx="8198375" cy="4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342900" indent="-342900" eaLnBrk="1" hangingPunct="1">
              <a:buFont typeface="Wingdings" panose="05000000000000000000" pitchFamily="2" charset="2"/>
              <a:buChar char="v"/>
              <a:defRPr/>
            </a:pPr>
            <a:endParaRPr lang="en-US" sz="1800" kern="0">
              <a:solidFill>
                <a:srgbClr val="333399"/>
              </a:solidFill>
              <a:latin typeface="Arial"/>
            </a:endParaRPr>
          </a:p>
        </p:txBody>
      </p:sp>
      <p:sp>
        <p:nvSpPr>
          <p:cNvPr id="12" name="Rectangle 11"/>
          <p:cNvSpPr/>
          <p:nvPr/>
        </p:nvSpPr>
        <p:spPr>
          <a:xfrm>
            <a:off x="-10234" y="71735"/>
            <a:ext cx="3068469" cy="323165"/>
          </a:xfrm>
          <a:prstGeom prst="rect">
            <a:avLst/>
          </a:prstGeom>
        </p:spPr>
        <p:txBody>
          <a:bodyPr wrap="none">
            <a:spAutoFit/>
          </a:bodyPr>
          <a:lstStyle/>
          <a:p>
            <a:pPr algn="ctr" eaLnBrk="1" hangingPunct="1">
              <a:spcBef>
                <a:spcPct val="50000"/>
              </a:spcBef>
            </a:pPr>
            <a:r>
              <a:rPr lang="en-US" sz="1500" b="1">
                <a:solidFill>
                  <a:srgbClr val="002060"/>
                </a:solidFill>
                <a:latin typeface="Tahoma" pitchFamily="34" charset="0"/>
              </a:rPr>
              <a:t>8</a:t>
            </a:r>
            <a:r>
              <a:rPr lang="vi-VN" sz="1500" b="1">
                <a:solidFill>
                  <a:srgbClr val="002060"/>
                </a:solidFill>
                <a:latin typeface="Tahoma" pitchFamily="34" charset="0"/>
              </a:rPr>
              <a:t>-</a:t>
            </a:r>
            <a:r>
              <a:rPr lang="en-US" sz="1500" b="1">
                <a:solidFill>
                  <a:srgbClr val="002060"/>
                </a:solidFill>
                <a:latin typeface="Tahoma" pitchFamily="34" charset="0"/>
              </a:rPr>
              <a:t>Xử lý truy vấn và tối ưu hóa</a:t>
            </a:r>
          </a:p>
        </p:txBody>
      </p:sp>
      <p:sp>
        <p:nvSpPr>
          <p:cNvPr id="13" name="Rectangle 2"/>
          <p:cNvSpPr txBox="1">
            <a:spLocks noChangeArrowheads="1"/>
          </p:cNvSpPr>
          <p:nvPr/>
        </p:nvSpPr>
        <p:spPr bwMode="auto">
          <a:xfrm>
            <a:off x="107425" y="790215"/>
            <a:ext cx="5912375" cy="4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342900" indent="-342900" eaLnBrk="1" hangingPunct="1">
              <a:buFont typeface="Wingdings" panose="05000000000000000000" pitchFamily="2" charset="2"/>
              <a:buChar char="v"/>
              <a:defRPr/>
            </a:pPr>
            <a:r>
              <a:rPr lang="en-US" sz="1800" b="1" i="1" kern="0">
                <a:solidFill>
                  <a:srgbClr val="333399"/>
                </a:solidFill>
                <a:latin typeface="Arial"/>
              </a:rPr>
              <a:t>Các luật viết lại truy vấn (tương đương) </a:t>
            </a:r>
          </a:p>
        </p:txBody>
      </p:sp>
      <p:sp>
        <p:nvSpPr>
          <p:cNvPr id="15" name="Rectangle 2"/>
          <p:cNvSpPr txBox="1">
            <a:spLocks noChangeArrowheads="1"/>
          </p:cNvSpPr>
          <p:nvPr/>
        </p:nvSpPr>
        <p:spPr bwMode="auto">
          <a:xfrm>
            <a:off x="457200" y="1670466"/>
            <a:ext cx="7229104" cy="1419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
              <a:defRPr sz="28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a:solidFill>
                  <a:srgbClr val="003399"/>
                </a:solidFill>
                <a:latin typeface="+mn-lt"/>
                <a:cs typeface="+mn-cs"/>
              </a:defRPr>
            </a:lvl2pPr>
            <a:lvl3pPr marL="1143000" indent="-228600" algn="l" rtl="0" eaLnBrk="0" fontAlgn="base" hangingPunct="0">
              <a:spcBef>
                <a:spcPct val="20000"/>
              </a:spcBef>
              <a:spcAft>
                <a:spcPct val="0"/>
              </a:spcAft>
              <a:buChar char="•"/>
              <a:defRPr sz="2000">
                <a:solidFill>
                  <a:srgbClr val="996633"/>
                </a:solidFill>
                <a:latin typeface="+mn-lt"/>
                <a:cs typeface="+mn-cs"/>
              </a:defRPr>
            </a:lvl3pPr>
            <a:lvl4pPr marL="1600200" indent="-228600" algn="l" rtl="0" eaLnBrk="0" fontAlgn="base" hangingPunct="0">
              <a:spcBef>
                <a:spcPct val="20000"/>
              </a:spcBef>
              <a:spcAft>
                <a:spcPct val="0"/>
              </a:spcAft>
              <a:buChar char="–"/>
              <a:defRPr>
                <a:solidFill>
                  <a:srgbClr val="800000"/>
                </a:solidFill>
                <a:latin typeface="+mn-lt"/>
                <a:cs typeface="+mn-cs"/>
              </a:defRPr>
            </a:lvl4pPr>
            <a:lvl5pPr marL="2057400" indent="-228600" algn="l" rtl="0" eaLnBrk="0" fontAlgn="base" hangingPunct="0">
              <a:spcBef>
                <a:spcPct val="20000"/>
              </a:spcBef>
              <a:spcAft>
                <a:spcPct val="0"/>
              </a:spcAft>
              <a:buChar char="»"/>
              <a:defRPr sz="1600">
                <a:solidFill>
                  <a:schemeClr val="tx1"/>
                </a:solidFill>
                <a:latin typeface="+mn-lt"/>
                <a:cs typeface="+mn-cs"/>
              </a:defRPr>
            </a:lvl5pPr>
            <a:lvl6pPr marL="2514600" indent="-228600" algn="l" rtl="0" eaLnBrk="1" fontAlgn="base" hangingPunct="1">
              <a:spcBef>
                <a:spcPct val="20000"/>
              </a:spcBef>
              <a:spcAft>
                <a:spcPct val="0"/>
              </a:spcAft>
              <a:buChar char="»"/>
              <a:defRPr sz="1600">
                <a:solidFill>
                  <a:schemeClr val="tx1"/>
                </a:solidFill>
                <a:latin typeface="+mn-lt"/>
                <a:cs typeface="+mn-cs"/>
              </a:defRPr>
            </a:lvl6pPr>
            <a:lvl7pPr marL="2971800" indent="-228600" algn="l" rtl="0" eaLnBrk="1" fontAlgn="base" hangingPunct="1">
              <a:spcBef>
                <a:spcPct val="20000"/>
              </a:spcBef>
              <a:spcAft>
                <a:spcPct val="0"/>
              </a:spcAft>
              <a:buChar char="»"/>
              <a:defRPr sz="1600">
                <a:solidFill>
                  <a:schemeClr val="tx1"/>
                </a:solidFill>
                <a:latin typeface="+mn-lt"/>
                <a:cs typeface="+mn-cs"/>
              </a:defRPr>
            </a:lvl7pPr>
            <a:lvl8pPr marL="3429000" indent="-228600" algn="l" rtl="0" eaLnBrk="1" fontAlgn="base" hangingPunct="1">
              <a:spcBef>
                <a:spcPct val="20000"/>
              </a:spcBef>
              <a:spcAft>
                <a:spcPct val="0"/>
              </a:spcAft>
              <a:buChar char="»"/>
              <a:defRPr sz="1600">
                <a:solidFill>
                  <a:schemeClr val="tx1"/>
                </a:solidFill>
                <a:latin typeface="+mn-lt"/>
                <a:cs typeface="+mn-cs"/>
              </a:defRPr>
            </a:lvl8pPr>
            <a:lvl9pPr marL="3886200" indent="-228600" algn="l" rtl="0" eaLnBrk="1" fontAlgn="base" hangingPunct="1">
              <a:spcBef>
                <a:spcPct val="20000"/>
              </a:spcBef>
              <a:spcAft>
                <a:spcPct val="0"/>
              </a:spcAft>
              <a:buChar char="»"/>
              <a:defRPr sz="1600">
                <a:solidFill>
                  <a:schemeClr val="tx1"/>
                </a:solidFill>
                <a:latin typeface="+mn-lt"/>
                <a:cs typeface="+mn-cs"/>
              </a:defRPr>
            </a:lvl9pPr>
          </a:lstStyle>
          <a:p>
            <a:pPr marL="457200" indent="-457200" eaLnBrk="1" hangingPunct="1">
              <a:lnSpc>
                <a:spcPct val="130000"/>
              </a:lnSpc>
              <a:buClr>
                <a:srgbClr val="0000FF"/>
              </a:buClr>
              <a:buFont typeface="Wingdings" panose="05000000000000000000" pitchFamily="2" charset="2"/>
              <a:buAutoNum type="arabicPeriod" startAt="6"/>
            </a:pPr>
            <a:r>
              <a:rPr lang="en-US" altLang="zh-TW" sz="2100" kern="0">
                <a:solidFill>
                  <a:srgbClr val="000000"/>
                </a:solidFill>
              </a:rPr>
              <a:t>Giao hoán σ với ⋈, </a:t>
            </a:r>
            <a:r>
              <a:rPr lang="en-US" altLang="zh-TW" sz="2100" kern="0">
                <a:solidFill>
                  <a:srgbClr val="000000"/>
                </a:solidFill>
                <a:sym typeface="Symbol" panose="05050102010706020507" pitchFamily="18" charset="2"/>
              </a:rPr>
              <a:t></a:t>
            </a:r>
            <a:r>
              <a:rPr lang="en-US" altLang="zh-TW" sz="2100" kern="0">
                <a:solidFill>
                  <a:srgbClr val="000000"/>
                </a:solidFill>
              </a:rPr>
              <a:t>  </a:t>
            </a:r>
            <a:br>
              <a:rPr lang="en-US" altLang="zh-TW" sz="2100" kern="0">
                <a:solidFill>
                  <a:srgbClr val="000000"/>
                </a:solidFill>
              </a:rPr>
            </a:br>
            <a:r>
              <a:rPr lang="en-US" altLang="zh-TW" sz="2100" kern="0">
                <a:solidFill>
                  <a:srgbClr val="000000"/>
                </a:solidFill>
              </a:rPr>
              <a:t>	- </a:t>
            </a:r>
            <a:r>
              <a:rPr lang="en-US" altLang="zh-TW" sz="2100" b="1" kern="0">
                <a:solidFill>
                  <a:srgbClr val="000000"/>
                </a:solidFill>
              </a:rPr>
              <a:t>σ</a:t>
            </a:r>
            <a:r>
              <a:rPr lang="en-US" altLang="zh-TW" sz="2100" b="1" kern="0" baseline="-25000">
                <a:solidFill>
                  <a:srgbClr val="000000"/>
                </a:solidFill>
              </a:rPr>
              <a:t>C </a:t>
            </a:r>
            <a:r>
              <a:rPr lang="en-US" altLang="zh-TW" sz="2100" b="1" kern="0">
                <a:solidFill>
                  <a:srgbClr val="000000"/>
                </a:solidFill>
              </a:rPr>
              <a:t>(R ⋈ S) ≡(σ</a:t>
            </a:r>
            <a:r>
              <a:rPr lang="en-US" altLang="zh-TW" sz="2100" b="1" kern="0" baseline="-25000">
                <a:solidFill>
                  <a:srgbClr val="000000"/>
                </a:solidFill>
              </a:rPr>
              <a:t>C  </a:t>
            </a:r>
            <a:r>
              <a:rPr lang="en-US" altLang="zh-TW" sz="2100" b="1" kern="0">
                <a:solidFill>
                  <a:srgbClr val="000000"/>
                </a:solidFill>
              </a:rPr>
              <a:t>(R) ) ⋈ S</a:t>
            </a:r>
            <a:br>
              <a:rPr lang="en-US" altLang="zh-TW" sz="2100" b="1" kern="0">
                <a:solidFill>
                  <a:srgbClr val="000000"/>
                </a:solidFill>
              </a:rPr>
            </a:br>
            <a:r>
              <a:rPr lang="en-US" altLang="zh-TW" sz="2100" i="1" kern="0">
                <a:solidFill>
                  <a:srgbClr val="000000"/>
                </a:solidFill>
              </a:rPr>
              <a:t>  	</a:t>
            </a:r>
            <a:r>
              <a:rPr lang="en-US" altLang="zh-TW" sz="1800" i="1" kern="0">
                <a:solidFill>
                  <a:srgbClr val="000000"/>
                </a:solidFill>
              </a:rPr>
              <a:t>nếu các thuộc tính trong </a:t>
            </a:r>
            <a:r>
              <a:rPr lang="en-US" altLang="zh-TW" sz="1800" kern="0">
                <a:solidFill>
                  <a:srgbClr val="000000"/>
                </a:solidFill>
              </a:rPr>
              <a:t> C </a:t>
            </a:r>
            <a:r>
              <a:rPr lang="en-US" altLang="zh-TW" sz="1800" i="1" kern="0">
                <a:solidFill>
                  <a:srgbClr val="000000"/>
                </a:solidFill>
              </a:rPr>
              <a:t>chỉ là thuộc tính thuộc</a:t>
            </a:r>
            <a:r>
              <a:rPr lang="en-US" altLang="zh-TW" sz="1800" kern="0">
                <a:solidFill>
                  <a:srgbClr val="000000"/>
                </a:solidFill>
              </a:rPr>
              <a:t> R </a:t>
            </a:r>
            <a:br>
              <a:rPr lang="en-US" altLang="zh-TW" sz="1800" kern="0">
                <a:solidFill>
                  <a:srgbClr val="000000"/>
                </a:solidFill>
              </a:rPr>
            </a:br>
            <a:r>
              <a:rPr lang="en-US" altLang="zh-TW" sz="2100" kern="0">
                <a:solidFill>
                  <a:srgbClr val="000000"/>
                </a:solidFill>
              </a:rPr>
              <a:t> 	</a:t>
            </a:r>
            <a:endParaRPr lang="en-US" altLang="zh-TW" sz="1800" i="1" kern="0">
              <a:solidFill>
                <a:srgbClr val="000000"/>
              </a:solidFill>
            </a:endParaRPr>
          </a:p>
        </p:txBody>
      </p:sp>
      <p:sp>
        <p:nvSpPr>
          <p:cNvPr id="16" name="Rectangle 2"/>
          <p:cNvSpPr txBox="1">
            <a:spLocks noChangeArrowheads="1"/>
          </p:cNvSpPr>
          <p:nvPr/>
        </p:nvSpPr>
        <p:spPr bwMode="auto">
          <a:xfrm>
            <a:off x="457200" y="2891202"/>
            <a:ext cx="7229104" cy="103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
              <a:defRPr sz="28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a:solidFill>
                  <a:srgbClr val="003399"/>
                </a:solidFill>
                <a:latin typeface="+mn-lt"/>
                <a:cs typeface="+mn-cs"/>
              </a:defRPr>
            </a:lvl2pPr>
            <a:lvl3pPr marL="1143000" indent="-228600" algn="l" rtl="0" eaLnBrk="0" fontAlgn="base" hangingPunct="0">
              <a:spcBef>
                <a:spcPct val="20000"/>
              </a:spcBef>
              <a:spcAft>
                <a:spcPct val="0"/>
              </a:spcAft>
              <a:buChar char="•"/>
              <a:defRPr sz="2000">
                <a:solidFill>
                  <a:srgbClr val="996633"/>
                </a:solidFill>
                <a:latin typeface="+mn-lt"/>
                <a:cs typeface="+mn-cs"/>
              </a:defRPr>
            </a:lvl3pPr>
            <a:lvl4pPr marL="1600200" indent="-228600" algn="l" rtl="0" eaLnBrk="0" fontAlgn="base" hangingPunct="0">
              <a:spcBef>
                <a:spcPct val="20000"/>
              </a:spcBef>
              <a:spcAft>
                <a:spcPct val="0"/>
              </a:spcAft>
              <a:buChar char="–"/>
              <a:defRPr>
                <a:solidFill>
                  <a:srgbClr val="800000"/>
                </a:solidFill>
                <a:latin typeface="+mn-lt"/>
                <a:cs typeface="+mn-cs"/>
              </a:defRPr>
            </a:lvl4pPr>
            <a:lvl5pPr marL="2057400" indent="-228600" algn="l" rtl="0" eaLnBrk="0" fontAlgn="base" hangingPunct="0">
              <a:spcBef>
                <a:spcPct val="20000"/>
              </a:spcBef>
              <a:spcAft>
                <a:spcPct val="0"/>
              </a:spcAft>
              <a:buChar char="»"/>
              <a:defRPr sz="1600">
                <a:solidFill>
                  <a:schemeClr val="tx1"/>
                </a:solidFill>
                <a:latin typeface="+mn-lt"/>
                <a:cs typeface="+mn-cs"/>
              </a:defRPr>
            </a:lvl5pPr>
            <a:lvl6pPr marL="2514600" indent="-228600" algn="l" rtl="0" eaLnBrk="1" fontAlgn="base" hangingPunct="1">
              <a:spcBef>
                <a:spcPct val="20000"/>
              </a:spcBef>
              <a:spcAft>
                <a:spcPct val="0"/>
              </a:spcAft>
              <a:buChar char="»"/>
              <a:defRPr sz="1600">
                <a:solidFill>
                  <a:schemeClr val="tx1"/>
                </a:solidFill>
                <a:latin typeface="+mn-lt"/>
                <a:cs typeface="+mn-cs"/>
              </a:defRPr>
            </a:lvl6pPr>
            <a:lvl7pPr marL="2971800" indent="-228600" algn="l" rtl="0" eaLnBrk="1" fontAlgn="base" hangingPunct="1">
              <a:spcBef>
                <a:spcPct val="20000"/>
              </a:spcBef>
              <a:spcAft>
                <a:spcPct val="0"/>
              </a:spcAft>
              <a:buChar char="»"/>
              <a:defRPr sz="1600">
                <a:solidFill>
                  <a:schemeClr val="tx1"/>
                </a:solidFill>
                <a:latin typeface="+mn-lt"/>
                <a:cs typeface="+mn-cs"/>
              </a:defRPr>
            </a:lvl7pPr>
            <a:lvl8pPr marL="3429000" indent="-228600" algn="l" rtl="0" eaLnBrk="1" fontAlgn="base" hangingPunct="1">
              <a:spcBef>
                <a:spcPct val="20000"/>
              </a:spcBef>
              <a:spcAft>
                <a:spcPct val="0"/>
              </a:spcAft>
              <a:buChar char="»"/>
              <a:defRPr sz="1600">
                <a:solidFill>
                  <a:schemeClr val="tx1"/>
                </a:solidFill>
                <a:latin typeface="+mn-lt"/>
                <a:cs typeface="+mn-cs"/>
              </a:defRPr>
            </a:lvl8pPr>
            <a:lvl9pPr marL="3886200" indent="-228600" algn="l" rtl="0" eaLnBrk="1" fontAlgn="base" hangingPunct="1">
              <a:spcBef>
                <a:spcPct val="20000"/>
              </a:spcBef>
              <a:spcAft>
                <a:spcPct val="0"/>
              </a:spcAft>
              <a:buChar char="»"/>
              <a:defRPr sz="1600">
                <a:solidFill>
                  <a:schemeClr val="tx1"/>
                </a:solidFill>
                <a:latin typeface="+mn-lt"/>
                <a:cs typeface="+mn-cs"/>
              </a:defRPr>
            </a:lvl9pPr>
          </a:lstStyle>
          <a:p>
            <a:pPr marL="0" indent="0" eaLnBrk="1" hangingPunct="1">
              <a:lnSpc>
                <a:spcPct val="130000"/>
              </a:lnSpc>
              <a:buClr>
                <a:srgbClr val="0000FF"/>
              </a:buClr>
              <a:buNone/>
            </a:pPr>
            <a:r>
              <a:rPr lang="en-US" altLang="zh-TW" sz="2100" kern="0">
                <a:solidFill>
                  <a:srgbClr val="000000"/>
                </a:solidFill>
              </a:rPr>
              <a:t>	- </a:t>
            </a:r>
            <a:r>
              <a:rPr lang="en-US" altLang="zh-TW" sz="2100" b="1" kern="0">
                <a:solidFill>
                  <a:srgbClr val="000000"/>
                </a:solidFill>
              </a:rPr>
              <a:t>σ</a:t>
            </a:r>
            <a:r>
              <a:rPr lang="en-US" altLang="zh-TW" sz="2100" b="1" kern="0" baseline="-25000">
                <a:solidFill>
                  <a:srgbClr val="000000"/>
                </a:solidFill>
              </a:rPr>
              <a:t>C </a:t>
            </a:r>
            <a:r>
              <a:rPr lang="en-US" altLang="zh-TW" sz="2100" b="1" kern="0">
                <a:solidFill>
                  <a:srgbClr val="000000"/>
                </a:solidFill>
              </a:rPr>
              <a:t>(R ⋈ S) ≡(σ</a:t>
            </a:r>
            <a:r>
              <a:rPr lang="en-US" altLang="zh-TW" sz="2100" b="1" kern="0" baseline="-25000">
                <a:solidFill>
                  <a:srgbClr val="000000"/>
                </a:solidFill>
              </a:rPr>
              <a:t>C1  </a:t>
            </a:r>
            <a:r>
              <a:rPr lang="en-US" altLang="zh-TW" sz="2100" b="1" kern="0">
                <a:solidFill>
                  <a:srgbClr val="000000"/>
                </a:solidFill>
              </a:rPr>
              <a:t>(R)) ⋈ (σ</a:t>
            </a:r>
            <a:r>
              <a:rPr lang="en-US" altLang="zh-TW" sz="2100" b="1" kern="0" baseline="-25000">
                <a:solidFill>
                  <a:srgbClr val="000000"/>
                </a:solidFill>
              </a:rPr>
              <a:t>C2 </a:t>
            </a:r>
            <a:r>
              <a:rPr lang="en-US" altLang="zh-TW" sz="2100" b="1" kern="0">
                <a:solidFill>
                  <a:srgbClr val="000000"/>
                </a:solidFill>
              </a:rPr>
              <a:t>(S)) </a:t>
            </a:r>
            <a:br>
              <a:rPr lang="en-US" altLang="zh-TW" sz="2100" b="1" kern="0">
                <a:solidFill>
                  <a:srgbClr val="000000"/>
                </a:solidFill>
              </a:rPr>
            </a:br>
            <a:r>
              <a:rPr lang="en-US" altLang="zh-TW" sz="2100" kern="0">
                <a:solidFill>
                  <a:srgbClr val="000000"/>
                </a:solidFill>
              </a:rPr>
              <a:t>  	</a:t>
            </a:r>
            <a:r>
              <a:rPr lang="en-US" altLang="zh-TW" sz="1800" i="1" kern="0">
                <a:solidFill>
                  <a:srgbClr val="000000"/>
                </a:solidFill>
              </a:rPr>
              <a:t>nếu C= C1 ^ C2 và C1 (C2) chỉ liên quan tới thuộc tính của R(S)</a:t>
            </a:r>
          </a:p>
          <a:p>
            <a:pPr marL="0" indent="0" eaLnBrk="1" hangingPunct="1">
              <a:lnSpc>
                <a:spcPct val="130000"/>
              </a:lnSpc>
              <a:buClr>
                <a:srgbClr val="0000FF"/>
              </a:buClr>
              <a:buNone/>
            </a:pPr>
            <a:r>
              <a:rPr lang="en-US" altLang="zh-TW" sz="1800" kern="0">
                <a:solidFill>
                  <a:srgbClr val="000000"/>
                </a:solidFill>
              </a:rPr>
              <a:t>     	</a:t>
            </a:r>
            <a:endParaRPr lang="en-US" altLang="zh-TW" sz="1800" i="1" kern="0">
              <a:solidFill>
                <a:srgbClr val="000000"/>
              </a:solidFill>
            </a:endParaRPr>
          </a:p>
        </p:txBody>
      </p:sp>
      <p:sp>
        <p:nvSpPr>
          <p:cNvPr id="17" name="Rectangle 2"/>
          <p:cNvSpPr txBox="1">
            <a:spLocks noChangeArrowheads="1"/>
          </p:cNvSpPr>
          <p:nvPr/>
        </p:nvSpPr>
        <p:spPr bwMode="auto">
          <a:xfrm>
            <a:off x="476497" y="3898203"/>
            <a:ext cx="8210303" cy="825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
              <a:defRPr sz="28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a:solidFill>
                  <a:srgbClr val="003399"/>
                </a:solidFill>
                <a:latin typeface="+mn-lt"/>
                <a:cs typeface="+mn-cs"/>
              </a:defRPr>
            </a:lvl2pPr>
            <a:lvl3pPr marL="1143000" indent="-228600" algn="l" rtl="0" eaLnBrk="0" fontAlgn="base" hangingPunct="0">
              <a:spcBef>
                <a:spcPct val="20000"/>
              </a:spcBef>
              <a:spcAft>
                <a:spcPct val="0"/>
              </a:spcAft>
              <a:buChar char="•"/>
              <a:defRPr sz="2000">
                <a:solidFill>
                  <a:srgbClr val="996633"/>
                </a:solidFill>
                <a:latin typeface="+mn-lt"/>
                <a:cs typeface="+mn-cs"/>
              </a:defRPr>
            </a:lvl3pPr>
            <a:lvl4pPr marL="1600200" indent="-228600" algn="l" rtl="0" eaLnBrk="0" fontAlgn="base" hangingPunct="0">
              <a:spcBef>
                <a:spcPct val="20000"/>
              </a:spcBef>
              <a:spcAft>
                <a:spcPct val="0"/>
              </a:spcAft>
              <a:buChar char="–"/>
              <a:defRPr>
                <a:solidFill>
                  <a:srgbClr val="800000"/>
                </a:solidFill>
                <a:latin typeface="+mn-lt"/>
                <a:cs typeface="+mn-cs"/>
              </a:defRPr>
            </a:lvl4pPr>
            <a:lvl5pPr marL="2057400" indent="-228600" algn="l" rtl="0" eaLnBrk="0" fontAlgn="base" hangingPunct="0">
              <a:spcBef>
                <a:spcPct val="20000"/>
              </a:spcBef>
              <a:spcAft>
                <a:spcPct val="0"/>
              </a:spcAft>
              <a:buChar char="»"/>
              <a:defRPr sz="1600">
                <a:solidFill>
                  <a:schemeClr val="tx1"/>
                </a:solidFill>
                <a:latin typeface="+mn-lt"/>
                <a:cs typeface="+mn-cs"/>
              </a:defRPr>
            </a:lvl5pPr>
            <a:lvl6pPr marL="2514600" indent="-228600" algn="l" rtl="0" eaLnBrk="1" fontAlgn="base" hangingPunct="1">
              <a:spcBef>
                <a:spcPct val="20000"/>
              </a:spcBef>
              <a:spcAft>
                <a:spcPct val="0"/>
              </a:spcAft>
              <a:buChar char="»"/>
              <a:defRPr sz="1600">
                <a:solidFill>
                  <a:schemeClr val="tx1"/>
                </a:solidFill>
                <a:latin typeface="+mn-lt"/>
                <a:cs typeface="+mn-cs"/>
              </a:defRPr>
            </a:lvl6pPr>
            <a:lvl7pPr marL="2971800" indent="-228600" algn="l" rtl="0" eaLnBrk="1" fontAlgn="base" hangingPunct="1">
              <a:spcBef>
                <a:spcPct val="20000"/>
              </a:spcBef>
              <a:spcAft>
                <a:spcPct val="0"/>
              </a:spcAft>
              <a:buChar char="»"/>
              <a:defRPr sz="1600">
                <a:solidFill>
                  <a:schemeClr val="tx1"/>
                </a:solidFill>
                <a:latin typeface="+mn-lt"/>
                <a:cs typeface="+mn-cs"/>
              </a:defRPr>
            </a:lvl7pPr>
            <a:lvl8pPr marL="3429000" indent="-228600" algn="l" rtl="0" eaLnBrk="1" fontAlgn="base" hangingPunct="1">
              <a:spcBef>
                <a:spcPct val="20000"/>
              </a:spcBef>
              <a:spcAft>
                <a:spcPct val="0"/>
              </a:spcAft>
              <a:buChar char="»"/>
              <a:defRPr sz="1600">
                <a:solidFill>
                  <a:schemeClr val="tx1"/>
                </a:solidFill>
                <a:latin typeface="+mn-lt"/>
                <a:cs typeface="+mn-cs"/>
              </a:defRPr>
            </a:lvl8pPr>
            <a:lvl9pPr marL="3886200" indent="-228600" algn="l" rtl="0" eaLnBrk="1" fontAlgn="base" hangingPunct="1">
              <a:spcBef>
                <a:spcPct val="20000"/>
              </a:spcBef>
              <a:spcAft>
                <a:spcPct val="0"/>
              </a:spcAft>
              <a:buChar char="»"/>
              <a:defRPr sz="1600">
                <a:solidFill>
                  <a:schemeClr val="tx1"/>
                </a:solidFill>
                <a:latin typeface="+mn-lt"/>
                <a:cs typeface="+mn-cs"/>
              </a:defRPr>
            </a:lvl9pPr>
          </a:lstStyle>
          <a:p>
            <a:pPr marL="0" indent="0" eaLnBrk="1" hangingPunct="1">
              <a:lnSpc>
                <a:spcPct val="130000"/>
              </a:lnSpc>
              <a:buClr>
                <a:srgbClr val="0000FF"/>
              </a:buClr>
              <a:buNone/>
            </a:pPr>
            <a:r>
              <a:rPr lang="en-US" altLang="zh-TW" sz="2100" kern="0">
                <a:solidFill>
                  <a:srgbClr val="000000"/>
                </a:solidFill>
              </a:rPr>
              <a:t>	- </a:t>
            </a:r>
            <a:r>
              <a:rPr lang="en-US" altLang="zh-TW" sz="1800" b="1" kern="0">
                <a:solidFill>
                  <a:srgbClr val="000000"/>
                </a:solidFill>
              </a:rPr>
              <a:t>σ</a:t>
            </a:r>
            <a:r>
              <a:rPr lang="en-US" altLang="zh-TW" sz="1800" b="1" kern="0" baseline="-25000">
                <a:solidFill>
                  <a:srgbClr val="000000"/>
                </a:solidFill>
              </a:rPr>
              <a:t>C </a:t>
            </a:r>
            <a:r>
              <a:rPr lang="en-US" altLang="zh-TW" sz="1800" b="1" kern="0">
                <a:solidFill>
                  <a:srgbClr val="000000"/>
                </a:solidFill>
              </a:rPr>
              <a:t>(R ⋈ S) ≡ σ</a:t>
            </a:r>
            <a:r>
              <a:rPr lang="en-US" altLang="zh-TW" sz="1800" b="1" kern="0" baseline="-25000">
                <a:solidFill>
                  <a:srgbClr val="000000"/>
                </a:solidFill>
              </a:rPr>
              <a:t>C2</a:t>
            </a:r>
            <a:r>
              <a:rPr lang="en-US" altLang="zh-TW" sz="1800" b="1" kern="0">
                <a:solidFill>
                  <a:srgbClr val="000000"/>
                </a:solidFill>
              </a:rPr>
              <a:t>(σ</a:t>
            </a:r>
            <a:r>
              <a:rPr lang="en-US" altLang="zh-TW" sz="1800" b="1" kern="0" baseline="-25000">
                <a:solidFill>
                  <a:srgbClr val="000000"/>
                </a:solidFill>
              </a:rPr>
              <a:t>C1  </a:t>
            </a:r>
            <a:r>
              <a:rPr lang="en-US" altLang="zh-TW" sz="1800" b="1" kern="0">
                <a:solidFill>
                  <a:srgbClr val="000000"/>
                </a:solidFill>
              </a:rPr>
              <a:t>(R)  ⋈ S ) </a:t>
            </a:r>
            <a:br>
              <a:rPr lang="en-US" altLang="zh-TW" sz="1800" b="1" kern="0">
                <a:solidFill>
                  <a:srgbClr val="000000"/>
                </a:solidFill>
              </a:rPr>
            </a:br>
            <a:r>
              <a:rPr lang="en-US" altLang="zh-TW" sz="1800" kern="0">
                <a:solidFill>
                  <a:srgbClr val="000000"/>
                </a:solidFill>
              </a:rPr>
              <a:t>  	</a:t>
            </a:r>
            <a:r>
              <a:rPr lang="en-US" altLang="zh-TW" sz="1800" i="1" kern="0">
                <a:solidFill>
                  <a:srgbClr val="000000"/>
                </a:solidFill>
              </a:rPr>
              <a:t>nếu C= C1 ^ C2 và C1 chỉ liên quan tới R; C2 liên	quan tới cả R,S</a:t>
            </a:r>
          </a:p>
          <a:p>
            <a:pPr marL="0" indent="0" eaLnBrk="1" hangingPunct="1">
              <a:lnSpc>
                <a:spcPct val="130000"/>
              </a:lnSpc>
              <a:buClr>
                <a:srgbClr val="0000FF"/>
              </a:buClr>
              <a:buNone/>
            </a:pPr>
            <a:endParaRPr lang="en-US" altLang="zh-TW" sz="1800" i="1" kern="0">
              <a:solidFill>
                <a:srgbClr val="000000"/>
              </a:solidFill>
            </a:endParaRPr>
          </a:p>
        </p:txBody>
      </p:sp>
      <p:sp>
        <p:nvSpPr>
          <p:cNvPr id="18" name="Rectangle 2"/>
          <p:cNvSpPr txBox="1">
            <a:spLocks noChangeArrowheads="1"/>
          </p:cNvSpPr>
          <p:nvPr/>
        </p:nvSpPr>
        <p:spPr bwMode="auto">
          <a:xfrm>
            <a:off x="476497" y="4808447"/>
            <a:ext cx="8210303" cy="531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
              <a:defRPr sz="28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a:solidFill>
                  <a:srgbClr val="003399"/>
                </a:solidFill>
                <a:latin typeface="+mn-lt"/>
                <a:cs typeface="+mn-cs"/>
              </a:defRPr>
            </a:lvl2pPr>
            <a:lvl3pPr marL="1143000" indent="-228600" algn="l" rtl="0" eaLnBrk="0" fontAlgn="base" hangingPunct="0">
              <a:spcBef>
                <a:spcPct val="20000"/>
              </a:spcBef>
              <a:spcAft>
                <a:spcPct val="0"/>
              </a:spcAft>
              <a:buChar char="•"/>
              <a:defRPr sz="2000">
                <a:solidFill>
                  <a:srgbClr val="996633"/>
                </a:solidFill>
                <a:latin typeface="+mn-lt"/>
                <a:cs typeface="+mn-cs"/>
              </a:defRPr>
            </a:lvl3pPr>
            <a:lvl4pPr marL="1600200" indent="-228600" algn="l" rtl="0" eaLnBrk="0" fontAlgn="base" hangingPunct="0">
              <a:spcBef>
                <a:spcPct val="20000"/>
              </a:spcBef>
              <a:spcAft>
                <a:spcPct val="0"/>
              </a:spcAft>
              <a:buChar char="–"/>
              <a:defRPr>
                <a:solidFill>
                  <a:srgbClr val="800000"/>
                </a:solidFill>
                <a:latin typeface="+mn-lt"/>
                <a:cs typeface="+mn-cs"/>
              </a:defRPr>
            </a:lvl4pPr>
            <a:lvl5pPr marL="2057400" indent="-228600" algn="l" rtl="0" eaLnBrk="0" fontAlgn="base" hangingPunct="0">
              <a:spcBef>
                <a:spcPct val="20000"/>
              </a:spcBef>
              <a:spcAft>
                <a:spcPct val="0"/>
              </a:spcAft>
              <a:buChar char="»"/>
              <a:defRPr sz="1600">
                <a:solidFill>
                  <a:schemeClr val="tx1"/>
                </a:solidFill>
                <a:latin typeface="+mn-lt"/>
                <a:cs typeface="+mn-cs"/>
              </a:defRPr>
            </a:lvl5pPr>
            <a:lvl6pPr marL="2514600" indent="-228600" algn="l" rtl="0" eaLnBrk="1" fontAlgn="base" hangingPunct="1">
              <a:spcBef>
                <a:spcPct val="20000"/>
              </a:spcBef>
              <a:spcAft>
                <a:spcPct val="0"/>
              </a:spcAft>
              <a:buChar char="»"/>
              <a:defRPr sz="1600">
                <a:solidFill>
                  <a:schemeClr val="tx1"/>
                </a:solidFill>
                <a:latin typeface="+mn-lt"/>
                <a:cs typeface="+mn-cs"/>
              </a:defRPr>
            </a:lvl6pPr>
            <a:lvl7pPr marL="2971800" indent="-228600" algn="l" rtl="0" eaLnBrk="1" fontAlgn="base" hangingPunct="1">
              <a:spcBef>
                <a:spcPct val="20000"/>
              </a:spcBef>
              <a:spcAft>
                <a:spcPct val="0"/>
              </a:spcAft>
              <a:buChar char="»"/>
              <a:defRPr sz="1600">
                <a:solidFill>
                  <a:schemeClr val="tx1"/>
                </a:solidFill>
                <a:latin typeface="+mn-lt"/>
                <a:cs typeface="+mn-cs"/>
              </a:defRPr>
            </a:lvl7pPr>
            <a:lvl8pPr marL="3429000" indent="-228600" algn="l" rtl="0" eaLnBrk="1" fontAlgn="base" hangingPunct="1">
              <a:spcBef>
                <a:spcPct val="20000"/>
              </a:spcBef>
              <a:spcAft>
                <a:spcPct val="0"/>
              </a:spcAft>
              <a:buChar char="»"/>
              <a:defRPr sz="1600">
                <a:solidFill>
                  <a:schemeClr val="tx1"/>
                </a:solidFill>
                <a:latin typeface="+mn-lt"/>
                <a:cs typeface="+mn-cs"/>
              </a:defRPr>
            </a:lvl8pPr>
            <a:lvl9pPr marL="3886200" indent="-228600" algn="l" rtl="0" eaLnBrk="1" fontAlgn="base" hangingPunct="1">
              <a:spcBef>
                <a:spcPct val="20000"/>
              </a:spcBef>
              <a:spcAft>
                <a:spcPct val="0"/>
              </a:spcAft>
              <a:buChar char="»"/>
              <a:defRPr sz="1600">
                <a:solidFill>
                  <a:schemeClr val="tx1"/>
                </a:solidFill>
                <a:latin typeface="+mn-lt"/>
                <a:cs typeface="+mn-cs"/>
              </a:defRPr>
            </a:lvl9pPr>
          </a:lstStyle>
          <a:p>
            <a:pPr marL="0" indent="0" eaLnBrk="1" hangingPunct="1">
              <a:lnSpc>
                <a:spcPct val="130000"/>
              </a:lnSpc>
              <a:buClr>
                <a:srgbClr val="0000FF"/>
              </a:buClr>
              <a:buNone/>
            </a:pPr>
            <a:r>
              <a:rPr lang="en-US" altLang="zh-TW" sz="2100" kern="0">
                <a:solidFill>
                  <a:srgbClr val="000000"/>
                </a:solidFill>
              </a:rPr>
              <a:t>	- </a:t>
            </a:r>
            <a:r>
              <a:rPr lang="en-US" altLang="zh-TW" sz="1800" b="1" kern="0">
                <a:solidFill>
                  <a:srgbClr val="000000"/>
                </a:solidFill>
              </a:rPr>
              <a:t>σ</a:t>
            </a:r>
            <a:r>
              <a:rPr lang="en-US" altLang="zh-TW" sz="1800" b="1" kern="0" baseline="-25000">
                <a:solidFill>
                  <a:srgbClr val="000000"/>
                </a:solidFill>
              </a:rPr>
              <a:t>C </a:t>
            </a:r>
            <a:r>
              <a:rPr lang="en-US" altLang="zh-TW" sz="1800" b="1" kern="0">
                <a:solidFill>
                  <a:srgbClr val="000000"/>
                </a:solidFill>
              </a:rPr>
              <a:t>(R ⋈ S) ≡ σ</a:t>
            </a:r>
            <a:r>
              <a:rPr lang="en-US" altLang="zh-TW" sz="1800" b="1" kern="0" baseline="-25000">
                <a:solidFill>
                  <a:srgbClr val="000000"/>
                </a:solidFill>
              </a:rPr>
              <a:t>C</a:t>
            </a:r>
            <a:r>
              <a:rPr lang="en-US" altLang="zh-TW" sz="1800" b="1" kern="0">
                <a:solidFill>
                  <a:srgbClr val="000000"/>
                </a:solidFill>
              </a:rPr>
              <a:t>(R) ⋈ σ</a:t>
            </a:r>
            <a:r>
              <a:rPr lang="en-US" altLang="zh-TW" sz="1800" b="1" kern="0" baseline="-25000">
                <a:solidFill>
                  <a:srgbClr val="000000"/>
                </a:solidFill>
              </a:rPr>
              <a:t>C</a:t>
            </a:r>
            <a:r>
              <a:rPr lang="en-US" altLang="zh-TW" sz="1800" b="1" kern="0">
                <a:solidFill>
                  <a:srgbClr val="000000"/>
                </a:solidFill>
              </a:rPr>
              <a:t>(S )</a:t>
            </a:r>
            <a:endParaRPr lang="en-US" altLang="zh-TW" sz="1800" i="1" kern="0">
              <a:solidFill>
                <a:srgbClr val="000000"/>
              </a:solidFill>
            </a:endParaRPr>
          </a:p>
        </p:txBody>
      </p:sp>
    </p:spTree>
    <p:extLst>
      <p:ext uri="{BB962C8B-B14F-4D97-AF65-F5344CB8AC3E}">
        <p14:creationId xmlns:p14="http://schemas.microsoft.com/office/powerpoint/2010/main" val="173682444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solidFill>
                  <a:srgbClr val="04617B">
                    <a:shade val="90000"/>
                  </a:srgbClr>
                </a:solidFill>
              </a:rPr>
              <a:pPr>
                <a:defRPr/>
              </a:pPr>
              <a:t>14</a:t>
            </a:fld>
            <a:endParaRPr lang="en-US" altLang="en-US">
              <a:solidFill>
                <a:srgbClr val="04617B">
                  <a:shade val="90000"/>
                </a:srgbClr>
              </a:solidFill>
            </a:endParaRPr>
          </a:p>
        </p:txBody>
      </p:sp>
      <p:sp>
        <p:nvSpPr>
          <p:cNvPr id="7" name="Footer Placeholder 6"/>
          <p:cNvSpPr>
            <a:spLocks noGrp="1"/>
          </p:cNvSpPr>
          <p:nvPr>
            <p:ph type="ftr" sz="quarter" idx="11"/>
          </p:nvPr>
        </p:nvSpPr>
        <p:spPr/>
        <p:txBody>
          <a:bodyPr/>
          <a:lstStyle/>
          <a:p>
            <a:pPr>
              <a:defRPr/>
            </a:pPr>
            <a:r>
              <a:rPr lang="en-US" altLang="en-US" smtClean="0">
                <a:solidFill>
                  <a:srgbClr val="04617B">
                    <a:shade val="90000"/>
                  </a:srgbClr>
                </a:solidFill>
              </a:rPr>
              <a:t>Khoa CNTT</a:t>
            </a:r>
            <a:endParaRPr lang="en-US" altLang="en-US">
              <a:solidFill>
                <a:srgbClr val="04617B">
                  <a:shade val="90000"/>
                </a:srgbClr>
              </a:solidFill>
            </a:endParaRPr>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solidFill>
                  <a:srgbClr val="04617B">
                    <a:shade val="90000"/>
                  </a:srgbClr>
                </a:solidFill>
              </a:rPr>
              <a:pPr>
                <a:defRPr/>
              </a:pPr>
              <a:t>11:34:52</a:t>
            </a:fld>
            <a:endParaRPr lang="en-US" altLang="en-US">
              <a:solidFill>
                <a:srgbClr val="04617B">
                  <a:shade val="90000"/>
                </a:srgbClr>
              </a:solidFill>
            </a:endParaRPr>
          </a:p>
        </p:txBody>
      </p:sp>
      <p:sp>
        <p:nvSpPr>
          <p:cNvPr id="10" name="TextBox 9"/>
          <p:cNvSpPr txBox="1"/>
          <p:nvPr/>
        </p:nvSpPr>
        <p:spPr>
          <a:xfrm>
            <a:off x="6813205" y="94818"/>
            <a:ext cx="2327672" cy="300082"/>
          </a:xfrm>
          <a:prstGeom prst="rect">
            <a:avLst/>
          </a:prstGeom>
          <a:noFill/>
        </p:spPr>
        <p:txBody>
          <a:bodyPr wrap="square" rtlCol="0">
            <a:spAutoFit/>
          </a:bodyPr>
          <a:lstStyle/>
          <a:p>
            <a:pPr eaLnBrk="1" hangingPunct="1">
              <a:spcBef>
                <a:spcPct val="50000"/>
              </a:spcBef>
            </a:pPr>
            <a:r>
              <a:rPr lang="vi-VN" sz="1350" i="1" smtClean="0">
                <a:solidFill>
                  <a:srgbClr val="FFFF00"/>
                </a:solidFill>
                <a:latin typeface="Tahoma" pitchFamily="34" charset="0"/>
              </a:rPr>
              <a:t>CSDL phân tán</a:t>
            </a:r>
            <a:endParaRPr lang="vi-VN" sz="1350" i="1">
              <a:solidFill>
                <a:srgbClr val="FFFF00"/>
              </a:solidFill>
              <a:latin typeface="Tahoma" pitchFamily="34" charset="0"/>
            </a:endParaRPr>
          </a:p>
        </p:txBody>
      </p:sp>
      <p:pic>
        <p:nvPicPr>
          <p:cNvPr id="11" name="Picture 3"/>
          <p:cNvPicPr preferRelativeResize="0">
            <a:picLocks noChangeArrowheads="1"/>
          </p:cNvPicPr>
          <p:nvPr/>
        </p:nvPicPr>
        <p:blipFill>
          <a:blip r:embed="rId2" cstate="print"/>
          <a:srcRect/>
          <a:stretch>
            <a:fillRect/>
          </a:stretch>
        </p:blipFill>
        <p:spPr bwMode="auto">
          <a:xfrm flipV="1">
            <a:off x="0" y="517212"/>
            <a:ext cx="9144000" cy="34289"/>
          </a:xfrm>
          <a:prstGeom prst="rect">
            <a:avLst/>
          </a:prstGeom>
          <a:noFill/>
        </p:spPr>
      </p:pic>
      <p:sp>
        <p:nvSpPr>
          <p:cNvPr id="9" name="Rectangle 2"/>
          <p:cNvSpPr txBox="1">
            <a:spLocks noChangeArrowheads="1"/>
          </p:cNvSpPr>
          <p:nvPr/>
        </p:nvSpPr>
        <p:spPr bwMode="auto">
          <a:xfrm>
            <a:off x="107425" y="595701"/>
            <a:ext cx="8198375" cy="4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342900" indent="-342900" eaLnBrk="1" hangingPunct="1">
              <a:buFont typeface="Wingdings" panose="05000000000000000000" pitchFamily="2" charset="2"/>
              <a:buChar char="v"/>
              <a:defRPr/>
            </a:pPr>
            <a:endParaRPr lang="en-US" sz="1800" kern="0">
              <a:solidFill>
                <a:srgbClr val="333399"/>
              </a:solidFill>
              <a:latin typeface="Arial"/>
            </a:endParaRPr>
          </a:p>
        </p:txBody>
      </p:sp>
      <p:sp>
        <p:nvSpPr>
          <p:cNvPr id="12" name="Rectangle 11"/>
          <p:cNvSpPr/>
          <p:nvPr/>
        </p:nvSpPr>
        <p:spPr>
          <a:xfrm>
            <a:off x="-10234" y="71735"/>
            <a:ext cx="3068469" cy="323165"/>
          </a:xfrm>
          <a:prstGeom prst="rect">
            <a:avLst/>
          </a:prstGeom>
        </p:spPr>
        <p:txBody>
          <a:bodyPr wrap="none">
            <a:spAutoFit/>
          </a:bodyPr>
          <a:lstStyle/>
          <a:p>
            <a:pPr algn="ctr" eaLnBrk="1" hangingPunct="1">
              <a:spcBef>
                <a:spcPct val="50000"/>
              </a:spcBef>
            </a:pPr>
            <a:r>
              <a:rPr lang="en-US" sz="1500" b="1">
                <a:solidFill>
                  <a:srgbClr val="002060"/>
                </a:solidFill>
                <a:latin typeface="Tahoma" pitchFamily="34" charset="0"/>
              </a:rPr>
              <a:t>8</a:t>
            </a:r>
            <a:r>
              <a:rPr lang="vi-VN" sz="1500" b="1">
                <a:solidFill>
                  <a:srgbClr val="002060"/>
                </a:solidFill>
                <a:latin typeface="Tahoma" pitchFamily="34" charset="0"/>
              </a:rPr>
              <a:t>-</a:t>
            </a:r>
            <a:r>
              <a:rPr lang="en-US" sz="1500" b="1">
                <a:solidFill>
                  <a:srgbClr val="002060"/>
                </a:solidFill>
                <a:latin typeface="Tahoma" pitchFamily="34" charset="0"/>
              </a:rPr>
              <a:t>Xử lý truy vấn và tối ưu hóa</a:t>
            </a:r>
          </a:p>
        </p:txBody>
      </p:sp>
      <p:sp>
        <p:nvSpPr>
          <p:cNvPr id="13" name="Rectangle 2"/>
          <p:cNvSpPr txBox="1">
            <a:spLocks noChangeArrowheads="1"/>
          </p:cNvSpPr>
          <p:nvPr/>
        </p:nvSpPr>
        <p:spPr bwMode="auto">
          <a:xfrm>
            <a:off x="74763" y="759668"/>
            <a:ext cx="5912375" cy="4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342900" indent="-342900" eaLnBrk="1" hangingPunct="1">
              <a:buFont typeface="Wingdings" panose="05000000000000000000" pitchFamily="2" charset="2"/>
              <a:buChar char="v"/>
              <a:defRPr/>
            </a:pPr>
            <a:r>
              <a:rPr lang="en-US" sz="1800" b="1" i="1" kern="0">
                <a:solidFill>
                  <a:srgbClr val="333399"/>
                </a:solidFill>
                <a:latin typeface="Arial"/>
              </a:rPr>
              <a:t>Các luật viết lại truy vấn (tương đương) </a:t>
            </a:r>
          </a:p>
        </p:txBody>
      </p:sp>
      <p:sp>
        <p:nvSpPr>
          <p:cNvPr id="14" name="Rectangle 2">
            <a:extLst>
              <a:ext uri="{FF2B5EF4-FFF2-40B4-BE49-F238E27FC236}"/>
            </a:extLst>
          </p:cNvPr>
          <p:cNvSpPr txBox="1">
            <a:spLocks noChangeArrowheads="1"/>
          </p:cNvSpPr>
          <p:nvPr/>
        </p:nvSpPr>
        <p:spPr bwMode="auto">
          <a:xfrm>
            <a:off x="311728" y="1779051"/>
            <a:ext cx="6242447" cy="130294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457200" indent="-457200" eaLnBrk="1" hangingPunct="1">
              <a:lnSpc>
                <a:spcPct val="110000"/>
              </a:lnSpc>
              <a:buClr>
                <a:srgbClr val="0000FF"/>
              </a:buClr>
              <a:buFont typeface="Wingdings" panose="05000000000000000000" pitchFamily="2" charset="2"/>
              <a:buAutoNum type="arabicPeriod" startAt="7"/>
              <a:defRPr/>
            </a:pPr>
            <a:r>
              <a:rPr lang="en-US" altLang="zh-TW" sz="1950">
                <a:solidFill>
                  <a:srgbClr val="000000"/>
                </a:solidFill>
              </a:rPr>
              <a:t>Giao hoán </a:t>
            </a:r>
            <a:r>
              <a:rPr lang="pt-BR" sz="1950" b="1">
                <a:solidFill>
                  <a:prstClr val="black"/>
                </a:solidFill>
                <a:sym typeface="Symbol" pitchFamily="18" charset="2"/>
              </a:rPr>
              <a:t></a:t>
            </a:r>
            <a:r>
              <a:rPr lang="en-US" altLang="zh-TW" sz="1950">
                <a:solidFill>
                  <a:srgbClr val="000000"/>
                </a:solidFill>
              </a:rPr>
              <a:t> với </a:t>
            </a:r>
            <a:r>
              <a:rPr lang="en-US" altLang="zh-TW" sz="1950">
                <a:solidFill>
                  <a:srgbClr val="000000"/>
                </a:solidFill>
                <a:cs typeface="Arial Unicode MS" pitchFamily="34" charset="-128"/>
              </a:rPr>
              <a:t>⋈ ( </a:t>
            </a:r>
            <a:r>
              <a:rPr lang="en-US" altLang="zh-TW" sz="1950" smtClean="0">
                <a:solidFill>
                  <a:srgbClr val="000000"/>
                </a:solidFill>
                <a:cs typeface="Arial Unicode MS" pitchFamily="34" charset="-128"/>
              </a:rPr>
              <a:t>hoặc</a:t>
            </a:r>
            <a:r>
              <a:rPr lang="en-US" altLang="zh-TW" sz="1950" smtClean="0">
                <a:solidFill>
                  <a:srgbClr val="000000"/>
                </a:solidFill>
                <a:cs typeface="Arial Unicode MS" pitchFamily="34" charset="-128"/>
              </a:rPr>
              <a:t> </a:t>
            </a:r>
            <a:r>
              <a:rPr lang="en-US" altLang="zh-TW" sz="1950" b="1">
                <a:solidFill>
                  <a:srgbClr val="000000"/>
                </a:solidFill>
                <a:cs typeface="Arial Unicode MS" pitchFamily="34" charset="-128"/>
                <a:sym typeface="Symbol" pitchFamily="18" charset="2"/>
              </a:rPr>
              <a:t></a:t>
            </a:r>
            <a:r>
              <a:rPr lang="en-US" altLang="zh-TW" sz="1950">
                <a:solidFill>
                  <a:srgbClr val="000000"/>
                </a:solidFill>
                <a:cs typeface="Arial Unicode MS" pitchFamily="34" charset="-128"/>
              </a:rPr>
              <a:t> ) </a:t>
            </a:r>
            <a:br>
              <a:rPr lang="en-US" altLang="zh-TW" sz="1950">
                <a:solidFill>
                  <a:srgbClr val="000000"/>
                </a:solidFill>
                <a:cs typeface="Arial Unicode MS" pitchFamily="34" charset="-128"/>
              </a:rPr>
            </a:br>
            <a:r>
              <a:rPr lang="en-US" altLang="zh-TW" sz="1950">
                <a:solidFill>
                  <a:srgbClr val="000000"/>
                </a:solidFill>
                <a:cs typeface="Arial Unicode MS" pitchFamily="34" charset="-128"/>
              </a:rPr>
              <a:t> </a:t>
            </a:r>
            <a:r>
              <a:rPr lang="pt-BR" sz="1950" b="1">
                <a:solidFill>
                  <a:prstClr val="black"/>
                </a:solidFill>
                <a:sym typeface="Symbol" pitchFamily="18" charset="2"/>
              </a:rPr>
              <a:t></a:t>
            </a:r>
            <a:r>
              <a:rPr lang="en-US" altLang="zh-TW" sz="1950" b="1" baseline="-25000">
                <a:solidFill>
                  <a:srgbClr val="000000"/>
                </a:solidFill>
              </a:rPr>
              <a:t>L</a:t>
            </a:r>
            <a:r>
              <a:rPr lang="en-US" altLang="zh-TW" sz="1950" b="1">
                <a:solidFill>
                  <a:srgbClr val="000000"/>
                </a:solidFill>
              </a:rPr>
              <a:t>( R ⋈ </a:t>
            </a:r>
            <a:r>
              <a:rPr lang="en-US" altLang="zh-TW" sz="1950" b="1" baseline="-25000">
                <a:solidFill>
                  <a:srgbClr val="000000"/>
                </a:solidFill>
              </a:rPr>
              <a:t>C</a:t>
            </a:r>
            <a:r>
              <a:rPr lang="en-US" altLang="zh-TW" sz="1950" b="1">
                <a:solidFill>
                  <a:srgbClr val="000000"/>
                </a:solidFill>
              </a:rPr>
              <a:t> S)≡(</a:t>
            </a:r>
            <a:r>
              <a:rPr lang="pt-BR" sz="1950" b="1">
                <a:solidFill>
                  <a:prstClr val="black"/>
                </a:solidFill>
                <a:sym typeface="Symbol" pitchFamily="18" charset="2"/>
              </a:rPr>
              <a:t></a:t>
            </a:r>
            <a:r>
              <a:rPr lang="en-US" altLang="zh-TW" sz="1950" b="1" baseline="-25000">
                <a:solidFill>
                  <a:srgbClr val="000000"/>
                </a:solidFill>
              </a:rPr>
              <a:t>A1,</a:t>
            </a:r>
            <a:r>
              <a:rPr lang="en-US" altLang="zh-TW" sz="1950" b="1" baseline="-25000">
                <a:solidFill>
                  <a:srgbClr val="000000"/>
                </a:solidFill>
                <a:latin typeface="Times New Roman" pitchFamily="18" charset="0"/>
              </a:rPr>
              <a:t>…</a:t>
            </a:r>
            <a:r>
              <a:rPr lang="en-US" altLang="zh-TW" sz="1950" b="1" baseline="-25000">
                <a:solidFill>
                  <a:srgbClr val="000000"/>
                </a:solidFill>
              </a:rPr>
              <a:t>,An</a:t>
            </a:r>
            <a:r>
              <a:rPr lang="en-US" altLang="zh-TW" sz="1950" b="1">
                <a:solidFill>
                  <a:srgbClr val="000000"/>
                </a:solidFill>
              </a:rPr>
              <a:t> (R)) ⋈ </a:t>
            </a:r>
            <a:r>
              <a:rPr lang="en-US" altLang="zh-TW" sz="1950" b="1" baseline="-25000">
                <a:solidFill>
                  <a:srgbClr val="000000"/>
                </a:solidFill>
              </a:rPr>
              <a:t>C</a:t>
            </a:r>
            <a:r>
              <a:rPr lang="en-US" altLang="zh-TW" sz="1950" b="1">
                <a:solidFill>
                  <a:srgbClr val="000000"/>
                </a:solidFill>
              </a:rPr>
              <a:t> (</a:t>
            </a:r>
            <a:r>
              <a:rPr lang="pt-BR" sz="1950" b="1">
                <a:solidFill>
                  <a:prstClr val="black"/>
                </a:solidFill>
                <a:sym typeface="Symbol" pitchFamily="18" charset="2"/>
              </a:rPr>
              <a:t></a:t>
            </a:r>
            <a:r>
              <a:rPr lang="en-US" altLang="zh-TW" sz="1950" b="1" baseline="-25000">
                <a:solidFill>
                  <a:srgbClr val="000000"/>
                </a:solidFill>
              </a:rPr>
              <a:t>B1,</a:t>
            </a:r>
            <a:r>
              <a:rPr lang="en-US" altLang="zh-TW" sz="1950" b="1" baseline="-25000">
                <a:solidFill>
                  <a:srgbClr val="000000"/>
                </a:solidFill>
                <a:latin typeface="Times New Roman" pitchFamily="18" charset="0"/>
              </a:rPr>
              <a:t>…</a:t>
            </a:r>
            <a:r>
              <a:rPr lang="en-US" altLang="zh-TW" sz="1950" b="1" baseline="-25000">
                <a:solidFill>
                  <a:srgbClr val="000000"/>
                </a:solidFill>
              </a:rPr>
              <a:t>,Bm</a:t>
            </a:r>
            <a:r>
              <a:rPr lang="en-US" altLang="zh-TW" sz="1950" b="1">
                <a:solidFill>
                  <a:srgbClr val="000000"/>
                </a:solidFill>
              </a:rPr>
              <a:t> (S))</a:t>
            </a:r>
            <a:br>
              <a:rPr lang="en-US" altLang="zh-TW" sz="1950" b="1">
                <a:solidFill>
                  <a:srgbClr val="000000"/>
                </a:solidFill>
              </a:rPr>
            </a:br>
            <a:r>
              <a:rPr lang="en-US" altLang="zh-TW" sz="1950">
                <a:solidFill>
                  <a:srgbClr val="000000"/>
                </a:solidFill>
              </a:rPr>
              <a:t> </a:t>
            </a:r>
            <a:r>
              <a:rPr lang="en-US" altLang="zh-TW" sz="1950" i="1">
                <a:solidFill>
                  <a:srgbClr val="000000"/>
                </a:solidFill>
              </a:rPr>
              <a:t>nếu:</a:t>
            </a:r>
            <a:r>
              <a:rPr lang="en-US" altLang="zh-TW" sz="1950">
                <a:solidFill>
                  <a:srgbClr val="000000"/>
                </a:solidFill>
              </a:rPr>
              <a:t>	L = { A1,</a:t>
            </a:r>
            <a:r>
              <a:rPr lang="en-US" altLang="zh-TW" sz="1950">
                <a:solidFill>
                  <a:srgbClr val="000000"/>
                </a:solidFill>
                <a:latin typeface="Times New Roman" pitchFamily="18" charset="0"/>
              </a:rPr>
              <a:t>…</a:t>
            </a:r>
            <a:r>
              <a:rPr lang="en-US" altLang="zh-TW" sz="1950">
                <a:solidFill>
                  <a:srgbClr val="000000"/>
                </a:solidFill>
              </a:rPr>
              <a:t>, An, B1,</a:t>
            </a:r>
            <a:r>
              <a:rPr lang="en-US" altLang="zh-TW" sz="1950">
                <a:solidFill>
                  <a:srgbClr val="000000"/>
                </a:solidFill>
                <a:latin typeface="Times New Roman" pitchFamily="18" charset="0"/>
              </a:rPr>
              <a:t>…</a:t>
            </a:r>
            <a:r>
              <a:rPr lang="en-US" altLang="zh-TW" sz="1950">
                <a:solidFill>
                  <a:srgbClr val="000000"/>
                </a:solidFill>
              </a:rPr>
              <a:t>, Bm }</a:t>
            </a:r>
            <a:br>
              <a:rPr lang="en-US" altLang="zh-TW" sz="1950">
                <a:solidFill>
                  <a:srgbClr val="000000"/>
                </a:solidFill>
              </a:rPr>
            </a:br>
            <a:r>
              <a:rPr lang="en-US" altLang="zh-TW" sz="1950">
                <a:solidFill>
                  <a:srgbClr val="000000"/>
                </a:solidFill>
              </a:rPr>
              <a:t> 		và C chỉ liên quan tới L</a:t>
            </a:r>
          </a:p>
          <a:p>
            <a:pPr marL="457200" indent="-457200" eaLnBrk="1" hangingPunct="1">
              <a:lnSpc>
                <a:spcPct val="140000"/>
              </a:lnSpc>
              <a:buClr>
                <a:srgbClr val="0000FF"/>
              </a:buClr>
              <a:buNone/>
              <a:defRPr/>
            </a:pPr>
            <a:r>
              <a:rPr lang="en-US" altLang="zh-TW" sz="1950">
                <a:solidFill>
                  <a:srgbClr val="000000"/>
                </a:solidFill>
              </a:rPr>
              <a:t>       </a:t>
            </a:r>
            <a:endParaRPr lang="en-US" altLang="zh-TW" sz="1950" b="1" dirty="0">
              <a:solidFill>
                <a:srgbClr val="000000"/>
              </a:solidFill>
              <a:effectLst>
                <a:outerShdw blurRad="38100" dist="38100" dir="2700000" algn="tl">
                  <a:srgbClr val="C0C0C0"/>
                </a:outerShdw>
              </a:effectLst>
            </a:endParaRPr>
          </a:p>
        </p:txBody>
      </p:sp>
      <p:sp>
        <p:nvSpPr>
          <p:cNvPr id="18" name="Rectangle 2">
            <a:extLst>
              <a:ext uri="{FF2B5EF4-FFF2-40B4-BE49-F238E27FC236}"/>
            </a:extLst>
          </p:cNvPr>
          <p:cNvSpPr txBox="1">
            <a:spLocks noChangeArrowheads="1"/>
          </p:cNvSpPr>
          <p:nvPr/>
        </p:nvSpPr>
        <p:spPr bwMode="auto">
          <a:xfrm>
            <a:off x="311728" y="3370034"/>
            <a:ext cx="7684325" cy="949965"/>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457200" indent="-457200" eaLnBrk="1" hangingPunct="1">
              <a:lnSpc>
                <a:spcPct val="110000"/>
              </a:lnSpc>
              <a:buClr>
                <a:srgbClr val="0000FF"/>
              </a:buClr>
              <a:buFont typeface="Wingdings" panose="05000000000000000000" pitchFamily="2" charset="2"/>
              <a:buAutoNum type="arabicPeriod" startAt="8"/>
              <a:defRPr/>
            </a:pPr>
            <a:r>
              <a:rPr lang="en-US" altLang="zh-TW" sz="1950">
                <a:solidFill>
                  <a:srgbClr val="000000"/>
                </a:solidFill>
              </a:rPr>
              <a:t>Giao hoán của các phép toán tập hợp: </a:t>
            </a:r>
            <a:r>
              <a:rPr lang="en-US" sz="1950">
                <a:solidFill>
                  <a:srgbClr val="000000"/>
                </a:solidFill>
                <a:ea typeface="PMingLiU" pitchFamily="18" charset="-120"/>
              </a:rPr>
              <a:t>      </a:t>
            </a:r>
            <a:r>
              <a:rPr lang="en-US" altLang="zh-TW" sz="1950">
                <a:solidFill>
                  <a:prstClr val="black"/>
                </a:solidFill>
                <a:sym typeface="Symbol" panose="05050102010706020507" pitchFamily="18" charset="2"/>
              </a:rPr>
              <a:t>, </a:t>
            </a:r>
            <a:endParaRPr lang="en-US" altLang="zh-TW" sz="1950" b="1">
              <a:solidFill>
                <a:srgbClr val="000000"/>
              </a:solidFill>
              <a:effectLst>
                <a:outerShdw blurRad="38100" dist="38100" dir="2700000" algn="tl">
                  <a:srgbClr val="C0C0C0"/>
                </a:outerShdw>
              </a:effectLst>
            </a:endParaRPr>
          </a:p>
          <a:p>
            <a:pPr marL="457200" indent="-457200" eaLnBrk="1" hangingPunct="1">
              <a:lnSpc>
                <a:spcPct val="140000"/>
              </a:lnSpc>
              <a:buClr>
                <a:srgbClr val="0000FF"/>
              </a:buClr>
              <a:buNone/>
              <a:defRPr/>
            </a:pPr>
            <a:r>
              <a:rPr lang="en-US" altLang="zh-TW" sz="1950">
                <a:solidFill>
                  <a:srgbClr val="000000"/>
                </a:solidFill>
              </a:rPr>
              <a:t>       R </a:t>
            </a:r>
            <a:r>
              <a:rPr lang="en-US" altLang="zh-TW" sz="1950">
                <a:solidFill>
                  <a:prstClr val="black"/>
                </a:solidFill>
                <a:sym typeface="Symbol" panose="05050102010706020507" pitchFamily="18" charset="2"/>
              </a:rPr>
              <a:t> S </a:t>
            </a:r>
            <a:r>
              <a:rPr lang="en-US" altLang="zh-TW" sz="1950" b="1">
                <a:solidFill>
                  <a:srgbClr val="000000"/>
                </a:solidFill>
              </a:rPr>
              <a:t>≡ S </a:t>
            </a:r>
            <a:r>
              <a:rPr lang="en-US" altLang="zh-TW" sz="1950">
                <a:solidFill>
                  <a:prstClr val="black"/>
                </a:solidFill>
                <a:sym typeface="Symbol" panose="05050102010706020507" pitchFamily="18" charset="2"/>
              </a:rPr>
              <a:t> </a:t>
            </a:r>
            <a:r>
              <a:rPr lang="en-US" altLang="zh-TW" sz="1950" b="1">
                <a:solidFill>
                  <a:srgbClr val="000000"/>
                </a:solidFill>
              </a:rPr>
              <a:t>R ; </a:t>
            </a:r>
            <a:r>
              <a:rPr lang="en-US" altLang="zh-TW" sz="1950">
                <a:solidFill>
                  <a:srgbClr val="000000"/>
                </a:solidFill>
              </a:rPr>
              <a:t>R </a:t>
            </a:r>
            <a:r>
              <a:rPr lang="en-US" altLang="zh-TW" sz="1950">
                <a:solidFill>
                  <a:prstClr val="black"/>
                </a:solidFill>
                <a:sym typeface="Symbol" panose="05050102010706020507" pitchFamily="18" charset="2"/>
              </a:rPr>
              <a:t> S </a:t>
            </a:r>
            <a:r>
              <a:rPr lang="en-US" altLang="zh-TW" sz="1950" b="1">
                <a:solidFill>
                  <a:srgbClr val="000000"/>
                </a:solidFill>
              </a:rPr>
              <a:t>≡ S </a:t>
            </a:r>
            <a:r>
              <a:rPr lang="en-US" altLang="zh-TW" sz="1950">
                <a:solidFill>
                  <a:prstClr val="black"/>
                </a:solidFill>
                <a:sym typeface="Symbol" panose="05050102010706020507" pitchFamily="18" charset="2"/>
              </a:rPr>
              <a:t> </a:t>
            </a:r>
            <a:r>
              <a:rPr lang="en-US" altLang="zh-TW" sz="1950" b="1">
                <a:solidFill>
                  <a:srgbClr val="000000"/>
                </a:solidFill>
              </a:rPr>
              <a:t>R</a:t>
            </a:r>
            <a:endParaRPr lang="en-US" altLang="zh-TW" sz="1950" b="1" dirty="0">
              <a:solidFill>
                <a:srgbClr val="000000"/>
              </a:solidFill>
              <a:effectLst>
                <a:outerShdw blurRad="38100" dist="38100" dir="2700000" algn="tl">
                  <a:srgbClr val="C0C0C0"/>
                </a:outerShdw>
              </a:effectLst>
            </a:endParaRPr>
          </a:p>
        </p:txBody>
      </p:sp>
    </p:spTree>
    <p:extLst>
      <p:ext uri="{BB962C8B-B14F-4D97-AF65-F5344CB8AC3E}">
        <p14:creationId xmlns:p14="http://schemas.microsoft.com/office/powerpoint/2010/main" val="826544618"/>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solidFill>
                  <a:srgbClr val="04617B">
                    <a:shade val="90000"/>
                  </a:srgbClr>
                </a:solidFill>
              </a:rPr>
              <a:pPr>
                <a:defRPr/>
              </a:pPr>
              <a:t>15</a:t>
            </a:fld>
            <a:endParaRPr lang="en-US" altLang="en-US">
              <a:solidFill>
                <a:srgbClr val="04617B">
                  <a:shade val="90000"/>
                </a:srgbClr>
              </a:solidFill>
            </a:endParaRPr>
          </a:p>
        </p:txBody>
      </p:sp>
      <p:sp>
        <p:nvSpPr>
          <p:cNvPr id="7" name="Footer Placeholder 6"/>
          <p:cNvSpPr>
            <a:spLocks noGrp="1"/>
          </p:cNvSpPr>
          <p:nvPr>
            <p:ph type="ftr" sz="quarter" idx="11"/>
          </p:nvPr>
        </p:nvSpPr>
        <p:spPr/>
        <p:txBody>
          <a:bodyPr/>
          <a:lstStyle/>
          <a:p>
            <a:pPr>
              <a:defRPr/>
            </a:pPr>
            <a:r>
              <a:rPr lang="en-US" altLang="en-US" smtClean="0">
                <a:solidFill>
                  <a:srgbClr val="04617B">
                    <a:shade val="90000"/>
                  </a:srgbClr>
                </a:solidFill>
              </a:rPr>
              <a:t>Khoa CNTT</a:t>
            </a:r>
            <a:endParaRPr lang="en-US" altLang="en-US">
              <a:solidFill>
                <a:srgbClr val="04617B">
                  <a:shade val="90000"/>
                </a:srgbClr>
              </a:solidFill>
            </a:endParaRPr>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solidFill>
                  <a:srgbClr val="04617B">
                    <a:shade val="90000"/>
                  </a:srgbClr>
                </a:solidFill>
              </a:rPr>
              <a:pPr>
                <a:defRPr/>
              </a:pPr>
              <a:t>11:34:52</a:t>
            </a:fld>
            <a:endParaRPr lang="en-US" altLang="en-US">
              <a:solidFill>
                <a:srgbClr val="04617B">
                  <a:shade val="90000"/>
                </a:srgbClr>
              </a:solidFill>
            </a:endParaRPr>
          </a:p>
        </p:txBody>
      </p:sp>
      <p:sp>
        <p:nvSpPr>
          <p:cNvPr id="10" name="TextBox 9"/>
          <p:cNvSpPr txBox="1"/>
          <p:nvPr/>
        </p:nvSpPr>
        <p:spPr>
          <a:xfrm>
            <a:off x="6813205" y="22810"/>
            <a:ext cx="2327672" cy="300082"/>
          </a:xfrm>
          <a:prstGeom prst="rect">
            <a:avLst/>
          </a:prstGeom>
          <a:noFill/>
        </p:spPr>
        <p:txBody>
          <a:bodyPr wrap="square" rtlCol="0">
            <a:spAutoFit/>
          </a:bodyPr>
          <a:lstStyle/>
          <a:p>
            <a:pPr eaLnBrk="1" hangingPunct="1">
              <a:spcBef>
                <a:spcPct val="50000"/>
              </a:spcBef>
            </a:pPr>
            <a:r>
              <a:rPr lang="vi-VN" sz="1350" i="1" smtClean="0">
                <a:solidFill>
                  <a:srgbClr val="FFFF00"/>
                </a:solidFill>
                <a:latin typeface="Tahoma" pitchFamily="34" charset="0"/>
              </a:rPr>
              <a:t>CSDL phân tán</a:t>
            </a:r>
            <a:endParaRPr lang="vi-VN" sz="1350" i="1">
              <a:solidFill>
                <a:srgbClr val="FFFF00"/>
              </a:solidFill>
              <a:latin typeface="Tahoma" pitchFamily="34" charset="0"/>
            </a:endParaRPr>
          </a:p>
        </p:txBody>
      </p:sp>
      <p:pic>
        <p:nvPicPr>
          <p:cNvPr id="11" name="Picture 3"/>
          <p:cNvPicPr preferRelativeResize="0">
            <a:picLocks noChangeArrowheads="1"/>
          </p:cNvPicPr>
          <p:nvPr/>
        </p:nvPicPr>
        <p:blipFill>
          <a:blip r:embed="rId2" cstate="print"/>
          <a:srcRect/>
          <a:stretch>
            <a:fillRect/>
          </a:stretch>
        </p:blipFill>
        <p:spPr bwMode="auto">
          <a:xfrm flipV="1">
            <a:off x="0" y="445204"/>
            <a:ext cx="9144000" cy="34289"/>
          </a:xfrm>
          <a:prstGeom prst="rect">
            <a:avLst/>
          </a:prstGeom>
          <a:noFill/>
        </p:spPr>
      </p:pic>
      <p:sp>
        <p:nvSpPr>
          <p:cNvPr id="9" name="Rectangle 2"/>
          <p:cNvSpPr txBox="1">
            <a:spLocks noChangeArrowheads="1"/>
          </p:cNvSpPr>
          <p:nvPr/>
        </p:nvSpPr>
        <p:spPr bwMode="auto">
          <a:xfrm>
            <a:off x="107425" y="1240315"/>
            <a:ext cx="8198375" cy="4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342900" indent="-342900" eaLnBrk="1" hangingPunct="1">
              <a:buFont typeface="Wingdings" panose="05000000000000000000" pitchFamily="2" charset="2"/>
              <a:buChar char="v"/>
              <a:defRPr/>
            </a:pPr>
            <a:endParaRPr lang="en-US" sz="1800" kern="0">
              <a:solidFill>
                <a:srgbClr val="333399"/>
              </a:solidFill>
              <a:latin typeface="Arial"/>
            </a:endParaRPr>
          </a:p>
        </p:txBody>
      </p:sp>
      <p:sp>
        <p:nvSpPr>
          <p:cNvPr id="12" name="Rectangle 11"/>
          <p:cNvSpPr/>
          <p:nvPr/>
        </p:nvSpPr>
        <p:spPr>
          <a:xfrm>
            <a:off x="-10234" y="-273"/>
            <a:ext cx="3068469" cy="323165"/>
          </a:xfrm>
          <a:prstGeom prst="rect">
            <a:avLst/>
          </a:prstGeom>
        </p:spPr>
        <p:txBody>
          <a:bodyPr wrap="none">
            <a:spAutoFit/>
          </a:bodyPr>
          <a:lstStyle/>
          <a:p>
            <a:pPr algn="ctr" eaLnBrk="1" hangingPunct="1">
              <a:spcBef>
                <a:spcPct val="50000"/>
              </a:spcBef>
            </a:pPr>
            <a:r>
              <a:rPr lang="en-US" sz="1500" b="1">
                <a:solidFill>
                  <a:srgbClr val="002060"/>
                </a:solidFill>
                <a:latin typeface="Tahoma" pitchFamily="34" charset="0"/>
              </a:rPr>
              <a:t>8</a:t>
            </a:r>
            <a:r>
              <a:rPr lang="vi-VN" sz="1500" b="1">
                <a:solidFill>
                  <a:srgbClr val="002060"/>
                </a:solidFill>
                <a:latin typeface="Tahoma" pitchFamily="34" charset="0"/>
              </a:rPr>
              <a:t>-</a:t>
            </a:r>
            <a:r>
              <a:rPr lang="en-US" sz="1500" b="1">
                <a:solidFill>
                  <a:srgbClr val="002060"/>
                </a:solidFill>
                <a:latin typeface="Tahoma" pitchFamily="34" charset="0"/>
              </a:rPr>
              <a:t>Xử lý truy vấn và tối ưu hóa</a:t>
            </a:r>
          </a:p>
        </p:txBody>
      </p:sp>
      <p:sp>
        <p:nvSpPr>
          <p:cNvPr id="13" name="Rectangle 2"/>
          <p:cNvSpPr txBox="1">
            <a:spLocks noChangeArrowheads="1"/>
          </p:cNvSpPr>
          <p:nvPr/>
        </p:nvSpPr>
        <p:spPr bwMode="auto">
          <a:xfrm>
            <a:off x="88791" y="738883"/>
            <a:ext cx="5912375" cy="4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342900" indent="-342900" eaLnBrk="1" hangingPunct="1">
              <a:buFont typeface="Wingdings" panose="05000000000000000000" pitchFamily="2" charset="2"/>
              <a:buChar char="v"/>
              <a:defRPr/>
            </a:pPr>
            <a:r>
              <a:rPr lang="en-US" sz="1800" b="1" i="1" kern="0">
                <a:solidFill>
                  <a:srgbClr val="333399"/>
                </a:solidFill>
                <a:latin typeface="Arial"/>
              </a:rPr>
              <a:t>Các luật viết lại truy vấn (tương đương) </a:t>
            </a:r>
          </a:p>
        </p:txBody>
      </p:sp>
      <p:sp>
        <p:nvSpPr>
          <p:cNvPr id="15" name="Rectangle 2">
            <a:extLst>
              <a:ext uri="{FF2B5EF4-FFF2-40B4-BE49-F238E27FC236}"/>
            </a:extLst>
          </p:cNvPr>
          <p:cNvSpPr txBox="1">
            <a:spLocks noChangeArrowheads="1"/>
          </p:cNvSpPr>
          <p:nvPr/>
        </p:nvSpPr>
        <p:spPr bwMode="auto">
          <a:xfrm>
            <a:off x="552203" y="1859844"/>
            <a:ext cx="6588919" cy="2415623"/>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85763" indent="-385763" eaLnBrk="1" hangingPunct="1">
              <a:lnSpc>
                <a:spcPct val="120000"/>
              </a:lnSpc>
              <a:buClr>
                <a:srgbClr val="0000FF"/>
              </a:buClr>
              <a:buFont typeface="+mj-lt"/>
              <a:buAutoNum type="arabicPeriod" startAt="9"/>
              <a:defRPr/>
            </a:pPr>
            <a:r>
              <a:rPr lang="en-US" altLang="zh-TW" sz="1950">
                <a:solidFill>
                  <a:srgbClr val="000000"/>
                </a:solidFill>
              </a:rPr>
              <a:t> Kết hợp các phép toán </a:t>
            </a:r>
            <a:r>
              <a:rPr lang="en-US" altLang="zh-TW" sz="1950">
                <a:solidFill>
                  <a:srgbClr val="000000"/>
                </a:solidFill>
                <a:cs typeface="Arial Unicode MS" pitchFamily="34" charset="-128"/>
              </a:rPr>
              <a:t>⋈, </a:t>
            </a:r>
            <a:r>
              <a:rPr lang="en-US" altLang="zh-TW" sz="1950">
                <a:solidFill>
                  <a:prstClr val="black"/>
                </a:solidFill>
                <a:sym typeface="Symbol" panose="05050102010706020507" pitchFamily="18" charset="2"/>
              </a:rPr>
              <a:t>, </a:t>
            </a:r>
          </a:p>
          <a:p>
            <a:pPr marL="0" indent="0" eaLnBrk="1" hangingPunct="1">
              <a:lnSpc>
                <a:spcPct val="120000"/>
              </a:lnSpc>
              <a:buClr>
                <a:srgbClr val="0000FF"/>
              </a:buClr>
              <a:buNone/>
              <a:defRPr/>
            </a:pPr>
            <a:r>
              <a:rPr lang="en-US" altLang="zh-TW" sz="1950" b="1">
                <a:solidFill>
                  <a:srgbClr val="000000"/>
                </a:solidFill>
                <a:sym typeface="Symbol" panose="05050102010706020507" pitchFamily="18" charset="2"/>
              </a:rPr>
              <a:t>	</a:t>
            </a:r>
            <a:r>
              <a:rPr lang="en-US" altLang="zh-TW" sz="1950" b="1">
                <a:solidFill>
                  <a:srgbClr val="000000"/>
                </a:solidFill>
              </a:rPr>
              <a:t>(R </a:t>
            </a:r>
            <a:r>
              <a:rPr lang="en-US" altLang="zh-TW" sz="1950" b="1">
                <a:solidFill>
                  <a:srgbClr val="000000"/>
                </a:solidFill>
                <a:sym typeface="Kingsoft Phonetic Plain" pitchFamily="2" charset="2"/>
              </a:rPr>
              <a:t></a:t>
            </a:r>
            <a:r>
              <a:rPr lang="en-US" altLang="zh-TW" sz="1950" b="1">
                <a:solidFill>
                  <a:srgbClr val="000000"/>
                </a:solidFill>
              </a:rPr>
              <a:t> S) </a:t>
            </a:r>
            <a:r>
              <a:rPr lang="en-US" altLang="zh-TW" sz="1950" b="1">
                <a:solidFill>
                  <a:srgbClr val="000000"/>
                </a:solidFill>
                <a:sym typeface="Kingsoft Phonetic Plain" pitchFamily="2" charset="2"/>
              </a:rPr>
              <a:t></a:t>
            </a:r>
            <a:r>
              <a:rPr lang="en-US" altLang="zh-TW" sz="1950" b="1" baseline="30000">
                <a:solidFill>
                  <a:srgbClr val="000000"/>
                </a:solidFill>
                <a:sym typeface="Kingsoft Phonetic Plain" pitchFamily="2" charset="2"/>
              </a:rPr>
              <a:t> </a:t>
            </a:r>
            <a:r>
              <a:rPr lang="en-US" altLang="zh-TW" sz="1950" b="1">
                <a:solidFill>
                  <a:srgbClr val="000000"/>
                </a:solidFill>
                <a:sym typeface="Kingsoft Phonetic Plain" pitchFamily="2" charset="2"/>
              </a:rPr>
              <a:t>T </a:t>
            </a:r>
            <a:r>
              <a:rPr lang="en-US" altLang="zh-TW" sz="1950" b="1">
                <a:solidFill>
                  <a:srgbClr val="000000"/>
                </a:solidFill>
              </a:rPr>
              <a:t>≡ R </a:t>
            </a:r>
            <a:r>
              <a:rPr lang="en-US" altLang="zh-TW" sz="1950" b="1">
                <a:solidFill>
                  <a:srgbClr val="000000"/>
                </a:solidFill>
                <a:sym typeface="Kingsoft Phonetic Plain" pitchFamily="2" charset="2"/>
              </a:rPr>
              <a:t></a:t>
            </a:r>
            <a:r>
              <a:rPr lang="en-US" altLang="zh-TW" sz="1950" b="1">
                <a:solidFill>
                  <a:srgbClr val="000000"/>
                </a:solidFill>
              </a:rPr>
              <a:t> ( S </a:t>
            </a:r>
            <a:r>
              <a:rPr lang="en-US" altLang="zh-TW" sz="1950" b="1">
                <a:solidFill>
                  <a:srgbClr val="000000"/>
                </a:solidFill>
                <a:sym typeface="Kingsoft Phonetic Plain" pitchFamily="2" charset="2"/>
              </a:rPr>
              <a:t></a:t>
            </a:r>
            <a:r>
              <a:rPr lang="en-US" altLang="zh-TW" sz="1950" b="1">
                <a:solidFill>
                  <a:srgbClr val="000000"/>
                </a:solidFill>
              </a:rPr>
              <a:t> T )</a:t>
            </a:r>
          </a:p>
          <a:p>
            <a:pPr marL="457200" indent="-457200" eaLnBrk="1" hangingPunct="1">
              <a:lnSpc>
                <a:spcPct val="120000"/>
              </a:lnSpc>
              <a:buClr>
                <a:srgbClr val="0000FF"/>
              </a:buClr>
              <a:buFont typeface="+mj-lt"/>
              <a:buAutoNum type="arabicPeriod" startAt="10"/>
              <a:defRPr/>
            </a:pPr>
            <a:r>
              <a:rPr lang="en-US" altLang="zh-TW" sz="1950">
                <a:solidFill>
                  <a:srgbClr val="000000"/>
                </a:solidFill>
              </a:rPr>
              <a:t>Kết hợp σ với các phép toán tập hợp</a:t>
            </a:r>
            <a:br>
              <a:rPr lang="en-US" altLang="zh-TW" sz="1950">
                <a:solidFill>
                  <a:srgbClr val="000000"/>
                </a:solidFill>
              </a:rPr>
            </a:br>
            <a:r>
              <a:rPr lang="en-US" altLang="zh-TW" sz="1950">
                <a:solidFill>
                  <a:srgbClr val="000000"/>
                </a:solidFill>
              </a:rPr>
              <a:t> </a:t>
            </a:r>
            <a:r>
              <a:rPr lang="en-US" altLang="zh-TW" sz="1950" b="1">
                <a:solidFill>
                  <a:srgbClr val="000000"/>
                </a:solidFill>
              </a:rPr>
              <a:t>σ</a:t>
            </a:r>
            <a:r>
              <a:rPr lang="en-US" altLang="zh-TW" sz="1950" b="1" baseline="-25000">
                <a:solidFill>
                  <a:srgbClr val="000000"/>
                </a:solidFill>
              </a:rPr>
              <a:t>C</a:t>
            </a:r>
            <a:r>
              <a:rPr lang="en-US" altLang="zh-TW" sz="1950" b="1">
                <a:solidFill>
                  <a:srgbClr val="000000"/>
                </a:solidFill>
              </a:rPr>
              <a:t> ( R </a:t>
            </a:r>
            <a:r>
              <a:rPr lang="en-US" altLang="zh-TW" sz="1950" b="1">
                <a:solidFill>
                  <a:srgbClr val="000000"/>
                </a:solidFill>
                <a:sym typeface="Kingsoft Phonetic Plain" pitchFamily="2" charset="2"/>
              </a:rPr>
              <a:t> S)</a:t>
            </a:r>
            <a:r>
              <a:rPr lang="en-US" altLang="zh-TW" sz="1950" b="1">
                <a:solidFill>
                  <a:srgbClr val="000000"/>
                </a:solidFill>
              </a:rPr>
              <a:t> ≡ (σ</a:t>
            </a:r>
            <a:r>
              <a:rPr lang="en-US" altLang="zh-TW" sz="1950" b="1" baseline="-25000">
                <a:solidFill>
                  <a:srgbClr val="000000"/>
                </a:solidFill>
              </a:rPr>
              <a:t>C</a:t>
            </a:r>
            <a:r>
              <a:rPr lang="en-US" altLang="zh-TW" sz="1950" b="1">
                <a:solidFill>
                  <a:srgbClr val="000000"/>
                </a:solidFill>
              </a:rPr>
              <a:t> ( R )) </a:t>
            </a:r>
            <a:r>
              <a:rPr lang="en-US" altLang="zh-TW" sz="1950" b="1">
                <a:solidFill>
                  <a:srgbClr val="000000"/>
                </a:solidFill>
                <a:sym typeface="Kingsoft Phonetic Plain" pitchFamily="2" charset="2"/>
              </a:rPr>
              <a:t> (</a:t>
            </a:r>
            <a:r>
              <a:rPr lang="en-US" altLang="zh-TW" sz="1950" b="1">
                <a:solidFill>
                  <a:srgbClr val="000000"/>
                </a:solidFill>
              </a:rPr>
              <a:t>σ</a:t>
            </a:r>
            <a:r>
              <a:rPr lang="en-US" altLang="zh-TW" sz="1950" b="1" baseline="-25000">
                <a:solidFill>
                  <a:srgbClr val="000000"/>
                </a:solidFill>
              </a:rPr>
              <a:t>C</a:t>
            </a:r>
            <a:r>
              <a:rPr lang="en-US" altLang="zh-TW" sz="1950" b="1">
                <a:solidFill>
                  <a:srgbClr val="000000"/>
                </a:solidFill>
              </a:rPr>
              <a:t> ( </a:t>
            </a:r>
            <a:r>
              <a:rPr lang="en-US" altLang="zh-TW" sz="1950" b="1">
                <a:solidFill>
                  <a:srgbClr val="000000"/>
                </a:solidFill>
                <a:sym typeface="Kingsoft Phonetic Plain" pitchFamily="2" charset="2"/>
              </a:rPr>
              <a:t>S ))</a:t>
            </a:r>
            <a:br>
              <a:rPr lang="en-US" altLang="zh-TW" sz="1950" b="1">
                <a:solidFill>
                  <a:srgbClr val="000000"/>
                </a:solidFill>
                <a:sym typeface="Kingsoft Phonetic Plain" pitchFamily="2" charset="2"/>
              </a:rPr>
            </a:br>
            <a:r>
              <a:rPr lang="en-US" altLang="zh-TW" sz="1950">
                <a:solidFill>
                  <a:srgbClr val="000000"/>
                </a:solidFill>
                <a:sym typeface="Kingsoft Phonetic Plain" pitchFamily="2" charset="2"/>
              </a:rPr>
              <a:t> </a:t>
            </a:r>
          </a:p>
          <a:p>
            <a:pPr marL="0" indent="0" eaLnBrk="1" hangingPunct="1">
              <a:lnSpc>
                <a:spcPct val="120000"/>
              </a:lnSpc>
              <a:buClr>
                <a:srgbClr val="0000FF"/>
              </a:buClr>
              <a:buNone/>
              <a:defRPr/>
            </a:pPr>
            <a:r>
              <a:rPr lang="en-US" altLang="zh-TW" sz="1950">
                <a:solidFill>
                  <a:srgbClr val="000000"/>
                </a:solidFill>
                <a:sym typeface="Kingsoft Phonetic Plain" pitchFamily="2" charset="2"/>
              </a:rPr>
              <a:t>	với:   </a:t>
            </a:r>
            <a:r>
              <a:rPr lang="en-US" altLang="zh-TW" sz="1950" smtClean="0">
                <a:solidFill>
                  <a:srgbClr val="000000"/>
                </a:solidFill>
                <a:sym typeface="Kingsoft Phonetic Plain" pitchFamily="2" charset="2"/>
              </a:rPr>
              <a:t>là </a:t>
            </a:r>
            <a:r>
              <a:rPr lang="en-US" altLang="zh-TW" sz="1950" smtClean="0">
                <a:solidFill>
                  <a:prstClr val="black"/>
                </a:solidFill>
                <a:sym typeface="Symbol" panose="05050102010706020507" pitchFamily="18" charset="2"/>
              </a:rPr>
              <a:t></a:t>
            </a:r>
            <a:r>
              <a:rPr lang="en-US" altLang="zh-TW" sz="1950">
                <a:solidFill>
                  <a:prstClr val="black"/>
                </a:solidFill>
                <a:sym typeface="Symbol" panose="05050102010706020507" pitchFamily="18" charset="2"/>
              </a:rPr>
              <a:t>, </a:t>
            </a:r>
            <a:r>
              <a:rPr lang="en-US" altLang="zh-TW" sz="1950">
                <a:solidFill>
                  <a:srgbClr val="000000"/>
                </a:solidFill>
              </a:rPr>
              <a:t> </a:t>
            </a:r>
            <a:r>
              <a:rPr lang="zh-TW" altLang="en-US" sz="1950">
                <a:solidFill>
                  <a:srgbClr val="000000"/>
                </a:solidFill>
              </a:rPr>
              <a:t>－</a:t>
            </a:r>
            <a:endParaRPr lang="zh-TW" altLang="en-US" sz="1950" dirty="0">
              <a:solidFill>
                <a:srgbClr val="000000"/>
              </a:solidFill>
            </a:endParaRPr>
          </a:p>
        </p:txBody>
      </p:sp>
      <p:sp>
        <p:nvSpPr>
          <p:cNvPr id="2" name="Rectangle 1"/>
          <p:cNvSpPr/>
          <p:nvPr/>
        </p:nvSpPr>
        <p:spPr>
          <a:xfrm>
            <a:off x="552203" y="4487483"/>
            <a:ext cx="7229326" cy="646331"/>
          </a:xfrm>
          <a:prstGeom prst="rect">
            <a:avLst/>
          </a:prstGeom>
        </p:spPr>
        <p:txBody>
          <a:bodyPr wrap="square">
            <a:spAutoFit/>
          </a:bodyPr>
          <a:lstStyle/>
          <a:p>
            <a:pPr marL="342900" indent="-342900" eaLnBrk="1" fontAlgn="auto" hangingPunct="1">
              <a:spcBef>
                <a:spcPts val="0"/>
              </a:spcBef>
              <a:spcAft>
                <a:spcPts val="0"/>
              </a:spcAft>
              <a:buFont typeface="+mj-lt"/>
              <a:buAutoNum type="arabicPeriod" startAt="11"/>
            </a:pPr>
            <a:r>
              <a:rPr lang="en-US" sz="1800" b="1">
                <a:solidFill>
                  <a:srgbClr val="000000"/>
                </a:solidFill>
                <a:cs typeface="Times New Roman" panose="02020603050405020304" pitchFamily="18" charset="0"/>
              </a:rPr>
              <a:t>Luật DeMorgan : 	</a:t>
            </a:r>
            <a:r>
              <a:rPr lang="en-US" sz="1800">
                <a:solidFill>
                  <a:srgbClr val="000000"/>
                </a:solidFill>
                <a:cs typeface="Times New Roman" panose="02020603050405020304" pitchFamily="18" charset="0"/>
              </a:rPr>
              <a:t>NOT (C1 ^ C2) ≡ (NOT C1) </a:t>
            </a:r>
            <a:r>
              <a:rPr lang="en-US" sz="1800">
                <a:solidFill>
                  <a:srgbClr val="000000"/>
                </a:solidFill>
                <a:cs typeface="Times New Roman" panose="02020603050405020304" pitchFamily="18" charset="0"/>
                <a:sym typeface="Symbol" panose="05050102010706020507" pitchFamily="18" charset="2"/>
              </a:rPr>
              <a:t></a:t>
            </a:r>
            <a:r>
              <a:rPr lang="en-US" sz="1800">
                <a:solidFill>
                  <a:srgbClr val="000000"/>
                </a:solidFill>
                <a:cs typeface="Times New Roman" panose="02020603050405020304" pitchFamily="18" charset="0"/>
              </a:rPr>
              <a:t> (NOT C2)</a:t>
            </a:r>
            <a:br>
              <a:rPr lang="en-US" sz="1800">
                <a:solidFill>
                  <a:srgbClr val="000000"/>
                </a:solidFill>
                <a:cs typeface="Times New Roman" panose="02020603050405020304" pitchFamily="18" charset="0"/>
              </a:rPr>
            </a:br>
            <a:r>
              <a:rPr lang="en-US" sz="1800">
                <a:solidFill>
                  <a:srgbClr val="000000"/>
                </a:solidFill>
                <a:cs typeface="Times New Roman" panose="02020603050405020304" pitchFamily="18" charset="0"/>
              </a:rPr>
              <a:t>			</a:t>
            </a:r>
            <a:r>
              <a:rPr lang="en-US" sz="1800" smtClean="0">
                <a:solidFill>
                  <a:srgbClr val="000000"/>
                </a:solidFill>
                <a:cs typeface="Times New Roman" panose="02020603050405020304" pitchFamily="18" charset="0"/>
              </a:rPr>
              <a:t>NOT </a:t>
            </a:r>
            <a:r>
              <a:rPr lang="en-US" sz="1800">
                <a:solidFill>
                  <a:srgbClr val="000000"/>
                </a:solidFill>
                <a:cs typeface="Times New Roman" panose="02020603050405020304" pitchFamily="18" charset="0"/>
              </a:rPr>
              <a:t>(C1 </a:t>
            </a:r>
            <a:r>
              <a:rPr lang="en-US" sz="1800">
                <a:solidFill>
                  <a:srgbClr val="000000"/>
                </a:solidFill>
                <a:cs typeface="Times New Roman" panose="02020603050405020304" pitchFamily="18" charset="0"/>
                <a:sym typeface="Symbol" panose="05050102010706020507" pitchFamily="18" charset="2"/>
              </a:rPr>
              <a:t></a:t>
            </a:r>
            <a:r>
              <a:rPr lang="en-US" sz="1800">
                <a:solidFill>
                  <a:srgbClr val="000000"/>
                </a:solidFill>
                <a:cs typeface="Times New Roman" panose="02020603050405020304" pitchFamily="18" charset="0"/>
              </a:rPr>
              <a:t> C2) ≡ NOT (C1) ^ NOT(C2)</a:t>
            </a:r>
            <a:endParaRPr lang="en-US" sz="4950">
              <a:solidFill>
                <a:prstClr val="black"/>
              </a:solidFill>
              <a:cs typeface="Times New Roman" panose="02020603050405020304" pitchFamily="18" charset="0"/>
            </a:endParaRPr>
          </a:p>
        </p:txBody>
      </p:sp>
    </p:spTree>
    <p:extLst>
      <p:ext uri="{BB962C8B-B14F-4D97-AF65-F5344CB8AC3E}">
        <p14:creationId xmlns:p14="http://schemas.microsoft.com/office/powerpoint/2010/main" val="507811821"/>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solidFill>
                  <a:srgbClr val="04617B">
                    <a:shade val="90000"/>
                  </a:srgbClr>
                </a:solidFill>
              </a:rPr>
              <a:pPr>
                <a:defRPr/>
              </a:pPr>
              <a:t>16</a:t>
            </a:fld>
            <a:endParaRPr lang="en-US" altLang="en-US">
              <a:solidFill>
                <a:srgbClr val="04617B">
                  <a:shade val="90000"/>
                </a:srgbClr>
              </a:solidFill>
            </a:endParaRPr>
          </a:p>
        </p:txBody>
      </p:sp>
      <p:sp>
        <p:nvSpPr>
          <p:cNvPr id="7" name="Footer Placeholder 6"/>
          <p:cNvSpPr>
            <a:spLocks noGrp="1"/>
          </p:cNvSpPr>
          <p:nvPr>
            <p:ph type="ftr" sz="quarter" idx="11"/>
          </p:nvPr>
        </p:nvSpPr>
        <p:spPr/>
        <p:txBody>
          <a:bodyPr/>
          <a:lstStyle/>
          <a:p>
            <a:pPr>
              <a:defRPr/>
            </a:pPr>
            <a:r>
              <a:rPr lang="en-US" altLang="en-US" smtClean="0">
                <a:solidFill>
                  <a:srgbClr val="04617B">
                    <a:shade val="90000"/>
                  </a:srgbClr>
                </a:solidFill>
              </a:rPr>
              <a:t>Khoa CNTT</a:t>
            </a:r>
            <a:endParaRPr lang="en-US" altLang="en-US">
              <a:solidFill>
                <a:srgbClr val="04617B">
                  <a:shade val="90000"/>
                </a:srgbClr>
              </a:solidFill>
            </a:endParaRPr>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solidFill>
                  <a:srgbClr val="04617B">
                    <a:shade val="90000"/>
                  </a:srgbClr>
                </a:solidFill>
              </a:rPr>
              <a:pPr>
                <a:defRPr/>
              </a:pPr>
              <a:t>11:34:52</a:t>
            </a:fld>
            <a:endParaRPr lang="en-US" altLang="en-US">
              <a:solidFill>
                <a:srgbClr val="04617B">
                  <a:shade val="90000"/>
                </a:srgbClr>
              </a:solidFill>
            </a:endParaRPr>
          </a:p>
        </p:txBody>
      </p:sp>
      <p:sp>
        <p:nvSpPr>
          <p:cNvPr id="10" name="TextBox 9"/>
          <p:cNvSpPr txBox="1"/>
          <p:nvPr/>
        </p:nvSpPr>
        <p:spPr>
          <a:xfrm>
            <a:off x="6813205" y="-273"/>
            <a:ext cx="2327672" cy="300082"/>
          </a:xfrm>
          <a:prstGeom prst="rect">
            <a:avLst/>
          </a:prstGeom>
          <a:noFill/>
        </p:spPr>
        <p:txBody>
          <a:bodyPr wrap="square" rtlCol="0">
            <a:spAutoFit/>
          </a:bodyPr>
          <a:lstStyle/>
          <a:p>
            <a:pPr eaLnBrk="1" hangingPunct="1">
              <a:spcBef>
                <a:spcPct val="50000"/>
              </a:spcBef>
            </a:pPr>
            <a:r>
              <a:rPr lang="vi-VN" sz="1350" i="1" smtClean="0">
                <a:solidFill>
                  <a:srgbClr val="FFFF00"/>
                </a:solidFill>
                <a:latin typeface="Tahoma" pitchFamily="34" charset="0"/>
              </a:rPr>
              <a:t>CSDL phân tán</a:t>
            </a:r>
            <a:endParaRPr lang="vi-VN" sz="1350" i="1">
              <a:solidFill>
                <a:srgbClr val="FFFF00"/>
              </a:solidFill>
              <a:latin typeface="Tahoma" pitchFamily="34" charset="0"/>
            </a:endParaRPr>
          </a:p>
        </p:txBody>
      </p:sp>
      <p:pic>
        <p:nvPicPr>
          <p:cNvPr id="11" name="Picture 3"/>
          <p:cNvPicPr preferRelativeResize="0">
            <a:picLocks noChangeArrowheads="1"/>
          </p:cNvPicPr>
          <p:nvPr/>
        </p:nvPicPr>
        <p:blipFill>
          <a:blip r:embed="rId2" cstate="print"/>
          <a:srcRect/>
          <a:stretch>
            <a:fillRect/>
          </a:stretch>
        </p:blipFill>
        <p:spPr bwMode="auto">
          <a:xfrm flipV="1">
            <a:off x="0" y="719807"/>
            <a:ext cx="9144000" cy="34289"/>
          </a:xfrm>
          <a:prstGeom prst="rect">
            <a:avLst/>
          </a:prstGeom>
          <a:noFill/>
        </p:spPr>
      </p:pic>
      <p:sp>
        <p:nvSpPr>
          <p:cNvPr id="9" name="Rectangle 2"/>
          <p:cNvSpPr txBox="1">
            <a:spLocks noChangeArrowheads="1"/>
          </p:cNvSpPr>
          <p:nvPr/>
        </p:nvSpPr>
        <p:spPr bwMode="auto">
          <a:xfrm>
            <a:off x="107425" y="1240315"/>
            <a:ext cx="8198375" cy="4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342900" indent="-342900" eaLnBrk="1" hangingPunct="1">
              <a:buFont typeface="Wingdings" panose="05000000000000000000" pitchFamily="2" charset="2"/>
              <a:buChar char="v"/>
              <a:defRPr/>
            </a:pPr>
            <a:endParaRPr lang="en-US" sz="1800" kern="0">
              <a:solidFill>
                <a:srgbClr val="333399"/>
              </a:solidFill>
              <a:latin typeface="Arial"/>
            </a:endParaRPr>
          </a:p>
        </p:txBody>
      </p:sp>
      <p:sp>
        <p:nvSpPr>
          <p:cNvPr id="12" name="Rectangle 11"/>
          <p:cNvSpPr/>
          <p:nvPr/>
        </p:nvSpPr>
        <p:spPr>
          <a:xfrm>
            <a:off x="-10234" y="71735"/>
            <a:ext cx="3068469" cy="323165"/>
          </a:xfrm>
          <a:prstGeom prst="rect">
            <a:avLst/>
          </a:prstGeom>
        </p:spPr>
        <p:txBody>
          <a:bodyPr wrap="none">
            <a:spAutoFit/>
          </a:bodyPr>
          <a:lstStyle/>
          <a:p>
            <a:pPr algn="ctr" eaLnBrk="1" hangingPunct="1">
              <a:spcBef>
                <a:spcPct val="50000"/>
              </a:spcBef>
            </a:pPr>
            <a:r>
              <a:rPr lang="en-US" sz="1500" b="1">
                <a:solidFill>
                  <a:srgbClr val="002060"/>
                </a:solidFill>
                <a:latin typeface="Tahoma" pitchFamily="34" charset="0"/>
              </a:rPr>
              <a:t>8</a:t>
            </a:r>
            <a:r>
              <a:rPr lang="vi-VN" sz="1500" b="1">
                <a:solidFill>
                  <a:srgbClr val="002060"/>
                </a:solidFill>
                <a:latin typeface="Tahoma" pitchFamily="34" charset="0"/>
              </a:rPr>
              <a:t>-</a:t>
            </a:r>
            <a:r>
              <a:rPr lang="en-US" sz="1500" b="1">
                <a:solidFill>
                  <a:srgbClr val="002060"/>
                </a:solidFill>
                <a:latin typeface="Tahoma" pitchFamily="34" charset="0"/>
              </a:rPr>
              <a:t>Xử lý truy vấn và tối ưu hóa</a:t>
            </a:r>
          </a:p>
        </p:txBody>
      </p:sp>
      <p:sp>
        <p:nvSpPr>
          <p:cNvPr id="13" name="Rectangle 2"/>
          <p:cNvSpPr txBox="1">
            <a:spLocks noChangeArrowheads="1"/>
          </p:cNvSpPr>
          <p:nvPr/>
        </p:nvSpPr>
        <p:spPr bwMode="auto">
          <a:xfrm>
            <a:off x="107425" y="1240315"/>
            <a:ext cx="5912375" cy="4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342900" indent="-342900" eaLnBrk="1" hangingPunct="1">
              <a:buFont typeface="Wingdings" panose="05000000000000000000" pitchFamily="2" charset="2"/>
              <a:buChar char="v"/>
              <a:defRPr/>
            </a:pPr>
            <a:r>
              <a:rPr lang="en-US" sz="1800" b="1" i="1" kern="0">
                <a:solidFill>
                  <a:srgbClr val="333399"/>
                </a:solidFill>
                <a:latin typeface="Arial"/>
              </a:rPr>
              <a:t>Chiến lược Tối ưu hóa trên cơ sở đại số quan hệ</a:t>
            </a:r>
          </a:p>
        </p:txBody>
      </p:sp>
      <p:sp>
        <p:nvSpPr>
          <p:cNvPr id="2" name="Rectangle 1"/>
          <p:cNvSpPr/>
          <p:nvPr/>
        </p:nvSpPr>
        <p:spPr>
          <a:xfrm>
            <a:off x="352965" y="1789533"/>
            <a:ext cx="4195379" cy="424732"/>
          </a:xfrm>
          <a:prstGeom prst="rect">
            <a:avLst/>
          </a:prstGeom>
        </p:spPr>
        <p:txBody>
          <a:bodyPr wrap="none">
            <a:spAutoFit/>
          </a:bodyPr>
          <a:lstStyle/>
          <a:p>
            <a:pPr marL="257175" indent="-257175" algn="just" eaLnBrk="1" fontAlgn="auto" hangingPunct="1">
              <a:lnSpc>
                <a:spcPct val="120000"/>
              </a:lnSpc>
              <a:spcBef>
                <a:spcPts val="360"/>
              </a:spcBef>
              <a:spcAft>
                <a:spcPts val="360"/>
              </a:spcAft>
              <a:buFont typeface="Arial" panose="020B0604020202020204" pitchFamily="34" charset="0"/>
              <a:buChar char="•"/>
            </a:pPr>
            <a:r>
              <a:rPr lang="en-US" sz="1800" i="1">
                <a:solidFill>
                  <a:prstClr val="black"/>
                </a:solidFill>
                <a:ea typeface="Times New Roman" panose="02020603050405020304" pitchFamily="18" charset="0"/>
              </a:rPr>
              <a:t>Thực hiện phép chọn càng sớm càng tốt.</a:t>
            </a:r>
            <a:endParaRPr lang="en-US" sz="1800">
              <a:solidFill>
                <a:prstClr val="black"/>
              </a:solidFill>
              <a:ea typeface="Times New Roman" panose="02020603050405020304" pitchFamily="18" charset="0"/>
            </a:endParaRPr>
          </a:p>
        </p:txBody>
      </p:sp>
      <p:sp>
        <p:nvSpPr>
          <p:cNvPr id="3" name="Rectangle 2"/>
          <p:cNvSpPr/>
          <p:nvPr/>
        </p:nvSpPr>
        <p:spPr>
          <a:xfrm>
            <a:off x="381321" y="2260319"/>
            <a:ext cx="6199133" cy="369332"/>
          </a:xfrm>
          <a:prstGeom prst="rect">
            <a:avLst/>
          </a:prstGeom>
        </p:spPr>
        <p:txBody>
          <a:bodyPr wrap="none">
            <a:spAutoFit/>
          </a:bodyPr>
          <a:lstStyle/>
          <a:p>
            <a:pPr marL="257175" indent="-257175" eaLnBrk="1" fontAlgn="auto" hangingPunct="1">
              <a:spcBef>
                <a:spcPts val="0"/>
              </a:spcBef>
              <a:spcAft>
                <a:spcPts val="0"/>
              </a:spcAft>
              <a:buFont typeface="Arial" panose="020B0604020202020204" pitchFamily="34" charset="0"/>
              <a:buChar char="•"/>
            </a:pPr>
            <a:r>
              <a:rPr lang="en-US" sz="1800" i="1">
                <a:solidFill>
                  <a:prstClr val="black"/>
                </a:solidFill>
                <a:ea typeface="Times New Roman" panose="02020603050405020304" pitchFamily="18" charset="0"/>
              </a:rPr>
              <a:t>Tổ hợp một số phép chọn với tích Đề - các thành phép kết nối.</a:t>
            </a:r>
            <a:endParaRPr lang="en-US" sz="1800">
              <a:solidFill>
                <a:prstClr val="black"/>
              </a:solidFill>
              <a:latin typeface="Constantia"/>
            </a:endParaRPr>
          </a:p>
        </p:txBody>
      </p:sp>
      <p:sp>
        <p:nvSpPr>
          <p:cNvPr id="4" name="Rectangle 3"/>
          <p:cNvSpPr/>
          <p:nvPr/>
        </p:nvSpPr>
        <p:spPr>
          <a:xfrm>
            <a:off x="389166" y="2655635"/>
            <a:ext cx="7803365" cy="757130"/>
          </a:xfrm>
          <a:prstGeom prst="rect">
            <a:avLst/>
          </a:prstGeom>
        </p:spPr>
        <p:txBody>
          <a:bodyPr wrap="square">
            <a:spAutoFit/>
          </a:bodyPr>
          <a:lstStyle/>
          <a:p>
            <a:pPr marL="214313" indent="-214313" eaLnBrk="1" fontAlgn="auto" hangingPunct="1">
              <a:lnSpc>
                <a:spcPct val="120000"/>
              </a:lnSpc>
              <a:spcBef>
                <a:spcPts val="360"/>
              </a:spcBef>
              <a:spcAft>
                <a:spcPts val="360"/>
              </a:spcAft>
              <a:buFont typeface="Arial" panose="020B0604020202020204" pitchFamily="34" charset="0"/>
              <a:buChar char="•"/>
            </a:pPr>
            <a:r>
              <a:rPr lang="en-US" sz="1800" i="1">
                <a:solidFill>
                  <a:prstClr val="black"/>
                </a:solidFill>
                <a:ea typeface="Times New Roman" panose="02020603050405020304" pitchFamily="18" charset="0"/>
              </a:rPr>
              <a:t>Giảm các phép toán dư thừa: Tổ hợp các chuỗi phép toán một ngôi như phép chọn và chiếu.</a:t>
            </a:r>
            <a:endParaRPr lang="en-US" sz="1800">
              <a:solidFill>
                <a:prstClr val="black"/>
              </a:solidFill>
              <a:ea typeface="Times New Roman" panose="02020603050405020304" pitchFamily="18" charset="0"/>
            </a:endParaRPr>
          </a:p>
        </p:txBody>
      </p:sp>
      <p:sp>
        <p:nvSpPr>
          <p:cNvPr id="5" name="Rectangle 4"/>
          <p:cNvSpPr/>
          <p:nvPr/>
        </p:nvSpPr>
        <p:spPr>
          <a:xfrm>
            <a:off x="377851" y="3546133"/>
            <a:ext cx="8203916" cy="646331"/>
          </a:xfrm>
          <a:prstGeom prst="rect">
            <a:avLst/>
          </a:prstGeom>
        </p:spPr>
        <p:txBody>
          <a:bodyPr wrap="square">
            <a:spAutoFit/>
          </a:bodyPr>
          <a:lstStyle/>
          <a:p>
            <a:pPr marL="214313" indent="-214313" eaLnBrk="1" fontAlgn="auto" hangingPunct="1">
              <a:spcBef>
                <a:spcPts val="0"/>
              </a:spcBef>
              <a:spcAft>
                <a:spcPts val="0"/>
              </a:spcAft>
              <a:buFont typeface="Arial" panose="020B0604020202020204" pitchFamily="34" charset="0"/>
              <a:buChar char="•"/>
            </a:pPr>
            <a:r>
              <a:rPr lang="en-US" sz="1800" i="1">
                <a:solidFill>
                  <a:prstClr val="black"/>
                </a:solidFill>
                <a:ea typeface="Times New Roman" panose="02020603050405020304" pitchFamily="18" charset="0"/>
              </a:rPr>
              <a:t>Tìm các biểu thức con chung trong một biểu thức: </a:t>
            </a:r>
          </a:p>
          <a:p>
            <a:pPr eaLnBrk="1" fontAlgn="auto" hangingPunct="1">
              <a:spcBef>
                <a:spcPts val="0"/>
              </a:spcBef>
              <a:spcAft>
                <a:spcPts val="0"/>
              </a:spcAft>
            </a:pPr>
            <a:r>
              <a:rPr lang="en-US" sz="1800" i="1">
                <a:solidFill>
                  <a:prstClr val="black"/>
                </a:solidFill>
                <a:ea typeface="Times New Roman" panose="02020603050405020304" pitchFamily="18" charset="0"/>
              </a:rPr>
              <a:t>     </a:t>
            </a:r>
            <a:r>
              <a:rPr lang="en-US" sz="1800">
                <a:solidFill>
                  <a:prstClr val="black"/>
                </a:solidFill>
                <a:ea typeface="Times New Roman" panose="02020603050405020304" pitchFamily="18" charset="0"/>
              </a:rPr>
              <a:t>nếu kết quả của nó được sử dụng nhiều thì nên</a:t>
            </a:r>
            <a:r>
              <a:rPr lang="en-US" sz="1800">
                <a:solidFill>
                  <a:prstClr val="black"/>
                </a:solidFill>
                <a:latin typeface="Constantia"/>
              </a:rPr>
              <a:t> đưa thành  một view.</a:t>
            </a:r>
          </a:p>
        </p:txBody>
      </p:sp>
      <p:sp>
        <p:nvSpPr>
          <p:cNvPr id="14" name="Rectangle 13"/>
          <p:cNvSpPr/>
          <p:nvPr/>
        </p:nvSpPr>
        <p:spPr>
          <a:xfrm>
            <a:off x="389165" y="4290842"/>
            <a:ext cx="3843040" cy="424732"/>
          </a:xfrm>
          <a:prstGeom prst="rect">
            <a:avLst/>
          </a:prstGeom>
        </p:spPr>
        <p:txBody>
          <a:bodyPr wrap="none">
            <a:spAutoFit/>
          </a:bodyPr>
          <a:lstStyle/>
          <a:p>
            <a:pPr marL="214313" indent="-214313" eaLnBrk="1" fontAlgn="auto" hangingPunct="1">
              <a:lnSpc>
                <a:spcPct val="120000"/>
              </a:lnSpc>
              <a:spcBef>
                <a:spcPts val="360"/>
              </a:spcBef>
              <a:spcAft>
                <a:spcPts val="360"/>
              </a:spcAft>
              <a:buFont typeface="Arial" panose="020B0604020202020204" pitchFamily="34" charset="0"/>
              <a:buChar char="•"/>
            </a:pPr>
            <a:r>
              <a:rPr lang="en-US" sz="1800" i="1">
                <a:solidFill>
                  <a:prstClr val="black"/>
                </a:solidFill>
                <a:ea typeface="Times New Roman" panose="02020603050405020304" pitchFamily="18" charset="0"/>
              </a:rPr>
              <a:t>Xử lý các tệp trước: sắp xếp, chỉ số,..</a:t>
            </a:r>
            <a:endParaRPr lang="en-US" sz="1800">
              <a:solidFill>
                <a:prstClr val="black"/>
              </a:solidFill>
              <a:ea typeface="Times New Roman" panose="02020603050405020304" pitchFamily="18" charset="0"/>
            </a:endParaRPr>
          </a:p>
        </p:txBody>
      </p:sp>
      <p:sp>
        <p:nvSpPr>
          <p:cNvPr id="16" name="Rectangle 15"/>
          <p:cNvSpPr/>
          <p:nvPr/>
        </p:nvSpPr>
        <p:spPr>
          <a:xfrm>
            <a:off x="377852" y="4890542"/>
            <a:ext cx="4808047" cy="424732"/>
          </a:xfrm>
          <a:prstGeom prst="rect">
            <a:avLst/>
          </a:prstGeom>
        </p:spPr>
        <p:txBody>
          <a:bodyPr wrap="none">
            <a:spAutoFit/>
          </a:bodyPr>
          <a:lstStyle/>
          <a:p>
            <a:pPr marL="214313" indent="-214313" eaLnBrk="1" fontAlgn="auto" hangingPunct="1">
              <a:lnSpc>
                <a:spcPct val="120000"/>
              </a:lnSpc>
              <a:spcBef>
                <a:spcPts val="360"/>
              </a:spcBef>
              <a:spcAft>
                <a:spcPts val="360"/>
              </a:spcAft>
              <a:buFont typeface="Arial" panose="020B0604020202020204" pitchFamily="34" charset="0"/>
              <a:buChar char="•"/>
            </a:pPr>
            <a:r>
              <a:rPr lang="en-US" sz="1800" i="1">
                <a:solidFill>
                  <a:prstClr val="black"/>
                </a:solidFill>
                <a:ea typeface="Times New Roman" panose="02020603050405020304" pitchFamily="18" charset="0"/>
              </a:rPr>
              <a:t>Ước lượng chi phí trước khi thực hiện tính toán</a:t>
            </a:r>
            <a:endParaRPr lang="en-US" sz="1800">
              <a:solidFill>
                <a:prstClr val="black"/>
              </a:solidFill>
              <a:ea typeface="Times New Roman" panose="02020603050405020304" pitchFamily="18" charset="0"/>
            </a:endParaRPr>
          </a:p>
        </p:txBody>
      </p:sp>
    </p:spTree>
    <p:extLst>
      <p:ext uri="{BB962C8B-B14F-4D97-AF65-F5344CB8AC3E}">
        <p14:creationId xmlns:p14="http://schemas.microsoft.com/office/powerpoint/2010/main" val="328515422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14"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solidFill>
                  <a:srgbClr val="04617B">
                    <a:shade val="90000"/>
                  </a:srgbClr>
                </a:solidFill>
              </a:rPr>
              <a:pPr>
                <a:defRPr/>
              </a:pPr>
              <a:t>17</a:t>
            </a:fld>
            <a:endParaRPr lang="en-US" altLang="en-US">
              <a:solidFill>
                <a:srgbClr val="04617B">
                  <a:shade val="90000"/>
                </a:srgbClr>
              </a:solidFill>
            </a:endParaRPr>
          </a:p>
        </p:txBody>
      </p:sp>
      <p:sp>
        <p:nvSpPr>
          <p:cNvPr id="7" name="Footer Placeholder 6"/>
          <p:cNvSpPr>
            <a:spLocks noGrp="1"/>
          </p:cNvSpPr>
          <p:nvPr>
            <p:ph type="ftr" sz="quarter" idx="11"/>
          </p:nvPr>
        </p:nvSpPr>
        <p:spPr/>
        <p:txBody>
          <a:bodyPr/>
          <a:lstStyle/>
          <a:p>
            <a:pPr>
              <a:defRPr/>
            </a:pPr>
            <a:r>
              <a:rPr lang="en-US" altLang="en-US" smtClean="0">
                <a:solidFill>
                  <a:srgbClr val="04617B">
                    <a:shade val="90000"/>
                  </a:srgbClr>
                </a:solidFill>
              </a:rPr>
              <a:t>Khoa CNTT</a:t>
            </a:r>
            <a:endParaRPr lang="en-US" altLang="en-US">
              <a:solidFill>
                <a:srgbClr val="04617B">
                  <a:shade val="90000"/>
                </a:srgbClr>
              </a:solidFill>
            </a:endParaRPr>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solidFill>
                  <a:srgbClr val="04617B">
                    <a:shade val="90000"/>
                  </a:srgbClr>
                </a:solidFill>
              </a:rPr>
              <a:pPr>
                <a:defRPr/>
              </a:pPr>
              <a:t>11:34:52</a:t>
            </a:fld>
            <a:endParaRPr lang="en-US" altLang="en-US">
              <a:solidFill>
                <a:srgbClr val="04617B">
                  <a:shade val="90000"/>
                </a:srgbClr>
              </a:solidFill>
            </a:endParaRPr>
          </a:p>
        </p:txBody>
      </p:sp>
      <p:sp>
        <p:nvSpPr>
          <p:cNvPr id="10" name="TextBox 9"/>
          <p:cNvSpPr txBox="1"/>
          <p:nvPr/>
        </p:nvSpPr>
        <p:spPr>
          <a:xfrm>
            <a:off x="6824211" y="141724"/>
            <a:ext cx="2327672" cy="300082"/>
          </a:xfrm>
          <a:prstGeom prst="rect">
            <a:avLst/>
          </a:prstGeom>
          <a:noFill/>
        </p:spPr>
        <p:txBody>
          <a:bodyPr wrap="square" rtlCol="0">
            <a:spAutoFit/>
          </a:bodyPr>
          <a:lstStyle/>
          <a:p>
            <a:pPr eaLnBrk="1" hangingPunct="1">
              <a:spcBef>
                <a:spcPct val="50000"/>
              </a:spcBef>
            </a:pPr>
            <a:r>
              <a:rPr lang="vi-VN" sz="1350" i="1" smtClean="0">
                <a:solidFill>
                  <a:srgbClr val="FFFF00"/>
                </a:solidFill>
                <a:latin typeface="Tahoma" pitchFamily="34" charset="0"/>
              </a:rPr>
              <a:t>CSDL phân tán</a:t>
            </a:r>
            <a:endParaRPr lang="vi-VN" sz="1350" i="1">
              <a:solidFill>
                <a:srgbClr val="FFFF00"/>
              </a:solidFill>
              <a:latin typeface="Tahoma" pitchFamily="34" charset="0"/>
            </a:endParaRPr>
          </a:p>
        </p:txBody>
      </p:sp>
      <p:pic>
        <p:nvPicPr>
          <p:cNvPr id="11" name="Picture 3"/>
          <p:cNvPicPr preferRelativeResize="0">
            <a:picLocks noChangeArrowheads="1"/>
          </p:cNvPicPr>
          <p:nvPr/>
        </p:nvPicPr>
        <p:blipFill>
          <a:blip r:embed="rId2" cstate="print"/>
          <a:srcRect/>
          <a:stretch>
            <a:fillRect/>
          </a:stretch>
        </p:blipFill>
        <p:spPr bwMode="auto">
          <a:xfrm flipV="1">
            <a:off x="11006" y="564118"/>
            <a:ext cx="9144000" cy="34289"/>
          </a:xfrm>
          <a:prstGeom prst="rect">
            <a:avLst/>
          </a:prstGeom>
          <a:noFill/>
        </p:spPr>
      </p:pic>
      <p:sp>
        <p:nvSpPr>
          <p:cNvPr id="9" name="Rectangle 2"/>
          <p:cNvSpPr txBox="1">
            <a:spLocks noChangeArrowheads="1"/>
          </p:cNvSpPr>
          <p:nvPr/>
        </p:nvSpPr>
        <p:spPr bwMode="auto">
          <a:xfrm>
            <a:off x="190924" y="980915"/>
            <a:ext cx="8198375" cy="4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342900" indent="-342900" eaLnBrk="1" hangingPunct="1">
              <a:buFont typeface="Wingdings" panose="05000000000000000000" pitchFamily="2" charset="2"/>
              <a:buChar char="v"/>
              <a:defRPr/>
            </a:pPr>
            <a:endParaRPr lang="en-US" sz="1800" kern="0">
              <a:solidFill>
                <a:srgbClr val="333399"/>
              </a:solidFill>
              <a:latin typeface="Arial"/>
            </a:endParaRPr>
          </a:p>
        </p:txBody>
      </p:sp>
      <p:sp>
        <p:nvSpPr>
          <p:cNvPr id="12" name="Rectangle 11"/>
          <p:cNvSpPr/>
          <p:nvPr/>
        </p:nvSpPr>
        <p:spPr>
          <a:xfrm>
            <a:off x="772" y="118641"/>
            <a:ext cx="3068469" cy="323165"/>
          </a:xfrm>
          <a:prstGeom prst="rect">
            <a:avLst/>
          </a:prstGeom>
        </p:spPr>
        <p:txBody>
          <a:bodyPr wrap="none">
            <a:spAutoFit/>
          </a:bodyPr>
          <a:lstStyle/>
          <a:p>
            <a:pPr algn="ctr" eaLnBrk="1" hangingPunct="1">
              <a:spcBef>
                <a:spcPct val="50000"/>
              </a:spcBef>
            </a:pPr>
            <a:r>
              <a:rPr lang="en-US" sz="1500" b="1">
                <a:solidFill>
                  <a:srgbClr val="002060"/>
                </a:solidFill>
                <a:latin typeface="Tahoma" pitchFamily="34" charset="0"/>
              </a:rPr>
              <a:t>8</a:t>
            </a:r>
            <a:r>
              <a:rPr lang="vi-VN" sz="1500" b="1">
                <a:solidFill>
                  <a:srgbClr val="002060"/>
                </a:solidFill>
                <a:latin typeface="Tahoma" pitchFamily="34" charset="0"/>
              </a:rPr>
              <a:t>-</a:t>
            </a:r>
            <a:r>
              <a:rPr lang="en-US" sz="1500" b="1">
                <a:solidFill>
                  <a:srgbClr val="002060"/>
                </a:solidFill>
                <a:latin typeface="Tahoma" pitchFamily="34" charset="0"/>
              </a:rPr>
              <a:t>Xử lý truy vấn và tối ưu hóa</a:t>
            </a:r>
          </a:p>
        </p:txBody>
      </p:sp>
      <p:sp>
        <p:nvSpPr>
          <p:cNvPr id="13" name="Rectangle 2"/>
          <p:cNvSpPr txBox="1">
            <a:spLocks noChangeArrowheads="1"/>
          </p:cNvSpPr>
          <p:nvPr/>
        </p:nvSpPr>
        <p:spPr bwMode="auto">
          <a:xfrm>
            <a:off x="190924" y="969305"/>
            <a:ext cx="5912375" cy="4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342900" indent="-342900" eaLnBrk="1" hangingPunct="1">
              <a:buFont typeface="Wingdings" panose="05000000000000000000" pitchFamily="2" charset="2"/>
              <a:buChar char="v"/>
              <a:defRPr/>
            </a:pPr>
            <a:r>
              <a:rPr lang="en-US" sz="1800" b="1" i="1" kern="0">
                <a:solidFill>
                  <a:srgbClr val="333399"/>
                </a:solidFill>
                <a:latin typeface="Arial"/>
              </a:rPr>
              <a:t>Ví dụ:</a:t>
            </a:r>
          </a:p>
        </p:txBody>
      </p:sp>
      <p:sp>
        <p:nvSpPr>
          <p:cNvPr id="14" name="Rectangle 8"/>
          <p:cNvSpPr>
            <a:spLocks noChangeArrowheads="1"/>
          </p:cNvSpPr>
          <p:nvPr/>
        </p:nvSpPr>
        <p:spPr bwMode="auto">
          <a:xfrm>
            <a:off x="1320254" y="1018793"/>
            <a:ext cx="601928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Bef>
                <a:spcPct val="0"/>
              </a:spcBef>
              <a:spcAft>
                <a:spcPts val="0"/>
              </a:spcAft>
              <a:buNone/>
            </a:pPr>
            <a:r>
              <a:rPr lang="en-US" altLang="en-US" sz="1800">
                <a:solidFill>
                  <a:prstClr val="black"/>
                </a:solidFill>
              </a:rPr>
              <a:t>Select B,D From R,S Where </a:t>
            </a:r>
            <a:r>
              <a:rPr lang="en-US" altLang="en-US" sz="1800" smtClean="0">
                <a:solidFill>
                  <a:prstClr val="black"/>
                </a:solidFill>
              </a:rPr>
              <a:t>(R.A </a:t>
            </a:r>
            <a:r>
              <a:rPr lang="en-US" altLang="en-US" sz="1800">
                <a:solidFill>
                  <a:prstClr val="black"/>
                </a:solidFill>
              </a:rPr>
              <a:t>= “a</a:t>
            </a:r>
            <a:r>
              <a:rPr lang="en-US" altLang="en-US" sz="1800" smtClean="0">
                <a:solidFill>
                  <a:prstClr val="black"/>
                </a:solidFill>
              </a:rPr>
              <a:t>”) and</a:t>
            </a:r>
            <a:r>
              <a:rPr lang="en-US" altLang="en-US" sz="2100" smtClean="0">
                <a:solidFill>
                  <a:prstClr val="black"/>
                </a:solidFill>
              </a:rPr>
              <a:t> (</a:t>
            </a:r>
            <a:r>
              <a:rPr lang="en-US" altLang="en-US" sz="1800" smtClean="0">
                <a:solidFill>
                  <a:prstClr val="black"/>
                </a:solidFill>
              </a:rPr>
              <a:t>R.C=S.C)</a:t>
            </a:r>
            <a:endParaRPr lang="en-US" altLang="en-US" sz="1800">
              <a:solidFill>
                <a:prstClr val="black"/>
              </a:solidFill>
            </a:endParaRPr>
          </a:p>
        </p:txBody>
      </p:sp>
      <p:grpSp>
        <p:nvGrpSpPr>
          <p:cNvPr id="16" name="Group 15"/>
          <p:cNvGrpSpPr>
            <a:grpSpLocks/>
          </p:cNvGrpSpPr>
          <p:nvPr/>
        </p:nvGrpSpPr>
        <p:grpSpPr bwMode="auto">
          <a:xfrm>
            <a:off x="244046" y="2704634"/>
            <a:ext cx="2111027" cy="2334109"/>
            <a:chOff x="3810000" y="1295400"/>
            <a:chExt cx="2959515" cy="3324569"/>
          </a:xfrm>
        </p:grpSpPr>
        <p:sp>
          <p:nvSpPr>
            <p:cNvPr id="17" name="Line 3"/>
            <p:cNvSpPr>
              <a:spLocks noChangeShapeType="1"/>
            </p:cNvSpPr>
            <p:nvPr/>
          </p:nvSpPr>
          <p:spPr bwMode="auto">
            <a:xfrm>
              <a:off x="4800600" y="20574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en-US" sz="1350">
                <a:solidFill>
                  <a:prstClr val="black"/>
                </a:solidFill>
                <a:latin typeface="Constantia"/>
              </a:endParaRPr>
            </a:p>
          </p:txBody>
        </p:sp>
        <p:sp>
          <p:nvSpPr>
            <p:cNvPr id="18" name="Line 4"/>
            <p:cNvSpPr>
              <a:spLocks noChangeShapeType="1"/>
            </p:cNvSpPr>
            <p:nvPr/>
          </p:nvSpPr>
          <p:spPr bwMode="auto">
            <a:xfrm>
              <a:off x="4800600" y="3124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en-US" sz="1350">
                <a:solidFill>
                  <a:prstClr val="black"/>
                </a:solidFill>
                <a:latin typeface="Constantia"/>
              </a:endParaRPr>
            </a:p>
          </p:txBody>
        </p:sp>
        <p:sp>
          <p:nvSpPr>
            <p:cNvPr id="19" name="Line 5"/>
            <p:cNvSpPr>
              <a:spLocks noChangeShapeType="1"/>
            </p:cNvSpPr>
            <p:nvPr/>
          </p:nvSpPr>
          <p:spPr bwMode="auto">
            <a:xfrm flipH="1">
              <a:off x="4114800" y="37338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en-US" sz="1350">
                <a:solidFill>
                  <a:prstClr val="black"/>
                </a:solidFill>
                <a:latin typeface="Constantia"/>
              </a:endParaRPr>
            </a:p>
          </p:txBody>
        </p:sp>
        <p:sp>
          <p:nvSpPr>
            <p:cNvPr id="20" name="Line 6"/>
            <p:cNvSpPr>
              <a:spLocks noChangeShapeType="1"/>
            </p:cNvSpPr>
            <p:nvPr/>
          </p:nvSpPr>
          <p:spPr bwMode="auto">
            <a:xfrm>
              <a:off x="5029200" y="37338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en-US" sz="1350">
                <a:solidFill>
                  <a:prstClr val="black"/>
                </a:solidFill>
                <a:latin typeface="Constantia"/>
              </a:endParaRPr>
            </a:p>
          </p:txBody>
        </p:sp>
        <p:sp>
          <p:nvSpPr>
            <p:cNvPr id="21" name="Text Box 9"/>
            <p:cNvSpPr txBox="1">
              <a:spLocks noChangeArrowheads="1"/>
            </p:cNvSpPr>
            <p:nvPr/>
          </p:nvSpPr>
          <p:spPr bwMode="auto">
            <a:xfrm>
              <a:off x="4267201" y="1295400"/>
              <a:ext cx="1034208" cy="789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Bef>
                  <a:spcPct val="0"/>
                </a:spcBef>
                <a:spcAft>
                  <a:spcPts val="0"/>
                </a:spcAft>
                <a:buNone/>
              </a:pPr>
              <a:r>
                <a:rPr lang="en-US" altLang="en-US" sz="3000">
                  <a:solidFill>
                    <a:prstClr val="black"/>
                  </a:solidFill>
                  <a:latin typeface="Symbol" panose="05050102010706020507" pitchFamily="18" charset="2"/>
                  <a:sym typeface="Symbol" panose="05050102010706020507" pitchFamily="18" charset="2"/>
                </a:rPr>
                <a:t></a:t>
              </a:r>
              <a:r>
                <a:rPr lang="en-US" altLang="en-US" sz="2400" baseline="-25000">
                  <a:solidFill>
                    <a:prstClr val="black"/>
                  </a:solidFill>
                  <a:sym typeface="Symbol" panose="05050102010706020507" pitchFamily="18" charset="2"/>
                </a:rPr>
                <a:t>B,D</a:t>
              </a:r>
              <a:endParaRPr lang="en-US" altLang="en-US" sz="2400" baseline="-25000">
                <a:solidFill>
                  <a:prstClr val="black"/>
                </a:solidFill>
              </a:endParaRPr>
            </a:p>
          </p:txBody>
        </p:sp>
        <p:sp>
          <p:nvSpPr>
            <p:cNvPr id="22" name="Text Box 10"/>
            <p:cNvSpPr txBox="1">
              <a:spLocks noChangeArrowheads="1"/>
            </p:cNvSpPr>
            <p:nvPr/>
          </p:nvSpPr>
          <p:spPr bwMode="auto">
            <a:xfrm>
              <a:off x="3810000" y="2286000"/>
              <a:ext cx="2959515" cy="789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Bef>
                  <a:spcPct val="0"/>
                </a:spcBef>
                <a:spcAft>
                  <a:spcPts val="0"/>
                </a:spcAft>
                <a:buNone/>
              </a:pPr>
              <a:r>
                <a:rPr lang="en-US" altLang="en-US" sz="3000">
                  <a:solidFill>
                    <a:prstClr val="black"/>
                  </a:solidFill>
                  <a:latin typeface="Symbol" panose="05050102010706020507" pitchFamily="18" charset="2"/>
                  <a:sym typeface="Symbol" panose="05050102010706020507" pitchFamily="18" charset="2"/>
                </a:rPr>
                <a:t></a:t>
              </a:r>
              <a:r>
                <a:rPr lang="en-US" altLang="en-US" sz="1800" baseline="-25000">
                  <a:solidFill>
                    <a:prstClr val="black"/>
                  </a:solidFill>
                  <a:sym typeface="Symbol" panose="05050102010706020507" pitchFamily="18" charset="2"/>
                </a:rPr>
                <a:t>(R.A = “a”) </a:t>
              </a:r>
              <a:r>
                <a:rPr lang="el-GR" altLang="en-US" sz="1800" baseline="-25000">
                  <a:solidFill>
                    <a:prstClr val="black"/>
                  </a:solidFill>
                  <a:sym typeface="Symbol" panose="05050102010706020507" pitchFamily="18" charset="2"/>
                </a:rPr>
                <a:t></a:t>
              </a:r>
              <a:r>
                <a:rPr lang="en-US" altLang="en-US" sz="1800" baseline="-25000">
                  <a:solidFill>
                    <a:prstClr val="black"/>
                  </a:solidFill>
                  <a:sym typeface="Symbol" panose="05050102010706020507" pitchFamily="18" charset="2"/>
                </a:rPr>
                <a:t> (R.C = S.C)</a:t>
              </a:r>
              <a:endParaRPr lang="en-US" altLang="en-US" sz="1800" baseline="-25000">
                <a:solidFill>
                  <a:prstClr val="black"/>
                </a:solidFill>
              </a:endParaRPr>
            </a:p>
          </p:txBody>
        </p:sp>
        <p:sp>
          <p:nvSpPr>
            <p:cNvPr id="23" name="Text Box 11"/>
            <p:cNvSpPr txBox="1">
              <a:spLocks noChangeArrowheads="1"/>
            </p:cNvSpPr>
            <p:nvPr/>
          </p:nvSpPr>
          <p:spPr bwMode="auto">
            <a:xfrm>
              <a:off x="4572000" y="3352800"/>
              <a:ext cx="494857" cy="657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Bef>
                  <a:spcPct val="0"/>
                </a:spcBef>
                <a:spcAft>
                  <a:spcPts val="0"/>
                </a:spcAft>
                <a:buNone/>
              </a:pPr>
              <a:r>
                <a:rPr lang="en-US" altLang="en-US" sz="2400">
                  <a:solidFill>
                    <a:prstClr val="black"/>
                  </a:solidFill>
                  <a:sym typeface="Symbol" panose="05050102010706020507" pitchFamily="18" charset="2"/>
                </a:rPr>
                <a:t></a:t>
              </a:r>
              <a:endParaRPr lang="en-US" altLang="en-US" sz="2400">
                <a:solidFill>
                  <a:prstClr val="black"/>
                </a:solidFill>
              </a:endParaRPr>
            </a:p>
          </p:txBody>
        </p:sp>
        <p:sp>
          <p:nvSpPr>
            <p:cNvPr id="24" name="Text Box 12"/>
            <p:cNvSpPr txBox="1">
              <a:spLocks noChangeArrowheads="1"/>
            </p:cNvSpPr>
            <p:nvPr/>
          </p:nvSpPr>
          <p:spPr bwMode="auto">
            <a:xfrm>
              <a:off x="3810000" y="3962400"/>
              <a:ext cx="571265" cy="657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Bef>
                  <a:spcPct val="0"/>
                </a:spcBef>
                <a:spcAft>
                  <a:spcPts val="0"/>
                </a:spcAft>
                <a:buNone/>
              </a:pPr>
              <a:r>
                <a:rPr lang="en-US" altLang="en-US" sz="2400">
                  <a:solidFill>
                    <a:prstClr val="black"/>
                  </a:solidFill>
                </a:rPr>
                <a:t>R</a:t>
              </a:r>
            </a:p>
          </p:txBody>
        </p:sp>
        <p:sp>
          <p:nvSpPr>
            <p:cNvPr id="25" name="Text Box 13"/>
            <p:cNvSpPr txBox="1">
              <a:spLocks noChangeArrowheads="1"/>
            </p:cNvSpPr>
            <p:nvPr/>
          </p:nvSpPr>
          <p:spPr bwMode="auto">
            <a:xfrm>
              <a:off x="5334000" y="3962400"/>
              <a:ext cx="546543" cy="657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Bef>
                  <a:spcPct val="0"/>
                </a:spcBef>
                <a:spcAft>
                  <a:spcPts val="0"/>
                </a:spcAft>
                <a:buNone/>
              </a:pPr>
              <a:r>
                <a:rPr lang="en-US" altLang="en-US" sz="2400">
                  <a:solidFill>
                    <a:prstClr val="black"/>
                  </a:solidFill>
                </a:rPr>
                <a:t>S</a:t>
              </a:r>
            </a:p>
          </p:txBody>
        </p:sp>
      </p:grpSp>
      <p:sp>
        <p:nvSpPr>
          <p:cNvPr id="26" name="Rectangle 7"/>
          <p:cNvSpPr>
            <a:spLocks noChangeArrowheads="1"/>
          </p:cNvSpPr>
          <p:nvPr/>
        </p:nvSpPr>
        <p:spPr bwMode="auto">
          <a:xfrm>
            <a:off x="892225" y="1819356"/>
            <a:ext cx="4286252" cy="627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Aft>
                <a:spcPts val="0"/>
              </a:spcAft>
              <a:buNone/>
            </a:pPr>
            <a:r>
              <a:rPr lang="en-US" altLang="en-US" sz="2400">
                <a:solidFill>
                  <a:prstClr val="black"/>
                </a:solidFill>
                <a:sym typeface="Symbol" panose="05050102010706020507" pitchFamily="18" charset="2"/>
              </a:rPr>
              <a:t> </a:t>
            </a:r>
            <a:r>
              <a:rPr lang="en-US" altLang="en-US" sz="2400">
                <a:solidFill>
                  <a:prstClr val="black"/>
                </a:solidFill>
                <a:latin typeface="Symbol" panose="05050102010706020507" pitchFamily="18" charset="2"/>
                <a:sym typeface="Symbol" panose="05050102010706020507" pitchFamily="18" charset="2"/>
              </a:rPr>
              <a:t> </a:t>
            </a:r>
            <a:r>
              <a:rPr lang="en-US" altLang="en-US" sz="2400" baseline="-25000">
                <a:solidFill>
                  <a:prstClr val="black"/>
                </a:solidFill>
                <a:sym typeface="Symbol" panose="05050102010706020507" pitchFamily="18" charset="2"/>
              </a:rPr>
              <a:t>B,D </a:t>
            </a:r>
            <a:r>
              <a:rPr lang="en-US" altLang="en-US" sz="2400">
                <a:solidFill>
                  <a:prstClr val="black"/>
                </a:solidFill>
                <a:sym typeface="Symbol" panose="05050102010706020507" pitchFamily="18" charset="2"/>
              </a:rPr>
              <a:t>[</a:t>
            </a:r>
            <a:r>
              <a:rPr lang="en-US" altLang="en-US" sz="2400" baseline="-25000">
                <a:solidFill>
                  <a:prstClr val="black"/>
                </a:solidFill>
                <a:sym typeface="Symbol" panose="05050102010706020507" pitchFamily="18" charset="2"/>
              </a:rPr>
              <a:t> </a:t>
            </a:r>
            <a:r>
              <a:rPr lang="en-US" altLang="en-US" sz="2700">
                <a:solidFill>
                  <a:prstClr val="black"/>
                </a:solidFill>
                <a:latin typeface="Symbol" panose="05050102010706020507" pitchFamily="18" charset="2"/>
                <a:sym typeface="Symbol" panose="05050102010706020507" pitchFamily="18" charset="2"/>
              </a:rPr>
              <a:t>s</a:t>
            </a:r>
            <a:r>
              <a:rPr lang="en-US" altLang="en-US" sz="2100" baseline="-25000">
                <a:solidFill>
                  <a:prstClr val="black"/>
                </a:solidFill>
                <a:sym typeface="Symbol" panose="05050102010706020507" pitchFamily="18" charset="2"/>
              </a:rPr>
              <a:t>(R.A=“a”) (R.C = S.C)</a:t>
            </a:r>
            <a:r>
              <a:rPr lang="en-US" altLang="en-US" sz="2400">
                <a:solidFill>
                  <a:prstClr val="black"/>
                </a:solidFill>
                <a:sym typeface="Symbol" panose="05050102010706020507" pitchFamily="18" charset="2"/>
              </a:rPr>
              <a:t> (RS)]</a:t>
            </a:r>
            <a:endParaRPr lang="en-US" altLang="en-US" sz="2400">
              <a:solidFill>
                <a:prstClr val="black"/>
              </a:solidFill>
              <a:latin typeface="Symbol" panose="05050102010706020507" pitchFamily="18" charset="2"/>
              <a:sym typeface="Symbol" panose="05050102010706020507" pitchFamily="18" charset="2"/>
            </a:endParaRPr>
          </a:p>
        </p:txBody>
      </p:sp>
      <p:sp>
        <p:nvSpPr>
          <p:cNvPr id="27" name="Right Arrow 26"/>
          <p:cNvSpPr/>
          <p:nvPr/>
        </p:nvSpPr>
        <p:spPr>
          <a:xfrm>
            <a:off x="206976" y="2021361"/>
            <a:ext cx="500449" cy="223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350">
              <a:solidFill>
                <a:prstClr val="white"/>
              </a:solidFill>
            </a:endParaRPr>
          </a:p>
        </p:txBody>
      </p:sp>
      <p:sp>
        <p:nvSpPr>
          <p:cNvPr id="3" name="Down Arrow 2"/>
          <p:cNvSpPr/>
          <p:nvPr/>
        </p:nvSpPr>
        <p:spPr>
          <a:xfrm>
            <a:off x="707424" y="2426808"/>
            <a:ext cx="340519" cy="3416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350">
              <a:solidFill>
                <a:prstClr val="white"/>
              </a:solidFill>
            </a:endParaRPr>
          </a:p>
        </p:txBody>
      </p:sp>
      <p:grpSp>
        <p:nvGrpSpPr>
          <p:cNvPr id="28" name="Group 27"/>
          <p:cNvGrpSpPr>
            <a:grpSpLocks/>
          </p:cNvGrpSpPr>
          <p:nvPr/>
        </p:nvGrpSpPr>
        <p:grpSpPr bwMode="auto">
          <a:xfrm>
            <a:off x="3464256" y="2426809"/>
            <a:ext cx="1440034" cy="2618687"/>
            <a:chOff x="5562600" y="1143000"/>
            <a:chExt cx="2089740" cy="3792869"/>
          </a:xfrm>
        </p:grpSpPr>
        <p:sp>
          <p:nvSpPr>
            <p:cNvPr id="29" name="Line 13"/>
            <p:cNvSpPr>
              <a:spLocks noChangeShapeType="1"/>
            </p:cNvSpPr>
            <p:nvPr/>
          </p:nvSpPr>
          <p:spPr bwMode="auto">
            <a:xfrm>
              <a:off x="6477000" y="1828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en-US" sz="1350">
                <a:solidFill>
                  <a:prstClr val="black"/>
                </a:solidFill>
                <a:latin typeface="Constantia"/>
              </a:endParaRPr>
            </a:p>
          </p:txBody>
        </p:sp>
        <p:sp>
          <p:nvSpPr>
            <p:cNvPr id="30" name="Line 14"/>
            <p:cNvSpPr>
              <a:spLocks noChangeShapeType="1"/>
            </p:cNvSpPr>
            <p:nvPr/>
          </p:nvSpPr>
          <p:spPr bwMode="auto">
            <a:xfrm>
              <a:off x="6477000" y="3352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en-US" sz="1350">
                <a:solidFill>
                  <a:prstClr val="black"/>
                </a:solidFill>
                <a:latin typeface="Constantia"/>
              </a:endParaRPr>
            </a:p>
          </p:txBody>
        </p:sp>
        <p:sp>
          <p:nvSpPr>
            <p:cNvPr id="31" name="Line 15"/>
            <p:cNvSpPr>
              <a:spLocks noChangeShapeType="1"/>
            </p:cNvSpPr>
            <p:nvPr/>
          </p:nvSpPr>
          <p:spPr bwMode="auto">
            <a:xfrm flipH="1">
              <a:off x="5867400" y="40386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en-US" sz="1350">
                <a:solidFill>
                  <a:prstClr val="black"/>
                </a:solidFill>
                <a:latin typeface="Constantia"/>
              </a:endParaRPr>
            </a:p>
          </p:txBody>
        </p:sp>
        <p:sp>
          <p:nvSpPr>
            <p:cNvPr id="32" name="Line 16"/>
            <p:cNvSpPr>
              <a:spLocks noChangeShapeType="1"/>
            </p:cNvSpPr>
            <p:nvPr/>
          </p:nvSpPr>
          <p:spPr bwMode="auto">
            <a:xfrm>
              <a:off x="6781800" y="40386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en-US" sz="1350">
                <a:solidFill>
                  <a:prstClr val="black"/>
                </a:solidFill>
                <a:latin typeface="Constantia"/>
              </a:endParaRPr>
            </a:p>
          </p:txBody>
        </p:sp>
        <p:sp>
          <p:nvSpPr>
            <p:cNvPr id="33" name="Text Box 17"/>
            <p:cNvSpPr txBox="1">
              <a:spLocks noChangeArrowheads="1"/>
            </p:cNvSpPr>
            <p:nvPr/>
          </p:nvSpPr>
          <p:spPr bwMode="auto">
            <a:xfrm>
              <a:off x="6019800" y="1143000"/>
              <a:ext cx="1070534" cy="802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Bef>
                  <a:spcPct val="0"/>
                </a:spcBef>
                <a:spcAft>
                  <a:spcPts val="0"/>
                </a:spcAft>
                <a:buNone/>
              </a:pPr>
              <a:r>
                <a:rPr lang="en-US" altLang="en-US" sz="3000">
                  <a:solidFill>
                    <a:prstClr val="black"/>
                  </a:solidFill>
                  <a:latin typeface="Symbol" panose="05050102010706020507" pitchFamily="18" charset="2"/>
                  <a:sym typeface="Symbol" panose="05050102010706020507" pitchFamily="18" charset="2"/>
                </a:rPr>
                <a:t></a:t>
              </a:r>
              <a:r>
                <a:rPr lang="en-US" altLang="en-US" sz="2400" baseline="-25000">
                  <a:solidFill>
                    <a:prstClr val="black"/>
                  </a:solidFill>
                  <a:sym typeface="Symbol" panose="05050102010706020507" pitchFamily="18" charset="2"/>
                </a:rPr>
                <a:t>B,D</a:t>
              </a:r>
              <a:endParaRPr lang="en-US" altLang="en-US" sz="2400" baseline="-25000">
                <a:solidFill>
                  <a:prstClr val="black"/>
                </a:solidFill>
              </a:endParaRPr>
            </a:p>
          </p:txBody>
        </p:sp>
        <p:sp>
          <p:nvSpPr>
            <p:cNvPr id="34" name="Text Box 18"/>
            <p:cNvSpPr txBox="1">
              <a:spLocks noChangeArrowheads="1"/>
            </p:cNvSpPr>
            <p:nvPr/>
          </p:nvSpPr>
          <p:spPr bwMode="auto">
            <a:xfrm>
              <a:off x="5714999" y="2667000"/>
              <a:ext cx="1791481" cy="802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Bef>
                  <a:spcPct val="0"/>
                </a:spcBef>
                <a:spcAft>
                  <a:spcPts val="0"/>
                </a:spcAft>
                <a:buNone/>
              </a:pPr>
              <a:r>
                <a:rPr lang="en-US" altLang="en-US" sz="3000">
                  <a:solidFill>
                    <a:prstClr val="black"/>
                  </a:solidFill>
                  <a:latin typeface="Symbol" panose="05050102010706020507" pitchFamily="18" charset="2"/>
                  <a:sym typeface="Symbol" panose="05050102010706020507" pitchFamily="18" charset="2"/>
                </a:rPr>
                <a:t></a:t>
              </a:r>
              <a:r>
                <a:rPr lang="en-US" altLang="en-US" sz="2400" baseline="-25000">
                  <a:solidFill>
                    <a:prstClr val="black"/>
                  </a:solidFill>
                  <a:sym typeface="Symbol" panose="05050102010706020507" pitchFamily="18" charset="2"/>
                </a:rPr>
                <a:t>R.A = “a”</a:t>
              </a:r>
              <a:endParaRPr lang="en-US" altLang="en-US" sz="2400" baseline="-25000">
                <a:solidFill>
                  <a:prstClr val="black"/>
                </a:solidFill>
              </a:endParaRPr>
            </a:p>
          </p:txBody>
        </p:sp>
        <p:sp>
          <p:nvSpPr>
            <p:cNvPr id="35" name="Text Box 19"/>
            <p:cNvSpPr txBox="1">
              <a:spLocks noChangeArrowheads="1"/>
            </p:cNvSpPr>
            <p:nvPr/>
          </p:nvSpPr>
          <p:spPr bwMode="auto">
            <a:xfrm>
              <a:off x="6270803" y="3577060"/>
              <a:ext cx="512238" cy="668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Bef>
                  <a:spcPct val="0"/>
                </a:spcBef>
                <a:spcAft>
                  <a:spcPts val="0"/>
                </a:spcAft>
                <a:buNone/>
              </a:pPr>
              <a:r>
                <a:rPr lang="en-US" altLang="en-US" sz="2400">
                  <a:solidFill>
                    <a:prstClr val="black"/>
                  </a:solidFill>
                  <a:sym typeface="Symbol" panose="05050102010706020507" pitchFamily="18" charset="2"/>
                </a:rPr>
                <a:t></a:t>
              </a:r>
              <a:endParaRPr lang="en-US" altLang="en-US" sz="2400">
                <a:solidFill>
                  <a:prstClr val="black"/>
                </a:solidFill>
              </a:endParaRPr>
            </a:p>
          </p:txBody>
        </p:sp>
        <p:sp>
          <p:nvSpPr>
            <p:cNvPr id="36" name="Text Box 20"/>
            <p:cNvSpPr txBox="1">
              <a:spLocks noChangeArrowheads="1"/>
            </p:cNvSpPr>
            <p:nvPr/>
          </p:nvSpPr>
          <p:spPr bwMode="auto">
            <a:xfrm>
              <a:off x="5562600" y="4267200"/>
              <a:ext cx="591330" cy="668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Bef>
                  <a:spcPct val="0"/>
                </a:spcBef>
                <a:spcAft>
                  <a:spcPts val="0"/>
                </a:spcAft>
                <a:buNone/>
              </a:pPr>
              <a:r>
                <a:rPr lang="en-US" altLang="en-US" sz="2400">
                  <a:solidFill>
                    <a:prstClr val="black"/>
                  </a:solidFill>
                </a:rPr>
                <a:t>R</a:t>
              </a:r>
            </a:p>
          </p:txBody>
        </p:sp>
        <p:sp>
          <p:nvSpPr>
            <p:cNvPr id="37" name="Text Box 21"/>
            <p:cNvSpPr txBox="1">
              <a:spLocks noChangeArrowheads="1"/>
            </p:cNvSpPr>
            <p:nvPr/>
          </p:nvSpPr>
          <p:spPr bwMode="auto">
            <a:xfrm>
              <a:off x="7086600" y="4267200"/>
              <a:ext cx="565740" cy="668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Bef>
                  <a:spcPct val="0"/>
                </a:spcBef>
                <a:spcAft>
                  <a:spcPts val="0"/>
                </a:spcAft>
                <a:buNone/>
              </a:pPr>
              <a:r>
                <a:rPr lang="en-US" altLang="en-US" sz="2400">
                  <a:solidFill>
                    <a:prstClr val="black"/>
                  </a:solidFill>
                </a:rPr>
                <a:t>S</a:t>
              </a:r>
            </a:p>
          </p:txBody>
        </p:sp>
        <p:sp>
          <p:nvSpPr>
            <p:cNvPr id="38" name="Text Box 22"/>
            <p:cNvSpPr txBox="1">
              <a:spLocks noChangeArrowheads="1"/>
            </p:cNvSpPr>
            <p:nvPr/>
          </p:nvSpPr>
          <p:spPr bwMode="auto">
            <a:xfrm>
              <a:off x="5638800" y="1905000"/>
              <a:ext cx="1954505" cy="802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Bef>
                  <a:spcPct val="0"/>
                </a:spcBef>
                <a:spcAft>
                  <a:spcPts val="0"/>
                </a:spcAft>
                <a:buNone/>
              </a:pPr>
              <a:r>
                <a:rPr lang="en-US" altLang="en-US" sz="3000">
                  <a:solidFill>
                    <a:prstClr val="black"/>
                  </a:solidFill>
                  <a:latin typeface="Symbol" panose="05050102010706020507" pitchFamily="18" charset="2"/>
                  <a:sym typeface="Symbol" panose="05050102010706020507" pitchFamily="18" charset="2"/>
                </a:rPr>
                <a:t></a:t>
              </a:r>
              <a:r>
                <a:rPr lang="en-US" altLang="en-US" sz="2400" baseline="-25000">
                  <a:solidFill>
                    <a:prstClr val="black"/>
                  </a:solidFill>
                  <a:sym typeface="Symbol" panose="05050102010706020507" pitchFamily="18" charset="2"/>
                </a:rPr>
                <a:t>R.C = S.C</a:t>
              </a:r>
              <a:endParaRPr lang="en-US" altLang="en-US" sz="2400" baseline="-25000">
                <a:solidFill>
                  <a:prstClr val="black"/>
                </a:solidFill>
              </a:endParaRPr>
            </a:p>
          </p:txBody>
        </p:sp>
        <p:sp>
          <p:nvSpPr>
            <p:cNvPr id="39" name="Line 23"/>
            <p:cNvSpPr>
              <a:spLocks noChangeShapeType="1"/>
            </p:cNvSpPr>
            <p:nvPr/>
          </p:nvSpPr>
          <p:spPr bwMode="auto">
            <a:xfrm>
              <a:off x="6477000" y="2590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en-US" sz="1350">
                <a:solidFill>
                  <a:prstClr val="black"/>
                </a:solidFill>
                <a:latin typeface="Constantia"/>
              </a:endParaRPr>
            </a:p>
          </p:txBody>
        </p:sp>
      </p:grpSp>
      <p:sp>
        <p:nvSpPr>
          <p:cNvPr id="4" name="Right Arrow 3"/>
          <p:cNvSpPr/>
          <p:nvPr/>
        </p:nvSpPr>
        <p:spPr>
          <a:xfrm>
            <a:off x="2241780" y="3403330"/>
            <a:ext cx="926756" cy="2767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350">
              <a:solidFill>
                <a:prstClr val="white"/>
              </a:solidFill>
            </a:endParaRPr>
          </a:p>
        </p:txBody>
      </p:sp>
      <p:sp>
        <p:nvSpPr>
          <p:cNvPr id="41" name="Line 5"/>
          <p:cNvSpPr>
            <a:spLocks noChangeShapeType="1"/>
          </p:cNvSpPr>
          <p:nvPr/>
        </p:nvSpPr>
        <p:spPr bwMode="auto">
          <a:xfrm>
            <a:off x="7212703" y="3503783"/>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en-US" sz="1350">
              <a:solidFill>
                <a:prstClr val="black"/>
              </a:solidFill>
              <a:latin typeface="Constantia"/>
            </a:endParaRPr>
          </a:p>
        </p:txBody>
      </p:sp>
      <p:sp>
        <p:nvSpPr>
          <p:cNvPr id="56" name="Line 5"/>
          <p:cNvSpPr>
            <a:spLocks noChangeShapeType="1"/>
          </p:cNvSpPr>
          <p:nvPr/>
        </p:nvSpPr>
        <p:spPr bwMode="auto">
          <a:xfrm>
            <a:off x="6659733" y="4758000"/>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en-US" sz="1350">
              <a:solidFill>
                <a:prstClr val="black"/>
              </a:solidFill>
              <a:latin typeface="Constantia"/>
            </a:endParaRPr>
          </a:p>
        </p:txBody>
      </p:sp>
      <p:sp>
        <p:nvSpPr>
          <p:cNvPr id="57" name="Right Arrow 56"/>
          <p:cNvSpPr/>
          <p:nvPr/>
        </p:nvSpPr>
        <p:spPr>
          <a:xfrm>
            <a:off x="5122456" y="3403330"/>
            <a:ext cx="926756" cy="2767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350">
              <a:solidFill>
                <a:prstClr val="white"/>
              </a:solidFill>
            </a:endParaRPr>
          </a:p>
        </p:txBody>
      </p:sp>
      <p:grpSp>
        <p:nvGrpSpPr>
          <p:cNvPr id="2" name="Group 1"/>
          <p:cNvGrpSpPr/>
          <p:nvPr/>
        </p:nvGrpSpPr>
        <p:grpSpPr>
          <a:xfrm>
            <a:off x="6113502" y="2303633"/>
            <a:ext cx="1962157" cy="3243346"/>
            <a:chOff x="6113502" y="2303633"/>
            <a:chExt cx="1962157" cy="3243346"/>
          </a:xfrm>
        </p:grpSpPr>
        <p:sp>
          <p:nvSpPr>
            <p:cNvPr id="42" name="Line 7"/>
            <p:cNvSpPr>
              <a:spLocks noChangeShapeType="1"/>
            </p:cNvSpPr>
            <p:nvPr/>
          </p:nvSpPr>
          <p:spPr bwMode="auto">
            <a:xfrm>
              <a:off x="7327003" y="4132433"/>
              <a:ext cx="28575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en-US" sz="1350">
                <a:solidFill>
                  <a:prstClr val="black"/>
                </a:solidFill>
                <a:latin typeface="Constantia"/>
              </a:endParaRPr>
            </a:p>
          </p:txBody>
        </p:sp>
        <p:sp>
          <p:nvSpPr>
            <p:cNvPr id="43" name="Text Box 8"/>
            <p:cNvSpPr txBox="1">
              <a:spLocks noChangeArrowheads="1"/>
            </p:cNvSpPr>
            <p:nvPr/>
          </p:nvSpPr>
          <p:spPr bwMode="auto">
            <a:xfrm>
              <a:off x="6869803" y="2303633"/>
              <a:ext cx="73770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Bef>
                  <a:spcPct val="0"/>
                </a:spcBef>
                <a:spcAft>
                  <a:spcPts val="0"/>
                </a:spcAft>
                <a:buNone/>
              </a:pPr>
              <a:r>
                <a:rPr lang="en-US" altLang="en-US" sz="3000">
                  <a:solidFill>
                    <a:prstClr val="black"/>
                  </a:solidFill>
                  <a:latin typeface="Symbol" panose="05050102010706020507" pitchFamily="18" charset="2"/>
                  <a:sym typeface="Symbol" panose="05050102010706020507" pitchFamily="18" charset="2"/>
                </a:rPr>
                <a:t></a:t>
              </a:r>
              <a:r>
                <a:rPr lang="en-US" altLang="en-US" sz="2400" baseline="-25000">
                  <a:solidFill>
                    <a:prstClr val="black"/>
                  </a:solidFill>
                  <a:sym typeface="Symbol" panose="05050102010706020507" pitchFamily="18" charset="2"/>
                </a:rPr>
                <a:t>B,D</a:t>
              </a:r>
              <a:endParaRPr lang="en-US" altLang="en-US" sz="2400" baseline="-25000">
                <a:solidFill>
                  <a:prstClr val="black"/>
                </a:solidFill>
              </a:endParaRPr>
            </a:p>
          </p:txBody>
        </p:sp>
        <p:sp>
          <p:nvSpPr>
            <p:cNvPr id="44" name="Text Box 9"/>
            <p:cNvSpPr txBox="1">
              <a:spLocks noChangeArrowheads="1"/>
            </p:cNvSpPr>
            <p:nvPr/>
          </p:nvSpPr>
          <p:spPr bwMode="auto">
            <a:xfrm>
              <a:off x="6113502" y="4223758"/>
              <a:ext cx="123450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Bef>
                  <a:spcPct val="0"/>
                </a:spcBef>
                <a:spcAft>
                  <a:spcPts val="0"/>
                </a:spcAft>
                <a:buNone/>
              </a:pPr>
              <a:r>
                <a:rPr lang="en-US" altLang="en-US" sz="3000">
                  <a:solidFill>
                    <a:prstClr val="black"/>
                  </a:solidFill>
                  <a:latin typeface="Symbol" panose="05050102010706020507" pitchFamily="18" charset="2"/>
                  <a:sym typeface="Symbol" panose="05050102010706020507" pitchFamily="18" charset="2"/>
                </a:rPr>
                <a:t></a:t>
              </a:r>
              <a:r>
                <a:rPr lang="en-US" altLang="en-US" sz="2400" baseline="-25000">
                  <a:solidFill>
                    <a:prstClr val="black"/>
                  </a:solidFill>
                  <a:sym typeface="Symbol" panose="05050102010706020507" pitchFamily="18" charset="2"/>
                </a:rPr>
                <a:t>R.A = “a”</a:t>
              </a:r>
              <a:endParaRPr lang="en-US" altLang="en-US" sz="2400" baseline="-25000">
                <a:solidFill>
                  <a:prstClr val="black"/>
                </a:solidFill>
              </a:endParaRPr>
            </a:p>
          </p:txBody>
        </p:sp>
        <p:sp>
          <p:nvSpPr>
            <p:cNvPr id="45" name="Text Box 11"/>
            <p:cNvSpPr txBox="1">
              <a:spLocks noChangeArrowheads="1"/>
            </p:cNvSpPr>
            <p:nvPr/>
          </p:nvSpPr>
          <p:spPr bwMode="auto">
            <a:xfrm>
              <a:off x="6526902" y="5085314"/>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Bef>
                  <a:spcPct val="0"/>
                </a:spcBef>
                <a:spcAft>
                  <a:spcPts val="0"/>
                </a:spcAft>
                <a:buNone/>
              </a:pPr>
              <a:r>
                <a:rPr lang="en-US" altLang="en-US" sz="2400">
                  <a:solidFill>
                    <a:prstClr val="black"/>
                  </a:solidFill>
                </a:rPr>
                <a:t>R</a:t>
              </a:r>
            </a:p>
          </p:txBody>
        </p:sp>
        <p:sp>
          <p:nvSpPr>
            <p:cNvPr id="46" name="Text Box 12"/>
            <p:cNvSpPr txBox="1">
              <a:spLocks noChangeArrowheads="1"/>
            </p:cNvSpPr>
            <p:nvPr/>
          </p:nvSpPr>
          <p:spPr bwMode="auto">
            <a:xfrm>
              <a:off x="7685809" y="4335559"/>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Bef>
                  <a:spcPct val="0"/>
                </a:spcBef>
                <a:spcAft>
                  <a:spcPts val="0"/>
                </a:spcAft>
                <a:buNone/>
              </a:pPr>
              <a:r>
                <a:rPr lang="en-US" altLang="en-US" sz="2400">
                  <a:solidFill>
                    <a:prstClr val="black"/>
                  </a:solidFill>
                </a:rPr>
                <a:t>S</a:t>
              </a:r>
            </a:p>
          </p:txBody>
        </p:sp>
        <p:sp>
          <p:nvSpPr>
            <p:cNvPr id="47" name="Text Box 13"/>
            <p:cNvSpPr txBox="1">
              <a:spLocks noChangeArrowheads="1"/>
            </p:cNvSpPr>
            <p:nvPr/>
          </p:nvSpPr>
          <p:spPr bwMode="auto">
            <a:xfrm>
              <a:off x="6641203" y="2932283"/>
              <a:ext cx="134684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Bef>
                  <a:spcPct val="0"/>
                </a:spcBef>
                <a:spcAft>
                  <a:spcPts val="0"/>
                </a:spcAft>
                <a:buNone/>
              </a:pPr>
              <a:r>
                <a:rPr lang="en-US" altLang="en-US" sz="3000">
                  <a:solidFill>
                    <a:prstClr val="black"/>
                  </a:solidFill>
                  <a:latin typeface="Symbol" panose="05050102010706020507" pitchFamily="18" charset="2"/>
                  <a:sym typeface="Symbol" panose="05050102010706020507" pitchFamily="18" charset="2"/>
                </a:rPr>
                <a:t></a:t>
              </a:r>
              <a:r>
                <a:rPr lang="en-US" altLang="en-US" sz="2400" baseline="-25000">
                  <a:solidFill>
                    <a:prstClr val="black"/>
                  </a:solidFill>
                  <a:sym typeface="Symbol" panose="05050102010706020507" pitchFamily="18" charset="2"/>
                </a:rPr>
                <a:t>R.C = S.C</a:t>
              </a:r>
              <a:endParaRPr lang="en-US" altLang="en-US" sz="2400" baseline="-25000">
                <a:solidFill>
                  <a:prstClr val="black"/>
                </a:solidFill>
              </a:endParaRPr>
            </a:p>
          </p:txBody>
        </p:sp>
        <p:cxnSp>
          <p:nvCxnSpPr>
            <p:cNvPr id="48" name="Straight Connector 47"/>
            <p:cNvCxnSpPr/>
            <p:nvPr/>
          </p:nvCxnSpPr>
          <p:spPr>
            <a:xfrm flipH="1">
              <a:off x="6813205" y="4107342"/>
              <a:ext cx="285753" cy="318658"/>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061166" y="3723591"/>
              <a:ext cx="352982" cy="461665"/>
            </a:xfrm>
            <a:prstGeom prst="rect">
              <a:avLst/>
            </a:prstGeom>
            <a:noFill/>
          </p:spPr>
          <p:txBody>
            <a:bodyPr wrap="none" rtlCol="0">
              <a:spAutoFit/>
            </a:bodyPr>
            <a:lstStyle/>
            <a:p>
              <a:pPr eaLnBrk="1" fontAlgn="auto" hangingPunct="1">
                <a:spcBef>
                  <a:spcPts val="0"/>
                </a:spcBef>
                <a:spcAft>
                  <a:spcPts val="0"/>
                </a:spcAft>
              </a:pPr>
              <a:r>
                <a:rPr lang="en-US" sz="2400">
                  <a:solidFill>
                    <a:prstClr val="black"/>
                  </a:solidFill>
                  <a:latin typeface="Constantia"/>
                  <a:sym typeface="Symbol" panose="05050102010706020507" pitchFamily="18" charset="2"/>
                </a:rPr>
                <a:t></a:t>
              </a:r>
              <a:endParaRPr lang="en-US" sz="2400">
                <a:solidFill>
                  <a:prstClr val="black"/>
                </a:solidFill>
                <a:latin typeface="Constantia"/>
              </a:endParaRPr>
            </a:p>
          </p:txBody>
        </p:sp>
        <p:sp>
          <p:nvSpPr>
            <p:cNvPr id="58" name="Line 5"/>
            <p:cNvSpPr>
              <a:spLocks noChangeShapeType="1"/>
            </p:cNvSpPr>
            <p:nvPr/>
          </p:nvSpPr>
          <p:spPr bwMode="auto">
            <a:xfrm>
              <a:off x="7191227" y="2833695"/>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en-US" sz="1350">
                <a:solidFill>
                  <a:prstClr val="black"/>
                </a:solidFill>
                <a:latin typeface="Constantia"/>
              </a:endParaRPr>
            </a:p>
          </p:txBody>
        </p:sp>
      </p:grpSp>
      <p:sp>
        <p:nvSpPr>
          <p:cNvPr id="59" name="TextBox 58"/>
          <p:cNvSpPr txBox="1"/>
          <p:nvPr/>
        </p:nvSpPr>
        <p:spPr>
          <a:xfrm>
            <a:off x="2252011" y="3177358"/>
            <a:ext cx="854145" cy="300082"/>
          </a:xfrm>
          <a:prstGeom prst="rect">
            <a:avLst/>
          </a:prstGeom>
          <a:noFill/>
        </p:spPr>
        <p:txBody>
          <a:bodyPr wrap="none" rtlCol="0">
            <a:spAutoFit/>
          </a:bodyPr>
          <a:lstStyle/>
          <a:p>
            <a:pPr eaLnBrk="1" fontAlgn="auto" hangingPunct="1">
              <a:spcBef>
                <a:spcPts val="0"/>
              </a:spcBef>
              <a:spcAft>
                <a:spcPts val="0"/>
              </a:spcAft>
            </a:pPr>
            <a:r>
              <a:rPr lang="en-US" sz="1350">
                <a:solidFill>
                  <a:prstClr val="black"/>
                </a:solidFill>
                <a:latin typeface="Constantia"/>
              </a:rPr>
              <a:t>quy tắc 6</a:t>
            </a:r>
          </a:p>
        </p:txBody>
      </p:sp>
      <p:sp>
        <p:nvSpPr>
          <p:cNvPr id="60" name="TextBox 59"/>
          <p:cNvSpPr txBox="1"/>
          <p:nvPr/>
        </p:nvSpPr>
        <p:spPr>
          <a:xfrm>
            <a:off x="5111057" y="3123113"/>
            <a:ext cx="1086772" cy="300082"/>
          </a:xfrm>
          <a:prstGeom prst="rect">
            <a:avLst/>
          </a:prstGeom>
          <a:noFill/>
        </p:spPr>
        <p:txBody>
          <a:bodyPr wrap="none" rtlCol="0">
            <a:spAutoFit/>
          </a:bodyPr>
          <a:lstStyle/>
          <a:p>
            <a:pPr eaLnBrk="1" fontAlgn="auto" hangingPunct="1">
              <a:spcBef>
                <a:spcPts val="0"/>
              </a:spcBef>
              <a:spcAft>
                <a:spcPts val="0"/>
              </a:spcAft>
            </a:pPr>
            <a:r>
              <a:rPr lang="en-US" sz="1350">
                <a:solidFill>
                  <a:prstClr val="black"/>
                </a:solidFill>
                <a:latin typeface="Constantia"/>
              </a:rPr>
              <a:t>chiến lược 1</a:t>
            </a:r>
          </a:p>
        </p:txBody>
      </p:sp>
    </p:spTree>
    <p:extLst>
      <p:ext uri="{BB962C8B-B14F-4D97-AF65-F5344CB8AC3E}">
        <p14:creationId xmlns:p14="http://schemas.microsoft.com/office/powerpoint/2010/main" val="1265382038"/>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6" grpId="0"/>
      <p:bldP spid="27" grpId="0" animBg="1"/>
      <p:bldP spid="3" grpId="0" animBg="1"/>
      <p:bldP spid="4" grpId="0" animBg="1"/>
      <p:bldP spid="57" grpId="0" animBg="1"/>
      <p:bldP spid="59" grpId="0"/>
      <p:bldP spid="60"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107425" y="1240315"/>
            <a:ext cx="8198375" cy="4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342900" indent="-342900" eaLnBrk="1" hangingPunct="1">
              <a:buFont typeface="Wingdings" panose="05000000000000000000" pitchFamily="2" charset="2"/>
              <a:buChar char="v"/>
              <a:defRPr/>
            </a:pPr>
            <a:endParaRPr lang="en-US" sz="1800" kern="0">
              <a:solidFill>
                <a:srgbClr val="333399"/>
              </a:solidFill>
              <a:latin typeface="Arial"/>
            </a:endParaRPr>
          </a:p>
        </p:txBody>
      </p:sp>
      <p:sp>
        <p:nvSpPr>
          <p:cNvPr id="12" name="Rectangle 11"/>
          <p:cNvSpPr/>
          <p:nvPr/>
        </p:nvSpPr>
        <p:spPr>
          <a:xfrm>
            <a:off x="-28253" y="30036"/>
            <a:ext cx="3068469" cy="323165"/>
          </a:xfrm>
          <a:prstGeom prst="rect">
            <a:avLst/>
          </a:prstGeom>
        </p:spPr>
        <p:txBody>
          <a:bodyPr wrap="none">
            <a:spAutoFit/>
          </a:bodyPr>
          <a:lstStyle/>
          <a:p>
            <a:pPr algn="ctr" eaLnBrk="1" hangingPunct="1">
              <a:spcBef>
                <a:spcPct val="50000"/>
              </a:spcBef>
            </a:pPr>
            <a:r>
              <a:rPr lang="en-US" sz="1500" b="1">
                <a:solidFill>
                  <a:srgbClr val="002060"/>
                </a:solidFill>
                <a:latin typeface="Tahoma" pitchFamily="34" charset="0"/>
              </a:rPr>
              <a:t>8</a:t>
            </a:r>
            <a:r>
              <a:rPr lang="vi-VN" sz="1500" b="1">
                <a:solidFill>
                  <a:srgbClr val="002060"/>
                </a:solidFill>
                <a:latin typeface="Tahoma" pitchFamily="34" charset="0"/>
              </a:rPr>
              <a:t>-</a:t>
            </a:r>
            <a:r>
              <a:rPr lang="en-US" sz="1500" b="1">
                <a:solidFill>
                  <a:srgbClr val="002060"/>
                </a:solidFill>
                <a:latin typeface="Tahoma" pitchFamily="34" charset="0"/>
              </a:rPr>
              <a:t>Xử lý truy vấn và tối ưu hóa</a:t>
            </a:r>
          </a:p>
        </p:txBody>
      </p:sp>
      <p:sp>
        <p:nvSpPr>
          <p:cNvPr id="13" name="Rectangle 2"/>
          <p:cNvSpPr txBox="1">
            <a:spLocks noChangeArrowheads="1"/>
          </p:cNvSpPr>
          <p:nvPr/>
        </p:nvSpPr>
        <p:spPr bwMode="auto">
          <a:xfrm>
            <a:off x="107425" y="1240315"/>
            <a:ext cx="5912375" cy="4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342900" indent="-342900" eaLnBrk="1" hangingPunct="1">
              <a:buFont typeface="Wingdings" panose="05000000000000000000" pitchFamily="2" charset="2"/>
              <a:buChar char="v"/>
              <a:defRPr/>
            </a:pPr>
            <a:r>
              <a:rPr lang="en-US" sz="1800" b="1" i="1" kern="0">
                <a:solidFill>
                  <a:srgbClr val="333399"/>
                </a:solidFill>
                <a:latin typeface="Arial"/>
              </a:rPr>
              <a:t>Ví dụ</a:t>
            </a:r>
          </a:p>
        </p:txBody>
      </p:sp>
      <p:sp>
        <p:nvSpPr>
          <p:cNvPr id="18" name="Rectangle 3"/>
          <p:cNvSpPr>
            <a:spLocks noChangeArrowheads="1"/>
          </p:cNvSpPr>
          <p:nvPr/>
        </p:nvSpPr>
        <p:spPr bwMode="auto">
          <a:xfrm>
            <a:off x="1272024" y="4822224"/>
            <a:ext cx="4743450" cy="971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Aft>
                <a:spcPts val="0"/>
              </a:spcAft>
              <a:buNone/>
            </a:pPr>
            <a:r>
              <a:rPr lang="en-US" altLang="en-US" sz="2400">
                <a:solidFill>
                  <a:prstClr val="black"/>
                </a:solidFill>
                <a:latin typeface="Symbol" panose="05050102010706020507" pitchFamily="18" charset="2"/>
                <a:sym typeface="Symbol" panose="05050102010706020507" pitchFamily="18" charset="2"/>
              </a:rPr>
              <a:t> </a:t>
            </a:r>
            <a:r>
              <a:rPr lang="en-US" altLang="en-US" sz="2400" baseline="-25000">
                <a:solidFill>
                  <a:prstClr val="black"/>
                </a:solidFill>
                <a:sym typeface="Symbol" panose="05050102010706020507" pitchFamily="18" charset="2"/>
              </a:rPr>
              <a:t>B,D </a:t>
            </a:r>
            <a:r>
              <a:rPr lang="en-US" altLang="en-US" sz="2400">
                <a:solidFill>
                  <a:prstClr val="black"/>
                </a:solidFill>
                <a:sym typeface="Symbol" panose="05050102010706020507" pitchFamily="18" charset="2"/>
              </a:rPr>
              <a:t>[[</a:t>
            </a:r>
            <a:r>
              <a:rPr lang="en-US" altLang="en-US" sz="2700">
                <a:solidFill>
                  <a:prstClr val="black"/>
                </a:solidFill>
                <a:latin typeface="Symbol" panose="05050102010706020507" pitchFamily="18" charset="2"/>
                <a:sym typeface="Symbol" panose="05050102010706020507" pitchFamily="18" charset="2"/>
              </a:rPr>
              <a:t></a:t>
            </a:r>
            <a:r>
              <a:rPr lang="en-US" altLang="en-US" sz="2400" baseline="-25000">
                <a:solidFill>
                  <a:prstClr val="black"/>
                </a:solidFill>
                <a:sym typeface="Symbol" panose="05050102010706020507" pitchFamily="18" charset="2"/>
              </a:rPr>
              <a:t>R.A=“a”</a:t>
            </a:r>
            <a:r>
              <a:rPr lang="en-US" altLang="en-US" sz="2400">
                <a:solidFill>
                  <a:prstClr val="black"/>
                </a:solidFill>
                <a:sym typeface="Symbol" panose="05050102010706020507" pitchFamily="18" charset="2"/>
              </a:rPr>
              <a:t>(R)]   </a:t>
            </a:r>
            <a:r>
              <a:rPr lang="en-US" altLang="en-US" sz="3600">
                <a:solidFill>
                  <a:prstClr val="black"/>
                </a:solidFill>
                <a:sym typeface="Symbol" panose="05050102010706020507" pitchFamily="18" charset="2"/>
              </a:rPr>
              <a:t>*</a:t>
            </a:r>
            <a:r>
              <a:rPr lang="en-US" altLang="en-US" sz="2400">
                <a:solidFill>
                  <a:prstClr val="black"/>
                </a:solidFill>
                <a:sym typeface="Symbol" panose="05050102010706020507" pitchFamily="18" charset="2"/>
              </a:rPr>
              <a:t>    S]</a:t>
            </a:r>
            <a:endParaRPr lang="en-US" altLang="en-US" sz="2400">
              <a:solidFill>
                <a:prstClr val="black"/>
              </a:solidFill>
              <a:latin typeface="Symbol" panose="05050102010706020507" pitchFamily="18" charset="2"/>
              <a:sym typeface="Symbol" panose="05050102010706020507" pitchFamily="18" charset="2"/>
            </a:endParaRPr>
          </a:p>
        </p:txBody>
      </p:sp>
      <p:sp>
        <p:nvSpPr>
          <p:cNvPr id="19" name="Line 4"/>
          <p:cNvSpPr>
            <a:spLocks noChangeShapeType="1"/>
          </p:cNvSpPr>
          <p:nvPr/>
        </p:nvSpPr>
        <p:spPr bwMode="auto">
          <a:xfrm>
            <a:off x="5256357" y="2515673"/>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en-US" sz="1350">
              <a:solidFill>
                <a:prstClr val="black"/>
              </a:solidFill>
              <a:latin typeface="Constantia"/>
            </a:endParaRPr>
          </a:p>
        </p:txBody>
      </p:sp>
      <p:sp>
        <p:nvSpPr>
          <p:cNvPr id="20" name="Line 5"/>
          <p:cNvSpPr>
            <a:spLocks noChangeShapeType="1"/>
          </p:cNvSpPr>
          <p:nvPr/>
        </p:nvSpPr>
        <p:spPr bwMode="auto">
          <a:xfrm flipH="1">
            <a:off x="4763532" y="3087173"/>
            <a:ext cx="3429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en-US" sz="1350">
              <a:solidFill>
                <a:prstClr val="black"/>
              </a:solidFill>
              <a:latin typeface="Constantia"/>
            </a:endParaRPr>
          </a:p>
        </p:txBody>
      </p:sp>
      <p:sp>
        <p:nvSpPr>
          <p:cNvPr id="21" name="Line 6"/>
          <p:cNvSpPr>
            <a:spLocks noChangeShapeType="1"/>
          </p:cNvSpPr>
          <p:nvPr/>
        </p:nvSpPr>
        <p:spPr bwMode="auto">
          <a:xfrm>
            <a:off x="5384697" y="3070159"/>
            <a:ext cx="28575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en-US" sz="1350">
              <a:solidFill>
                <a:prstClr val="black"/>
              </a:solidFill>
              <a:latin typeface="Constantia"/>
            </a:endParaRPr>
          </a:p>
        </p:txBody>
      </p:sp>
      <p:sp>
        <p:nvSpPr>
          <p:cNvPr id="22" name="Text Box 7"/>
          <p:cNvSpPr txBox="1">
            <a:spLocks noChangeArrowheads="1"/>
          </p:cNvSpPr>
          <p:nvPr/>
        </p:nvSpPr>
        <p:spPr bwMode="auto">
          <a:xfrm>
            <a:off x="4934982" y="2001322"/>
            <a:ext cx="73770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Bef>
                <a:spcPct val="0"/>
              </a:spcBef>
              <a:spcAft>
                <a:spcPts val="0"/>
              </a:spcAft>
              <a:buNone/>
            </a:pPr>
            <a:r>
              <a:rPr lang="en-US" altLang="en-US" sz="3000">
                <a:solidFill>
                  <a:prstClr val="black"/>
                </a:solidFill>
                <a:latin typeface="Symbol" panose="05050102010706020507" pitchFamily="18" charset="2"/>
                <a:sym typeface="Symbol" panose="05050102010706020507" pitchFamily="18" charset="2"/>
              </a:rPr>
              <a:t></a:t>
            </a:r>
            <a:r>
              <a:rPr lang="en-US" altLang="en-US" sz="2400" baseline="-25000">
                <a:solidFill>
                  <a:prstClr val="black"/>
                </a:solidFill>
                <a:sym typeface="Symbol" panose="05050102010706020507" pitchFamily="18" charset="2"/>
              </a:rPr>
              <a:t>B,D</a:t>
            </a:r>
            <a:endParaRPr lang="en-US" altLang="en-US" sz="2400" baseline="-25000">
              <a:solidFill>
                <a:prstClr val="black"/>
              </a:solidFill>
            </a:endParaRPr>
          </a:p>
        </p:txBody>
      </p:sp>
      <p:sp>
        <p:nvSpPr>
          <p:cNvPr id="23" name="Text Box 8"/>
          <p:cNvSpPr txBox="1">
            <a:spLocks noChangeArrowheads="1"/>
          </p:cNvSpPr>
          <p:nvPr/>
        </p:nvSpPr>
        <p:spPr bwMode="auto">
          <a:xfrm>
            <a:off x="4192032" y="3030022"/>
            <a:ext cx="123450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Bef>
                <a:spcPct val="0"/>
              </a:spcBef>
              <a:spcAft>
                <a:spcPts val="0"/>
              </a:spcAft>
              <a:buNone/>
            </a:pPr>
            <a:r>
              <a:rPr lang="en-US" altLang="en-US" sz="3000">
                <a:solidFill>
                  <a:prstClr val="black"/>
                </a:solidFill>
                <a:latin typeface="Symbol" panose="05050102010706020507" pitchFamily="18" charset="2"/>
                <a:sym typeface="Symbol" panose="05050102010706020507" pitchFamily="18" charset="2"/>
              </a:rPr>
              <a:t></a:t>
            </a:r>
            <a:r>
              <a:rPr lang="en-US" altLang="en-US" sz="2400" baseline="-25000">
                <a:solidFill>
                  <a:prstClr val="black"/>
                </a:solidFill>
                <a:sym typeface="Symbol" panose="05050102010706020507" pitchFamily="18" charset="2"/>
              </a:rPr>
              <a:t>R.A = “a”</a:t>
            </a:r>
            <a:endParaRPr lang="en-US" altLang="en-US" sz="2400" baseline="-25000">
              <a:solidFill>
                <a:prstClr val="black"/>
              </a:solidFill>
            </a:endParaRPr>
          </a:p>
        </p:txBody>
      </p:sp>
      <p:sp>
        <p:nvSpPr>
          <p:cNvPr id="24" name="Text Box 9"/>
          <p:cNvSpPr txBox="1">
            <a:spLocks noChangeArrowheads="1"/>
          </p:cNvSpPr>
          <p:nvPr/>
        </p:nvSpPr>
        <p:spPr bwMode="auto">
          <a:xfrm>
            <a:off x="4592082" y="3830123"/>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Bef>
                <a:spcPct val="0"/>
              </a:spcBef>
              <a:spcAft>
                <a:spcPts val="0"/>
              </a:spcAft>
              <a:buNone/>
            </a:pPr>
            <a:r>
              <a:rPr lang="en-US" altLang="en-US" sz="2400">
                <a:solidFill>
                  <a:prstClr val="black"/>
                </a:solidFill>
              </a:rPr>
              <a:t>R</a:t>
            </a:r>
          </a:p>
        </p:txBody>
      </p:sp>
      <p:sp>
        <p:nvSpPr>
          <p:cNvPr id="25" name="Text Box 10"/>
          <p:cNvSpPr txBox="1">
            <a:spLocks noChangeArrowheads="1"/>
          </p:cNvSpPr>
          <p:nvPr/>
        </p:nvSpPr>
        <p:spPr bwMode="auto">
          <a:xfrm>
            <a:off x="5677932" y="3258623"/>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Bef>
                <a:spcPct val="0"/>
              </a:spcBef>
              <a:spcAft>
                <a:spcPts val="0"/>
              </a:spcAft>
              <a:buNone/>
            </a:pPr>
            <a:r>
              <a:rPr lang="en-US" altLang="en-US" sz="2400">
                <a:solidFill>
                  <a:prstClr val="black"/>
                </a:solidFill>
              </a:rPr>
              <a:t>S</a:t>
            </a:r>
          </a:p>
        </p:txBody>
      </p:sp>
      <p:sp>
        <p:nvSpPr>
          <p:cNvPr id="26" name="Line 11"/>
          <p:cNvSpPr>
            <a:spLocks noChangeShapeType="1"/>
          </p:cNvSpPr>
          <p:nvPr/>
        </p:nvSpPr>
        <p:spPr bwMode="auto">
          <a:xfrm>
            <a:off x="4763532" y="3544373"/>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en-US" sz="1350">
              <a:solidFill>
                <a:prstClr val="black"/>
              </a:solidFill>
              <a:latin typeface="Constantia"/>
            </a:endParaRPr>
          </a:p>
        </p:txBody>
      </p:sp>
      <p:sp>
        <p:nvSpPr>
          <p:cNvPr id="27" name="AutoShape 12"/>
          <p:cNvSpPr>
            <a:spLocks noChangeArrowheads="1"/>
          </p:cNvSpPr>
          <p:nvPr/>
        </p:nvSpPr>
        <p:spPr bwMode="auto">
          <a:xfrm>
            <a:off x="3277632" y="2572823"/>
            <a:ext cx="732235" cy="364331"/>
          </a:xfrm>
          <a:prstGeom prst="rightArrow">
            <a:avLst>
              <a:gd name="adj1" fmla="val 50000"/>
              <a:gd name="adj2" fmla="val 50245"/>
            </a:avLst>
          </a:prstGeom>
          <a:solidFill>
            <a:schemeClr val="accent1"/>
          </a:solidFill>
          <a:ln w="9525">
            <a:solidFill>
              <a:schemeClr val="tx1"/>
            </a:solidFill>
            <a:miter lim="800000"/>
            <a:headEnd/>
            <a:tailEnd/>
          </a:ln>
        </p:spPr>
        <p:txBody>
          <a:bodyPr wrap="none" anchor="ct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Bef>
                <a:spcPct val="0"/>
              </a:spcBef>
              <a:spcAft>
                <a:spcPts val="0"/>
              </a:spcAft>
              <a:buNone/>
            </a:pPr>
            <a:endParaRPr lang="vi-VN" altLang="en-US" sz="1350">
              <a:solidFill>
                <a:prstClr val="black"/>
              </a:solidFill>
            </a:endParaRPr>
          </a:p>
        </p:txBody>
      </p:sp>
      <p:sp>
        <p:nvSpPr>
          <p:cNvPr id="28" name="Line 13"/>
          <p:cNvSpPr>
            <a:spLocks noChangeShapeType="1"/>
          </p:cNvSpPr>
          <p:nvPr/>
        </p:nvSpPr>
        <p:spPr bwMode="auto">
          <a:xfrm>
            <a:off x="2077482" y="2172773"/>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en-US" sz="1350">
              <a:solidFill>
                <a:prstClr val="black"/>
              </a:solidFill>
              <a:latin typeface="Constantia"/>
            </a:endParaRPr>
          </a:p>
        </p:txBody>
      </p:sp>
      <p:sp>
        <p:nvSpPr>
          <p:cNvPr id="29" name="Line 14"/>
          <p:cNvSpPr>
            <a:spLocks noChangeShapeType="1"/>
          </p:cNvSpPr>
          <p:nvPr/>
        </p:nvSpPr>
        <p:spPr bwMode="auto">
          <a:xfrm>
            <a:off x="2077482" y="2858573"/>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en-US" sz="1350">
              <a:solidFill>
                <a:prstClr val="black"/>
              </a:solidFill>
              <a:latin typeface="Constantia"/>
            </a:endParaRPr>
          </a:p>
        </p:txBody>
      </p:sp>
      <p:sp>
        <p:nvSpPr>
          <p:cNvPr id="30" name="Line 15"/>
          <p:cNvSpPr>
            <a:spLocks noChangeShapeType="1"/>
          </p:cNvSpPr>
          <p:nvPr/>
        </p:nvSpPr>
        <p:spPr bwMode="auto">
          <a:xfrm flipH="1">
            <a:off x="1563132" y="3430073"/>
            <a:ext cx="3429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en-US" sz="1350">
              <a:solidFill>
                <a:prstClr val="black"/>
              </a:solidFill>
              <a:latin typeface="Constantia"/>
            </a:endParaRPr>
          </a:p>
        </p:txBody>
      </p:sp>
      <p:sp>
        <p:nvSpPr>
          <p:cNvPr id="31" name="Line 16"/>
          <p:cNvSpPr>
            <a:spLocks noChangeShapeType="1"/>
          </p:cNvSpPr>
          <p:nvPr/>
        </p:nvSpPr>
        <p:spPr bwMode="auto">
          <a:xfrm>
            <a:off x="2227407" y="3451598"/>
            <a:ext cx="28575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pPr>
            <a:endParaRPr lang="en-US" sz="1350">
              <a:solidFill>
                <a:prstClr val="black"/>
              </a:solidFill>
              <a:latin typeface="Constantia"/>
            </a:endParaRPr>
          </a:p>
        </p:txBody>
      </p:sp>
      <p:sp>
        <p:nvSpPr>
          <p:cNvPr id="32" name="Text Box 17"/>
          <p:cNvSpPr txBox="1">
            <a:spLocks noChangeArrowheads="1"/>
          </p:cNvSpPr>
          <p:nvPr/>
        </p:nvSpPr>
        <p:spPr bwMode="auto">
          <a:xfrm>
            <a:off x="1734582" y="1658422"/>
            <a:ext cx="73770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Bef>
                <a:spcPct val="0"/>
              </a:spcBef>
              <a:spcAft>
                <a:spcPts val="0"/>
              </a:spcAft>
              <a:buNone/>
            </a:pPr>
            <a:r>
              <a:rPr lang="en-US" altLang="en-US" sz="3000">
                <a:solidFill>
                  <a:prstClr val="black"/>
                </a:solidFill>
                <a:latin typeface="Symbol" panose="05050102010706020507" pitchFamily="18" charset="2"/>
                <a:sym typeface="Symbol" panose="05050102010706020507" pitchFamily="18" charset="2"/>
              </a:rPr>
              <a:t></a:t>
            </a:r>
            <a:r>
              <a:rPr lang="en-US" altLang="en-US" sz="2400" baseline="-25000">
                <a:solidFill>
                  <a:prstClr val="black"/>
                </a:solidFill>
                <a:sym typeface="Symbol" panose="05050102010706020507" pitchFamily="18" charset="2"/>
              </a:rPr>
              <a:t>B,D</a:t>
            </a:r>
            <a:endParaRPr lang="en-US" altLang="en-US" sz="2400" baseline="-25000">
              <a:solidFill>
                <a:prstClr val="black"/>
              </a:solidFill>
            </a:endParaRPr>
          </a:p>
        </p:txBody>
      </p:sp>
      <p:sp>
        <p:nvSpPr>
          <p:cNvPr id="33" name="Text Box 18"/>
          <p:cNvSpPr txBox="1">
            <a:spLocks noChangeArrowheads="1"/>
          </p:cNvSpPr>
          <p:nvPr/>
        </p:nvSpPr>
        <p:spPr bwMode="auto">
          <a:xfrm>
            <a:off x="991632" y="3372922"/>
            <a:ext cx="123450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Bef>
                <a:spcPct val="0"/>
              </a:spcBef>
              <a:spcAft>
                <a:spcPts val="0"/>
              </a:spcAft>
              <a:buNone/>
            </a:pPr>
            <a:r>
              <a:rPr lang="en-US" altLang="en-US" sz="3000">
                <a:solidFill>
                  <a:prstClr val="black"/>
                </a:solidFill>
                <a:latin typeface="Symbol" panose="05050102010706020507" pitchFamily="18" charset="2"/>
                <a:sym typeface="Symbol" panose="05050102010706020507" pitchFamily="18" charset="2"/>
              </a:rPr>
              <a:t></a:t>
            </a:r>
            <a:r>
              <a:rPr lang="en-US" altLang="en-US" sz="2400" baseline="-25000">
                <a:solidFill>
                  <a:prstClr val="black"/>
                </a:solidFill>
                <a:sym typeface="Symbol" panose="05050102010706020507" pitchFamily="18" charset="2"/>
              </a:rPr>
              <a:t>R.A = “a”</a:t>
            </a:r>
            <a:endParaRPr lang="en-US" altLang="en-US" sz="2400" baseline="-25000">
              <a:solidFill>
                <a:prstClr val="black"/>
              </a:solidFill>
            </a:endParaRPr>
          </a:p>
        </p:txBody>
      </p:sp>
      <p:sp>
        <p:nvSpPr>
          <p:cNvPr id="34" name="Text Box 19"/>
          <p:cNvSpPr txBox="1">
            <a:spLocks noChangeArrowheads="1"/>
          </p:cNvSpPr>
          <p:nvPr/>
        </p:nvSpPr>
        <p:spPr bwMode="auto">
          <a:xfrm>
            <a:off x="1941657" y="3108698"/>
            <a:ext cx="3529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Bef>
                <a:spcPct val="0"/>
              </a:spcBef>
              <a:spcAft>
                <a:spcPts val="0"/>
              </a:spcAft>
              <a:buNone/>
            </a:pPr>
            <a:r>
              <a:rPr lang="en-US" altLang="en-US" sz="2400">
                <a:solidFill>
                  <a:prstClr val="black"/>
                </a:solidFill>
                <a:sym typeface="Symbol" panose="05050102010706020507" pitchFamily="18" charset="2"/>
              </a:rPr>
              <a:t></a:t>
            </a:r>
            <a:endParaRPr lang="en-US" altLang="en-US" sz="2400">
              <a:solidFill>
                <a:prstClr val="black"/>
              </a:solidFill>
            </a:endParaRPr>
          </a:p>
        </p:txBody>
      </p:sp>
      <p:sp>
        <p:nvSpPr>
          <p:cNvPr id="35" name="Text Box 20"/>
          <p:cNvSpPr txBox="1">
            <a:spLocks noChangeArrowheads="1"/>
          </p:cNvSpPr>
          <p:nvPr/>
        </p:nvSpPr>
        <p:spPr bwMode="auto">
          <a:xfrm>
            <a:off x="1391682" y="4173023"/>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Bef>
                <a:spcPct val="0"/>
              </a:spcBef>
              <a:spcAft>
                <a:spcPts val="0"/>
              </a:spcAft>
              <a:buNone/>
            </a:pPr>
            <a:r>
              <a:rPr lang="en-US" altLang="en-US" sz="2400">
                <a:solidFill>
                  <a:prstClr val="black"/>
                </a:solidFill>
              </a:rPr>
              <a:t>R</a:t>
            </a:r>
          </a:p>
        </p:txBody>
      </p:sp>
      <p:sp>
        <p:nvSpPr>
          <p:cNvPr id="36" name="Text Box 21"/>
          <p:cNvSpPr txBox="1">
            <a:spLocks noChangeArrowheads="1"/>
          </p:cNvSpPr>
          <p:nvPr/>
        </p:nvSpPr>
        <p:spPr bwMode="auto">
          <a:xfrm>
            <a:off x="2591832" y="3601523"/>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Bef>
                <a:spcPct val="0"/>
              </a:spcBef>
              <a:spcAft>
                <a:spcPts val="0"/>
              </a:spcAft>
              <a:buNone/>
            </a:pPr>
            <a:r>
              <a:rPr lang="en-US" altLang="en-US" sz="2400">
                <a:solidFill>
                  <a:prstClr val="black"/>
                </a:solidFill>
              </a:rPr>
              <a:t>S</a:t>
            </a:r>
          </a:p>
        </p:txBody>
      </p:sp>
      <p:sp>
        <p:nvSpPr>
          <p:cNvPr id="37" name="Text Box 22"/>
          <p:cNvSpPr txBox="1">
            <a:spLocks noChangeArrowheads="1"/>
          </p:cNvSpPr>
          <p:nvPr/>
        </p:nvSpPr>
        <p:spPr bwMode="auto">
          <a:xfrm>
            <a:off x="1505982" y="2287072"/>
            <a:ext cx="134684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Bef>
                <a:spcPct val="0"/>
              </a:spcBef>
              <a:spcAft>
                <a:spcPts val="0"/>
              </a:spcAft>
              <a:buNone/>
            </a:pPr>
            <a:r>
              <a:rPr lang="en-US" altLang="en-US" sz="3000">
                <a:solidFill>
                  <a:prstClr val="black"/>
                </a:solidFill>
                <a:latin typeface="Symbol" panose="05050102010706020507" pitchFamily="18" charset="2"/>
                <a:sym typeface="Symbol" panose="05050102010706020507" pitchFamily="18" charset="2"/>
              </a:rPr>
              <a:t></a:t>
            </a:r>
            <a:r>
              <a:rPr lang="en-US" altLang="en-US" sz="2400" baseline="-25000">
                <a:solidFill>
                  <a:prstClr val="black"/>
                </a:solidFill>
                <a:sym typeface="Symbol" panose="05050102010706020507" pitchFamily="18" charset="2"/>
              </a:rPr>
              <a:t>R.C = S.C</a:t>
            </a:r>
            <a:endParaRPr lang="en-US" altLang="en-US" sz="2400" baseline="-25000">
              <a:solidFill>
                <a:prstClr val="black"/>
              </a:solidFill>
            </a:endParaRPr>
          </a:p>
        </p:txBody>
      </p:sp>
      <p:sp>
        <p:nvSpPr>
          <p:cNvPr id="38" name="Line 23"/>
          <p:cNvSpPr>
            <a:spLocks noChangeShapeType="1"/>
          </p:cNvSpPr>
          <p:nvPr/>
        </p:nvSpPr>
        <p:spPr bwMode="auto">
          <a:xfrm>
            <a:off x="1563132" y="3887273"/>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pPr>
            <a:endParaRPr lang="en-US" sz="1350">
              <a:solidFill>
                <a:prstClr val="black"/>
              </a:solidFill>
              <a:latin typeface="Constantia"/>
            </a:endParaRPr>
          </a:p>
        </p:txBody>
      </p:sp>
      <p:sp>
        <p:nvSpPr>
          <p:cNvPr id="41" name="Text Box 26"/>
          <p:cNvSpPr txBox="1">
            <a:spLocks noChangeArrowheads="1"/>
          </p:cNvSpPr>
          <p:nvPr/>
        </p:nvSpPr>
        <p:spPr bwMode="auto">
          <a:xfrm>
            <a:off x="5677933" y="2725223"/>
            <a:ext cx="116089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Bef>
                <a:spcPct val="0"/>
              </a:spcBef>
              <a:spcAft>
                <a:spcPts val="0"/>
              </a:spcAft>
              <a:buNone/>
            </a:pPr>
            <a:r>
              <a:rPr lang="en-US" altLang="en-US" sz="1500">
                <a:solidFill>
                  <a:prstClr val="black"/>
                </a:solidFill>
              </a:rPr>
              <a:t>Natural join</a:t>
            </a:r>
          </a:p>
        </p:txBody>
      </p:sp>
      <p:pic>
        <p:nvPicPr>
          <p:cNvPr id="42" name="Picture 3"/>
          <p:cNvPicPr preferRelativeResize="0">
            <a:picLocks noChangeArrowheads="1"/>
          </p:cNvPicPr>
          <p:nvPr/>
        </p:nvPicPr>
        <p:blipFill>
          <a:blip r:embed="rId2" cstate="print"/>
          <a:srcRect/>
          <a:stretch>
            <a:fillRect/>
          </a:stretch>
        </p:blipFill>
        <p:spPr bwMode="auto">
          <a:xfrm flipV="1">
            <a:off x="20082" y="540737"/>
            <a:ext cx="9144000" cy="34289"/>
          </a:xfrm>
          <a:prstGeom prst="rect">
            <a:avLst/>
          </a:prstGeom>
          <a:noFill/>
        </p:spPr>
      </p:pic>
      <p:sp>
        <p:nvSpPr>
          <p:cNvPr id="15" name="TextBox 14"/>
          <p:cNvSpPr txBox="1"/>
          <p:nvPr/>
        </p:nvSpPr>
        <p:spPr>
          <a:xfrm>
            <a:off x="5106432" y="2753687"/>
            <a:ext cx="367408" cy="600164"/>
          </a:xfrm>
          <a:prstGeom prst="rect">
            <a:avLst/>
          </a:prstGeom>
          <a:noFill/>
        </p:spPr>
        <p:txBody>
          <a:bodyPr wrap="none" rtlCol="0">
            <a:spAutoFit/>
          </a:bodyPr>
          <a:lstStyle/>
          <a:p>
            <a:pPr eaLnBrk="1" fontAlgn="auto" hangingPunct="1">
              <a:spcBef>
                <a:spcPts val="0"/>
              </a:spcBef>
              <a:spcAft>
                <a:spcPts val="0"/>
              </a:spcAft>
            </a:pPr>
            <a:r>
              <a:rPr lang="en-US" sz="3300">
                <a:solidFill>
                  <a:prstClr val="black"/>
                </a:solidFill>
                <a:latin typeface="Constantia"/>
              </a:rPr>
              <a:t>*</a:t>
            </a:r>
          </a:p>
        </p:txBody>
      </p:sp>
      <p:sp>
        <p:nvSpPr>
          <p:cNvPr id="43" name="AutoShape 12"/>
          <p:cNvSpPr>
            <a:spLocks noChangeArrowheads="1"/>
          </p:cNvSpPr>
          <p:nvPr/>
        </p:nvSpPr>
        <p:spPr bwMode="auto">
          <a:xfrm>
            <a:off x="367616" y="5056531"/>
            <a:ext cx="732235" cy="364331"/>
          </a:xfrm>
          <a:prstGeom prst="rightArrow">
            <a:avLst>
              <a:gd name="adj1" fmla="val 50000"/>
              <a:gd name="adj2" fmla="val 50245"/>
            </a:avLst>
          </a:prstGeom>
          <a:solidFill>
            <a:schemeClr val="accent1"/>
          </a:solidFill>
          <a:ln w="9525">
            <a:solidFill>
              <a:schemeClr val="tx1"/>
            </a:solidFill>
            <a:miter lim="800000"/>
            <a:headEnd/>
            <a:tailEnd/>
          </a:ln>
        </p:spPr>
        <p:txBody>
          <a:bodyPr wrap="none" anchor="ct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Bef>
                <a:spcPct val="0"/>
              </a:spcBef>
              <a:spcAft>
                <a:spcPts val="0"/>
              </a:spcAft>
              <a:buNone/>
            </a:pPr>
            <a:endParaRPr lang="vi-VN" altLang="en-US" sz="1350">
              <a:solidFill>
                <a:prstClr val="black"/>
              </a:solidFill>
            </a:endParaRPr>
          </a:p>
        </p:txBody>
      </p:sp>
      <p:sp>
        <p:nvSpPr>
          <p:cNvPr id="44" name="TextBox 43"/>
          <p:cNvSpPr txBox="1"/>
          <p:nvPr/>
        </p:nvSpPr>
        <p:spPr>
          <a:xfrm>
            <a:off x="3201306" y="2250580"/>
            <a:ext cx="1115626" cy="300082"/>
          </a:xfrm>
          <a:prstGeom prst="rect">
            <a:avLst/>
          </a:prstGeom>
          <a:noFill/>
        </p:spPr>
        <p:txBody>
          <a:bodyPr wrap="none" rtlCol="0">
            <a:spAutoFit/>
          </a:bodyPr>
          <a:lstStyle/>
          <a:p>
            <a:pPr eaLnBrk="1" fontAlgn="auto" hangingPunct="1">
              <a:spcBef>
                <a:spcPts val="0"/>
              </a:spcBef>
              <a:spcAft>
                <a:spcPts val="0"/>
              </a:spcAft>
            </a:pPr>
            <a:r>
              <a:rPr lang="en-US" sz="1350">
                <a:solidFill>
                  <a:prstClr val="black"/>
                </a:solidFill>
                <a:latin typeface="Constantia"/>
              </a:rPr>
              <a:t>chiến lược 2</a:t>
            </a:r>
          </a:p>
        </p:txBody>
      </p:sp>
    </p:spTree>
    <p:extLst>
      <p:ext uri="{BB962C8B-B14F-4D97-AF65-F5344CB8AC3E}">
        <p14:creationId xmlns:p14="http://schemas.microsoft.com/office/powerpoint/2010/main" val="3281865750"/>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solidFill>
                  <a:srgbClr val="04617B">
                    <a:shade val="90000"/>
                  </a:srgbClr>
                </a:solidFill>
              </a:rPr>
              <a:pPr>
                <a:defRPr/>
              </a:pPr>
              <a:t>19</a:t>
            </a:fld>
            <a:endParaRPr lang="en-US" altLang="en-US">
              <a:solidFill>
                <a:srgbClr val="04617B">
                  <a:shade val="90000"/>
                </a:srgbClr>
              </a:solidFill>
            </a:endParaRPr>
          </a:p>
        </p:txBody>
      </p:sp>
      <p:sp>
        <p:nvSpPr>
          <p:cNvPr id="7" name="Footer Placeholder 6"/>
          <p:cNvSpPr>
            <a:spLocks noGrp="1"/>
          </p:cNvSpPr>
          <p:nvPr>
            <p:ph type="ftr" sz="quarter" idx="11"/>
          </p:nvPr>
        </p:nvSpPr>
        <p:spPr/>
        <p:txBody>
          <a:bodyPr/>
          <a:lstStyle/>
          <a:p>
            <a:pPr>
              <a:defRPr/>
            </a:pPr>
            <a:r>
              <a:rPr lang="en-US" altLang="en-US" smtClean="0">
                <a:solidFill>
                  <a:srgbClr val="04617B">
                    <a:shade val="90000"/>
                  </a:srgbClr>
                </a:solidFill>
              </a:rPr>
              <a:t>Khoa CNTT</a:t>
            </a:r>
            <a:endParaRPr lang="en-US" altLang="en-US">
              <a:solidFill>
                <a:srgbClr val="04617B">
                  <a:shade val="90000"/>
                </a:srgbClr>
              </a:solidFill>
            </a:endParaRPr>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solidFill>
                  <a:srgbClr val="04617B">
                    <a:shade val="90000"/>
                  </a:srgbClr>
                </a:solidFill>
              </a:rPr>
              <a:pPr>
                <a:defRPr/>
              </a:pPr>
              <a:t>11:34:52</a:t>
            </a:fld>
            <a:endParaRPr lang="en-US" altLang="en-US">
              <a:solidFill>
                <a:srgbClr val="04617B">
                  <a:shade val="90000"/>
                </a:srgbClr>
              </a:solidFill>
            </a:endParaRPr>
          </a:p>
        </p:txBody>
      </p:sp>
      <p:sp>
        <p:nvSpPr>
          <p:cNvPr id="10" name="TextBox 9"/>
          <p:cNvSpPr txBox="1"/>
          <p:nvPr/>
        </p:nvSpPr>
        <p:spPr>
          <a:xfrm>
            <a:off x="6790928" y="111443"/>
            <a:ext cx="2327672" cy="300082"/>
          </a:xfrm>
          <a:prstGeom prst="rect">
            <a:avLst/>
          </a:prstGeom>
          <a:noFill/>
        </p:spPr>
        <p:txBody>
          <a:bodyPr wrap="square" rtlCol="0">
            <a:spAutoFit/>
          </a:bodyPr>
          <a:lstStyle/>
          <a:p>
            <a:pPr eaLnBrk="1" hangingPunct="1">
              <a:spcBef>
                <a:spcPct val="50000"/>
              </a:spcBef>
            </a:pPr>
            <a:r>
              <a:rPr lang="vi-VN" sz="1350" i="1" smtClean="0">
                <a:solidFill>
                  <a:srgbClr val="FFFF00"/>
                </a:solidFill>
                <a:latin typeface="Tahoma" pitchFamily="34" charset="0"/>
              </a:rPr>
              <a:t>CSDL phân tán</a:t>
            </a:r>
            <a:endParaRPr lang="vi-VN" sz="1350" i="1">
              <a:solidFill>
                <a:srgbClr val="FFFF00"/>
              </a:solidFill>
              <a:latin typeface="Tahoma" pitchFamily="34" charset="0"/>
            </a:endParaRPr>
          </a:p>
        </p:txBody>
      </p:sp>
      <p:pic>
        <p:nvPicPr>
          <p:cNvPr id="11" name="Picture 3"/>
          <p:cNvPicPr preferRelativeResize="0">
            <a:picLocks noChangeArrowheads="1"/>
          </p:cNvPicPr>
          <p:nvPr/>
        </p:nvPicPr>
        <p:blipFill>
          <a:blip r:embed="rId2" cstate="print"/>
          <a:srcRect/>
          <a:stretch>
            <a:fillRect/>
          </a:stretch>
        </p:blipFill>
        <p:spPr bwMode="auto">
          <a:xfrm flipV="1">
            <a:off x="12649" y="569804"/>
            <a:ext cx="9144000" cy="34289"/>
          </a:xfrm>
          <a:prstGeom prst="rect">
            <a:avLst/>
          </a:prstGeom>
          <a:noFill/>
        </p:spPr>
      </p:pic>
      <p:sp>
        <p:nvSpPr>
          <p:cNvPr id="9" name="Rectangle 2"/>
          <p:cNvSpPr txBox="1">
            <a:spLocks noChangeArrowheads="1"/>
          </p:cNvSpPr>
          <p:nvPr/>
        </p:nvSpPr>
        <p:spPr bwMode="auto">
          <a:xfrm>
            <a:off x="107425" y="1240315"/>
            <a:ext cx="8198375" cy="4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342900" indent="-342900" eaLnBrk="1" hangingPunct="1">
              <a:buFont typeface="Wingdings" panose="05000000000000000000" pitchFamily="2" charset="2"/>
              <a:buChar char="v"/>
              <a:defRPr/>
            </a:pPr>
            <a:endParaRPr lang="en-US" sz="1800" kern="0">
              <a:solidFill>
                <a:srgbClr val="333399"/>
              </a:solidFill>
              <a:latin typeface="Arial"/>
            </a:endParaRPr>
          </a:p>
        </p:txBody>
      </p:sp>
      <p:sp>
        <p:nvSpPr>
          <p:cNvPr id="12" name="Rectangle 11"/>
          <p:cNvSpPr/>
          <p:nvPr/>
        </p:nvSpPr>
        <p:spPr>
          <a:xfrm>
            <a:off x="0" y="99902"/>
            <a:ext cx="3068469" cy="323165"/>
          </a:xfrm>
          <a:prstGeom prst="rect">
            <a:avLst/>
          </a:prstGeom>
        </p:spPr>
        <p:txBody>
          <a:bodyPr wrap="none">
            <a:spAutoFit/>
          </a:bodyPr>
          <a:lstStyle/>
          <a:p>
            <a:pPr algn="ctr" eaLnBrk="1" hangingPunct="1">
              <a:spcBef>
                <a:spcPct val="50000"/>
              </a:spcBef>
            </a:pPr>
            <a:r>
              <a:rPr lang="en-US" sz="1500" b="1">
                <a:solidFill>
                  <a:srgbClr val="002060"/>
                </a:solidFill>
                <a:latin typeface="Tahoma" pitchFamily="34" charset="0"/>
              </a:rPr>
              <a:t>8</a:t>
            </a:r>
            <a:r>
              <a:rPr lang="vi-VN" sz="1500" b="1">
                <a:solidFill>
                  <a:srgbClr val="002060"/>
                </a:solidFill>
                <a:latin typeface="Tahoma" pitchFamily="34" charset="0"/>
              </a:rPr>
              <a:t>-</a:t>
            </a:r>
            <a:r>
              <a:rPr lang="en-US" sz="1500" b="1">
                <a:solidFill>
                  <a:srgbClr val="002060"/>
                </a:solidFill>
                <a:latin typeface="Tahoma" pitchFamily="34" charset="0"/>
              </a:rPr>
              <a:t>Xử lý truy vấn và tối ưu hóa</a:t>
            </a:r>
          </a:p>
        </p:txBody>
      </p:sp>
      <p:sp>
        <p:nvSpPr>
          <p:cNvPr id="15" name="Rectangle 2">
            <a:extLst>
              <a:ext uri="{FF2B5EF4-FFF2-40B4-BE49-F238E27FC236}"/>
            </a:extLst>
          </p:cNvPr>
          <p:cNvSpPr txBox="1">
            <a:spLocks noChangeArrowheads="1"/>
          </p:cNvSpPr>
          <p:nvPr/>
        </p:nvSpPr>
        <p:spPr bwMode="auto">
          <a:xfrm>
            <a:off x="12649" y="905207"/>
            <a:ext cx="8707207" cy="539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algn="l" rtl="0" eaLnBrk="0" fontAlgn="base" hangingPunct="0">
              <a:spcBef>
                <a:spcPct val="0"/>
              </a:spcBef>
              <a:spcAft>
                <a:spcPct val="0"/>
              </a:spcAft>
              <a:defRPr sz="3600" b="1">
                <a:solidFill>
                  <a:srgbClr val="000099"/>
                </a:solidFill>
                <a:latin typeface="+mj-lt"/>
                <a:ea typeface="+mj-ea"/>
                <a:cs typeface="+mj-cs"/>
              </a:defRPr>
            </a:lvl1pPr>
            <a:lvl2pPr algn="l" rtl="0" eaLnBrk="0" fontAlgn="base" hangingPunct="0">
              <a:spcBef>
                <a:spcPct val="0"/>
              </a:spcBef>
              <a:spcAft>
                <a:spcPct val="0"/>
              </a:spcAft>
              <a:defRPr sz="3600" b="1">
                <a:solidFill>
                  <a:srgbClr val="000099"/>
                </a:solidFill>
                <a:latin typeface="Tahoma" pitchFamily="34" charset="0"/>
                <a:cs typeface="Arial" charset="0"/>
              </a:defRPr>
            </a:lvl2pPr>
            <a:lvl3pPr algn="l" rtl="0" eaLnBrk="0" fontAlgn="base" hangingPunct="0">
              <a:spcBef>
                <a:spcPct val="0"/>
              </a:spcBef>
              <a:spcAft>
                <a:spcPct val="0"/>
              </a:spcAft>
              <a:defRPr sz="3600" b="1">
                <a:solidFill>
                  <a:srgbClr val="000099"/>
                </a:solidFill>
                <a:latin typeface="Tahoma" pitchFamily="34" charset="0"/>
                <a:cs typeface="Arial" charset="0"/>
              </a:defRPr>
            </a:lvl3pPr>
            <a:lvl4pPr algn="l" rtl="0" eaLnBrk="0" fontAlgn="base" hangingPunct="0">
              <a:spcBef>
                <a:spcPct val="0"/>
              </a:spcBef>
              <a:spcAft>
                <a:spcPct val="0"/>
              </a:spcAft>
              <a:defRPr sz="3600" b="1">
                <a:solidFill>
                  <a:srgbClr val="000099"/>
                </a:solidFill>
                <a:latin typeface="Tahoma" pitchFamily="34" charset="0"/>
                <a:cs typeface="Arial" charset="0"/>
              </a:defRPr>
            </a:lvl4pPr>
            <a:lvl5pPr algn="l" rtl="0" eaLnBrk="0" fontAlgn="base" hangingPunct="0">
              <a:spcBef>
                <a:spcPct val="0"/>
              </a:spcBef>
              <a:spcAft>
                <a:spcPct val="0"/>
              </a:spcAft>
              <a:defRPr sz="3600" b="1">
                <a:solidFill>
                  <a:srgbClr val="000099"/>
                </a:solidFill>
                <a:latin typeface="Tahoma" pitchFamily="34" charset="0"/>
                <a:cs typeface="Arial" charset="0"/>
              </a:defRPr>
            </a:lvl5pPr>
            <a:lvl6pPr marL="457200" algn="l" rtl="0" eaLnBrk="1" fontAlgn="base" hangingPunct="1">
              <a:spcBef>
                <a:spcPct val="0"/>
              </a:spcBef>
              <a:spcAft>
                <a:spcPct val="0"/>
              </a:spcAft>
              <a:defRPr sz="3600" b="1">
                <a:solidFill>
                  <a:srgbClr val="000099"/>
                </a:solidFill>
                <a:latin typeface="Tahoma" pitchFamily="34" charset="0"/>
                <a:cs typeface="Arial" charset="0"/>
              </a:defRPr>
            </a:lvl6pPr>
            <a:lvl7pPr marL="914400" algn="l" rtl="0" eaLnBrk="1" fontAlgn="base" hangingPunct="1">
              <a:spcBef>
                <a:spcPct val="0"/>
              </a:spcBef>
              <a:spcAft>
                <a:spcPct val="0"/>
              </a:spcAft>
              <a:defRPr sz="3600" b="1">
                <a:solidFill>
                  <a:srgbClr val="000099"/>
                </a:solidFill>
                <a:latin typeface="Tahoma" pitchFamily="34" charset="0"/>
                <a:cs typeface="Arial" charset="0"/>
              </a:defRPr>
            </a:lvl7pPr>
            <a:lvl8pPr marL="1371600" algn="l" rtl="0" eaLnBrk="1" fontAlgn="base" hangingPunct="1">
              <a:spcBef>
                <a:spcPct val="0"/>
              </a:spcBef>
              <a:spcAft>
                <a:spcPct val="0"/>
              </a:spcAft>
              <a:defRPr sz="3600" b="1">
                <a:solidFill>
                  <a:srgbClr val="000099"/>
                </a:solidFill>
                <a:latin typeface="Tahoma" pitchFamily="34" charset="0"/>
                <a:cs typeface="Arial" charset="0"/>
              </a:defRPr>
            </a:lvl8pPr>
            <a:lvl9pPr marL="1828800" algn="l" rtl="0" eaLnBrk="1" fontAlgn="base" hangingPunct="1">
              <a:spcBef>
                <a:spcPct val="0"/>
              </a:spcBef>
              <a:spcAft>
                <a:spcPct val="0"/>
              </a:spcAft>
              <a:defRPr sz="3600" b="1">
                <a:solidFill>
                  <a:srgbClr val="000099"/>
                </a:solidFill>
                <a:latin typeface="Tahoma" pitchFamily="34" charset="0"/>
                <a:cs typeface="Arial" charset="0"/>
              </a:defRPr>
            </a:lvl9pPr>
          </a:lstStyle>
          <a:p>
            <a:pPr marL="257175" indent="-257175" eaLnBrk="1" hangingPunct="1">
              <a:buFont typeface="Wingdings" panose="05000000000000000000" pitchFamily="2" charset="2"/>
              <a:buChar char="q"/>
              <a:defRPr/>
            </a:pPr>
            <a:r>
              <a:rPr lang="en-US" sz="1800" kern="0">
                <a:effectLst>
                  <a:outerShdw blurRad="38100" dist="38100" dir="2700000" algn="tl">
                    <a:srgbClr val="C0C0C0"/>
                  </a:outerShdw>
                </a:effectLst>
                <a:latin typeface="Tahoma"/>
                <a:cs typeface="Arial"/>
              </a:rPr>
              <a:t>Tối ưu hoá truy vấn dựa trên chi phí</a:t>
            </a:r>
            <a:endParaRPr lang="en-US" sz="1800" kern="0" dirty="0">
              <a:effectLst>
                <a:outerShdw blurRad="38100" dist="38100" dir="2700000" algn="tl">
                  <a:srgbClr val="C0C0C0"/>
                </a:outerShdw>
              </a:effectLst>
              <a:latin typeface="Tahoma"/>
              <a:cs typeface="Arial"/>
            </a:endParaRPr>
          </a:p>
        </p:txBody>
      </p:sp>
      <p:sp>
        <p:nvSpPr>
          <p:cNvPr id="13" name="Rectangle 2">
            <a:extLst>
              <a:ext uri="{FF2B5EF4-FFF2-40B4-BE49-F238E27FC236}"/>
            </a:extLst>
          </p:cNvPr>
          <p:cNvSpPr txBox="1">
            <a:spLocks noChangeArrowheads="1"/>
          </p:cNvSpPr>
          <p:nvPr/>
        </p:nvSpPr>
        <p:spPr bwMode="auto">
          <a:xfrm>
            <a:off x="296995" y="1453082"/>
            <a:ext cx="8550010" cy="539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algn="l" rtl="0" eaLnBrk="0" fontAlgn="base" hangingPunct="0">
              <a:spcBef>
                <a:spcPct val="0"/>
              </a:spcBef>
              <a:spcAft>
                <a:spcPct val="0"/>
              </a:spcAft>
              <a:defRPr sz="3600" b="1">
                <a:solidFill>
                  <a:srgbClr val="000099"/>
                </a:solidFill>
                <a:latin typeface="+mj-lt"/>
                <a:ea typeface="+mj-ea"/>
                <a:cs typeface="+mj-cs"/>
              </a:defRPr>
            </a:lvl1pPr>
            <a:lvl2pPr algn="l" rtl="0" eaLnBrk="0" fontAlgn="base" hangingPunct="0">
              <a:spcBef>
                <a:spcPct val="0"/>
              </a:spcBef>
              <a:spcAft>
                <a:spcPct val="0"/>
              </a:spcAft>
              <a:defRPr sz="3600" b="1">
                <a:solidFill>
                  <a:srgbClr val="000099"/>
                </a:solidFill>
                <a:latin typeface="Tahoma" pitchFamily="34" charset="0"/>
                <a:cs typeface="Arial" charset="0"/>
              </a:defRPr>
            </a:lvl2pPr>
            <a:lvl3pPr algn="l" rtl="0" eaLnBrk="0" fontAlgn="base" hangingPunct="0">
              <a:spcBef>
                <a:spcPct val="0"/>
              </a:spcBef>
              <a:spcAft>
                <a:spcPct val="0"/>
              </a:spcAft>
              <a:defRPr sz="3600" b="1">
                <a:solidFill>
                  <a:srgbClr val="000099"/>
                </a:solidFill>
                <a:latin typeface="Tahoma" pitchFamily="34" charset="0"/>
                <a:cs typeface="Arial" charset="0"/>
              </a:defRPr>
            </a:lvl3pPr>
            <a:lvl4pPr algn="l" rtl="0" eaLnBrk="0" fontAlgn="base" hangingPunct="0">
              <a:spcBef>
                <a:spcPct val="0"/>
              </a:spcBef>
              <a:spcAft>
                <a:spcPct val="0"/>
              </a:spcAft>
              <a:defRPr sz="3600" b="1">
                <a:solidFill>
                  <a:srgbClr val="000099"/>
                </a:solidFill>
                <a:latin typeface="Tahoma" pitchFamily="34" charset="0"/>
                <a:cs typeface="Arial" charset="0"/>
              </a:defRPr>
            </a:lvl4pPr>
            <a:lvl5pPr algn="l" rtl="0" eaLnBrk="0" fontAlgn="base" hangingPunct="0">
              <a:spcBef>
                <a:spcPct val="0"/>
              </a:spcBef>
              <a:spcAft>
                <a:spcPct val="0"/>
              </a:spcAft>
              <a:defRPr sz="3600" b="1">
                <a:solidFill>
                  <a:srgbClr val="000099"/>
                </a:solidFill>
                <a:latin typeface="Tahoma" pitchFamily="34" charset="0"/>
                <a:cs typeface="Arial" charset="0"/>
              </a:defRPr>
            </a:lvl5pPr>
            <a:lvl6pPr marL="457200" algn="l" rtl="0" eaLnBrk="1" fontAlgn="base" hangingPunct="1">
              <a:spcBef>
                <a:spcPct val="0"/>
              </a:spcBef>
              <a:spcAft>
                <a:spcPct val="0"/>
              </a:spcAft>
              <a:defRPr sz="3600" b="1">
                <a:solidFill>
                  <a:srgbClr val="000099"/>
                </a:solidFill>
                <a:latin typeface="Tahoma" pitchFamily="34" charset="0"/>
                <a:cs typeface="Arial" charset="0"/>
              </a:defRPr>
            </a:lvl6pPr>
            <a:lvl7pPr marL="914400" algn="l" rtl="0" eaLnBrk="1" fontAlgn="base" hangingPunct="1">
              <a:spcBef>
                <a:spcPct val="0"/>
              </a:spcBef>
              <a:spcAft>
                <a:spcPct val="0"/>
              </a:spcAft>
              <a:defRPr sz="3600" b="1">
                <a:solidFill>
                  <a:srgbClr val="000099"/>
                </a:solidFill>
                <a:latin typeface="Tahoma" pitchFamily="34" charset="0"/>
                <a:cs typeface="Arial" charset="0"/>
              </a:defRPr>
            </a:lvl7pPr>
            <a:lvl8pPr marL="1371600" algn="l" rtl="0" eaLnBrk="1" fontAlgn="base" hangingPunct="1">
              <a:spcBef>
                <a:spcPct val="0"/>
              </a:spcBef>
              <a:spcAft>
                <a:spcPct val="0"/>
              </a:spcAft>
              <a:defRPr sz="3600" b="1">
                <a:solidFill>
                  <a:srgbClr val="000099"/>
                </a:solidFill>
                <a:latin typeface="Tahoma" pitchFamily="34" charset="0"/>
                <a:cs typeface="Arial" charset="0"/>
              </a:defRPr>
            </a:lvl8pPr>
            <a:lvl9pPr marL="1828800" algn="l" rtl="0" eaLnBrk="1" fontAlgn="base" hangingPunct="1">
              <a:spcBef>
                <a:spcPct val="0"/>
              </a:spcBef>
              <a:spcAft>
                <a:spcPct val="0"/>
              </a:spcAft>
              <a:defRPr sz="3600" b="1">
                <a:solidFill>
                  <a:srgbClr val="000099"/>
                </a:solidFill>
                <a:latin typeface="Tahoma" pitchFamily="34" charset="0"/>
                <a:cs typeface="Arial" charset="0"/>
              </a:defRPr>
            </a:lvl9pPr>
          </a:lstStyle>
          <a:p>
            <a:pPr eaLnBrk="1" hangingPunct="1">
              <a:defRPr/>
            </a:pPr>
            <a:r>
              <a:rPr lang="en-US" sz="2100" i="1" kern="0">
                <a:effectLst>
                  <a:outerShdw blurRad="38100" dist="38100" dir="2700000" algn="tl">
                    <a:srgbClr val="C0C0C0"/>
                  </a:outerShdw>
                </a:effectLst>
                <a:latin typeface="Tahoma"/>
                <a:cs typeface="Arial"/>
              </a:rPr>
              <a:t>Các loại chi phí</a:t>
            </a:r>
            <a:endParaRPr lang="en-US" sz="2100" i="1" kern="0" dirty="0">
              <a:effectLst>
                <a:outerShdw blurRad="38100" dist="38100" dir="2700000" algn="tl">
                  <a:srgbClr val="C0C0C0"/>
                </a:outerShdw>
              </a:effectLst>
              <a:latin typeface="Tahoma"/>
              <a:cs typeface="Arial"/>
            </a:endParaRPr>
          </a:p>
        </p:txBody>
      </p:sp>
      <p:sp>
        <p:nvSpPr>
          <p:cNvPr id="14" name="Rectangle 3"/>
          <p:cNvSpPr txBox="1">
            <a:spLocks noChangeArrowheads="1"/>
          </p:cNvSpPr>
          <p:nvPr/>
        </p:nvSpPr>
        <p:spPr bwMode="auto">
          <a:xfrm>
            <a:off x="476250" y="2067253"/>
            <a:ext cx="8191500" cy="3371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
              <a:defRPr sz="28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a:solidFill>
                  <a:srgbClr val="003399"/>
                </a:solidFill>
                <a:latin typeface="+mn-lt"/>
                <a:cs typeface="+mn-cs"/>
              </a:defRPr>
            </a:lvl2pPr>
            <a:lvl3pPr marL="1143000" indent="-228600" algn="l" rtl="0" eaLnBrk="0" fontAlgn="base" hangingPunct="0">
              <a:spcBef>
                <a:spcPct val="20000"/>
              </a:spcBef>
              <a:spcAft>
                <a:spcPct val="0"/>
              </a:spcAft>
              <a:buChar char="•"/>
              <a:defRPr sz="2000">
                <a:solidFill>
                  <a:srgbClr val="996633"/>
                </a:solidFill>
                <a:latin typeface="+mn-lt"/>
                <a:cs typeface="+mn-cs"/>
              </a:defRPr>
            </a:lvl3pPr>
            <a:lvl4pPr marL="1600200" indent="-228600" algn="l" rtl="0" eaLnBrk="0" fontAlgn="base" hangingPunct="0">
              <a:spcBef>
                <a:spcPct val="20000"/>
              </a:spcBef>
              <a:spcAft>
                <a:spcPct val="0"/>
              </a:spcAft>
              <a:buChar char="–"/>
              <a:defRPr>
                <a:solidFill>
                  <a:srgbClr val="800000"/>
                </a:solidFill>
                <a:latin typeface="+mn-lt"/>
                <a:cs typeface="+mn-cs"/>
              </a:defRPr>
            </a:lvl4pPr>
            <a:lvl5pPr marL="2057400" indent="-228600" algn="l" rtl="0" eaLnBrk="0" fontAlgn="base" hangingPunct="0">
              <a:spcBef>
                <a:spcPct val="20000"/>
              </a:spcBef>
              <a:spcAft>
                <a:spcPct val="0"/>
              </a:spcAft>
              <a:buChar char="»"/>
              <a:defRPr sz="1600">
                <a:solidFill>
                  <a:schemeClr val="tx1"/>
                </a:solidFill>
                <a:latin typeface="+mn-lt"/>
                <a:cs typeface="+mn-cs"/>
              </a:defRPr>
            </a:lvl5pPr>
            <a:lvl6pPr marL="2514600" indent="-228600" algn="l" rtl="0" eaLnBrk="1" fontAlgn="base" hangingPunct="1">
              <a:spcBef>
                <a:spcPct val="20000"/>
              </a:spcBef>
              <a:spcAft>
                <a:spcPct val="0"/>
              </a:spcAft>
              <a:buChar char="»"/>
              <a:defRPr sz="1600">
                <a:solidFill>
                  <a:schemeClr val="tx1"/>
                </a:solidFill>
                <a:latin typeface="+mn-lt"/>
                <a:cs typeface="+mn-cs"/>
              </a:defRPr>
            </a:lvl6pPr>
            <a:lvl7pPr marL="2971800" indent="-228600" algn="l" rtl="0" eaLnBrk="1" fontAlgn="base" hangingPunct="1">
              <a:spcBef>
                <a:spcPct val="20000"/>
              </a:spcBef>
              <a:spcAft>
                <a:spcPct val="0"/>
              </a:spcAft>
              <a:buChar char="»"/>
              <a:defRPr sz="1600">
                <a:solidFill>
                  <a:schemeClr val="tx1"/>
                </a:solidFill>
                <a:latin typeface="+mn-lt"/>
                <a:cs typeface="+mn-cs"/>
              </a:defRPr>
            </a:lvl7pPr>
            <a:lvl8pPr marL="3429000" indent="-228600" algn="l" rtl="0" eaLnBrk="1" fontAlgn="base" hangingPunct="1">
              <a:spcBef>
                <a:spcPct val="20000"/>
              </a:spcBef>
              <a:spcAft>
                <a:spcPct val="0"/>
              </a:spcAft>
              <a:buChar char="»"/>
              <a:defRPr sz="1600">
                <a:solidFill>
                  <a:schemeClr val="tx1"/>
                </a:solidFill>
                <a:latin typeface="+mn-lt"/>
                <a:cs typeface="+mn-cs"/>
              </a:defRPr>
            </a:lvl8pPr>
            <a:lvl9pPr marL="3886200" indent="-228600" algn="l" rtl="0" eaLnBrk="1" fontAlgn="base" hangingPunct="1">
              <a:spcBef>
                <a:spcPct val="20000"/>
              </a:spcBef>
              <a:spcAft>
                <a:spcPct val="0"/>
              </a:spcAft>
              <a:buChar char="»"/>
              <a:defRPr sz="1600">
                <a:solidFill>
                  <a:schemeClr val="tx1"/>
                </a:solidFill>
                <a:latin typeface="+mn-lt"/>
                <a:cs typeface="+mn-cs"/>
              </a:defRPr>
            </a:lvl9pPr>
          </a:lstStyle>
          <a:p>
            <a:pPr eaLnBrk="1" hangingPunct="1">
              <a:lnSpc>
                <a:spcPct val="130000"/>
              </a:lnSpc>
              <a:spcBef>
                <a:spcPts val="0"/>
              </a:spcBef>
              <a:defRPr/>
            </a:pPr>
            <a:r>
              <a:rPr lang="en-US" altLang="en-US" sz="1800" kern="0">
                <a:latin typeface="Arial"/>
                <a:cs typeface="Arial"/>
              </a:rPr>
              <a:t>Chi phí truy cập thiết bị lưu trữ thứ cấp</a:t>
            </a:r>
          </a:p>
          <a:p>
            <a:pPr lvl="1" eaLnBrk="1" hangingPunct="1">
              <a:lnSpc>
                <a:spcPct val="130000"/>
              </a:lnSpc>
              <a:spcBef>
                <a:spcPts val="0"/>
              </a:spcBef>
              <a:defRPr/>
            </a:pPr>
            <a:r>
              <a:rPr lang="en-US" altLang="en-US" sz="1500" kern="0">
                <a:latin typeface="Arial"/>
                <a:cs typeface="Arial"/>
              </a:rPr>
              <a:t>searching, reading, writing data blocks.</a:t>
            </a:r>
          </a:p>
          <a:p>
            <a:pPr eaLnBrk="1" hangingPunct="1">
              <a:lnSpc>
                <a:spcPct val="130000"/>
              </a:lnSpc>
              <a:spcBef>
                <a:spcPts val="0"/>
              </a:spcBef>
              <a:defRPr/>
            </a:pPr>
            <a:r>
              <a:rPr lang="en-US" altLang="en-US" sz="1800" kern="0">
                <a:latin typeface="Arial"/>
                <a:cs typeface="Arial"/>
              </a:rPr>
              <a:t>Chi phí lưu trữ</a:t>
            </a:r>
          </a:p>
          <a:p>
            <a:pPr lvl="1" eaLnBrk="1" hangingPunct="1">
              <a:lnSpc>
                <a:spcPct val="130000"/>
              </a:lnSpc>
              <a:spcBef>
                <a:spcPts val="0"/>
              </a:spcBef>
              <a:defRPr/>
            </a:pPr>
            <a:r>
              <a:rPr lang="en-US" altLang="en-US" sz="1500" kern="0">
                <a:latin typeface="Arial"/>
                <a:cs typeface="Arial"/>
              </a:rPr>
              <a:t>Storing intermediate files</a:t>
            </a:r>
          </a:p>
          <a:p>
            <a:pPr eaLnBrk="1" hangingPunct="1">
              <a:lnSpc>
                <a:spcPct val="130000"/>
              </a:lnSpc>
              <a:spcBef>
                <a:spcPts val="0"/>
              </a:spcBef>
              <a:defRPr/>
            </a:pPr>
            <a:r>
              <a:rPr lang="en-US" altLang="en-US" sz="1800" kern="0">
                <a:latin typeface="Arial"/>
                <a:cs typeface="Arial"/>
              </a:rPr>
              <a:t>Chi phí cho các phép toán cơ bản</a:t>
            </a:r>
          </a:p>
          <a:p>
            <a:pPr lvl="1" eaLnBrk="1" hangingPunct="1">
              <a:lnSpc>
                <a:spcPct val="130000"/>
              </a:lnSpc>
              <a:spcBef>
                <a:spcPts val="0"/>
              </a:spcBef>
              <a:defRPr/>
            </a:pPr>
            <a:r>
              <a:rPr lang="en-US" altLang="en-US" sz="1500" kern="0">
                <a:latin typeface="Arial"/>
                <a:cs typeface="Arial"/>
              </a:rPr>
              <a:t>Searching for, sorting, merging, records, computing field values,…</a:t>
            </a:r>
          </a:p>
          <a:p>
            <a:pPr eaLnBrk="1" hangingPunct="1">
              <a:lnSpc>
                <a:spcPct val="130000"/>
              </a:lnSpc>
              <a:spcBef>
                <a:spcPts val="0"/>
              </a:spcBef>
              <a:defRPr/>
            </a:pPr>
            <a:r>
              <a:rPr lang="en-US" altLang="en-US" sz="1800" kern="0">
                <a:latin typeface="Arial"/>
                <a:cs typeface="Arial"/>
              </a:rPr>
              <a:t>Chi phí truyền thông (đối với distributed database)</a:t>
            </a:r>
          </a:p>
          <a:p>
            <a:pPr lvl="1" eaLnBrk="1" hangingPunct="1">
              <a:lnSpc>
                <a:spcPct val="130000"/>
              </a:lnSpc>
              <a:spcBef>
                <a:spcPts val="0"/>
              </a:spcBef>
              <a:defRPr/>
            </a:pPr>
            <a:r>
              <a:rPr lang="en-US" altLang="en-US" sz="1500" kern="0">
                <a:latin typeface="Arial"/>
                <a:cs typeface="Arial"/>
              </a:rPr>
              <a:t>Chi phí truyền két quả truy vấn từ database site tới query site</a:t>
            </a:r>
          </a:p>
          <a:p>
            <a:pPr eaLnBrk="1" hangingPunct="1">
              <a:lnSpc>
                <a:spcPct val="130000"/>
              </a:lnSpc>
              <a:spcBef>
                <a:spcPts val="0"/>
              </a:spcBef>
              <a:defRPr/>
            </a:pPr>
            <a:r>
              <a:rPr lang="en-US" altLang="en-US" sz="1800" kern="0">
                <a:latin typeface="Arial"/>
                <a:cs typeface="Arial"/>
              </a:rPr>
              <a:t>Chi phí sử dụng bộ nhớ</a:t>
            </a:r>
          </a:p>
          <a:p>
            <a:pPr lvl="1" eaLnBrk="1" hangingPunct="1">
              <a:lnSpc>
                <a:spcPct val="130000"/>
              </a:lnSpc>
              <a:spcBef>
                <a:spcPts val="0"/>
              </a:spcBef>
              <a:defRPr/>
            </a:pPr>
            <a:r>
              <a:rPr lang="en-US" altLang="en-US" sz="1500" kern="0">
                <a:latin typeface="Arial"/>
                <a:cs typeface="Arial"/>
              </a:rPr>
              <a:t>Lượng memory buffer cần thiết trong quá trình thực thi truy vấn</a:t>
            </a:r>
          </a:p>
        </p:txBody>
      </p:sp>
    </p:spTree>
    <p:extLst>
      <p:ext uri="{BB962C8B-B14F-4D97-AF65-F5344CB8AC3E}">
        <p14:creationId xmlns:p14="http://schemas.microsoft.com/office/powerpoint/2010/main" val="2866215173"/>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Outline</a:t>
            </a:r>
            <a:endParaRPr lang="en-US" dirty="0"/>
          </a:p>
        </p:txBody>
      </p:sp>
      <p:sp>
        <p:nvSpPr>
          <p:cNvPr id="3" name="Content Placeholder 2"/>
          <p:cNvSpPr>
            <a:spLocks noGrp="1"/>
          </p:cNvSpPr>
          <p:nvPr>
            <p:ph sz="quarter" idx="10"/>
          </p:nvPr>
        </p:nvSpPr>
        <p:spPr/>
        <p:txBody>
          <a:bodyPr/>
          <a:lstStyle/>
          <a:p>
            <a:pPr marL="633412" indent="-514350">
              <a:buSzPct val="100000"/>
              <a:buFont typeface="+mj-lt"/>
              <a:buAutoNum type="arabicPeriod"/>
            </a:pPr>
            <a:r>
              <a:rPr lang="en-US" dirty="0" smtClean="0"/>
              <a:t>Overview</a:t>
            </a:r>
          </a:p>
          <a:p>
            <a:pPr marL="633412" indent="-514350">
              <a:buSzPct val="100000"/>
              <a:buFont typeface="+mj-lt"/>
              <a:buAutoNum type="arabicPeriod"/>
            </a:pPr>
            <a:endParaRPr lang="en-US" dirty="0"/>
          </a:p>
          <a:p>
            <a:pPr marL="633412" indent="-514350">
              <a:buSzPct val="100000"/>
              <a:buFont typeface="+mj-lt"/>
              <a:buAutoNum type="arabicPeriod"/>
            </a:pPr>
            <a:r>
              <a:rPr lang="en-US" dirty="0"/>
              <a:t>Query decomposition </a:t>
            </a:r>
            <a:endParaRPr lang="en-US" dirty="0" smtClean="0"/>
          </a:p>
          <a:p>
            <a:pPr marL="633412" indent="-514350">
              <a:buSzPct val="100000"/>
              <a:buFont typeface="+mj-lt"/>
              <a:buAutoNum type="arabicPeriod"/>
            </a:pPr>
            <a:endParaRPr lang="en-US" dirty="0"/>
          </a:p>
          <a:p>
            <a:pPr marL="633412" indent="-514350">
              <a:buSzPct val="100000"/>
              <a:buFont typeface="+mj-lt"/>
              <a:buAutoNum type="arabicPeriod"/>
            </a:pPr>
            <a:r>
              <a:rPr lang="en-US" dirty="0" smtClean="0"/>
              <a:t>Query </a:t>
            </a:r>
            <a:r>
              <a:rPr lang="en-US" dirty="0"/>
              <a:t>localization</a:t>
            </a:r>
          </a:p>
          <a:p>
            <a:pPr marL="633412" indent="-514350">
              <a:buSzPct val="100000"/>
              <a:buFont typeface="+mj-lt"/>
              <a:buAutoNum type="arabicPeriod"/>
            </a:pPr>
            <a:endParaRPr lang="en-US" dirty="0"/>
          </a:p>
        </p:txBody>
      </p:sp>
      <p:sp>
        <p:nvSpPr>
          <p:cNvPr id="4" name="TextBox 3"/>
          <p:cNvSpPr txBox="1"/>
          <p:nvPr/>
        </p:nvSpPr>
        <p:spPr>
          <a:xfrm>
            <a:off x="2699792" y="5184303"/>
            <a:ext cx="6120680" cy="707886"/>
          </a:xfrm>
          <a:prstGeom prst="rect">
            <a:avLst/>
          </a:prstGeom>
          <a:noFill/>
        </p:spPr>
        <p:txBody>
          <a:bodyPr wrap="square" rtlCol="0">
            <a:spAutoFit/>
          </a:bodyPr>
          <a:lstStyle/>
          <a:p>
            <a:r>
              <a:rPr lang="en-US" dirty="0" smtClean="0">
                <a:solidFill>
                  <a:schemeClr val="accent6"/>
                </a:solidFill>
              </a:rPr>
              <a:t>Chap 6+7, </a:t>
            </a:r>
            <a:r>
              <a:rPr lang="en-US" b="1" i="1" dirty="0">
                <a:solidFill>
                  <a:schemeClr val="accent6"/>
                </a:solidFill>
              </a:rPr>
              <a:t>Principles of Distributed Database </a:t>
            </a:r>
            <a:r>
              <a:rPr lang="en-US" b="1" i="1" dirty="0" smtClean="0">
                <a:solidFill>
                  <a:schemeClr val="accent6"/>
                </a:solidFill>
              </a:rPr>
              <a:t>Systems,</a:t>
            </a:r>
            <a:r>
              <a:rPr lang="es-ES" b="1" i="1" dirty="0" smtClean="0">
                <a:solidFill>
                  <a:schemeClr val="accent6"/>
                </a:solidFill>
              </a:rPr>
              <a:t> </a:t>
            </a:r>
          </a:p>
          <a:p>
            <a:r>
              <a:rPr lang="es-ES" dirty="0" smtClean="0">
                <a:solidFill>
                  <a:schemeClr val="accent6"/>
                </a:solidFill>
              </a:rPr>
              <a:t>M</a:t>
            </a:r>
            <a:r>
              <a:rPr lang="es-ES" dirty="0">
                <a:solidFill>
                  <a:schemeClr val="accent6"/>
                </a:solidFill>
              </a:rPr>
              <a:t>. </a:t>
            </a:r>
            <a:r>
              <a:rPr lang="es-ES" dirty="0" err="1" smtClean="0">
                <a:solidFill>
                  <a:schemeClr val="accent6"/>
                </a:solidFill>
              </a:rPr>
              <a:t>Tamer</a:t>
            </a:r>
            <a:r>
              <a:rPr lang="es-ES" dirty="0" smtClean="0">
                <a:solidFill>
                  <a:schemeClr val="accent6"/>
                </a:solidFill>
              </a:rPr>
              <a:t> </a:t>
            </a:r>
            <a:r>
              <a:rPr lang="es-ES" dirty="0" err="1">
                <a:solidFill>
                  <a:schemeClr val="accent6"/>
                </a:solidFill>
              </a:rPr>
              <a:t>Özsu</a:t>
            </a:r>
            <a:r>
              <a:rPr lang="es-ES" dirty="0" smtClean="0">
                <a:solidFill>
                  <a:schemeClr val="accent6"/>
                </a:solidFill>
              </a:rPr>
              <a:t>, Patrick </a:t>
            </a:r>
            <a:r>
              <a:rPr lang="es-ES" dirty="0" err="1">
                <a:solidFill>
                  <a:schemeClr val="accent6"/>
                </a:solidFill>
              </a:rPr>
              <a:t>Valduriez</a:t>
            </a:r>
            <a:r>
              <a:rPr lang="en-US" dirty="0" smtClean="0">
                <a:solidFill>
                  <a:schemeClr val="accent6"/>
                </a:solidFill>
              </a:rPr>
              <a:t>, 2011</a:t>
            </a:r>
            <a:endParaRPr lang="en-US" dirty="0">
              <a:solidFill>
                <a:schemeClr val="accent6"/>
              </a:solidFill>
            </a:endParaRPr>
          </a:p>
        </p:txBody>
      </p:sp>
    </p:spTree>
    <p:extLst>
      <p:ext uri="{BB962C8B-B14F-4D97-AF65-F5344CB8AC3E}">
        <p14:creationId xmlns:p14="http://schemas.microsoft.com/office/powerpoint/2010/main" val="11109259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solidFill>
                  <a:srgbClr val="04617B">
                    <a:shade val="90000"/>
                  </a:srgbClr>
                </a:solidFill>
              </a:rPr>
              <a:pPr>
                <a:defRPr/>
              </a:pPr>
              <a:t>20</a:t>
            </a:fld>
            <a:endParaRPr lang="en-US" altLang="en-US">
              <a:solidFill>
                <a:srgbClr val="04617B">
                  <a:shade val="90000"/>
                </a:srgbClr>
              </a:solidFill>
            </a:endParaRPr>
          </a:p>
        </p:txBody>
      </p:sp>
      <p:sp>
        <p:nvSpPr>
          <p:cNvPr id="7" name="Footer Placeholder 6"/>
          <p:cNvSpPr>
            <a:spLocks noGrp="1"/>
          </p:cNvSpPr>
          <p:nvPr>
            <p:ph type="ftr" sz="quarter" idx="11"/>
          </p:nvPr>
        </p:nvSpPr>
        <p:spPr>
          <a:xfrm>
            <a:off x="2465640" y="6128589"/>
            <a:ext cx="3352800" cy="273844"/>
          </a:xfrm>
        </p:spPr>
        <p:txBody>
          <a:bodyPr/>
          <a:lstStyle/>
          <a:p>
            <a:pPr>
              <a:defRPr/>
            </a:pPr>
            <a:r>
              <a:rPr lang="en-US" altLang="en-US" smtClean="0">
                <a:solidFill>
                  <a:srgbClr val="04617B">
                    <a:shade val="90000"/>
                  </a:srgbClr>
                </a:solidFill>
              </a:rPr>
              <a:t>Khoa CNTT</a:t>
            </a:r>
            <a:endParaRPr lang="en-US" altLang="en-US">
              <a:solidFill>
                <a:srgbClr val="04617B">
                  <a:shade val="90000"/>
                </a:srgbClr>
              </a:solidFill>
            </a:endParaRPr>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solidFill>
                  <a:srgbClr val="04617B">
                    <a:shade val="90000"/>
                  </a:srgbClr>
                </a:solidFill>
              </a:rPr>
              <a:pPr>
                <a:defRPr/>
              </a:pPr>
              <a:t>11:34:52</a:t>
            </a:fld>
            <a:endParaRPr lang="en-US" altLang="en-US">
              <a:solidFill>
                <a:srgbClr val="04617B">
                  <a:shade val="90000"/>
                </a:srgbClr>
              </a:solidFill>
            </a:endParaRPr>
          </a:p>
        </p:txBody>
      </p:sp>
      <p:sp>
        <p:nvSpPr>
          <p:cNvPr id="10" name="TextBox 9"/>
          <p:cNvSpPr txBox="1"/>
          <p:nvPr/>
        </p:nvSpPr>
        <p:spPr>
          <a:xfrm>
            <a:off x="6852342" y="81016"/>
            <a:ext cx="2327672" cy="300082"/>
          </a:xfrm>
          <a:prstGeom prst="rect">
            <a:avLst/>
          </a:prstGeom>
          <a:noFill/>
        </p:spPr>
        <p:txBody>
          <a:bodyPr wrap="square" rtlCol="0">
            <a:spAutoFit/>
          </a:bodyPr>
          <a:lstStyle/>
          <a:p>
            <a:pPr eaLnBrk="1" hangingPunct="1">
              <a:spcBef>
                <a:spcPct val="50000"/>
              </a:spcBef>
            </a:pPr>
            <a:r>
              <a:rPr lang="vi-VN" sz="1350" i="1" smtClean="0">
                <a:solidFill>
                  <a:srgbClr val="FFFF00"/>
                </a:solidFill>
                <a:latin typeface="Tahoma" pitchFamily="34" charset="0"/>
              </a:rPr>
              <a:t>CSDL phân tán</a:t>
            </a:r>
            <a:endParaRPr lang="vi-VN" sz="1350" i="1">
              <a:solidFill>
                <a:srgbClr val="FFFF00"/>
              </a:solidFill>
              <a:latin typeface="Tahoma" pitchFamily="34" charset="0"/>
            </a:endParaRPr>
          </a:p>
        </p:txBody>
      </p:sp>
      <p:pic>
        <p:nvPicPr>
          <p:cNvPr id="11" name="Picture 3"/>
          <p:cNvPicPr preferRelativeResize="0">
            <a:picLocks noChangeArrowheads="1"/>
          </p:cNvPicPr>
          <p:nvPr/>
        </p:nvPicPr>
        <p:blipFill>
          <a:blip r:embed="rId2" cstate="print"/>
          <a:srcRect/>
          <a:stretch>
            <a:fillRect/>
          </a:stretch>
        </p:blipFill>
        <p:spPr bwMode="auto">
          <a:xfrm flipV="1">
            <a:off x="36730" y="699959"/>
            <a:ext cx="9144000" cy="34289"/>
          </a:xfrm>
          <a:prstGeom prst="rect">
            <a:avLst/>
          </a:prstGeom>
          <a:noFill/>
        </p:spPr>
      </p:pic>
      <p:sp>
        <p:nvSpPr>
          <p:cNvPr id="9" name="Rectangle 2"/>
          <p:cNvSpPr txBox="1">
            <a:spLocks noChangeArrowheads="1"/>
          </p:cNvSpPr>
          <p:nvPr/>
        </p:nvSpPr>
        <p:spPr bwMode="auto">
          <a:xfrm>
            <a:off x="107425" y="1240315"/>
            <a:ext cx="8198375" cy="4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342900" indent="-342900" eaLnBrk="1" hangingPunct="1">
              <a:buFont typeface="Wingdings" panose="05000000000000000000" pitchFamily="2" charset="2"/>
              <a:buChar char="v"/>
              <a:defRPr/>
            </a:pPr>
            <a:endParaRPr lang="en-US" sz="1800" kern="0">
              <a:solidFill>
                <a:srgbClr val="333399"/>
              </a:solidFill>
              <a:latin typeface="Arial"/>
            </a:endParaRPr>
          </a:p>
        </p:txBody>
      </p:sp>
      <p:sp>
        <p:nvSpPr>
          <p:cNvPr id="12" name="Rectangle 11"/>
          <p:cNvSpPr/>
          <p:nvPr/>
        </p:nvSpPr>
        <p:spPr>
          <a:xfrm>
            <a:off x="-19801" y="87118"/>
            <a:ext cx="3068469" cy="323165"/>
          </a:xfrm>
          <a:prstGeom prst="rect">
            <a:avLst/>
          </a:prstGeom>
        </p:spPr>
        <p:txBody>
          <a:bodyPr wrap="none">
            <a:spAutoFit/>
          </a:bodyPr>
          <a:lstStyle/>
          <a:p>
            <a:pPr algn="ctr" eaLnBrk="1" hangingPunct="1">
              <a:spcBef>
                <a:spcPct val="50000"/>
              </a:spcBef>
            </a:pPr>
            <a:r>
              <a:rPr lang="en-US" sz="1500" b="1">
                <a:solidFill>
                  <a:srgbClr val="002060"/>
                </a:solidFill>
                <a:latin typeface="Tahoma" pitchFamily="34" charset="0"/>
              </a:rPr>
              <a:t>8</a:t>
            </a:r>
            <a:r>
              <a:rPr lang="vi-VN" sz="1500" b="1">
                <a:solidFill>
                  <a:srgbClr val="002060"/>
                </a:solidFill>
                <a:latin typeface="Tahoma" pitchFamily="34" charset="0"/>
              </a:rPr>
              <a:t>-</a:t>
            </a:r>
            <a:r>
              <a:rPr lang="en-US" sz="1500" b="1">
                <a:solidFill>
                  <a:srgbClr val="002060"/>
                </a:solidFill>
                <a:latin typeface="Tahoma" pitchFamily="34" charset="0"/>
              </a:rPr>
              <a:t>Xử lý truy vấn và tối ưu hóa</a:t>
            </a:r>
          </a:p>
        </p:txBody>
      </p:sp>
      <p:sp>
        <p:nvSpPr>
          <p:cNvPr id="15" name="Rectangle 2">
            <a:extLst>
              <a:ext uri="{FF2B5EF4-FFF2-40B4-BE49-F238E27FC236}"/>
            </a:extLst>
          </p:cNvPr>
          <p:cNvSpPr txBox="1">
            <a:spLocks noChangeArrowheads="1"/>
          </p:cNvSpPr>
          <p:nvPr/>
        </p:nvSpPr>
        <p:spPr bwMode="auto">
          <a:xfrm>
            <a:off x="80242" y="938889"/>
            <a:ext cx="8707207" cy="539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algn="l" rtl="0" eaLnBrk="0" fontAlgn="base" hangingPunct="0">
              <a:spcBef>
                <a:spcPct val="0"/>
              </a:spcBef>
              <a:spcAft>
                <a:spcPct val="0"/>
              </a:spcAft>
              <a:defRPr sz="3600" b="1">
                <a:solidFill>
                  <a:srgbClr val="000099"/>
                </a:solidFill>
                <a:latin typeface="+mj-lt"/>
                <a:ea typeface="+mj-ea"/>
                <a:cs typeface="+mj-cs"/>
              </a:defRPr>
            </a:lvl1pPr>
            <a:lvl2pPr algn="l" rtl="0" eaLnBrk="0" fontAlgn="base" hangingPunct="0">
              <a:spcBef>
                <a:spcPct val="0"/>
              </a:spcBef>
              <a:spcAft>
                <a:spcPct val="0"/>
              </a:spcAft>
              <a:defRPr sz="3600" b="1">
                <a:solidFill>
                  <a:srgbClr val="000099"/>
                </a:solidFill>
                <a:latin typeface="Tahoma" pitchFamily="34" charset="0"/>
                <a:cs typeface="Arial" charset="0"/>
              </a:defRPr>
            </a:lvl2pPr>
            <a:lvl3pPr algn="l" rtl="0" eaLnBrk="0" fontAlgn="base" hangingPunct="0">
              <a:spcBef>
                <a:spcPct val="0"/>
              </a:spcBef>
              <a:spcAft>
                <a:spcPct val="0"/>
              </a:spcAft>
              <a:defRPr sz="3600" b="1">
                <a:solidFill>
                  <a:srgbClr val="000099"/>
                </a:solidFill>
                <a:latin typeface="Tahoma" pitchFamily="34" charset="0"/>
                <a:cs typeface="Arial" charset="0"/>
              </a:defRPr>
            </a:lvl3pPr>
            <a:lvl4pPr algn="l" rtl="0" eaLnBrk="0" fontAlgn="base" hangingPunct="0">
              <a:spcBef>
                <a:spcPct val="0"/>
              </a:spcBef>
              <a:spcAft>
                <a:spcPct val="0"/>
              </a:spcAft>
              <a:defRPr sz="3600" b="1">
                <a:solidFill>
                  <a:srgbClr val="000099"/>
                </a:solidFill>
                <a:latin typeface="Tahoma" pitchFamily="34" charset="0"/>
                <a:cs typeface="Arial" charset="0"/>
              </a:defRPr>
            </a:lvl4pPr>
            <a:lvl5pPr algn="l" rtl="0" eaLnBrk="0" fontAlgn="base" hangingPunct="0">
              <a:spcBef>
                <a:spcPct val="0"/>
              </a:spcBef>
              <a:spcAft>
                <a:spcPct val="0"/>
              </a:spcAft>
              <a:defRPr sz="3600" b="1">
                <a:solidFill>
                  <a:srgbClr val="000099"/>
                </a:solidFill>
                <a:latin typeface="Tahoma" pitchFamily="34" charset="0"/>
                <a:cs typeface="Arial" charset="0"/>
              </a:defRPr>
            </a:lvl5pPr>
            <a:lvl6pPr marL="457200" algn="l" rtl="0" eaLnBrk="1" fontAlgn="base" hangingPunct="1">
              <a:spcBef>
                <a:spcPct val="0"/>
              </a:spcBef>
              <a:spcAft>
                <a:spcPct val="0"/>
              </a:spcAft>
              <a:defRPr sz="3600" b="1">
                <a:solidFill>
                  <a:srgbClr val="000099"/>
                </a:solidFill>
                <a:latin typeface="Tahoma" pitchFamily="34" charset="0"/>
                <a:cs typeface="Arial" charset="0"/>
              </a:defRPr>
            </a:lvl6pPr>
            <a:lvl7pPr marL="914400" algn="l" rtl="0" eaLnBrk="1" fontAlgn="base" hangingPunct="1">
              <a:spcBef>
                <a:spcPct val="0"/>
              </a:spcBef>
              <a:spcAft>
                <a:spcPct val="0"/>
              </a:spcAft>
              <a:defRPr sz="3600" b="1">
                <a:solidFill>
                  <a:srgbClr val="000099"/>
                </a:solidFill>
                <a:latin typeface="Tahoma" pitchFamily="34" charset="0"/>
                <a:cs typeface="Arial" charset="0"/>
              </a:defRPr>
            </a:lvl7pPr>
            <a:lvl8pPr marL="1371600" algn="l" rtl="0" eaLnBrk="1" fontAlgn="base" hangingPunct="1">
              <a:spcBef>
                <a:spcPct val="0"/>
              </a:spcBef>
              <a:spcAft>
                <a:spcPct val="0"/>
              </a:spcAft>
              <a:defRPr sz="3600" b="1">
                <a:solidFill>
                  <a:srgbClr val="000099"/>
                </a:solidFill>
                <a:latin typeface="Tahoma" pitchFamily="34" charset="0"/>
                <a:cs typeface="Arial" charset="0"/>
              </a:defRPr>
            </a:lvl8pPr>
            <a:lvl9pPr marL="1828800" algn="l" rtl="0" eaLnBrk="1" fontAlgn="base" hangingPunct="1">
              <a:spcBef>
                <a:spcPct val="0"/>
              </a:spcBef>
              <a:spcAft>
                <a:spcPct val="0"/>
              </a:spcAft>
              <a:defRPr sz="3600" b="1">
                <a:solidFill>
                  <a:srgbClr val="000099"/>
                </a:solidFill>
                <a:latin typeface="Tahoma" pitchFamily="34" charset="0"/>
                <a:cs typeface="Arial" charset="0"/>
              </a:defRPr>
            </a:lvl9pPr>
          </a:lstStyle>
          <a:p>
            <a:pPr marL="257175" indent="-257175" eaLnBrk="1" hangingPunct="1">
              <a:buFont typeface="Wingdings" panose="05000000000000000000" pitchFamily="2" charset="2"/>
              <a:buChar char="q"/>
              <a:defRPr/>
            </a:pPr>
            <a:r>
              <a:rPr lang="en-US" sz="1800" kern="0">
                <a:effectLst>
                  <a:outerShdw blurRad="38100" dist="38100" dir="2700000" algn="tl">
                    <a:srgbClr val="C0C0C0"/>
                  </a:outerShdw>
                </a:effectLst>
                <a:latin typeface="Tahoma"/>
                <a:cs typeface="Arial"/>
              </a:rPr>
              <a:t>Tối ưu hoá truy vấn dựa trên chi phí</a:t>
            </a:r>
            <a:endParaRPr lang="en-US" sz="1800" kern="0" dirty="0">
              <a:effectLst>
                <a:outerShdw blurRad="38100" dist="38100" dir="2700000" algn="tl">
                  <a:srgbClr val="C0C0C0"/>
                </a:outerShdw>
              </a:effectLst>
              <a:latin typeface="Tahoma"/>
              <a:cs typeface="Arial"/>
            </a:endParaRPr>
          </a:p>
        </p:txBody>
      </p:sp>
      <p:sp>
        <p:nvSpPr>
          <p:cNvPr id="17" name="Rectangle 2">
            <a:extLst>
              <a:ext uri="{FF2B5EF4-FFF2-40B4-BE49-F238E27FC236}"/>
            </a:extLst>
          </p:cNvPr>
          <p:cNvSpPr txBox="1">
            <a:spLocks noChangeArrowheads="1"/>
          </p:cNvSpPr>
          <p:nvPr/>
        </p:nvSpPr>
        <p:spPr bwMode="auto">
          <a:xfrm>
            <a:off x="107425" y="1492945"/>
            <a:ext cx="5829300" cy="446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algn="l" rtl="0" eaLnBrk="0" fontAlgn="base" hangingPunct="0">
              <a:spcBef>
                <a:spcPct val="0"/>
              </a:spcBef>
              <a:spcAft>
                <a:spcPct val="0"/>
              </a:spcAft>
              <a:defRPr sz="3600" b="1">
                <a:solidFill>
                  <a:srgbClr val="000099"/>
                </a:solidFill>
                <a:latin typeface="+mj-lt"/>
                <a:ea typeface="+mj-ea"/>
                <a:cs typeface="+mj-cs"/>
              </a:defRPr>
            </a:lvl1pPr>
            <a:lvl2pPr algn="l" rtl="0" eaLnBrk="0" fontAlgn="base" hangingPunct="0">
              <a:spcBef>
                <a:spcPct val="0"/>
              </a:spcBef>
              <a:spcAft>
                <a:spcPct val="0"/>
              </a:spcAft>
              <a:defRPr sz="3600" b="1">
                <a:solidFill>
                  <a:srgbClr val="000099"/>
                </a:solidFill>
                <a:latin typeface="Tahoma" pitchFamily="34" charset="0"/>
                <a:cs typeface="Arial" charset="0"/>
              </a:defRPr>
            </a:lvl2pPr>
            <a:lvl3pPr algn="l" rtl="0" eaLnBrk="0" fontAlgn="base" hangingPunct="0">
              <a:spcBef>
                <a:spcPct val="0"/>
              </a:spcBef>
              <a:spcAft>
                <a:spcPct val="0"/>
              </a:spcAft>
              <a:defRPr sz="3600" b="1">
                <a:solidFill>
                  <a:srgbClr val="000099"/>
                </a:solidFill>
                <a:latin typeface="Tahoma" pitchFamily="34" charset="0"/>
                <a:cs typeface="Arial" charset="0"/>
              </a:defRPr>
            </a:lvl3pPr>
            <a:lvl4pPr algn="l" rtl="0" eaLnBrk="0" fontAlgn="base" hangingPunct="0">
              <a:spcBef>
                <a:spcPct val="0"/>
              </a:spcBef>
              <a:spcAft>
                <a:spcPct val="0"/>
              </a:spcAft>
              <a:defRPr sz="3600" b="1">
                <a:solidFill>
                  <a:srgbClr val="000099"/>
                </a:solidFill>
                <a:latin typeface="Tahoma" pitchFamily="34" charset="0"/>
                <a:cs typeface="Arial" charset="0"/>
              </a:defRPr>
            </a:lvl4pPr>
            <a:lvl5pPr algn="l" rtl="0" eaLnBrk="0" fontAlgn="base" hangingPunct="0">
              <a:spcBef>
                <a:spcPct val="0"/>
              </a:spcBef>
              <a:spcAft>
                <a:spcPct val="0"/>
              </a:spcAft>
              <a:defRPr sz="3600" b="1">
                <a:solidFill>
                  <a:srgbClr val="000099"/>
                </a:solidFill>
                <a:latin typeface="Tahoma" pitchFamily="34" charset="0"/>
                <a:cs typeface="Arial" charset="0"/>
              </a:defRPr>
            </a:lvl5pPr>
            <a:lvl6pPr marL="457200" algn="l" rtl="0" eaLnBrk="1" fontAlgn="base" hangingPunct="1">
              <a:spcBef>
                <a:spcPct val="0"/>
              </a:spcBef>
              <a:spcAft>
                <a:spcPct val="0"/>
              </a:spcAft>
              <a:defRPr sz="3600" b="1">
                <a:solidFill>
                  <a:srgbClr val="000099"/>
                </a:solidFill>
                <a:latin typeface="Tahoma" pitchFamily="34" charset="0"/>
                <a:cs typeface="Arial" charset="0"/>
              </a:defRPr>
            </a:lvl6pPr>
            <a:lvl7pPr marL="914400" algn="l" rtl="0" eaLnBrk="1" fontAlgn="base" hangingPunct="1">
              <a:spcBef>
                <a:spcPct val="0"/>
              </a:spcBef>
              <a:spcAft>
                <a:spcPct val="0"/>
              </a:spcAft>
              <a:defRPr sz="3600" b="1">
                <a:solidFill>
                  <a:srgbClr val="000099"/>
                </a:solidFill>
                <a:latin typeface="Tahoma" pitchFamily="34" charset="0"/>
                <a:cs typeface="Arial" charset="0"/>
              </a:defRPr>
            </a:lvl7pPr>
            <a:lvl8pPr marL="1371600" algn="l" rtl="0" eaLnBrk="1" fontAlgn="base" hangingPunct="1">
              <a:spcBef>
                <a:spcPct val="0"/>
              </a:spcBef>
              <a:spcAft>
                <a:spcPct val="0"/>
              </a:spcAft>
              <a:defRPr sz="3600" b="1">
                <a:solidFill>
                  <a:srgbClr val="000099"/>
                </a:solidFill>
                <a:latin typeface="Tahoma" pitchFamily="34" charset="0"/>
                <a:cs typeface="Arial" charset="0"/>
              </a:defRPr>
            </a:lvl8pPr>
            <a:lvl9pPr marL="1828800" algn="l" rtl="0" eaLnBrk="1" fontAlgn="base" hangingPunct="1">
              <a:spcBef>
                <a:spcPct val="0"/>
              </a:spcBef>
              <a:spcAft>
                <a:spcPct val="0"/>
              </a:spcAft>
              <a:defRPr sz="3600" b="1">
                <a:solidFill>
                  <a:srgbClr val="000099"/>
                </a:solidFill>
                <a:latin typeface="Tahoma" pitchFamily="34" charset="0"/>
                <a:cs typeface="Arial" charset="0"/>
              </a:defRPr>
            </a:lvl9pPr>
          </a:lstStyle>
          <a:p>
            <a:pPr marL="257175" indent="-257175" eaLnBrk="1" hangingPunct="1">
              <a:buFont typeface="Wingdings" panose="05000000000000000000" pitchFamily="2" charset="2"/>
              <a:buChar char="§"/>
              <a:defRPr/>
            </a:pPr>
            <a:r>
              <a:rPr lang="en-US" sz="1800" i="1" kern="0">
                <a:effectLst>
                  <a:outerShdw blurRad="38100" dist="38100" dir="2700000" algn="tl">
                    <a:srgbClr val="C0C0C0"/>
                  </a:outerShdw>
                </a:effectLst>
                <a:latin typeface="Tahoma"/>
                <a:cs typeface="Arial"/>
              </a:rPr>
              <a:t>Lựa chọn phương án vật lý</a:t>
            </a:r>
            <a:endParaRPr lang="en-US" sz="1800" i="1" kern="0" dirty="0">
              <a:effectLst>
                <a:outerShdw blurRad="38100" dist="38100" dir="2700000" algn="tl">
                  <a:srgbClr val="C0C0C0"/>
                </a:outerShdw>
              </a:effectLst>
              <a:latin typeface="Tahoma"/>
              <a:cs typeface="Arial"/>
            </a:endParaRPr>
          </a:p>
        </p:txBody>
      </p:sp>
      <p:sp>
        <p:nvSpPr>
          <p:cNvPr id="18" name="Rectangle 3"/>
          <p:cNvSpPr txBox="1">
            <a:spLocks noChangeArrowheads="1"/>
          </p:cNvSpPr>
          <p:nvPr/>
        </p:nvSpPr>
        <p:spPr bwMode="auto">
          <a:xfrm>
            <a:off x="860080" y="2319020"/>
            <a:ext cx="7672360" cy="314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
              <a:defRPr sz="2800">
                <a:solidFill>
                  <a:srgbClr val="006600"/>
                </a:solidFill>
                <a:latin typeface="+mn-lt"/>
                <a:ea typeface="+mn-ea"/>
                <a:cs typeface="+mn-cs"/>
              </a:defRPr>
            </a:lvl1pPr>
            <a:lvl2pPr marL="742950" indent="-285750" algn="l" rtl="0" eaLnBrk="0" fontAlgn="base" hangingPunct="0">
              <a:spcBef>
                <a:spcPct val="20000"/>
              </a:spcBef>
              <a:spcAft>
                <a:spcPct val="0"/>
              </a:spcAft>
              <a:buChar char="–"/>
              <a:defRPr sz="2400">
                <a:solidFill>
                  <a:srgbClr val="003399"/>
                </a:solidFill>
                <a:latin typeface="+mn-lt"/>
                <a:cs typeface="+mn-cs"/>
              </a:defRPr>
            </a:lvl2pPr>
            <a:lvl3pPr marL="1143000" indent="-228600" algn="l" rtl="0" eaLnBrk="0" fontAlgn="base" hangingPunct="0">
              <a:spcBef>
                <a:spcPct val="20000"/>
              </a:spcBef>
              <a:spcAft>
                <a:spcPct val="0"/>
              </a:spcAft>
              <a:buChar char="•"/>
              <a:defRPr sz="2000">
                <a:solidFill>
                  <a:srgbClr val="996633"/>
                </a:solidFill>
                <a:latin typeface="+mn-lt"/>
                <a:cs typeface="+mn-cs"/>
              </a:defRPr>
            </a:lvl3pPr>
            <a:lvl4pPr marL="1600200" indent="-228600" algn="l" rtl="0" eaLnBrk="0" fontAlgn="base" hangingPunct="0">
              <a:spcBef>
                <a:spcPct val="20000"/>
              </a:spcBef>
              <a:spcAft>
                <a:spcPct val="0"/>
              </a:spcAft>
              <a:buChar char="–"/>
              <a:defRPr>
                <a:solidFill>
                  <a:srgbClr val="800000"/>
                </a:solidFill>
                <a:latin typeface="+mn-lt"/>
                <a:cs typeface="+mn-cs"/>
              </a:defRPr>
            </a:lvl4pPr>
            <a:lvl5pPr marL="2057400" indent="-228600" algn="l" rtl="0" eaLnBrk="0" fontAlgn="base" hangingPunct="0">
              <a:spcBef>
                <a:spcPct val="20000"/>
              </a:spcBef>
              <a:spcAft>
                <a:spcPct val="0"/>
              </a:spcAft>
              <a:buChar char="»"/>
              <a:defRPr sz="1600">
                <a:solidFill>
                  <a:schemeClr val="tx1"/>
                </a:solidFill>
                <a:latin typeface="+mn-lt"/>
                <a:cs typeface="+mn-cs"/>
              </a:defRPr>
            </a:lvl5pPr>
            <a:lvl6pPr marL="2514600" indent="-228600" algn="l" rtl="0" eaLnBrk="1" fontAlgn="base" hangingPunct="1">
              <a:spcBef>
                <a:spcPct val="20000"/>
              </a:spcBef>
              <a:spcAft>
                <a:spcPct val="0"/>
              </a:spcAft>
              <a:buChar char="»"/>
              <a:defRPr sz="1600">
                <a:solidFill>
                  <a:schemeClr val="tx1"/>
                </a:solidFill>
                <a:latin typeface="+mn-lt"/>
                <a:cs typeface="+mn-cs"/>
              </a:defRPr>
            </a:lvl6pPr>
            <a:lvl7pPr marL="2971800" indent="-228600" algn="l" rtl="0" eaLnBrk="1" fontAlgn="base" hangingPunct="1">
              <a:spcBef>
                <a:spcPct val="20000"/>
              </a:spcBef>
              <a:spcAft>
                <a:spcPct val="0"/>
              </a:spcAft>
              <a:buChar char="»"/>
              <a:defRPr sz="1600">
                <a:solidFill>
                  <a:schemeClr val="tx1"/>
                </a:solidFill>
                <a:latin typeface="+mn-lt"/>
                <a:cs typeface="+mn-cs"/>
              </a:defRPr>
            </a:lvl7pPr>
            <a:lvl8pPr marL="3429000" indent="-228600" algn="l" rtl="0" eaLnBrk="1" fontAlgn="base" hangingPunct="1">
              <a:spcBef>
                <a:spcPct val="20000"/>
              </a:spcBef>
              <a:spcAft>
                <a:spcPct val="0"/>
              </a:spcAft>
              <a:buChar char="»"/>
              <a:defRPr sz="1600">
                <a:solidFill>
                  <a:schemeClr val="tx1"/>
                </a:solidFill>
                <a:latin typeface="+mn-lt"/>
                <a:cs typeface="+mn-cs"/>
              </a:defRPr>
            </a:lvl8pPr>
            <a:lvl9pPr marL="3886200" indent="-228600" algn="l" rtl="0" eaLnBrk="1" fontAlgn="base" hangingPunct="1">
              <a:spcBef>
                <a:spcPct val="20000"/>
              </a:spcBef>
              <a:spcAft>
                <a:spcPct val="0"/>
              </a:spcAft>
              <a:buChar char="»"/>
              <a:defRPr sz="1600">
                <a:solidFill>
                  <a:schemeClr val="tx1"/>
                </a:solidFill>
                <a:latin typeface="+mn-lt"/>
                <a:cs typeface="+mn-cs"/>
              </a:defRPr>
            </a:lvl9pPr>
          </a:lstStyle>
          <a:p>
            <a:pPr eaLnBrk="1" hangingPunct="1">
              <a:buFontTx/>
              <a:buNone/>
              <a:defRPr/>
            </a:pPr>
            <a:r>
              <a:rPr lang="en-US" altLang="en-US" sz="2100" kern="0">
                <a:latin typeface="Arial"/>
                <a:cs typeface="Arial"/>
              </a:rPr>
              <a:t>			Logical Query Plan</a:t>
            </a:r>
          </a:p>
          <a:p>
            <a:pPr eaLnBrk="1" hangingPunct="1">
              <a:buFontTx/>
              <a:buNone/>
              <a:defRPr/>
            </a:pPr>
            <a:endParaRPr lang="en-US" altLang="en-US" sz="2100" kern="0">
              <a:latin typeface="Arial"/>
              <a:cs typeface="Arial"/>
            </a:endParaRPr>
          </a:p>
          <a:p>
            <a:pPr eaLnBrk="1" hangingPunct="1">
              <a:buFontTx/>
              <a:buNone/>
              <a:defRPr/>
            </a:pPr>
            <a:r>
              <a:rPr lang="en-US" altLang="en-US" sz="2100" kern="0">
                <a:latin typeface="Arial"/>
                <a:cs typeface="Arial"/>
              </a:rPr>
              <a:t>	</a:t>
            </a:r>
            <a:r>
              <a:rPr lang="en-US" altLang="en-US" sz="2100" kern="0" smtClean="0">
                <a:latin typeface="Arial"/>
                <a:cs typeface="Arial"/>
              </a:rPr>
              <a:t>  P1</a:t>
            </a:r>
            <a:r>
              <a:rPr lang="en-US" altLang="en-US" sz="2100" kern="0">
                <a:latin typeface="Arial"/>
                <a:cs typeface="Arial"/>
              </a:rPr>
              <a:t>	</a:t>
            </a:r>
            <a:r>
              <a:rPr lang="en-US" altLang="en-US" sz="2100" kern="0" smtClean="0">
                <a:latin typeface="Arial"/>
                <a:cs typeface="Arial"/>
              </a:rPr>
              <a:t>                   P2</a:t>
            </a:r>
            <a:r>
              <a:rPr lang="en-US" altLang="en-US" sz="2100" kern="0">
                <a:latin typeface="Arial"/>
                <a:cs typeface="Arial"/>
              </a:rPr>
              <a:t>	</a:t>
            </a:r>
            <a:r>
              <a:rPr lang="en-US" altLang="en-US" sz="2100" kern="0" smtClean="0">
                <a:latin typeface="Arial"/>
                <a:cs typeface="Arial"/>
              </a:rPr>
              <a:t>   </a:t>
            </a:r>
            <a:r>
              <a:rPr lang="en-US" altLang="en-US" sz="2100" kern="0">
                <a:latin typeface="Arial"/>
                <a:cs typeface="Arial"/>
              </a:rPr>
              <a:t>…. 	 </a:t>
            </a:r>
            <a:r>
              <a:rPr lang="en-US" altLang="en-US" sz="2100" kern="0" smtClean="0">
                <a:latin typeface="Arial"/>
                <a:cs typeface="Arial"/>
              </a:rPr>
              <a:t>     Pn</a:t>
            </a:r>
            <a:endParaRPr lang="en-US" altLang="en-US" sz="2100" kern="0">
              <a:latin typeface="Arial"/>
              <a:cs typeface="Arial"/>
            </a:endParaRPr>
          </a:p>
          <a:p>
            <a:pPr eaLnBrk="1" hangingPunct="1">
              <a:buFontTx/>
              <a:buNone/>
              <a:defRPr/>
            </a:pPr>
            <a:endParaRPr lang="en-US" altLang="en-US" sz="2100" kern="0">
              <a:latin typeface="Arial"/>
              <a:cs typeface="Arial"/>
            </a:endParaRPr>
          </a:p>
          <a:p>
            <a:pPr eaLnBrk="1" hangingPunct="1">
              <a:buFontTx/>
              <a:buNone/>
              <a:defRPr/>
            </a:pPr>
            <a:endParaRPr lang="en-US" altLang="en-US" sz="2100" kern="0">
              <a:latin typeface="Arial"/>
              <a:cs typeface="Arial"/>
            </a:endParaRPr>
          </a:p>
          <a:p>
            <a:pPr eaLnBrk="1" hangingPunct="1">
              <a:buFontTx/>
              <a:buNone/>
              <a:defRPr/>
            </a:pPr>
            <a:r>
              <a:rPr lang="en-US" altLang="en-US" sz="2100" kern="0">
                <a:latin typeface="Arial"/>
                <a:cs typeface="Arial"/>
              </a:rPr>
              <a:t>	</a:t>
            </a:r>
            <a:r>
              <a:rPr lang="en-US" altLang="en-US" sz="2100" kern="0" smtClean="0">
                <a:latin typeface="Arial"/>
                <a:cs typeface="Arial"/>
              </a:rPr>
              <a:t> C1</a:t>
            </a:r>
            <a:r>
              <a:rPr lang="en-US" altLang="en-US" sz="2100" kern="0">
                <a:latin typeface="Arial"/>
                <a:cs typeface="Arial"/>
              </a:rPr>
              <a:t>	</a:t>
            </a:r>
            <a:r>
              <a:rPr lang="en-US" altLang="en-US" sz="2100" kern="0" smtClean="0">
                <a:latin typeface="Arial"/>
                <a:cs typeface="Arial"/>
              </a:rPr>
              <a:t>                   C2     ….          </a:t>
            </a:r>
            <a:r>
              <a:rPr lang="en-US" altLang="en-US" sz="2100" kern="0">
                <a:latin typeface="Arial"/>
                <a:cs typeface="Arial"/>
              </a:rPr>
              <a:t>Cn</a:t>
            </a:r>
          </a:p>
          <a:p>
            <a:pPr eaLnBrk="1" hangingPunct="1">
              <a:buFontTx/>
              <a:buNone/>
              <a:defRPr/>
            </a:pPr>
            <a:r>
              <a:rPr lang="en-US" altLang="en-US" sz="2100" kern="0">
                <a:latin typeface="Arial"/>
                <a:cs typeface="Arial"/>
              </a:rPr>
              <a:t>					 </a:t>
            </a:r>
          </a:p>
          <a:p>
            <a:pPr eaLnBrk="1" hangingPunct="1">
              <a:buFontTx/>
              <a:buNone/>
              <a:defRPr/>
            </a:pPr>
            <a:endParaRPr lang="en-US" altLang="en-US" sz="2100" kern="0">
              <a:latin typeface="Arial"/>
              <a:cs typeface="Arial"/>
            </a:endParaRPr>
          </a:p>
          <a:p>
            <a:pPr eaLnBrk="1" hangingPunct="1">
              <a:buFontTx/>
              <a:buNone/>
              <a:defRPr/>
            </a:pPr>
            <a:r>
              <a:rPr lang="en-US" altLang="en-US" sz="2100" kern="0">
                <a:latin typeface="Arial"/>
                <a:cs typeface="Arial"/>
              </a:rPr>
              <a:t>			</a:t>
            </a:r>
          </a:p>
        </p:txBody>
      </p:sp>
      <p:cxnSp>
        <p:nvCxnSpPr>
          <p:cNvPr id="3" name="Straight Connector 2"/>
          <p:cNvCxnSpPr/>
          <p:nvPr/>
        </p:nvCxnSpPr>
        <p:spPr>
          <a:xfrm flipH="1">
            <a:off x="1772393" y="2716831"/>
            <a:ext cx="1531916" cy="391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402282" y="2716831"/>
            <a:ext cx="26719" cy="391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429000" y="2716831"/>
            <a:ext cx="1736766" cy="3918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524000" y="3607480"/>
            <a:ext cx="0" cy="655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402281" y="3598574"/>
            <a:ext cx="0" cy="655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237019" y="3607480"/>
            <a:ext cx="0" cy="655861"/>
          </a:xfrm>
          <a:prstGeom prst="line">
            <a:avLst/>
          </a:prstGeom>
        </p:spPr>
        <p:style>
          <a:lnRef idx="1">
            <a:schemeClr val="accent1"/>
          </a:lnRef>
          <a:fillRef idx="0">
            <a:schemeClr val="accent1"/>
          </a:fillRef>
          <a:effectRef idx="0">
            <a:schemeClr val="accent1"/>
          </a:effectRef>
          <a:fontRef idx="minor">
            <a:schemeClr val="tx1"/>
          </a:fontRef>
        </p:style>
      </p:cxnSp>
      <p:sp>
        <p:nvSpPr>
          <p:cNvPr id="26" name="Right Brace 25"/>
          <p:cNvSpPr/>
          <p:nvPr/>
        </p:nvSpPr>
        <p:spPr>
          <a:xfrm>
            <a:off x="5655624" y="3045840"/>
            <a:ext cx="204850" cy="5616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spcBef>
                <a:spcPts val="0"/>
              </a:spcBef>
              <a:spcAft>
                <a:spcPts val="0"/>
              </a:spcAft>
            </a:pPr>
            <a:endParaRPr lang="en-US" sz="1350">
              <a:solidFill>
                <a:prstClr val="black"/>
              </a:solidFill>
            </a:endParaRPr>
          </a:p>
        </p:txBody>
      </p:sp>
      <p:sp>
        <p:nvSpPr>
          <p:cNvPr id="27" name="TextBox 26"/>
          <p:cNvSpPr txBox="1"/>
          <p:nvPr/>
        </p:nvSpPr>
        <p:spPr>
          <a:xfrm>
            <a:off x="6071208" y="3151838"/>
            <a:ext cx="857222" cy="300082"/>
          </a:xfrm>
          <a:prstGeom prst="rect">
            <a:avLst/>
          </a:prstGeom>
          <a:noFill/>
        </p:spPr>
        <p:txBody>
          <a:bodyPr wrap="none" rtlCol="0">
            <a:spAutoFit/>
          </a:bodyPr>
          <a:lstStyle/>
          <a:p>
            <a:pPr eaLnBrk="1" fontAlgn="auto" hangingPunct="1">
              <a:spcBef>
                <a:spcPts val="0"/>
              </a:spcBef>
              <a:spcAft>
                <a:spcPts val="0"/>
              </a:spcAft>
            </a:pPr>
            <a:r>
              <a:rPr lang="en-US" sz="1350">
                <a:solidFill>
                  <a:prstClr val="black"/>
                </a:solidFill>
                <a:latin typeface="Constantia"/>
              </a:rPr>
              <a:t>p.a Vật lý</a:t>
            </a:r>
          </a:p>
        </p:txBody>
      </p:sp>
      <p:sp>
        <p:nvSpPr>
          <p:cNvPr id="28" name="Right Brace 27"/>
          <p:cNvSpPr/>
          <p:nvPr/>
        </p:nvSpPr>
        <p:spPr>
          <a:xfrm>
            <a:off x="5731328" y="4136086"/>
            <a:ext cx="174224" cy="3964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spcBef>
                <a:spcPts val="0"/>
              </a:spcBef>
              <a:spcAft>
                <a:spcPts val="0"/>
              </a:spcAft>
            </a:pPr>
            <a:endParaRPr lang="en-US" sz="1350">
              <a:solidFill>
                <a:prstClr val="black"/>
              </a:solidFill>
            </a:endParaRPr>
          </a:p>
        </p:txBody>
      </p:sp>
      <p:sp>
        <p:nvSpPr>
          <p:cNvPr id="29" name="TextBox 28"/>
          <p:cNvSpPr txBox="1"/>
          <p:nvPr/>
        </p:nvSpPr>
        <p:spPr>
          <a:xfrm>
            <a:off x="6164379" y="4263341"/>
            <a:ext cx="703078" cy="300082"/>
          </a:xfrm>
          <a:prstGeom prst="rect">
            <a:avLst/>
          </a:prstGeom>
          <a:noFill/>
        </p:spPr>
        <p:txBody>
          <a:bodyPr wrap="none" rtlCol="0">
            <a:spAutoFit/>
          </a:bodyPr>
          <a:lstStyle/>
          <a:p>
            <a:pPr eaLnBrk="1" fontAlgn="auto" hangingPunct="1">
              <a:spcBef>
                <a:spcPts val="0"/>
              </a:spcBef>
              <a:spcAft>
                <a:spcPts val="0"/>
              </a:spcAft>
            </a:pPr>
            <a:r>
              <a:rPr lang="en-US" sz="1350">
                <a:solidFill>
                  <a:prstClr val="black"/>
                </a:solidFill>
                <a:latin typeface="Constantia"/>
              </a:rPr>
              <a:t>chi phí</a:t>
            </a:r>
          </a:p>
        </p:txBody>
      </p:sp>
      <p:sp>
        <p:nvSpPr>
          <p:cNvPr id="30" name="TextBox 29"/>
          <p:cNvSpPr txBox="1"/>
          <p:nvPr/>
        </p:nvSpPr>
        <p:spPr>
          <a:xfrm>
            <a:off x="2781184" y="5480004"/>
            <a:ext cx="1915076" cy="300082"/>
          </a:xfrm>
          <a:prstGeom prst="rect">
            <a:avLst/>
          </a:prstGeom>
          <a:noFill/>
        </p:spPr>
        <p:txBody>
          <a:bodyPr wrap="none" rtlCol="0">
            <a:spAutoFit/>
          </a:bodyPr>
          <a:lstStyle/>
          <a:p>
            <a:pPr eaLnBrk="1" fontAlgn="auto" hangingPunct="1">
              <a:spcBef>
                <a:spcPts val="0"/>
              </a:spcBef>
              <a:spcAft>
                <a:spcPts val="0"/>
              </a:spcAft>
            </a:pPr>
            <a:r>
              <a:rPr lang="en-US" sz="1350">
                <a:solidFill>
                  <a:prstClr val="black"/>
                </a:solidFill>
                <a:latin typeface="Constantia"/>
              </a:rPr>
              <a:t>Chọn chi phí thấp nhất</a:t>
            </a:r>
          </a:p>
        </p:txBody>
      </p:sp>
      <p:sp>
        <p:nvSpPr>
          <p:cNvPr id="31" name="Up Arrow 30"/>
          <p:cNvSpPr/>
          <p:nvPr/>
        </p:nvSpPr>
        <p:spPr>
          <a:xfrm>
            <a:off x="3304309" y="4936655"/>
            <a:ext cx="391885" cy="2273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350">
              <a:solidFill>
                <a:prstClr val="white"/>
              </a:solidFill>
            </a:endParaRPr>
          </a:p>
        </p:txBody>
      </p:sp>
    </p:spTree>
    <p:extLst>
      <p:ext uri="{BB962C8B-B14F-4D97-AF65-F5344CB8AC3E}">
        <p14:creationId xmlns:p14="http://schemas.microsoft.com/office/powerpoint/2010/main" val="197808437"/>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solidFill>
                  <a:srgbClr val="04617B">
                    <a:shade val="90000"/>
                  </a:srgbClr>
                </a:solidFill>
              </a:rPr>
              <a:pPr>
                <a:defRPr/>
              </a:pPr>
              <a:t>21</a:t>
            </a:fld>
            <a:endParaRPr lang="en-US" altLang="en-US">
              <a:solidFill>
                <a:srgbClr val="04617B">
                  <a:shade val="90000"/>
                </a:srgbClr>
              </a:solidFill>
            </a:endParaRPr>
          </a:p>
        </p:txBody>
      </p:sp>
      <p:sp>
        <p:nvSpPr>
          <p:cNvPr id="7" name="Footer Placeholder 6"/>
          <p:cNvSpPr>
            <a:spLocks noGrp="1"/>
          </p:cNvSpPr>
          <p:nvPr>
            <p:ph type="ftr" sz="quarter" idx="11"/>
          </p:nvPr>
        </p:nvSpPr>
        <p:spPr/>
        <p:txBody>
          <a:bodyPr/>
          <a:lstStyle/>
          <a:p>
            <a:pPr>
              <a:defRPr/>
            </a:pPr>
            <a:r>
              <a:rPr lang="en-US" altLang="en-US" smtClean="0">
                <a:solidFill>
                  <a:srgbClr val="04617B">
                    <a:shade val="90000"/>
                  </a:srgbClr>
                </a:solidFill>
              </a:rPr>
              <a:t>Khoa CNTT</a:t>
            </a:r>
            <a:endParaRPr lang="en-US" altLang="en-US">
              <a:solidFill>
                <a:srgbClr val="04617B">
                  <a:shade val="90000"/>
                </a:srgbClr>
              </a:solidFill>
            </a:endParaRPr>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solidFill>
                  <a:srgbClr val="04617B">
                    <a:shade val="90000"/>
                  </a:srgbClr>
                </a:solidFill>
              </a:rPr>
              <a:pPr>
                <a:defRPr/>
              </a:pPr>
              <a:t>11:34:52</a:t>
            </a:fld>
            <a:endParaRPr lang="en-US" altLang="en-US">
              <a:solidFill>
                <a:srgbClr val="04617B">
                  <a:shade val="90000"/>
                </a:srgbClr>
              </a:solidFill>
            </a:endParaRPr>
          </a:p>
        </p:txBody>
      </p:sp>
      <p:sp>
        <p:nvSpPr>
          <p:cNvPr id="10" name="TextBox 9"/>
          <p:cNvSpPr txBox="1"/>
          <p:nvPr/>
        </p:nvSpPr>
        <p:spPr>
          <a:xfrm>
            <a:off x="6813205" y="739432"/>
            <a:ext cx="2327672" cy="300082"/>
          </a:xfrm>
          <a:prstGeom prst="rect">
            <a:avLst/>
          </a:prstGeom>
          <a:noFill/>
        </p:spPr>
        <p:txBody>
          <a:bodyPr wrap="square" rtlCol="0">
            <a:spAutoFit/>
          </a:bodyPr>
          <a:lstStyle/>
          <a:p>
            <a:pPr eaLnBrk="1" hangingPunct="1">
              <a:spcBef>
                <a:spcPct val="50000"/>
              </a:spcBef>
            </a:pPr>
            <a:r>
              <a:rPr lang="vi-VN" sz="1350" i="1" smtClean="0">
                <a:solidFill>
                  <a:srgbClr val="FFFF00"/>
                </a:solidFill>
                <a:latin typeface="Tahoma" pitchFamily="34" charset="0"/>
              </a:rPr>
              <a:t>CSDL phân tán</a:t>
            </a:r>
            <a:endParaRPr lang="vi-VN" sz="1350" i="1">
              <a:solidFill>
                <a:srgbClr val="FFFF00"/>
              </a:solidFill>
              <a:latin typeface="Tahoma" pitchFamily="34" charset="0"/>
            </a:endParaRPr>
          </a:p>
        </p:txBody>
      </p:sp>
      <p:pic>
        <p:nvPicPr>
          <p:cNvPr id="11" name="Picture 3"/>
          <p:cNvPicPr preferRelativeResize="0">
            <a:picLocks noChangeArrowheads="1"/>
          </p:cNvPicPr>
          <p:nvPr/>
        </p:nvPicPr>
        <p:blipFill>
          <a:blip r:embed="rId2" cstate="print"/>
          <a:srcRect/>
          <a:stretch>
            <a:fillRect/>
          </a:stretch>
        </p:blipFill>
        <p:spPr bwMode="auto">
          <a:xfrm flipV="1">
            <a:off x="0" y="1161826"/>
            <a:ext cx="9144000" cy="34289"/>
          </a:xfrm>
          <a:prstGeom prst="rect">
            <a:avLst/>
          </a:prstGeom>
          <a:noFill/>
        </p:spPr>
      </p:pic>
      <p:sp>
        <p:nvSpPr>
          <p:cNvPr id="9" name="Rectangle 2"/>
          <p:cNvSpPr txBox="1">
            <a:spLocks noChangeArrowheads="1"/>
          </p:cNvSpPr>
          <p:nvPr/>
        </p:nvSpPr>
        <p:spPr bwMode="auto">
          <a:xfrm>
            <a:off x="107425" y="1240315"/>
            <a:ext cx="8198375" cy="4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342900" indent="-342900" eaLnBrk="1" hangingPunct="1">
              <a:buFont typeface="Wingdings" panose="05000000000000000000" pitchFamily="2" charset="2"/>
              <a:buChar char="v"/>
              <a:defRPr/>
            </a:pPr>
            <a:endParaRPr lang="en-US" sz="1800" kern="0">
              <a:solidFill>
                <a:srgbClr val="333399"/>
              </a:solidFill>
              <a:latin typeface="Arial"/>
            </a:endParaRPr>
          </a:p>
        </p:txBody>
      </p:sp>
      <p:sp>
        <p:nvSpPr>
          <p:cNvPr id="12" name="Rectangle 11"/>
          <p:cNvSpPr/>
          <p:nvPr/>
        </p:nvSpPr>
        <p:spPr>
          <a:xfrm>
            <a:off x="-10234" y="716349"/>
            <a:ext cx="3068469" cy="323165"/>
          </a:xfrm>
          <a:prstGeom prst="rect">
            <a:avLst/>
          </a:prstGeom>
        </p:spPr>
        <p:txBody>
          <a:bodyPr wrap="none">
            <a:spAutoFit/>
          </a:bodyPr>
          <a:lstStyle/>
          <a:p>
            <a:pPr algn="ctr" eaLnBrk="1" hangingPunct="1">
              <a:spcBef>
                <a:spcPct val="50000"/>
              </a:spcBef>
            </a:pPr>
            <a:r>
              <a:rPr lang="en-US" sz="1500" b="1">
                <a:solidFill>
                  <a:srgbClr val="002060"/>
                </a:solidFill>
                <a:latin typeface="Tahoma" pitchFamily="34" charset="0"/>
              </a:rPr>
              <a:t>8</a:t>
            </a:r>
            <a:r>
              <a:rPr lang="vi-VN" sz="1500" b="1">
                <a:solidFill>
                  <a:srgbClr val="002060"/>
                </a:solidFill>
                <a:latin typeface="Tahoma" pitchFamily="34" charset="0"/>
              </a:rPr>
              <a:t>-</a:t>
            </a:r>
            <a:r>
              <a:rPr lang="en-US" sz="1500" b="1">
                <a:solidFill>
                  <a:srgbClr val="002060"/>
                </a:solidFill>
                <a:latin typeface="Tahoma" pitchFamily="34" charset="0"/>
              </a:rPr>
              <a:t>Xử lý truy vấn và tối ưu hóa</a:t>
            </a:r>
          </a:p>
        </p:txBody>
      </p:sp>
      <p:sp>
        <p:nvSpPr>
          <p:cNvPr id="13" name="Rectangle 2">
            <a:extLst>
              <a:ext uri="{FF2B5EF4-FFF2-40B4-BE49-F238E27FC236}"/>
            </a:extLst>
          </p:cNvPr>
          <p:cNvSpPr txBox="1">
            <a:spLocks noChangeArrowheads="1"/>
          </p:cNvSpPr>
          <p:nvPr/>
        </p:nvSpPr>
        <p:spPr bwMode="auto">
          <a:xfrm>
            <a:off x="73232" y="1348297"/>
            <a:ext cx="6172200" cy="337412"/>
          </a:xfrm>
          <a:prstGeom prst="rect">
            <a:avLst/>
          </a:prstGeom>
          <a:noFill/>
          <a:ln w="9525">
            <a:noFill/>
            <a:miter lim="800000"/>
            <a:headEnd/>
            <a:tailEnd/>
          </a:ln>
        </p:spPr>
        <p:txBody>
          <a:bodyPr vert="horz" wrap="square" lIns="0" tIns="34290" rIns="0" bIns="0" numCol="1" anchor="b" anchorCtr="0" compatLnSpc="1">
            <a:prstTxWarp prst="textNoShape">
              <a:avLst/>
            </a:prstTxWarp>
          </a:bodyPr>
          <a:lst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342900" indent="-342900" eaLnBrk="1" hangingPunct="1">
              <a:buFont typeface="Wingdings" panose="05000000000000000000" pitchFamily="2" charset="2"/>
              <a:buChar char="q"/>
              <a:defRPr/>
            </a:pPr>
            <a:r>
              <a:rPr lang="en-US" sz="2100" b="1">
                <a:solidFill>
                  <a:srgbClr val="04617B"/>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Lựa chọn phương án thi hành</a:t>
            </a:r>
            <a:endParaRPr lang="en-US" sz="2100" b="1" dirty="0">
              <a:solidFill>
                <a:srgbClr val="04617B"/>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304800" y="2028178"/>
            <a:ext cx="8120743" cy="646331"/>
          </a:xfrm>
          <a:prstGeom prst="rect">
            <a:avLst/>
          </a:prstGeom>
        </p:spPr>
        <p:txBody>
          <a:bodyPr wrap="square">
            <a:spAutoFit/>
          </a:bodyPr>
          <a:lstStyle/>
          <a:p>
            <a:pPr marL="257175" indent="-257175" eaLnBrk="1" fontAlgn="auto" hangingPunct="1">
              <a:spcBef>
                <a:spcPts val="0"/>
              </a:spcBef>
              <a:spcAft>
                <a:spcPts val="0"/>
              </a:spcAft>
              <a:buFont typeface="Arial" panose="020B0604020202020204" pitchFamily="34" charset="0"/>
              <a:buChar char="•"/>
            </a:pPr>
            <a:r>
              <a:rPr lang="en-US" sz="1800">
                <a:solidFill>
                  <a:srgbClr val="000000"/>
                </a:solidFill>
                <a:latin typeface="ArialMT"/>
              </a:rPr>
              <a:t>Phương án thực thi mức logic (Logical plan) thể hiện mức cao và dùng đại số, qua cấu trúc ngôn ngữ truy vấn.</a:t>
            </a:r>
            <a:endParaRPr lang="en-US" sz="1350">
              <a:solidFill>
                <a:prstClr val="black"/>
              </a:solidFill>
              <a:latin typeface="Constantia"/>
            </a:endParaRPr>
          </a:p>
        </p:txBody>
      </p:sp>
      <p:sp>
        <p:nvSpPr>
          <p:cNvPr id="3" name="Rectangle 2"/>
          <p:cNvSpPr/>
          <p:nvPr/>
        </p:nvSpPr>
        <p:spPr>
          <a:xfrm>
            <a:off x="304797" y="3503445"/>
            <a:ext cx="7466611" cy="923330"/>
          </a:xfrm>
          <a:prstGeom prst="rect">
            <a:avLst/>
          </a:prstGeom>
        </p:spPr>
        <p:txBody>
          <a:bodyPr wrap="square">
            <a:spAutoFit/>
          </a:bodyPr>
          <a:lstStyle/>
          <a:p>
            <a:pPr marL="257175" indent="-257175" eaLnBrk="1" fontAlgn="auto" hangingPunct="1">
              <a:spcBef>
                <a:spcPts val="0"/>
              </a:spcBef>
              <a:spcAft>
                <a:spcPts val="0"/>
              </a:spcAft>
              <a:buFont typeface="Arial" panose="020B0604020202020204" pitchFamily="34" charset="0"/>
              <a:buChar char="•"/>
            </a:pPr>
            <a:r>
              <a:rPr lang="en-US" sz="1800">
                <a:solidFill>
                  <a:srgbClr val="000000"/>
                </a:solidFill>
                <a:latin typeface="ArialMT"/>
              </a:rPr>
              <a:t>Phương án </a:t>
            </a:r>
            <a:r>
              <a:rPr lang="vi-VN" sz="1800">
                <a:solidFill>
                  <a:srgbClr val="000000"/>
                </a:solidFill>
                <a:latin typeface="ArialMT"/>
              </a:rPr>
              <a:t>thực thi mức vật lý (Physical plan)thể hiện cấp thấp và liên quan đến việc thực</a:t>
            </a:r>
            <a:r>
              <a:rPr lang="en-US" sz="1800">
                <a:solidFill>
                  <a:srgbClr val="000000"/>
                </a:solidFill>
                <a:latin typeface="ArialMT"/>
              </a:rPr>
              <a:t> </a:t>
            </a:r>
            <a:r>
              <a:rPr lang="vi-VN" sz="1800">
                <a:solidFill>
                  <a:srgbClr val="000000"/>
                </a:solidFill>
                <a:latin typeface="ArialMT"/>
              </a:rPr>
              <a:t>hiện, qua các phương pháp truy xuất.</a:t>
            </a:r>
            <a:br>
              <a:rPr lang="vi-VN" sz="1800">
                <a:solidFill>
                  <a:srgbClr val="000000"/>
                </a:solidFill>
                <a:latin typeface="ArialMT"/>
              </a:rPr>
            </a:br>
            <a:endParaRPr lang="en-US" sz="1800">
              <a:solidFill>
                <a:prstClr val="black"/>
              </a:solidFill>
              <a:latin typeface="Constantia"/>
            </a:endParaRPr>
          </a:p>
        </p:txBody>
      </p:sp>
      <p:sp>
        <p:nvSpPr>
          <p:cNvPr id="4" name="Rectangle 3"/>
          <p:cNvSpPr/>
          <p:nvPr/>
        </p:nvSpPr>
        <p:spPr>
          <a:xfrm>
            <a:off x="304797" y="4403692"/>
            <a:ext cx="8298874" cy="646331"/>
          </a:xfrm>
          <a:prstGeom prst="rect">
            <a:avLst/>
          </a:prstGeom>
        </p:spPr>
        <p:txBody>
          <a:bodyPr wrap="square">
            <a:spAutoFit/>
          </a:bodyPr>
          <a:lstStyle/>
          <a:p>
            <a:pPr marL="214313" indent="-214313" eaLnBrk="1" fontAlgn="auto" hangingPunct="1">
              <a:spcBef>
                <a:spcPts val="0"/>
              </a:spcBef>
              <a:spcAft>
                <a:spcPts val="0"/>
              </a:spcAft>
              <a:buFont typeface="Arial" panose="020B0604020202020204" pitchFamily="34" charset="0"/>
              <a:buChar char="•"/>
            </a:pPr>
            <a:r>
              <a:rPr lang="vi-VN" sz="1800">
                <a:solidFill>
                  <a:srgbClr val="000000"/>
                </a:solidFill>
                <a:latin typeface="ArialMT"/>
              </a:rPr>
              <a:t>Có nhiều </a:t>
            </a:r>
            <a:r>
              <a:rPr lang="en-US" sz="1800">
                <a:solidFill>
                  <a:srgbClr val="000000"/>
                </a:solidFill>
                <a:latin typeface="ArialMT"/>
              </a:rPr>
              <a:t>Phương án </a:t>
            </a:r>
            <a:r>
              <a:rPr lang="vi-VN" sz="1800">
                <a:solidFill>
                  <a:srgbClr val="000000"/>
                </a:solidFill>
                <a:latin typeface="ArialMT"/>
              </a:rPr>
              <a:t>thực thi truy vấn mức vật</a:t>
            </a:r>
            <a:r>
              <a:rPr lang="en-US" sz="1800">
                <a:solidFill>
                  <a:srgbClr val="000000"/>
                </a:solidFill>
                <a:latin typeface="ArialMT"/>
              </a:rPr>
              <a:t> </a:t>
            </a:r>
            <a:r>
              <a:rPr lang="vi-VN" sz="1800">
                <a:solidFill>
                  <a:srgbClr val="000000"/>
                </a:solidFill>
                <a:latin typeface="ArialMT"/>
              </a:rPr>
              <a:t>lý ứng với một </a:t>
            </a:r>
            <a:r>
              <a:rPr lang="en-US" sz="1800">
                <a:solidFill>
                  <a:srgbClr val="000000"/>
                </a:solidFill>
                <a:latin typeface="ArialMT"/>
              </a:rPr>
              <a:t>Phương án </a:t>
            </a:r>
            <a:r>
              <a:rPr lang="vi-VN" sz="1800">
                <a:solidFill>
                  <a:srgbClr val="000000"/>
                </a:solidFill>
                <a:latin typeface="ArialMT"/>
              </a:rPr>
              <a:t>thực thi mức logic</a:t>
            </a:r>
            <a:r>
              <a:rPr lang="en-US" sz="1800">
                <a:solidFill>
                  <a:srgbClr val="000000"/>
                </a:solidFill>
                <a:latin typeface="ArialMT"/>
              </a:rPr>
              <a:t> </a:t>
            </a:r>
            <a:r>
              <a:rPr lang="vi-VN" sz="1800">
                <a:solidFill>
                  <a:srgbClr val="000000"/>
                </a:solidFill>
                <a:latin typeface="ArialMT"/>
              </a:rPr>
              <a:t>cho trước.</a:t>
            </a:r>
            <a:endParaRPr lang="en-US" sz="2100">
              <a:solidFill>
                <a:prstClr val="black"/>
              </a:solidFill>
              <a:latin typeface="Constantia"/>
            </a:endParaRPr>
          </a:p>
        </p:txBody>
      </p:sp>
      <p:sp>
        <p:nvSpPr>
          <p:cNvPr id="15" name="Rectangle 14"/>
          <p:cNvSpPr/>
          <p:nvPr/>
        </p:nvSpPr>
        <p:spPr>
          <a:xfrm>
            <a:off x="304797" y="2782117"/>
            <a:ext cx="8298874" cy="646331"/>
          </a:xfrm>
          <a:prstGeom prst="rect">
            <a:avLst/>
          </a:prstGeom>
        </p:spPr>
        <p:txBody>
          <a:bodyPr wrap="square">
            <a:spAutoFit/>
          </a:bodyPr>
          <a:lstStyle/>
          <a:p>
            <a:pPr marL="214313" indent="-214313" eaLnBrk="1" fontAlgn="auto" hangingPunct="1">
              <a:spcBef>
                <a:spcPts val="0"/>
              </a:spcBef>
              <a:spcAft>
                <a:spcPts val="0"/>
              </a:spcAft>
              <a:buFont typeface="Arial" panose="020B0604020202020204" pitchFamily="34" charset="0"/>
              <a:buChar char="•"/>
            </a:pPr>
            <a:r>
              <a:rPr lang="vi-VN" sz="1800">
                <a:solidFill>
                  <a:srgbClr val="000000"/>
                </a:solidFill>
                <a:latin typeface="ArialMT"/>
              </a:rPr>
              <a:t>Có nhiều </a:t>
            </a:r>
            <a:r>
              <a:rPr lang="en-US" sz="1800">
                <a:solidFill>
                  <a:srgbClr val="000000"/>
                </a:solidFill>
                <a:latin typeface="ArialMT"/>
              </a:rPr>
              <a:t>Phương án</a:t>
            </a:r>
            <a:r>
              <a:rPr lang="vi-VN" sz="1800">
                <a:solidFill>
                  <a:srgbClr val="000000"/>
                </a:solidFill>
                <a:latin typeface="ArialMT"/>
              </a:rPr>
              <a:t> thực thi truy vấn mức </a:t>
            </a:r>
            <a:r>
              <a:rPr lang="en-US" sz="1800">
                <a:solidFill>
                  <a:srgbClr val="000000"/>
                </a:solidFill>
                <a:latin typeface="ArialMT"/>
              </a:rPr>
              <a:t>logic </a:t>
            </a:r>
            <a:r>
              <a:rPr lang="vi-VN" sz="1800">
                <a:solidFill>
                  <a:srgbClr val="000000"/>
                </a:solidFill>
                <a:latin typeface="ArialMT"/>
              </a:rPr>
              <a:t>ứng với một </a:t>
            </a:r>
            <a:r>
              <a:rPr lang="en-US" sz="1800">
                <a:solidFill>
                  <a:srgbClr val="000000"/>
                </a:solidFill>
                <a:latin typeface="ArialMT"/>
              </a:rPr>
              <a:t>câu lệnh </a:t>
            </a:r>
            <a:r>
              <a:rPr lang="vi-VN" sz="1800">
                <a:solidFill>
                  <a:srgbClr val="000000"/>
                </a:solidFill>
                <a:latin typeface="ArialMT"/>
              </a:rPr>
              <a:t>cho trước.</a:t>
            </a:r>
            <a:endParaRPr lang="en-US" sz="2100">
              <a:solidFill>
                <a:prstClr val="black"/>
              </a:solidFill>
              <a:latin typeface="Constantia"/>
            </a:endParaRPr>
          </a:p>
        </p:txBody>
      </p:sp>
    </p:spTree>
    <p:extLst>
      <p:ext uri="{BB962C8B-B14F-4D97-AF65-F5344CB8AC3E}">
        <p14:creationId xmlns:p14="http://schemas.microsoft.com/office/powerpoint/2010/main" val="3035894614"/>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solidFill>
                  <a:srgbClr val="04617B">
                    <a:shade val="90000"/>
                  </a:srgbClr>
                </a:solidFill>
              </a:rPr>
              <a:pPr>
                <a:defRPr/>
              </a:pPr>
              <a:t>22</a:t>
            </a:fld>
            <a:endParaRPr lang="en-US" altLang="en-US">
              <a:solidFill>
                <a:srgbClr val="04617B">
                  <a:shade val="90000"/>
                </a:srgbClr>
              </a:solidFill>
            </a:endParaRPr>
          </a:p>
        </p:txBody>
      </p:sp>
      <p:sp>
        <p:nvSpPr>
          <p:cNvPr id="7" name="Footer Placeholder 6"/>
          <p:cNvSpPr>
            <a:spLocks noGrp="1"/>
          </p:cNvSpPr>
          <p:nvPr>
            <p:ph type="ftr" sz="quarter" idx="11"/>
          </p:nvPr>
        </p:nvSpPr>
        <p:spPr/>
        <p:txBody>
          <a:bodyPr/>
          <a:lstStyle/>
          <a:p>
            <a:pPr>
              <a:defRPr/>
            </a:pPr>
            <a:r>
              <a:rPr lang="en-US" altLang="en-US" smtClean="0">
                <a:solidFill>
                  <a:srgbClr val="04617B">
                    <a:shade val="90000"/>
                  </a:srgbClr>
                </a:solidFill>
              </a:rPr>
              <a:t>Khoa CNTT</a:t>
            </a:r>
            <a:endParaRPr lang="en-US" altLang="en-US">
              <a:solidFill>
                <a:srgbClr val="04617B">
                  <a:shade val="90000"/>
                </a:srgbClr>
              </a:solidFill>
            </a:endParaRPr>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solidFill>
                  <a:srgbClr val="04617B">
                    <a:shade val="90000"/>
                  </a:srgbClr>
                </a:solidFill>
              </a:rPr>
              <a:pPr>
                <a:defRPr/>
              </a:pPr>
              <a:t>11:34:52</a:t>
            </a:fld>
            <a:endParaRPr lang="en-US" altLang="en-US">
              <a:solidFill>
                <a:srgbClr val="04617B">
                  <a:shade val="90000"/>
                </a:srgbClr>
              </a:solidFill>
            </a:endParaRPr>
          </a:p>
        </p:txBody>
      </p:sp>
      <p:sp>
        <p:nvSpPr>
          <p:cNvPr id="10" name="TextBox 9"/>
          <p:cNvSpPr txBox="1"/>
          <p:nvPr/>
        </p:nvSpPr>
        <p:spPr>
          <a:xfrm>
            <a:off x="6813205" y="739432"/>
            <a:ext cx="2327672" cy="300082"/>
          </a:xfrm>
          <a:prstGeom prst="rect">
            <a:avLst/>
          </a:prstGeom>
          <a:noFill/>
        </p:spPr>
        <p:txBody>
          <a:bodyPr wrap="square" rtlCol="0">
            <a:spAutoFit/>
          </a:bodyPr>
          <a:lstStyle/>
          <a:p>
            <a:pPr eaLnBrk="1" hangingPunct="1">
              <a:spcBef>
                <a:spcPct val="50000"/>
              </a:spcBef>
            </a:pPr>
            <a:r>
              <a:rPr lang="vi-VN" sz="1350" i="1" smtClean="0">
                <a:solidFill>
                  <a:srgbClr val="FFFF00"/>
                </a:solidFill>
                <a:latin typeface="Tahoma" pitchFamily="34" charset="0"/>
              </a:rPr>
              <a:t>CSDL phân tán</a:t>
            </a:r>
            <a:endParaRPr lang="vi-VN" sz="1350" i="1">
              <a:solidFill>
                <a:srgbClr val="FFFF00"/>
              </a:solidFill>
              <a:latin typeface="Tahoma" pitchFamily="34" charset="0"/>
            </a:endParaRPr>
          </a:p>
        </p:txBody>
      </p:sp>
      <p:pic>
        <p:nvPicPr>
          <p:cNvPr id="11" name="Picture 3"/>
          <p:cNvPicPr preferRelativeResize="0">
            <a:picLocks noChangeArrowheads="1"/>
          </p:cNvPicPr>
          <p:nvPr/>
        </p:nvPicPr>
        <p:blipFill>
          <a:blip r:embed="rId2" cstate="print"/>
          <a:srcRect/>
          <a:stretch>
            <a:fillRect/>
          </a:stretch>
        </p:blipFill>
        <p:spPr bwMode="auto">
          <a:xfrm flipV="1">
            <a:off x="0" y="1161826"/>
            <a:ext cx="9144000" cy="34289"/>
          </a:xfrm>
          <a:prstGeom prst="rect">
            <a:avLst/>
          </a:prstGeom>
          <a:noFill/>
        </p:spPr>
      </p:pic>
      <p:sp>
        <p:nvSpPr>
          <p:cNvPr id="9" name="Rectangle 2"/>
          <p:cNvSpPr txBox="1">
            <a:spLocks noChangeArrowheads="1"/>
          </p:cNvSpPr>
          <p:nvPr/>
        </p:nvSpPr>
        <p:spPr bwMode="auto">
          <a:xfrm>
            <a:off x="107425" y="1240315"/>
            <a:ext cx="8198375" cy="4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342900" indent="-342900" eaLnBrk="1" hangingPunct="1">
              <a:buFont typeface="Wingdings" panose="05000000000000000000" pitchFamily="2" charset="2"/>
              <a:buChar char="v"/>
              <a:defRPr/>
            </a:pPr>
            <a:endParaRPr lang="en-US" sz="1800" kern="0">
              <a:solidFill>
                <a:srgbClr val="333399"/>
              </a:solidFill>
              <a:latin typeface="Arial"/>
            </a:endParaRPr>
          </a:p>
        </p:txBody>
      </p:sp>
      <p:sp>
        <p:nvSpPr>
          <p:cNvPr id="12" name="Rectangle 11"/>
          <p:cNvSpPr/>
          <p:nvPr/>
        </p:nvSpPr>
        <p:spPr>
          <a:xfrm>
            <a:off x="-10234" y="716349"/>
            <a:ext cx="3068469" cy="323165"/>
          </a:xfrm>
          <a:prstGeom prst="rect">
            <a:avLst/>
          </a:prstGeom>
        </p:spPr>
        <p:txBody>
          <a:bodyPr wrap="none">
            <a:spAutoFit/>
          </a:bodyPr>
          <a:lstStyle/>
          <a:p>
            <a:pPr algn="ctr" eaLnBrk="1" hangingPunct="1">
              <a:spcBef>
                <a:spcPct val="50000"/>
              </a:spcBef>
            </a:pPr>
            <a:r>
              <a:rPr lang="en-US" sz="1500" b="1">
                <a:solidFill>
                  <a:srgbClr val="002060"/>
                </a:solidFill>
                <a:latin typeface="Tahoma" pitchFamily="34" charset="0"/>
              </a:rPr>
              <a:t>8</a:t>
            </a:r>
            <a:r>
              <a:rPr lang="vi-VN" sz="1500" b="1">
                <a:solidFill>
                  <a:srgbClr val="002060"/>
                </a:solidFill>
                <a:latin typeface="Tahoma" pitchFamily="34" charset="0"/>
              </a:rPr>
              <a:t>-</a:t>
            </a:r>
            <a:r>
              <a:rPr lang="en-US" sz="1500" b="1">
                <a:solidFill>
                  <a:srgbClr val="002060"/>
                </a:solidFill>
                <a:latin typeface="Tahoma" pitchFamily="34" charset="0"/>
              </a:rPr>
              <a:t>Xử lý truy vấn và tối ưu hóa</a:t>
            </a:r>
          </a:p>
        </p:txBody>
      </p:sp>
      <p:sp>
        <p:nvSpPr>
          <p:cNvPr id="13" name="Rectangle 2">
            <a:extLst>
              <a:ext uri="{FF2B5EF4-FFF2-40B4-BE49-F238E27FC236}"/>
            </a:extLst>
          </p:cNvPr>
          <p:cNvSpPr txBox="1">
            <a:spLocks noChangeArrowheads="1"/>
          </p:cNvSpPr>
          <p:nvPr/>
        </p:nvSpPr>
        <p:spPr bwMode="auto">
          <a:xfrm>
            <a:off x="73232" y="1348297"/>
            <a:ext cx="6172200" cy="337412"/>
          </a:xfrm>
          <a:prstGeom prst="rect">
            <a:avLst/>
          </a:prstGeom>
          <a:noFill/>
          <a:ln w="9525">
            <a:noFill/>
            <a:miter lim="800000"/>
            <a:headEnd/>
            <a:tailEnd/>
          </a:ln>
        </p:spPr>
        <p:txBody>
          <a:bodyPr vert="horz" wrap="square" lIns="0" tIns="34290" rIns="0" bIns="0" numCol="1" anchor="b" anchorCtr="0" compatLnSpc="1">
            <a:prstTxWarp prst="textNoShape">
              <a:avLst/>
            </a:prstTxWarp>
          </a:bodyPr>
          <a:lst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342900" indent="-342900" eaLnBrk="1" hangingPunct="1">
              <a:buFont typeface="Wingdings" panose="05000000000000000000" pitchFamily="2" charset="2"/>
              <a:buChar char="q"/>
              <a:defRPr/>
            </a:pPr>
            <a:r>
              <a:rPr lang="en-US" sz="2100" b="1">
                <a:solidFill>
                  <a:srgbClr val="04617B"/>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Lựa chọn phương án thi hành</a:t>
            </a:r>
            <a:endParaRPr lang="en-US" sz="2100" b="1" dirty="0">
              <a:solidFill>
                <a:srgbClr val="04617B"/>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14" name="Rectangle 3"/>
          <p:cNvSpPr txBox="1">
            <a:spLocks noChangeArrowheads="1"/>
          </p:cNvSpPr>
          <p:nvPr/>
        </p:nvSpPr>
        <p:spPr bwMode="auto">
          <a:xfrm>
            <a:off x="107425" y="1865393"/>
            <a:ext cx="8433902" cy="3780234"/>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eaLnBrk="1" hangingPunct="1">
              <a:spcBef>
                <a:spcPts val="1350"/>
              </a:spcBef>
            </a:pPr>
            <a:r>
              <a:rPr lang="en-US" altLang="en-US" sz="1950">
                <a:solidFill>
                  <a:prstClr val="black"/>
                </a:solidFill>
              </a:rPr>
              <a:t>Bộ xử lý truy vấn có nhiệm vụ đưa ra quyết định</a:t>
            </a:r>
          </a:p>
          <a:p>
            <a:pPr lvl="1" eaLnBrk="1" hangingPunct="1">
              <a:spcBef>
                <a:spcPts val="1350"/>
              </a:spcBef>
              <a:buClr>
                <a:srgbClr val="0F6FC6"/>
              </a:buClr>
            </a:pPr>
            <a:r>
              <a:rPr lang="en-US" altLang="en-US" sz="1800">
                <a:solidFill>
                  <a:prstClr val="black"/>
                </a:solidFill>
              </a:rPr>
              <a:t>Biểu thức đại số tương đương nào sẽ mang lại giải thuật hiệu quả nhất?</a:t>
            </a:r>
          </a:p>
          <a:p>
            <a:pPr lvl="1" eaLnBrk="1" hangingPunct="1">
              <a:spcBef>
                <a:spcPts val="1350"/>
              </a:spcBef>
              <a:buClr>
                <a:srgbClr val="0F6FC6"/>
              </a:buClr>
            </a:pPr>
            <a:r>
              <a:rPr lang="en-US" altLang="en-US" sz="1800">
                <a:solidFill>
                  <a:prstClr val="black"/>
                </a:solidFill>
              </a:rPr>
              <a:t>Với mỗi toán tử đại số, sử dụng giải thuật nào để thực thi?</a:t>
            </a:r>
          </a:p>
          <a:p>
            <a:pPr lvl="2" eaLnBrk="1" hangingPunct="1">
              <a:spcBef>
                <a:spcPts val="1350"/>
              </a:spcBef>
              <a:buClr>
                <a:srgbClr val="009DD9"/>
              </a:buClr>
            </a:pPr>
            <a:r>
              <a:rPr lang="en-US" altLang="en-US" sz="1575">
                <a:solidFill>
                  <a:prstClr val="black"/>
                </a:solidFill>
              </a:rPr>
              <a:t>Thường có nhiều cách để thi hành một phép toán logic, cần dựa trên dữ liệu thực lưu trên thiết bị lưu trữ của quan hệ để quyết định lựa chọn cách/giải thuật hiệu quả.</a:t>
            </a:r>
          </a:p>
          <a:p>
            <a:pPr lvl="1" eaLnBrk="1" hangingPunct="1">
              <a:spcBef>
                <a:spcPts val="1350"/>
              </a:spcBef>
              <a:buClr>
                <a:srgbClr val="0F6FC6"/>
              </a:buClr>
            </a:pPr>
            <a:r>
              <a:rPr lang="en-US" altLang="en-US" sz="1800">
                <a:solidFill>
                  <a:prstClr val="black"/>
                </a:solidFill>
              </a:rPr>
              <a:t>Việc chuyển dữ liệu xử lý giữa các toán tử được thực hiện thế nào? (ví dụ, thông qua main memory buffers, disk buffers)</a:t>
            </a:r>
          </a:p>
        </p:txBody>
      </p:sp>
    </p:spTree>
    <p:extLst>
      <p:ext uri="{BB962C8B-B14F-4D97-AF65-F5344CB8AC3E}">
        <p14:creationId xmlns:p14="http://schemas.microsoft.com/office/powerpoint/2010/main" val="342910974"/>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20650" y="9525"/>
            <a:ext cx="8932863" cy="639763"/>
          </a:xfrm>
        </p:spPr>
        <p:txBody>
          <a:bodyPr>
            <a:normAutofit fontScale="90000"/>
          </a:bodyPr>
          <a:lstStyle/>
          <a:p>
            <a:r>
              <a:rPr lang="en-US" smtClean="0"/>
              <a:t>8. Xử lý truy vấn</a:t>
            </a:r>
            <a:endParaRPr lang="en-US" dirty="0"/>
          </a:p>
        </p:txBody>
      </p:sp>
      <p:sp>
        <p:nvSpPr>
          <p:cNvPr id="2" name="TextBox 1"/>
          <p:cNvSpPr txBox="1"/>
          <p:nvPr/>
        </p:nvSpPr>
        <p:spPr>
          <a:xfrm>
            <a:off x="323528" y="932756"/>
            <a:ext cx="1192955" cy="400110"/>
          </a:xfrm>
          <a:prstGeom prst="rect">
            <a:avLst/>
          </a:prstGeom>
          <a:noFill/>
        </p:spPr>
        <p:txBody>
          <a:bodyPr wrap="none" rtlCol="0">
            <a:spAutoFit/>
          </a:bodyPr>
          <a:lstStyle/>
          <a:p>
            <a:pPr marL="342900" indent="-342900">
              <a:buFont typeface="Wingdings" panose="05000000000000000000" pitchFamily="2" charset="2"/>
              <a:buChar char="§"/>
            </a:pPr>
            <a:r>
              <a:rPr lang="en-US" b="1" i="1" smtClean="0">
                <a:solidFill>
                  <a:schemeClr val="tx1"/>
                </a:solidFill>
              </a:rPr>
              <a:t>Ví dụ:</a:t>
            </a:r>
            <a:endParaRPr lang="en-US" b="1" i="1">
              <a:solidFill>
                <a:schemeClr val="tx1"/>
              </a:solidFill>
            </a:endParaRPr>
          </a:p>
        </p:txBody>
      </p:sp>
      <p:sp>
        <p:nvSpPr>
          <p:cNvPr id="7" name="TextBox 6"/>
          <p:cNvSpPr txBox="1"/>
          <p:nvPr/>
        </p:nvSpPr>
        <p:spPr>
          <a:xfrm>
            <a:off x="667976" y="1332866"/>
            <a:ext cx="3111935" cy="707886"/>
          </a:xfrm>
          <a:prstGeom prst="rect">
            <a:avLst/>
          </a:prstGeom>
          <a:noFill/>
        </p:spPr>
        <p:txBody>
          <a:bodyPr wrap="square" rtlCol="0">
            <a:spAutoFit/>
          </a:bodyPr>
          <a:lstStyle/>
          <a:p>
            <a:r>
              <a:rPr lang="en-US" smtClean="0">
                <a:solidFill>
                  <a:schemeClr val="tx1"/>
                </a:solidFill>
              </a:rPr>
              <a:t>Giả sử có CSDL (lược đồ tập trung như hình bên)</a:t>
            </a:r>
            <a:endParaRPr lang="en-US">
              <a:solidFill>
                <a:schemeClr val="tx1"/>
              </a:solidFill>
            </a:endParaRPr>
          </a:p>
        </p:txBody>
      </p:sp>
      <p:sp>
        <p:nvSpPr>
          <p:cNvPr id="12" name="TextBox 11"/>
          <p:cNvSpPr txBox="1"/>
          <p:nvPr/>
        </p:nvSpPr>
        <p:spPr>
          <a:xfrm>
            <a:off x="558035" y="2715957"/>
            <a:ext cx="2303836" cy="400110"/>
          </a:xfrm>
          <a:prstGeom prst="rect">
            <a:avLst/>
          </a:prstGeom>
          <a:noFill/>
        </p:spPr>
        <p:txBody>
          <a:bodyPr wrap="none" rtlCol="0">
            <a:spAutoFit/>
          </a:bodyPr>
          <a:lstStyle/>
          <a:p>
            <a:r>
              <a:rPr lang="en-US" b="1" i="1" smtClean="0">
                <a:solidFill>
                  <a:schemeClr val="tx1"/>
                </a:solidFill>
              </a:rPr>
              <a:t>Xây dựng truy vấn: </a:t>
            </a:r>
            <a:endParaRPr lang="en-US" b="1" i="1">
              <a:solidFill>
                <a:schemeClr val="tx1"/>
              </a:solidFill>
            </a:endParaRPr>
          </a:p>
        </p:txBody>
      </p:sp>
      <p:sp>
        <p:nvSpPr>
          <p:cNvPr id="13" name="TextBox 12"/>
          <p:cNvSpPr txBox="1"/>
          <p:nvPr/>
        </p:nvSpPr>
        <p:spPr>
          <a:xfrm>
            <a:off x="498130" y="3429376"/>
            <a:ext cx="2931617" cy="707886"/>
          </a:xfrm>
          <a:prstGeom prst="rect">
            <a:avLst/>
          </a:prstGeom>
          <a:noFill/>
        </p:spPr>
        <p:txBody>
          <a:bodyPr wrap="square" rtlCol="0">
            <a:spAutoFit/>
          </a:bodyPr>
          <a:lstStyle/>
          <a:p>
            <a:r>
              <a:rPr lang="en-US" b="1" smtClean="0">
                <a:solidFill>
                  <a:schemeClr val="tx1"/>
                </a:solidFill>
              </a:rPr>
              <a:t>Đưa ra tên nhân viên là các Manager</a:t>
            </a:r>
            <a:endParaRPr lang="en-US" b="1"/>
          </a:p>
        </p:txBody>
      </p:sp>
      <p:pic>
        <p:nvPicPr>
          <p:cNvPr id="15" name="Picture 14" descr="Fig-2-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4359" y="1299787"/>
            <a:ext cx="4715927" cy="3740500"/>
          </a:xfrm>
          <a:prstGeom prst="rect">
            <a:avLst/>
          </a:prstGeom>
        </p:spPr>
      </p:pic>
      <p:sp>
        <p:nvSpPr>
          <p:cNvPr id="16" name="TextBox 15"/>
          <p:cNvSpPr txBox="1"/>
          <p:nvPr/>
        </p:nvSpPr>
        <p:spPr>
          <a:xfrm>
            <a:off x="1677078" y="5610760"/>
            <a:ext cx="7132855" cy="400110"/>
          </a:xfrm>
          <a:prstGeom prst="rect">
            <a:avLst/>
          </a:prstGeom>
          <a:noFill/>
        </p:spPr>
        <p:txBody>
          <a:bodyPr wrap="square" rtlCol="0">
            <a:spAutoFit/>
          </a:bodyPr>
          <a:lstStyle/>
          <a:p>
            <a:pPr algn="r"/>
            <a:r>
              <a:rPr lang="en-US" i="1" smtClean="0">
                <a:solidFill>
                  <a:schemeClr val="tx1"/>
                </a:solidFill>
              </a:rPr>
              <a:t>Giả sử hệ thống phân tán là thuần nhất</a:t>
            </a:r>
            <a:endParaRPr lang="en-US" i="1"/>
          </a:p>
        </p:txBody>
      </p:sp>
    </p:spTree>
    <p:extLst>
      <p:ext uri="{BB962C8B-B14F-4D97-AF65-F5344CB8AC3E}">
        <p14:creationId xmlns:p14="http://schemas.microsoft.com/office/powerpoint/2010/main" val="238592691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idx="1"/>
          </p:nvPr>
        </p:nvSpPr>
        <p:spPr>
          <a:xfrm>
            <a:off x="442913" y="1980492"/>
            <a:ext cx="8610600" cy="1165185"/>
          </a:xfrm>
        </p:spPr>
        <p:txBody>
          <a:bodyPr/>
          <a:lstStyle/>
          <a:p>
            <a:r>
              <a:rPr lang="en-US" sz="2400" smtClean="0"/>
              <a:t>Phương án(logic) thực thi 1</a:t>
            </a:r>
            <a:endParaRPr lang="en-US" sz="2400" dirty="0" smtClean="0"/>
          </a:p>
          <a:p>
            <a:pPr marL="119062" indent="0">
              <a:buNone/>
            </a:pPr>
            <a:r>
              <a:rPr lang="en-US" sz="2400" smtClean="0">
                <a:sym typeface="Symbol"/>
              </a:rPr>
              <a:t>	</a:t>
            </a:r>
            <a:r>
              <a:rPr lang="en-US" smtClean="0">
                <a:sym typeface="Symbol"/>
              </a:rPr>
              <a:t></a:t>
            </a:r>
            <a:r>
              <a:rPr lang="en-US" baseline="-25000" dirty="0" smtClean="0"/>
              <a:t>ENAME</a:t>
            </a:r>
            <a:r>
              <a:rPr lang="en-US" dirty="0" smtClean="0"/>
              <a:t>(</a:t>
            </a:r>
            <a:r>
              <a:rPr lang="en-US" sz="4000" dirty="0" smtClean="0">
                <a:sym typeface="Symbol"/>
              </a:rPr>
              <a:t></a:t>
            </a:r>
            <a:r>
              <a:rPr lang="en-US" sz="2400" baseline="-25000" dirty="0" smtClean="0"/>
              <a:t>RESP=“</a:t>
            </a:r>
            <a:r>
              <a:rPr lang="en-US" sz="2400" baseline="-25000" dirty="0" err="1" smtClean="0"/>
              <a:t>Manager”</a:t>
            </a:r>
            <a:r>
              <a:rPr lang="en-US" sz="2400" baseline="-25000" err="1" smtClean="0">
                <a:sym typeface="Symbol"/>
              </a:rPr>
              <a:t></a:t>
            </a:r>
            <a:r>
              <a:rPr lang="en-US" sz="2400" baseline="-25000"/>
              <a:t>EMP.ENO=ASG.ENO</a:t>
            </a:r>
            <a:r>
              <a:rPr lang="en-US" baseline="-25000"/>
              <a:t> </a:t>
            </a:r>
            <a:r>
              <a:rPr lang="en-US" baseline="-25000" smtClean="0"/>
              <a:t>                             </a:t>
            </a:r>
            <a:r>
              <a:rPr lang="en-US" smtClean="0"/>
              <a:t>)</a:t>
            </a:r>
            <a:endParaRPr lang="en-US" dirty="0" smtClean="0"/>
          </a:p>
        </p:txBody>
      </p:sp>
      <p:sp>
        <p:nvSpPr>
          <p:cNvPr id="4" name="Rectangle 2"/>
          <p:cNvSpPr>
            <a:spLocks noGrp="1" noChangeArrowheads="1"/>
          </p:cNvSpPr>
          <p:nvPr>
            <p:ph type="title"/>
          </p:nvPr>
        </p:nvSpPr>
        <p:spPr>
          <a:xfrm>
            <a:off x="120650" y="9525"/>
            <a:ext cx="8932863" cy="639763"/>
          </a:xfrm>
        </p:spPr>
        <p:txBody>
          <a:bodyPr>
            <a:normAutofit fontScale="90000"/>
          </a:bodyPr>
          <a:lstStyle/>
          <a:p>
            <a:r>
              <a:rPr lang="en-US" dirty="0"/>
              <a:t>8</a:t>
            </a:r>
            <a:r>
              <a:rPr lang="en-US" smtClean="0"/>
              <a:t>. Xử lý truy vấn trong DDBMS</a:t>
            </a:r>
            <a:endParaRPr lang="en-US" dirty="0"/>
          </a:p>
        </p:txBody>
      </p:sp>
      <p:sp>
        <p:nvSpPr>
          <p:cNvPr id="2" name="TextBox 1"/>
          <p:cNvSpPr txBox="1"/>
          <p:nvPr/>
        </p:nvSpPr>
        <p:spPr>
          <a:xfrm>
            <a:off x="323528" y="932756"/>
            <a:ext cx="1192955" cy="400110"/>
          </a:xfrm>
          <a:prstGeom prst="rect">
            <a:avLst/>
          </a:prstGeom>
          <a:noFill/>
        </p:spPr>
        <p:txBody>
          <a:bodyPr wrap="none" rtlCol="0">
            <a:spAutoFit/>
          </a:bodyPr>
          <a:lstStyle/>
          <a:p>
            <a:pPr marL="342900" indent="-342900">
              <a:buFont typeface="Wingdings" panose="05000000000000000000" pitchFamily="2" charset="2"/>
              <a:buChar char="§"/>
            </a:pPr>
            <a:r>
              <a:rPr lang="en-US" b="1" i="1" smtClean="0">
                <a:solidFill>
                  <a:schemeClr val="tx1"/>
                </a:solidFill>
              </a:rPr>
              <a:t>Ví dụ:</a:t>
            </a:r>
            <a:endParaRPr lang="en-US" b="1" i="1">
              <a:solidFill>
                <a:schemeClr val="tx1"/>
              </a:solidFill>
            </a:endParaRPr>
          </a:p>
        </p:txBody>
      </p:sp>
      <p:sp>
        <p:nvSpPr>
          <p:cNvPr id="3" name="TextBox 2"/>
          <p:cNvSpPr txBox="1"/>
          <p:nvPr/>
        </p:nvSpPr>
        <p:spPr>
          <a:xfrm>
            <a:off x="6300192" y="2500843"/>
            <a:ext cx="1505540" cy="523220"/>
          </a:xfrm>
          <a:prstGeom prst="rect">
            <a:avLst/>
          </a:prstGeom>
          <a:noFill/>
        </p:spPr>
        <p:txBody>
          <a:bodyPr wrap="none" rtlCol="0">
            <a:spAutoFit/>
          </a:bodyPr>
          <a:lstStyle/>
          <a:p>
            <a:r>
              <a:rPr lang="en-US" sz="2800" b="1" baseline="-25000">
                <a:solidFill>
                  <a:schemeClr val="tx1"/>
                </a:solidFill>
              </a:rPr>
              <a:t>(EMP×ASG)</a:t>
            </a:r>
            <a:endParaRPr lang="en-US" sz="2800" b="1">
              <a:solidFill>
                <a:schemeClr val="tx1"/>
              </a:solidFill>
            </a:endParaRPr>
          </a:p>
        </p:txBody>
      </p:sp>
      <p:sp>
        <p:nvSpPr>
          <p:cNvPr id="5" name="TextBox 4"/>
          <p:cNvSpPr txBox="1"/>
          <p:nvPr/>
        </p:nvSpPr>
        <p:spPr>
          <a:xfrm>
            <a:off x="1507934" y="915115"/>
            <a:ext cx="6724949" cy="1015663"/>
          </a:xfrm>
          <a:prstGeom prst="rect">
            <a:avLst/>
          </a:prstGeom>
          <a:noFill/>
        </p:spPr>
        <p:txBody>
          <a:bodyPr wrap="square" rtlCol="0">
            <a:spAutoFit/>
          </a:bodyPr>
          <a:lstStyle/>
          <a:p>
            <a:pPr marL="119062" indent="0">
              <a:buNone/>
            </a:pPr>
            <a:r>
              <a:rPr lang="en-US">
                <a:solidFill>
                  <a:schemeClr val="tx1"/>
                </a:solidFill>
              </a:rPr>
              <a:t>SELECT </a:t>
            </a:r>
            <a:r>
              <a:rPr lang="en-US">
                <a:solidFill>
                  <a:srgbClr val="C00000"/>
                </a:solidFill>
              </a:rPr>
              <a:t>ENAME</a:t>
            </a:r>
            <a:r>
              <a:rPr lang="en-US">
                <a:solidFill>
                  <a:schemeClr val="tx1"/>
                </a:solidFill>
              </a:rPr>
              <a:t>  FROM</a:t>
            </a:r>
            <a:r>
              <a:rPr lang="en-US">
                <a:solidFill>
                  <a:srgbClr val="C00000"/>
                </a:solidFill>
              </a:rPr>
              <a:t>	EMP,ASG</a:t>
            </a:r>
          </a:p>
          <a:p>
            <a:pPr marL="119062" indent="0">
              <a:buNone/>
            </a:pPr>
            <a:r>
              <a:rPr lang="en-US">
                <a:solidFill>
                  <a:schemeClr val="tx1"/>
                </a:solidFill>
              </a:rPr>
              <a:t>WHERE </a:t>
            </a:r>
            <a:r>
              <a:rPr lang="en-US">
                <a:solidFill>
                  <a:srgbClr val="C00000"/>
                </a:solidFill>
              </a:rPr>
              <a:t>EMP.ENO = ASG.ENO  </a:t>
            </a:r>
            <a:r>
              <a:rPr lang="en-US">
                <a:solidFill>
                  <a:schemeClr val="tx1"/>
                </a:solidFill>
              </a:rPr>
              <a:t>AND</a:t>
            </a:r>
            <a:r>
              <a:rPr lang="en-US">
                <a:solidFill>
                  <a:srgbClr val="C00000"/>
                </a:solidFill>
              </a:rPr>
              <a:t> RESP = "Manager"</a:t>
            </a:r>
          </a:p>
          <a:p>
            <a:endParaRPr lang="en-US"/>
          </a:p>
        </p:txBody>
      </p:sp>
      <p:sp>
        <p:nvSpPr>
          <p:cNvPr id="8" name="Rectangle 2"/>
          <p:cNvSpPr txBox="1">
            <a:spLocks noChangeArrowheads="1"/>
          </p:cNvSpPr>
          <p:nvPr/>
        </p:nvSpPr>
        <p:spPr bwMode="auto">
          <a:xfrm>
            <a:off x="442913" y="3621125"/>
            <a:ext cx="8610600" cy="1042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a:lstStyle>
          <a:p>
            <a:r>
              <a:rPr lang="en-US" sz="2400"/>
              <a:t>Phương án(logic) thực thi </a:t>
            </a:r>
            <a:r>
              <a:rPr lang="en-US" sz="2400" smtClean="0"/>
              <a:t>2</a:t>
            </a:r>
            <a:endParaRPr lang="en-US" sz="2400"/>
          </a:p>
          <a:p>
            <a:pPr marL="119062" indent="0">
              <a:buFont typeface="Wingdings 2" panose="05020102010507070707" pitchFamily="18" charset="2"/>
              <a:buNone/>
            </a:pPr>
            <a:r>
              <a:rPr lang="en-US" sz="2400" smtClean="0">
                <a:sym typeface="Symbol"/>
              </a:rPr>
              <a:t>	</a:t>
            </a:r>
            <a:r>
              <a:rPr lang="en-US" smtClean="0">
                <a:sym typeface="Symbol"/>
              </a:rPr>
              <a:t> </a:t>
            </a:r>
            <a:r>
              <a:rPr lang="en-US" baseline="-25000" smtClean="0"/>
              <a:t>ENAME</a:t>
            </a:r>
            <a:r>
              <a:rPr lang="en-US" smtClean="0"/>
              <a:t>(EMP ⋈ (</a:t>
            </a:r>
            <a:r>
              <a:rPr lang="en-US" smtClean="0">
                <a:sym typeface="Symbol"/>
              </a:rPr>
              <a:t></a:t>
            </a:r>
            <a:r>
              <a:rPr lang="en-US" sz="2400" baseline="-25000" smtClean="0"/>
              <a:t>RESP=“Manager” </a:t>
            </a:r>
            <a:r>
              <a:rPr lang="en-US" sz="3200" smtClean="0"/>
              <a:t>(ASG)))</a:t>
            </a:r>
            <a:endParaRPr lang="en-US" smtClean="0"/>
          </a:p>
          <a:p>
            <a:pPr marL="119062" indent="0">
              <a:buFont typeface="Wingdings 2" panose="05020102010507070707" pitchFamily="18" charset="2"/>
              <a:buNone/>
            </a:pPr>
            <a:endParaRPr lang="en-US" dirty="0" smtClean="0"/>
          </a:p>
        </p:txBody>
      </p:sp>
      <p:sp>
        <p:nvSpPr>
          <p:cNvPr id="9" name="Rectangle 2"/>
          <p:cNvSpPr txBox="1">
            <a:spLocks noChangeArrowheads="1"/>
          </p:cNvSpPr>
          <p:nvPr/>
        </p:nvSpPr>
        <p:spPr bwMode="auto">
          <a:xfrm>
            <a:off x="611560" y="5256311"/>
            <a:ext cx="7920880"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a:lstStyle>
          <a:p>
            <a:pPr>
              <a:buFont typeface="Wingdings" panose="05000000000000000000" pitchFamily="2" charset="2"/>
              <a:buChar char="ü"/>
            </a:pPr>
            <a:r>
              <a:rPr lang="en-US" sz="2400" smtClean="0"/>
              <a:t>Theo “kinh nghiệm”, chiến lược 2 tốt hơn do tránh được tích đề-các</a:t>
            </a:r>
            <a:endParaRPr lang="en-US" sz="2400" dirty="0"/>
          </a:p>
        </p:txBody>
      </p:sp>
    </p:spTree>
    <p:extLst>
      <p:ext uri="{BB962C8B-B14F-4D97-AF65-F5344CB8AC3E}">
        <p14:creationId xmlns:p14="http://schemas.microsoft.com/office/powerpoint/2010/main" val="28491748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32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329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build="p"/>
      <p:bldP spid="3"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20650" y="9525"/>
            <a:ext cx="8932863" cy="639763"/>
          </a:xfrm>
        </p:spPr>
        <p:txBody>
          <a:bodyPr>
            <a:normAutofit fontScale="90000"/>
          </a:bodyPr>
          <a:lstStyle/>
          <a:p>
            <a:r>
              <a:rPr lang="en-US" dirty="0"/>
              <a:t>8</a:t>
            </a:r>
            <a:r>
              <a:rPr lang="en-US" smtClean="0"/>
              <a:t>. Xử lý truy vấn trong DDBMS</a:t>
            </a:r>
            <a:endParaRPr lang="en-US" dirty="0"/>
          </a:p>
        </p:txBody>
      </p:sp>
      <p:sp>
        <p:nvSpPr>
          <p:cNvPr id="2" name="TextBox 1"/>
          <p:cNvSpPr txBox="1"/>
          <p:nvPr/>
        </p:nvSpPr>
        <p:spPr>
          <a:xfrm>
            <a:off x="323528" y="932756"/>
            <a:ext cx="1192955" cy="400110"/>
          </a:xfrm>
          <a:prstGeom prst="rect">
            <a:avLst/>
          </a:prstGeom>
          <a:noFill/>
        </p:spPr>
        <p:txBody>
          <a:bodyPr wrap="none" rtlCol="0">
            <a:spAutoFit/>
          </a:bodyPr>
          <a:lstStyle/>
          <a:p>
            <a:pPr marL="342900" indent="-342900">
              <a:buFont typeface="Wingdings" panose="05000000000000000000" pitchFamily="2" charset="2"/>
              <a:buChar char="§"/>
            </a:pPr>
            <a:r>
              <a:rPr lang="en-US" b="1" i="1" smtClean="0">
                <a:solidFill>
                  <a:schemeClr val="tx1"/>
                </a:solidFill>
              </a:rPr>
              <a:t>Ví dụ:</a:t>
            </a:r>
            <a:endParaRPr lang="en-US" b="1" i="1">
              <a:solidFill>
                <a:schemeClr val="tx1"/>
              </a:solidFill>
            </a:endParaRPr>
          </a:p>
        </p:txBody>
      </p:sp>
      <p:sp>
        <p:nvSpPr>
          <p:cNvPr id="5" name="TextBox 4"/>
          <p:cNvSpPr txBox="1"/>
          <p:nvPr/>
        </p:nvSpPr>
        <p:spPr>
          <a:xfrm>
            <a:off x="1507934" y="915115"/>
            <a:ext cx="6724949" cy="1015663"/>
          </a:xfrm>
          <a:prstGeom prst="rect">
            <a:avLst/>
          </a:prstGeom>
          <a:noFill/>
        </p:spPr>
        <p:txBody>
          <a:bodyPr wrap="square" rtlCol="0">
            <a:spAutoFit/>
          </a:bodyPr>
          <a:lstStyle/>
          <a:p>
            <a:pPr marL="119062" indent="0">
              <a:buNone/>
            </a:pPr>
            <a:r>
              <a:rPr lang="en-US">
                <a:solidFill>
                  <a:schemeClr val="tx1"/>
                </a:solidFill>
              </a:rPr>
              <a:t>SELECT </a:t>
            </a:r>
            <a:r>
              <a:rPr lang="en-US">
                <a:solidFill>
                  <a:srgbClr val="C00000"/>
                </a:solidFill>
              </a:rPr>
              <a:t>ENAME</a:t>
            </a:r>
            <a:r>
              <a:rPr lang="en-US">
                <a:solidFill>
                  <a:schemeClr val="tx1"/>
                </a:solidFill>
              </a:rPr>
              <a:t>  FROM</a:t>
            </a:r>
            <a:r>
              <a:rPr lang="en-US">
                <a:solidFill>
                  <a:srgbClr val="C00000"/>
                </a:solidFill>
              </a:rPr>
              <a:t>	EMP,ASG</a:t>
            </a:r>
          </a:p>
          <a:p>
            <a:pPr marL="119062" indent="0">
              <a:buNone/>
            </a:pPr>
            <a:r>
              <a:rPr lang="en-US">
                <a:solidFill>
                  <a:schemeClr val="tx1"/>
                </a:solidFill>
              </a:rPr>
              <a:t>WHERE </a:t>
            </a:r>
            <a:r>
              <a:rPr lang="en-US">
                <a:solidFill>
                  <a:srgbClr val="C00000"/>
                </a:solidFill>
              </a:rPr>
              <a:t>EMP.ENO = ASG.ENO  </a:t>
            </a:r>
            <a:r>
              <a:rPr lang="en-US">
                <a:solidFill>
                  <a:schemeClr val="tx1"/>
                </a:solidFill>
              </a:rPr>
              <a:t>AND</a:t>
            </a:r>
            <a:r>
              <a:rPr lang="en-US">
                <a:solidFill>
                  <a:srgbClr val="C00000"/>
                </a:solidFill>
              </a:rPr>
              <a:t> RESP = "Manager"</a:t>
            </a:r>
          </a:p>
          <a:p>
            <a:endParaRPr lang="en-US"/>
          </a:p>
        </p:txBody>
      </p:sp>
      <p:sp>
        <p:nvSpPr>
          <p:cNvPr id="8" name="Rectangle 2"/>
          <p:cNvSpPr txBox="1">
            <a:spLocks noChangeArrowheads="1"/>
          </p:cNvSpPr>
          <p:nvPr/>
        </p:nvSpPr>
        <p:spPr bwMode="auto">
          <a:xfrm>
            <a:off x="450258" y="1790730"/>
            <a:ext cx="8610600" cy="1042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a:lstStyle>
          <a:p>
            <a:r>
              <a:rPr lang="en-US" sz="2400"/>
              <a:t>Phương án(logic) thực thi </a:t>
            </a:r>
            <a:r>
              <a:rPr lang="en-US" sz="2400" smtClean="0"/>
              <a:t>2</a:t>
            </a:r>
            <a:endParaRPr lang="en-US" sz="2400"/>
          </a:p>
          <a:p>
            <a:pPr marL="119062" indent="0">
              <a:buFont typeface="Wingdings 2" panose="05020102010507070707" pitchFamily="18" charset="2"/>
              <a:buNone/>
            </a:pPr>
            <a:r>
              <a:rPr lang="en-US" sz="2400" smtClean="0">
                <a:sym typeface="Symbol"/>
              </a:rPr>
              <a:t>	</a:t>
            </a:r>
            <a:r>
              <a:rPr lang="en-US" smtClean="0">
                <a:sym typeface="Symbol"/>
              </a:rPr>
              <a:t> </a:t>
            </a:r>
            <a:r>
              <a:rPr lang="en-US" baseline="-25000" smtClean="0"/>
              <a:t>ENAME</a:t>
            </a:r>
            <a:r>
              <a:rPr lang="en-US" smtClean="0"/>
              <a:t>(EMP ⋈ (</a:t>
            </a:r>
            <a:r>
              <a:rPr lang="en-US" smtClean="0">
                <a:sym typeface="Symbol"/>
              </a:rPr>
              <a:t></a:t>
            </a:r>
            <a:r>
              <a:rPr lang="en-US" sz="2400" baseline="-25000" smtClean="0"/>
              <a:t>RESP=“Manager” </a:t>
            </a:r>
            <a:r>
              <a:rPr lang="en-US" sz="3200" smtClean="0"/>
              <a:t>(ASG)))</a:t>
            </a:r>
            <a:endParaRPr lang="en-US" smtClean="0"/>
          </a:p>
          <a:p>
            <a:pPr marL="119062" indent="0">
              <a:buFont typeface="Wingdings 2" panose="05020102010507070707" pitchFamily="18" charset="2"/>
              <a:buNone/>
            </a:pPr>
            <a:endParaRPr lang="en-US" dirty="0" smtClean="0"/>
          </a:p>
        </p:txBody>
      </p:sp>
      <p:sp>
        <p:nvSpPr>
          <p:cNvPr id="10" name="TextBox 9"/>
          <p:cNvSpPr txBox="1"/>
          <p:nvPr/>
        </p:nvSpPr>
        <p:spPr>
          <a:xfrm>
            <a:off x="611560" y="3091188"/>
            <a:ext cx="6848350" cy="400110"/>
          </a:xfrm>
          <a:prstGeom prst="rect">
            <a:avLst/>
          </a:prstGeom>
          <a:noFill/>
        </p:spPr>
        <p:txBody>
          <a:bodyPr wrap="none" rtlCol="0">
            <a:spAutoFit/>
          </a:bodyPr>
          <a:lstStyle/>
          <a:p>
            <a:r>
              <a:rPr lang="en-US" i="1" smtClean="0">
                <a:solidFill>
                  <a:schemeClr val="tx1"/>
                </a:solidFill>
              </a:rPr>
              <a:t>Giả sử sự phân tán của hệ thống và phân mảnh ngang  như sau: </a:t>
            </a:r>
            <a:endParaRPr lang="en-US" i="1">
              <a:solidFill>
                <a:schemeClr val="tx1"/>
              </a:solidFill>
            </a:endParaRPr>
          </a:p>
        </p:txBody>
      </p:sp>
      <p:sp>
        <p:nvSpPr>
          <p:cNvPr id="11" name="TextBox 10"/>
          <p:cNvSpPr txBox="1"/>
          <p:nvPr/>
        </p:nvSpPr>
        <p:spPr>
          <a:xfrm>
            <a:off x="5436096" y="3784106"/>
            <a:ext cx="2563522" cy="400110"/>
          </a:xfrm>
          <a:prstGeom prst="rect">
            <a:avLst/>
          </a:prstGeom>
          <a:noFill/>
        </p:spPr>
        <p:txBody>
          <a:bodyPr wrap="none" rtlCol="0">
            <a:spAutoFit/>
          </a:bodyPr>
          <a:lstStyle/>
          <a:p>
            <a:r>
              <a:rPr lang="en-US" smtClean="0">
                <a:solidFill>
                  <a:schemeClr val="tx1"/>
                </a:solidFill>
              </a:rPr>
              <a:t>EMP1 lưu trú tại Site 3</a:t>
            </a:r>
            <a:endParaRPr lang="en-US">
              <a:solidFill>
                <a:schemeClr val="tx1"/>
              </a:solidFill>
            </a:endParaRPr>
          </a:p>
        </p:txBody>
      </p:sp>
      <p:sp>
        <p:nvSpPr>
          <p:cNvPr id="13" name="TextBox 12"/>
          <p:cNvSpPr txBox="1"/>
          <p:nvPr/>
        </p:nvSpPr>
        <p:spPr>
          <a:xfrm>
            <a:off x="5436096" y="4198624"/>
            <a:ext cx="2563522" cy="400110"/>
          </a:xfrm>
          <a:prstGeom prst="rect">
            <a:avLst/>
          </a:prstGeom>
          <a:noFill/>
        </p:spPr>
        <p:txBody>
          <a:bodyPr wrap="none" rtlCol="0">
            <a:spAutoFit/>
          </a:bodyPr>
          <a:lstStyle/>
          <a:p>
            <a:r>
              <a:rPr lang="en-US" smtClean="0">
                <a:solidFill>
                  <a:schemeClr val="tx1"/>
                </a:solidFill>
              </a:rPr>
              <a:t>EMP2 lưu trú tại Site 4</a:t>
            </a:r>
            <a:endParaRPr lang="en-US">
              <a:solidFill>
                <a:schemeClr val="tx1"/>
              </a:solidFill>
            </a:endParaRPr>
          </a:p>
        </p:txBody>
      </p:sp>
      <p:sp>
        <p:nvSpPr>
          <p:cNvPr id="14" name="TextBox 13"/>
          <p:cNvSpPr txBox="1"/>
          <p:nvPr/>
        </p:nvSpPr>
        <p:spPr>
          <a:xfrm>
            <a:off x="5436096" y="4614877"/>
            <a:ext cx="2550698" cy="400110"/>
          </a:xfrm>
          <a:prstGeom prst="rect">
            <a:avLst/>
          </a:prstGeom>
          <a:noFill/>
        </p:spPr>
        <p:txBody>
          <a:bodyPr wrap="none" rtlCol="0">
            <a:spAutoFit/>
          </a:bodyPr>
          <a:lstStyle/>
          <a:p>
            <a:r>
              <a:rPr lang="en-US" smtClean="0">
                <a:solidFill>
                  <a:schemeClr val="tx1"/>
                </a:solidFill>
              </a:rPr>
              <a:t>ASG1 lưu trú tại Site 1</a:t>
            </a:r>
            <a:endParaRPr lang="en-US">
              <a:solidFill>
                <a:schemeClr val="tx1"/>
              </a:solidFill>
            </a:endParaRPr>
          </a:p>
        </p:txBody>
      </p:sp>
      <p:sp>
        <p:nvSpPr>
          <p:cNvPr id="15" name="TextBox 14"/>
          <p:cNvSpPr txBox="1"/>
          <p:nvPr/>
        </p:nvSpPr>
        <p:spPr>
          <a:xfrm>
            <a:off x="5436096" y="5014987"/>
            <a:ext cx="2550698" cy="400110"/>
          </a:xfrm>
          <a:prstGeom prst="rect">
            <a:avLst/>
          </a:prstGeom>
          <a:noFill/>
        </p:spPr>
        <p:txBody>
          <a:bodyPr wrap="none" rtlCol="0">
            <a:spAutoFit/>
          </a:bodyPr>
          <a:lstStyle/>
          <a:p>
            <a:r>
              <a:rPr lang="en-US" smtClean="0">
                <a:solidFill>
                  <a:schemeClr val="tx1"/>
                </a:solidFill>
              </a:rPr>
              <a:t>ASG2 lưu trú tại Site 2</a:t>
            </a:r>
            <a:endParaRPr lang="en-US">
              <a:solidFill>
                <a:schemeClr val="tx1"/>
              </a:solidFill>
            </a:endParaRPr>
          </a:p>
        </p:txBody>
      </p:sp>
      <p:sp>
        <p:nvSpPr>
          <p:cNvPr id="16" name="TextBox 15"/>
          <p:cNvSpPr txBox="1"/>
          <p:nvPr/>
        </p:nvSpPr>
        <p:spPr>
          <a:xfrm>
            <a:off x="5436096" y="5468765"/>
            <a:ext cx="2989921" cy="400110"/>
          </a:xfrm>
          <a:prstGeom prst="rect">
            <a:avLst/>
          </a:prstGeom>
          <a:noFill/>
        </p:spPr>
        <p:txBody>
          <a:bodyPr wrap="none" rtlCol="0">
            <a:spAutoFit/>
          </a:bodyPr>
          <a:lstStyle/>
          <a:p>
            <a:r>
              <a:rPr lang="en-US" smtClean="0">
                <a:solidFill>
                  <a:schemeClr val="tx1"/>
                </a:solidFill>
              </a:rPr>
              <a:t>Kết quả sẽ lưu trú tại Site 5</a:t>
            </a:r>
            <a:endParaRPr lang="en-US">
              <a:solidFill>
                <a:schemeClr val="tx1"/>
              </a:solidFill>
            </a:endParaRPr>
          </a:p>
        </p:txBody>
      </p:sp>
      <p:pic>
        <p:nvPicPr>
          <p:cNvPr id="3" name="Picture 2"/>
          <p:cNvPicPr>
            <a:picLocks noChangeAspect="1"/>
          </p:cNvPicPr>
          <p:nvPr/>
        </p:nvPicPr>
        <p:blipFill>
          <a:blip r:embed="rId3"/>
          <a:stretch>
            <a:fillRect/>
          </a:stretch>
        </p:blipFill>
        <p:spPr>
          <a:xfrm>
            <a:off x="611560" y="3774761"/>
            <a:ext cx="3381375" cy="847725"/>
          </a:xfrm>
          <a:prstGeom prst="rect">
            <a:avLst/>
          </a:prstGeom>
        </p:spPr>
      </p:pic>
      <p:sp>
        <p:nvSpPr>
          <p:cNvPr id="9" name="Rectangle 8"/>
          <p:cNvSpPr/>
          <p:nvPr/>
        </p:nvSpPr>
        <p:spPr>
          <a:xfrm>
            <a:off x="-255724" y="4703451"/>
            <a:ext cx="4051624" cy="461665"/>
          </a:xfrm>
          <a:prstGeom prst="rect">
            <a:avLst/>
          </a:prstGeom>
        </p:spPr>
        <p:txBody>
          <a:bodyPr wrap="square">
            <a:spAutoFit/>
          </a:bodyPr>
          <a:lstStyle/>
          <a:p>
            <a:pPr lvl="2"/>
            <a:r>
              <a:rPr lang="en-US" sz="2400" smtClean="0">
                <a:solidFill>
                  <a:schemeClr val="tx1"/>
                </a:solidFill>
              </a:rPr>
              <a:t>ASG</a:t>
            </a:r>
            <a:r>
              <a:rPr lang="en-US" sz="2400" baseline="-25000" smtClean="0">
                <a:solidFill>
                  <a:schemeClr val="tx1"/>
                </a:solidFill>
              </a:rPr>
              <a:t>1</a:t>
            </a:r>
            <a:r>
              <a:rPr lang="en-US" sz="2400" smtClean="0">
                <a:solidFill>
                  <a:schemeClr val="tx1"/>
                </a:solidFill>
              </a:rPr>
              <a:t> </a:t>
            </a:r>
            <a:r>
              <a:rPr lang="en-US" sz="2400">
                <a:solidFill>
                  <a:schemeClr val="tx1"/>
                </a:solidFill>
              </a:rPr>
              <a:t>= </a:t>
            </a:r>
            <a:r>
              <a:rPr lang="en-US" sz="2400" smtClean="0">
                <a:solidFill>
                  <a:schemeClr val="tx1"/>
                </a:solidFill>
              </a:rPr>
              <a:t>ASG </a:t>
            </a:r>
            <a:r>
              <a:rPr lang="en-US" sz="2400">
                <a:solidFill>
                  <a:schemeClr val="tx1"/>
                </a:solidFill>
              </a:rPr>
              <a:t>⋉ </a:t>
            </a:r>
            <a:r>
              <a:rPr lang="en-US" sz="2400" smtClean="0">
                <a:solidFill>
                  <a:schemeClr val="tx1"/>
                </a:solidFill>
              </a:rPr>
              <a:t>EMP</a:t>
            </a:r>
            <a:r>
              <a:rPr lang="en-US" sz="2400" baseline="-25000" smtClean="0">
                <a:solidFill>
                  <a:schemeClr val="tx1"/>
                </a:solidFill>
              </a:rPr>
              <a:t>1</a:t>
            </a:r>
            <a:endParaRPr lang="en-US" sz="2400" baseline="-25000" dirty="0">
              <a:solidFill>
                <a:schemeClr val="tx1"/>
              </a:solidFill>
            </a:endParaRPr>
          </a:p>
        </p:txBody>
      </p:sp>
      <p:sp>
        <p:nvSpPr>
          <p:cNvPr id="17" name="Rectangle 16"/>
          <p:cNvSpPr/>
          <p:nvPr/>
        </p:nvSpPr>
        <p:spPr>
          <a:xfrm>
            <a:off x="-225140" y="5165116"/>
            <a:ext cx="4051624" cy="461665"/>
          </a:xfrm>
          <a:prstGeom prst="rect">
            <a:avLst/>
          </a:prstGeom>
        </p:spPr>
        <p:txBody>
          <a:bodyPr wrap="square">
            <a:spAutoFit/>
          </a:bodyPr>
          <a:lstStyle/>
          <a:p>
            <a:pPr lvl="2"/>
            <a:r>
              <a:rPr lang="en-US" sz="2400" smtClean="0">
                <a:solidFill>
                  <a:schemeClr val="tx1"/>
                </a:solidFill>
              </a:rPr>
              <a:t>ASG</a:t>
            </a:r>
            <a:r>
              <a:rPr lang="en-US" sz="2400" baseline="-25000">
                <a:solidFill>
                  <a:schemeClr val="tx1"/>
                </a:solidFill>
              </a:rPr>
              <a:t>2</a:t>
            </a:r>
            <a:r>
              <a:rPr lang="en-US" sz="2400" smtClean="0">
                <a:solidFill>
                  <a:schemeClr val="tx1"/>
                </a:solidFill>
              </a:rPr>
              <a:t> </a:t>
            </a:r>
            <a:r>
              <a:rPr lang="en-US" sz="2400">
                <a:solidFill>
                  <a:schemeClr val="tx1"/>
                </a:solidFill>
              </a:rPr>
              <a:t>= </a:t>
            </a:r>
            <a:r>
              <a:rPr lang="en-US" sz="2400" smtClean="0">
                <a:solidFill>
                  <a:schemeClr val="tx1"/>
                </a:solidFill>
              </a:rPr>
              <a:t>ASG </a:t>
            </a:r>
            <a:r>
              <a:rPr lang="en-US" sz="2400">
                <a:solidFill>
                  <a:schemeClr val="tx1"/>
                </a:solidFill>
              </a:rPr>
              <a:t>⋉ </a:t>
            </a:r>
            <a:r>
              <a:rPr lang="en-US" sz="2400" smtClean="0">
                <a:solidFill>
                  <a:schemeClr val="tx1"/>
                </a:solidFill>
              </a:rPr>
              <a:t>EMP</a:t>
            </a:r>
            <a:r>
              <a:rPr lang="en-US" sz="2400" baseline="-25000">
                <a:solidFill>
                  <a:schemeClr val="tx1"/>
                </a:solidFill>
              </a:rPr>
              <a:t>2</a:t>
            </a:r>
            <a:endParaRPr lang="en-US" sz="2400" baseline="-25000" dirty="0">
              <a:solidFill>
                <a:schemeClr val="tx1"/>
              </a:solidFill>
            </a:endParaRPr>
          </a:p>
        </p:txBody>
      </p:sp>
    </p:spTree>
    <p:extLst>
      <p:ext uri="{BB962C8B-B14F-4D97-AF65-F5344CB8AC3E}">
        <p14:creationId xmlns:p14="http://schemas.microsoft.com/office/powerpoint/2010/main" val="31647692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203848" y="863823"/>
            <a:ext cx="4967409" cy="2952328"/>
          </a:xfrm>
          <a:prstGeom prst="rect">
            <a:avLst/>
          </a:prstGeom>
          <a:ln w="28575">
            <a:solidFill>
              <a:schemeClr val="tx1"/>
            </a:solidFill>
          </a:ln>
        </p:spPr>
      </p:pic>
      <p:pic>
        <p:nvPicPr>
          <p:cNvPr id="9" name="Picture 8"/>
          <p:cNvPicPr>
            <a:picLocks noChangeAspect="1"/>
          </p:cNvPicPr>
          <p:nvPr/>
        </p:nvPicPr>
        <p:blipFill>
          <a:blip r:embed="rId4"/>
          <a:stretch>
            <a:fillRect/>
          </a:stretch>
        </p:blipFill>
        <p:spPr>
          <a:xfrm>
            <a:off x="3208241" y="4120329"/>
            <a:ext cx="4967409" cy="2014182"/>
          </a:xfrm>
          <a:prstGeom prst="rect">
            <a:avLst/>
          </a:prstGeom>
          <a:ln w="38100">
            <a:solidFill>
              <a:schemeClr val="tx1"/>
            </a:solidFill>
          </a:ln>
        </p:spPr>
      </p:pic>
      <p:sp>
        <p:nvSpPr>
          <p:cNvPr id="11" name="Rectangle 2"/>
          <p:cNvSpPr>
            <a:spLocks noGrp="1" noChangeArrowheads="1"/>
          </p:cNvSpPr>
          <p:nvPr>
            <p:ph type="title"/>
          </p:nvPr>
        </p:nvSpPr>
        <p:spPr>
          <a:xfrm>
            <a:off x="120680" y="20014"/>
            <a:ext cx="4307304" cy="639763"/>
          </a:xfrm>
        </p:spPr>
        <p:txBody>
          <a:bodyPr>
            <a:normAutofit fontScale="90000"/>
          </a:bodyPr>
          <a:lstStyle/>
          <a:p>
            <a:r>
              <a:rPr lang="en-US" smtClean="0"/>
              <a:t>8. Xử lý truy vấn</a:t>
            </a:r>
            <a:endParaRPr lang="en-US" dirty="0"/>
          </a:p>
        </p:txBody>
      </p:sp>
      <p:sp>
        <p:nvSpPr>
          <p:cNvPr id="12" name="TextBox 11"/>
          <p:cNvSpPr txBox="1"/>
          <p:nvPr/>
        </p:nvSpPr>
        <p:spPr>
          <a:xfrm>
            <a:off x="0" y="1367879"/>
            <a:ext cx="2310439" cy="1323439"/>
          </a:xfrm>
          <a:prstGeom prst="rect">
            <a:avLst/>
          </a:prstGeom>
          <a:noFill/>
        </p:spPr>
        <p:txBody>
          <a:bodyPr wrap="square" rtlCol="0">
            <a:spAutoFit/>
          </a:bodyPr>
          <a:lstStyle/>
          <a:p>
            <a:pPr marL="342900" indent="-342900">
              <a:buFont typeface="Arial" panose="020B0604020202020204" pitchFamily="34" charset="0"/>
              <a:buChar char="•"/>
            </a:pPr>
            <a:r>
              <a:rPr lang="en-US" b="1" i="1" smtClean="0">
                <a:solidFill>
                  <a:schemeClr val="tx1"/>
                </a:solidFill>
              </a:rPr>
              <a:t>Ứng với PA logic trên, có thể có 2 phương án thực thi phân tán: </a:t>
            </a:r>
            <a:endParaRPr lang="en-US" b="1" i="1">
              <a:solidFill>
                <a:schemeClr val="tx1"/>
              </a:solidFill>
            </a:endParaRPr>
          </a:p>
        </p:txBody>
      </p:sp>
      <p:sp>
        <p:nvSpPr>
          <p:cNvPr id="13" name="TextBox 12"/>
          <p:cNvSpPr txBox="1"/>
          <p:nvPr/>
        </p:nvSpPr>
        <p:spPr>
          <a:xfrm>
            <a:off x="8532440" y="1583903"/>
            <a:ext cx="569387" cy="400110"/>
          </a:xfrm>
          <a:prstGeom prst="rect">
            <a:avLst/>
          </a:prstGeom>
          <a:noFill/>
        </p:spPr>
        <p:txBody>
          <a:bodyPr wrap="none" rtlCol="0">
            <a:spAutoFit/>
          </a:bodyPr>
          <a:lstStyle/>
          <a:p>
            <a:r>
              <a:rPr lang="en-US" smtClean="0">
                <a:solidFill>
                  <a:schemeClr val="tx1"/>
                </a:solidFill>
              </a:rPr>
              <a:t>Pa1</a:t>
            </a:r>
            <a:endParaRPr lang="en-US">
              <a:solidFill>
                <a:schemeClr val="tx1"/>
              </a:solidFill>
            </a:endParaRPr>
          </a:p>
        </p:txBody>
      </p:sp>
      <p:sp>
        <p:nvSpPr>
          <p:cNvPr id="14" name="TextBox 13"/>
          <p:cNvSpPr txBox="1"/>
          <p:nvPr/>
        </p:nvSpPr>
        <p:spPr>
          <a:xfrm>
            <a:off x="8506698" y="4608239"/>
            <a:ext cx="569387" cy="400110"/>
          </a:xfrm>
          <a:prstGeom prst="rect">
            <a:avLst/>
          </a:prstGeom>
          <a:noFill/>
        </p:spPr>
        <p:txBody>
          <a:bodyPr wrap="none" rtlCol="0">
            <a:spAutoFit/>
          </a:bodyPr>
          <a:lstStyle/>
          <a:p>
            <a:r>
              <a:rPr lang="en-US" smtClean="0">
                <a:solidFill>
                  <a:schemeClr val="tx1"/>
                </a:solidFill>
              </a:rPr>
              <a:t>Pa2</a:t>
            </a:r>
            <a:endParaRPr lang="en-US">
              <a:solidFill>
                <a:schemeClr val="tx1"/>
              </a:solidFill>
            </a:endParaRPr>
          </a:p>
        </p:txBody>
      </p:sp>
      <p:sp>
        <p:nvSpPr>
          <p:cNvPr id="15" name="TextBox 14"/>
          <p:cNvSpPr txBox="1"/>
          <p:nvPr/>
        </p:nvSpPr>
        <p:spPr>
          <a:xfrm>
            <a:off x="120680" y="4135598"/>
            <a:ext cx="2579112" cy="707886"/>
          </a:xfrm>
          <a:prstGeom prst="rect">
            <a:avLst/>
          </a:prstGeom>
          <a:noFill/>
        </p:spPr>
        <p:txBody>
          <a:bodyPr wrap="square" rtlCol="0">
            <a:spAutoFit/>
          </a:bodyPr>
          <a:lstStyle/>
          <a:p>
            <a:pPr marL="342900" indent="-342900">
              <a:buFont typeface="Arial" panose="020B0604020202020204" pitchFamily="34" charset="0"/>
              <a:buChar char="•"/>
            </a:pPr>
            <a:r>
              <a:rPr lang="en-US" b="1" i="1" smtClean="0">
                <a:solidFill>
                  <a:schemeClr val="tx1"/>
                </a:solidFill>
              </a:rPr>
              <a:t>Hãy tính và so sánh chi phí?</a:t>
            </a:r>
            <a:endParaRPr lang="en-US" b="1" i="1">
              <a:solidFill>
                <a:schemeClr val="tx1"/>
              </a:solidFill>
            </a:endParaRPr>
          </a:p>
        </p:txBody>
      </p:sp>
    </p:spTree>
    <p:extLst>
      <p:ext uri="{BB962C8B-B14F-4D97-AF65-F5344CB8AC3E}">
        <p14:creationId xmlns:p14="http://schemas.microsoft.com/office/powerpoint/2010/main" val="4161074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82215"/>
            <a:ext cx="8610600" cy="5410200"/>
          </a:xfrm>
        </p:spPr>
        <p:txBody>
          <a:bodyPr/>
          <a:lstStyle/>
          <a:p>
            <a:pPr>
              <a:lnSpc>
                <a:spcPct val="100000"/>
              </a:lnSpc>
              <a:spcBef>
                <a:spcPts val="0"/>
              </a:spcBef>
              <a:spcAft>
                <a:spcPts val="0"/>
              </a:spcAft>
            </a:pPr>
            <a:r>
              <a:rPr lang="en-US" sz="2400" smtClean="0"/>
              <a:t>Giả </a:t>
            </a:r>
            <a:r>
              <a:rPr lang="en-US" sz="2400" smtClean="0"/>
              <a:t>sử kích cỡ dữ liệu và  </a:t>
            </a:r>
            <a:r>
              <a:rPr lang="en-US" sz="2400" smtClean="0"/>
              <a:t>chi phí các thao tác cơ bản như sau</a:t>
            </a:r>
            <a:endParaRPr lang="en-US" sz="2400" dirty="0" smtClean="0"/>
          </a:p>
          <a:p>
            <a:pPr lvl="1">
              <a:lnSpc>
                <a:spcPct val="100000"/>
              </a:lnSpc>
              <a:spcBef>
                <a:spcPts val="0"/>
              </a:spcBef>
              <a:spcAft>
                <a:spcPts val="0"/>
              </a:spcAft>
            </a:pPr>
            <a:r>
              <a:rPr lang="en-US" sz="2000" dirty="0" smtClean="0"/>
              <a:t>size(EMP) = 400, size(ASG) </a:t>
            </a:r>
            <a:r>
              <a:rPr lang="en-US" sz="2000" smtClean="0"/>
              <a:t>= 1000; có 20 manager (10 trên mỗi mảnh)</a:t>
            </a:r>
            <a:endParaRPr lang="en-US" sz="2000" dirty="0" smtClean="0"/>
          </a:p>
          <a:p>
            <a:pPr lvl="1">
              <a:lnSpc>
                <a:spcPct val="100000"/>
              </a:lnSpc>
              <a:spcBef>
                <a:spcPts val="0"/>
              </a:spcBef>
              <a:spcAft>
                <a:spcPts val="0"/>
              </a:spcAft>
            </a:pPr>
            <a:r>
              <a:rPr lang="en-US" sz="2000" dirty="0" smtClean="0"/>
              <a:t>tuple access cost = 1 unit; tuple transfer cost = </a:t>
            </a:r>
            <a:r>
              <a:rPr lang="en-US" sz="2000" smtClean="0"/>
              <a:t>10 </a:t>
            </a:r>
            <a:r>
              <a:rPr lang="en-US" sz="2000" smtClean="0"/>
              <a:t>units, TT khác = 0 units</a:t>
            </a:r>
            <a:endParaRPr lang="en-US" sz="2000" dirty="0" smtClean="0"/>
          </a:p>
          <a:p>
            <a:pPr>
              <a:lnSpc>
                <a:spcPct val="100000"/>
              </a:lnSpc>
              <a:spcBef>
                <a:spcPts val="0"/>
              </a:spcBef>
              <a:spcAft>
                <a:spcPts val="0"/>
              </a:spcAft>
            </a:pPr>
            <a:r>
              <a:rPr lang="en-US" sz="2400" smtClean="0"/>
              <a:t>Phương án 1</a:t>
            </a:r>
            <a:endParaRPr lang="en-US" sz="2400" dirty="0" smtClean="0"/>
          </a:p>
          <a:p>
            <a:pPr lvl="1">
              <a:lnSpc>
                <a:spcPct val="100000"/>
              </a:lnSpc>
              <a:spcBef>
                <a:spcPts val="0"/>
              </a:spcBef>
              <a:spcAft>
                <a:spcPts val="0"/>
              </a:spcAft>
            </a:pPr>
            <a:r>
              <a:rPr lang="en-US" sz="2000" dirty="0" smtClean="0"/>
              <a:t>produce ASG': (10+10) </a:t>
            </a:r>
            <a:r>
              <a:rPr lang="en-US" sz="2000" dirty="0" smtClean="0">
                <a:sym typeface="Symbol"/>
              </a:rPr>
              <a:t> </a:t>
            </a:r>
            <a:r>
              <a:rPr lang="en-US" sz="2000" dirty="0" smtClean="0"/>
              <a:t>tuple access cost			20</a:t>
            </a:r>
          </a:p>
          <a:p>
            <a:pPr lvl="1">
              <a:lnSpc>
                <a:spcPct val="100000"/>
              </a:lnSpc>
              <a:spcBef>
                <a:spcPts val="0"/>
              </a:spcBef>
              <a:spcAft>
                <a:spcPts val="0"/>
              </a:spcAft>
            </a:pPr>
            <a:r>
              <a:rPr lang="en-US" sz="2000" dirty="0" smtClean="0"/>
              <a:t>transfer ASG' to the sites of EMP: (10+10) </a:t>
            </a:r>
            <a:r>
              <a:rPr lang="en-US" sz="2000" dirty="0" smtClean="0">
                <a:sym typeface="Symbol"/>
              </a:rPr>
              <a:t> </a:t>
            </a:r>
            <a:r>
              <a:rPr lang="en-US" sz="2000" dirty="0" smtClean="0"/>
              <a:t>tuple transfer cost	200</a:t>
            </a:r>
          </a:p>
          <a:p>
            <a:pPr lvl="1">
              <a:lnSpc>
                <a:spcPct val="100000"/>
              </a:lnSpc>
              <a:spcBef>
                <a:spcPts val="0"/>
              </a:spcBef>
              <a:spcAft>
                <a:spcPts val="0"/>
              </a:spcAft>
            </a:pPr>
            <a:r>
              <a:rPr lang="en-US" sz="2000" dirty="0" smtClean="0"/>
              <a:t>produce EMP': (10+10) </a:t>
            </a:r>
            <a:r>
              <a:rPr lang="en-US" sz="2000" dirty="0" smtClean="0">
                <a:sym typeface="Symbol"/>
              </a:rPr>
              <a:t> </a:t>
            </a:r>
            <a:r>
              <a:rPr lang="en-US" sz="2000" dirty="0" smtClean="0"/>
              <a:t>tuple access cost </a:t>
            </a:r>
            <a:r>
              <a:rPr lang="en-US" sz="2000" dirty="0" smtClean="0">
                <a:sym typeface="Symbol"/>
              </a:rPr>
              <a:t> </a:t>
            </a:r>
            <a:r>
              <a:rPr lang="en-US" sz="2000" dirty="0" smtClean="0"/>
              <a:t>2			40</a:t>
            </a:r>
          </a:p>
          <a:p>
            <a:pPr lvl="1">
              <a:lnSpc>
                <a:spcPct val="100000"/>
              </a:lnSpc>
              <a:spcBef>
                <a:spcPts val="0"/>
              </a:spcBef>
              <a:spcAft>
                <a:spcPts val="0"/>
              </a:spcAft>
            </a:pPr>
            <a:r>
              <a:rPr lang="en-US" sz="2000" dirty="0" smtClean="0"/>
              <a:t>transfer EMP' to result site: (10+10) </a:t>
            </a:r>
            <a:r>
              <a:rPr lang="en-US" sz="2000" dirty="0" smtClean="0">
                <a:sym typeface="Symbol"/>
              </a:rPr>
              <a:t> </a:t>
            </a:r>
            <a:r>
              <a:rPr lang="en-US" sz="2000" dirty="0" smtClean="0"/>
              <a:t>tuple transfer cost	200</a:t>
            </a:r>
          </a:p>
          <a:p>
            <a:pPr lvl="2">
              <a:lnSpc>
                <a:spcPct val="100000"/>
              </a:lnSpc>
              <a:spcBef>
                <a:spcPts val="0"/>
              </a:spcBef>
              <a:spcAft>
                <a:spcPts val="0"/>
              </a:spcAft>
            </a:pPr>
            <a:r>
              <a:rPr lang="en-US" dirty="0" smtClean="0">
                <a:solidFill>
                  <a:srgbClr val="FF0000"/>
                </a:solidFill>
              </a:rPr>
              <a:t>Total Cost						460</a:t>
            </a:r>
          </a:p>
          <a:p>
            <a:pPr>
              <a:lnSpc>
                <a:spcPct val="100000"/>
              </a:lnSpc>
              <a:spcBef>
                <a:spcPts val="0"/>
              </a:spcBef>
              <a:spcAft>
                <a:spcPts val="0"/>
              </a:spcAft>
            </a:pPr>
            <a:r>
              <a:rPr lang="en-US" sz="2400" smtClean="0"/>
              <a:t>Phương án 2</a:t>
            </a:r>
            <a:endParaRPr lang="en-US" sz="2400" dirty="0" smtClean="0"/>
          </a:p>
          <a:p>
            <a:pPr lvl="1">
              <a:lnSpc>
                <a:spcPct val="100000"/>
              </a:lnSpc>
              <a:spcBef>
                <a:spcPts val="0"/>
              </a:spcBef>
              <a:spcAft>
                <a:spcPts val="0"/>
              </a:spcAft>
            </a:pPr>
            <a:r>
              <a:rPr lang="en-US" sz="2000" dirty="0" smtClean="0"/>
              <a:t>transfer EMP to site 5: 400 </a:t>
            </a:r>
            <a:r>
              <a:rPr lang="en-US" sz="2000" dirty="0" smtClean="0">
                <a:sym typeface="Symbol"/>
              </a:rPr>
              <a:t> </a:t>
            </a:r>
            <a:r>
              <a:rPr lang="en-US" sz="2000" dirty="0" smtClean="0"/>
              <a:t>tuple transfer cost		4,000</a:t>
            </a:r>
          </a:p>
          <a:p>
            <a:pPr lvl="1">
              <a:lnSpc>
                <a:spcPct val="100000"/>
              </a:lnSpc>
              <a:spcBef>
                <a:spcPts val="0"/>
              </a:spcBef>
              <a:spcAft>
                <a:spcPts val="0"/>
              </a:spcAft>
            </a:pPr>
            <a:r>
              <a:rPr lang="en-US" sz="2000" dirty="0" smtClean="0"/>
              <a:t>transfer ASG to site 5: 1000 </a:t>
            </a:r>
            <a:r>
              <a:rPr lang="en-US" sz="2000" dirty="0" smtClean="0">
                <a:sym typeface="Symbol"/>
              </a:rPr>
              <a:t> </a:t>
            </a:r>
            <a:r>
              <a:rPr lang="en-US" sz="2000" dirty="0" smtClean="0"/>
              <a:t>tuple transfer cost		10,000</a:t>
            </a:r>
          </a:p>
          <a:p>
            <a:pPr lvl="1">
              <a:lnSpc>
                <a:spcPct val="100000"/>
              </a:lnSpc>
              <a:spcBef>
                <a:spcPts val="0"/>
              </a:spcBef>
              <a:spcAft>
                <a:spcPts val="0"/>
              </a:spcAft>
            </a:pPr>
            <a:r>
              <a:rPr lang="en-US" sz="2000" dirty="0" smtClean="0"/>
              <a:t>produce ASG': 1000 </a:t>
            </a:r>
            <a:r>
              <a:rPr lang="en-US" sz="2000" dirty="0" smtClean="0">
                <a:sym typeface="Symbol"/>
              </a:rPr>
              <a:t> </a:t>
            </a:r>
            <a:r>
              <a:rPr lang="en-US" sz="2000" dirty="0" smtClean="0"/>
              <a:t>tuple access cost			1,000</a:t>
            </a:r>
          </a:p>
          <a:p>
            <a:pPr lvl="1">
              <a:lnSpc>
                <a:spcPct val="100000"/>
              </a:lnSpc>
              <a:spcBef>
                <a:spcPts val="0"/>
              </a:spcBef>
              <a:spcAft>
                <a:spcPts val="0"/>
              </a:spcAft>
            </a:pPr>
            <a:r>
              <a:rPr lang="en-US" sz="2000" dirty="0" smtClean="0"/>
              <a:t>join EMP and ASG': 400</a:t>
            </a:r>
            <a:r>
              <a:rPr lang="en-US" sz="2000" dirty="0" smtClean="0">
                <a:sym typeface="Symbol"/>
              </a:rPr>
              <a:t>  </a:t>
            </a:r>
            <a:r>
              <a:rPr lang="en-US" sz="2000" dirty="0" smtClean="0"/>
              <a:t>20</a:t>
            </a:r>
            <a:r>
              <a:rPr lang="en-US" sz="2000" dirty="0" smtClean="0">
                <a:sym typeface="Symbol"/>
              </a:rPr>
              <a:t>  </a:t>
            </a:r>
            <a:r>
              <a:rPr lang="en-US" sz="2000" dirty="0" smtClean="0"/>
              <a:t>tuple access cost	      	 8,000</a:t>
            </a:r>
            <a:endParaRPr lang="en-US" dirty="0" smtClean="0"/>
          </a:p>
          <a:p>
            <a:pPr lvl="3">
              <a:lnSpc>
                <a:spcPct val="100000"/>
              </a:lnSpc>
              <a:spcBef>
                <a:spcPts val="0"/>
              </a:spcBef>
              <a:spcAft>
                <a:spcPts val="0"/>
              </a:spcAft>
            </a:pPr>
            <a:r>
              <a:rPr lang="en-US" sz="2000" dirty="0">
                <a:solidFill>
                  <a:srgbClr val="FF0000"/>
                </a:solidFill>
              </a:rPr>
              <a:t>Total Cost	</a:t>
            </a:r>
            <a:r>
              <a:rPr lang="en-US" sz="2000" dirty="0" smtClean="0">
                <a:solidFill>
                  <a:srgbClr val="FF0000"/>
                </a:solidFill>
              </a:rPr>
              <a:t>					23,000</a:t>
            </a:r>
            <a:endParaRPr lang="en-US" sz="2000" dirty="0">
              <a:solidFill>
                <a:srgbClr val="FF0000"/>
              </a:solidFill>
            </a:endParaRPr>
          </a:p>
        </p:txBody>
      </p:sp>
      <p:sp>
        <p:nvSpPr>
          <p:cNvPr id="5" name="Rectangle 2"/>
          <p:cNvSpPr>
            <a:spLocks noGrp="1" noChangeArrowheads="1"/>
          </p:cNvSpPr>
          <p:nvPr>
            <p:ph type="title"/>
          </p:nvPr>
        </p:nvSpPr>
        <p:spPr>
          <a:xfrm>
            <a:off x="120680" y="20014"/>
            <a:ext cx="4307304" cy="639763"/>
          </a:xfrm>
        </p:spPr>
        <p:txBody>
          <a:bodyPr>
            <a:normAutofit fontScale="90000"/>
          </a:bodyPr>
          <a:lstStyle/>
          <a:p>
            <a:r>
              <a:rPr lang="en-US" dirty="0"/>
              <a:t>8</a:t>
            </a:r>
            <a:r>
              <a:rPr lang="en-US" smtClean="0"/>
              <a:t>. Xử lý truy vấn</a:t>
            </a:r>
            <a:endParaRPr lang="en-US" dirty="0"/>
          </a:p>
        </p:txBody>
      </p:sp>
    </p:spTree>
    <p:extLst>
      <p:ext uri="{BB962C8B-B14F-4D97-AF65-F5344CB8AC3E}">
        <p14:creationId xmlns:p14="http://schemas.microsoft.com/office/powerpoint/2010/main" val="2950306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82215"/>
            <a:ext cx="8610600" cy="585664"/>
          </a:xfrm>
        </p:spPr>
        <p:txBody>
          <a:bodyPr/>
          <a:lstStyle/>
          <a:p>
            <a:pPr>
              <a:lnSpc>
                <a:spcPct val="100000"/>
              </a:lnSpc>
              <a:spcBef>
                <a:spcPts val="0"/>
              </a:spcBef>
              <a:spcAft>
                <a:spcPts val="0"/>
              </a:spcAft>
            </a:pPr>
            <a:r>
              <a:rPr lang="en-US" sz="2400" b="1" smtClean="0"/>
              <a:t>Chi phí Phương án 2 &gt;&gt; Chi phí phương án 1</a:t>
            </a:r>
            <a:endParaRPr lang="en-US" sz="2400" b="1" dirty="0" smtClean="0"/>
          </a:p>
        </p:txBody>
      </p:sp>
      <p:sp>
        <p:nvSpPr>
          <p:cNvPr id="5" name="Rectangle 2"/>
          <p:cNvSpPr>
            <a:spLocks noGrp="1" noChangeArrowheads="1"/>
          </p:cNvSpPr>
          <p:nvPr>
            <p:ph type="title"/>
          </p:nvPr>
        </p:nvSpPr>
        <p:spPr>
          <a:xfrm>
            <a:off x="120680" y="20014"/>
            <a:ext cx="4307304" cy="639763"/>
          </a:xfrm>
        </p:spPr>
        <p:txBody>
          <a:bodyPr>
            <a:normAutofit fontScale="90000"/>
          </a:bodyPr>
          <a:lstStyle/>
          <a:p>
            <a:r>
              <a:rPr lang="en-US" dirty="0"/>
              <a:t>8</a:t>
            </a:r>
            <a:r>
              <a:rPr lang="en-US" smtClean="0"/>
              <a:t>. Xử lý truy vấn</a:t>
            </a:r>
            <a:endParaRPr lang="en-US" dirty="0"/>
          </a:p>
        </p:txBody>
      </p:sp>
      <p:sp>
        <p:nvSpPr>
          <p:cNvPr id="4" name="Content Placeholder 2"/>
          <p:cNvSpPr txBox="1">
            <a:spLocks/>
          </p:cNvSpPr>
          <p:nvPr/>
        </p:nvSpPr>
        <p:spPr bwMode="auto">
          <a:xfrm>
            <a:off x="247234" y="1490317"/>
            <a:ext cx="6215608" cy="957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a:lstStyle>
          <a:p>
            <a:pPr>
              <a:lnSpc>
                <a:spcPct val="100000"/>
              </a:lnSpc>
              <a:spcBef>
                <a:spcPts val="0"/>
              </a:spcBef>
              <a:spcAft>
                <a:spcPts val="0"/>
              </a:spcAft>
              <a:buFont typeface="Wingdings" panose="05000000000000000000" pitchFamily="2" charset="2"/>
              <a:buChar char="Ø"/>
            </a:pPr>
            <a:r>
              <a:rPr lang="en-US" sz="2400" b="1" smtClean="0"/>
              <a:t>Chọn được phương án thực thi tốt (có chi phí thấp) là có ý nghĩa</a:t>
            </a:r>
            <a:endParaRPr lang="en-US" sz="2400" b="1" dirty="0" smtClean="0"/>
          </a:p>
        </p:txBody>
      </p:sp>
      <p:sp>
        <p:nvSpPr>
          <p:cNvPr id="6" name="Content Placeholder 2"/>
          <p:cNvSpPr txBox="1">
            <a:spLocks/>
          </p:cNvSpPr>
          <p:nvPr/>
        </p:nvSpPr>
        <p:spPr bwMode="auto">
          <a:xfrm>
            <a:off x="1259632" y="3290517"/>
            <a:ext cx="6215608" cy="957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38150" indent="-319088" algn="l" rtl="0" eaLnBrk="1" fontAlgn="base" hangingPunct="1">
              <a:lnSpc>
                <a:spcPct val="105000"/>
              </a:lnSpc>
              <a:spcBef>
                <a:spcPct val="10000"/>
              </a:spcBef>
              <a:spcAft>
                <a:spcPct val="10000"/>
              </a:spcAft>
              <a:buClr>
                <a:schemeClr val="accent1"/>
              </a:buClr>
              <a:buSzPct val="80000"/>
              <a:buFont typeface="Wingdings 2" panose="05020102010507070707" pitchFamily="18" charset="2"/>
              <a:buChar char=""/>
              <a:defRPr sz="2800" kern="1200">
                <a:solidFill>
                  <a:srgbClr val="000099"/>
                </a:solidFill>
                <a:latin typeface="+mn-lt"/>
                <a:ea typeface="+mn-ea"/>
                <a:cs typeface="+mn-cs"/>
              </a:defRPr>
            </a:lvl1pPr>
            <a:lvl2pPr marL="730250" indent="-273050" algn="l" rtl="0" eaLnBrk="1" fontAlgn="base" hangingPunct="1">
              <a:lnSpc>
                <a:spcPct val="105000"/>
              </a:lnSpc>
              <a:spcBef>
                <a:spcPct val="10000"/>
              </a:spcBef>
              <a:spcAft>
                <a:spcPct val="10000"/>
              </a:spcAft>
              <a:buClr>
                <a:schemeClr val="accent2"/>
              </a:buClr>
              <a:buSzPct val="90000"/>
              <a:buFont typeface="Wingdings" panose="05000000000000000000" pitchFamily="2" charset="2"/>
              <a:buChar char=""/>
              <a:defRPr sz="2400" kern="1200">
                <a:solidFill>
                  <a:srgbClr val="003300"/>
                </a:solidFill>
                <a:latin typeface="+mn-lt"/>
                <a:ea typeface="+mn-ea"/>
                <a:cs typeface="+mn-cs"/>
              </a:defRPr>
            </a:lvl2pPr>
            <a:lvl3pPr marL="995363" indent="-228600" algn="l" rtl="0" eaLnBrk="1" fontAlgn="base" hangingPunct="1">
              <a:lnSpc>
                <a:spcPct val="105000"/>
              </a:lnSpc>
              <a:spcBef>
                <a:spcPct val="10000"/>
              </a:spcBef>
              <a:spcAft>
                <a:spcPct val="10000"/>
              </a:spcAft>
              <a:buClr>
                <a:srgbClr val="E66C7D"/>
              </a:buClr>
              <a:buFont typeface="Arial" panose="020B0604020202020204" pitchFamily="34" charset="0"/>
              <a:buChar char="▪"/>
              <a:defRPr sz="2000" kern="1200">
                <a:solidFill>
                  <a:srgbClr val="663300"/>
                </a:solidFill>
                <a:latin typeface="+mn-lt"/>
                <a:ea typeface="+mn-ea"/>
                <a:cs typeface="+mn-cs"/>
              </a:defRPr>
            </a:lvl3pPr>
            <a:lvl4pPr marL="1216025" indent="-182563" algn="l" rtl="0" eaLnBrk="1" fontAlgn="base" hangingPunct="1">
              <a:lnSpc>
                <a:spcPct val="105000"/>
              </a:lnSpc>
              <a:spcBef>
                <a:spcPct val="10000"/>
              </a:spcBef>
              <a:spcAft>
                <a:spcPct val="10000"/>
              </a:spcAft>
              <a:buClr>
                <a:srgbClr val="6BB76D"/>
              </a:buClr>
              <a:buFont typeface="Arial" panose="020B0604020202020204" pitchFamily="34" charset="0"/>
              <a:buChar char="▪"/>
              <a:defRPr kern="1200">
                <a:solidFill>
                  <a:srgbClr val="CC9900"/>
                </a:solidFill>
                <a:latin typeface="+mn-lt"/>
                <a:ea typeface="+mn-ea"/>
                <a:cs typeface="+mn-cs"/>
              </a:defRPr>
            </a:lvl4pPr>
            <a:lvl5pPr marL="1425575" indent="-182563" algn="l" rtl="0" eaLnBrk="1" fontAlgn="base" hangingPunct="1">
              <a:lnSpc>
                <a:spcPct val="105000"/>
              </a:lnSpc>
              <a:spcBef>
                <a:spcPct val="10000"/>
              </a:spcBef>
              <a:spcAft>
                <a:spcPct val="10000"/>
              </a:spcAft>
              <a:buClr>
                <a:srgbClr val="E88651"/>
              </a:buClr>
              <a:buFont typeface="Wingdings 3" panose="05040102010807070707" pitchFamily="18" charset="2"/>
              <a:buChar char=""/>
              <a:defRPr lang="en-US" sz="16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sz="1800" kern="1200" baseline="0">
                <a:solidFill>
                  <a:schemeClr val="tx1"/>
                </a:solidFill>
                <a:latin typeface="+mn-lt"/>
                <a:ea typeface="+mn-ea"/>
                <a:cs typeface="+mn-cs"/>
              </a:defRPr>
            </a:lvl9pPr>
            <a:extLst/>
          </a:lstStyle>
          <a:p>
            <a:pPr>
              <a:lnSpc>
                <a:spcPct val="100000"/>
              </a:lnSpc>
              <a:spcBef>
                <a:spcPts val="0"/>
              </a:spcBef>
              <a:spcAft>
                <a:spcPts val="0"/>
              </a:spcAft>
              <a:buFont typeface="Wingdings" panose="05000000000000000000" pitchFamily="2" charset="2"/>
              <a:buChar char="Ø"/>
            </a:pPr>
            <a:r>
              <a:rPr lang="en-US" sz="2400" b="1" smtClean="0"/>
              <a:t>Tối ưu truy vấn</a:t>
            </a:r>
            <a:endParaRPr lang="en-US" sz="2400" b="1" dirty="0" smtClean="0"/>
          </a:p>
        </p:txBody>
      </p:sp>
      <p:sp>
        <p:nvSpPr>
          <p:cNvPr id="2" name="Up Arrow 1"/>
          <p:cNvSpPr/>
          <p:nvPr/>
        </p:nvSpPr>
        <p:spPr>
          <a:xfrm>
            <a:off x="2274332" y="2570437"/>
            <a:ext cx="641484" cy="59764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62829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xfrm>
            <a:off x="31141" y="623124"/>
            <a:ext cx="8932863" cy="639763"/>
          </a:xfrm>
        </p:spPr>
        <p:txBody>
          <a:bodyPr>
            <a:normAutofit/>
          </a:bodyPr>
          <a:lstStyle/>
          <a:p>
            <a:r>
              <a:rPr lang="en-US" sz="2800" smtClean="0"/>
              <a:t>Độ phức tạp của các thao tác cơ bản</a:t>
            </a:r>
            <a:endParaRPr lang="en-US" sz="2800" dirty="0"/>
          </a:p>
        </p:txBody>
      </p:sp>
      <p:sp>
        <p:nvSpPr>
          <p:cNvPr id="14338" name="Rectangle 2"/>
          <p:cNvSpPr>
            <a:spLocks noGrp="1" noChangeArrowheads="1"/>
          </p:cNvSpPr>
          <p:nvPr>
            <p:ph idx="4294967295"/>
          </p:nvPr>
        </p:nvSpPr>
        <p:spPr>
          <a:xfrm>
            <a:off x="14572" y="1440468"/>
            <a:ext cx="4032130" cy="2102649"/>
          </a:xfrm>
          <a:noFill/>
          <a:ln/>
        </p:spPr>
        <p:txBody>
          <a:bodyPr/>
          <a:lstStyle/>
          <a:p>
            <a:r>
              <a:rPr lang="en-US" smtClean="0">
                <a:solidFill>
                  <a:schemeClr val="tx2"/>
                </a:solidFill>
              </a:rPr>
              <a:t>Giả sử:</a:t>
            </a:r>
            <a:endParaRPr lang="en-US" dirty="0">
              <a:solidFill>
                <a:schemeClr val="tx2"/>
              </a:solidFill>
            </a:endParaRPr>
          </a:p>
          <a:p>
            <a:pPr lvl="1"/>
            <a:r>
              <a:rPr lang="en-US" i="1" smtClean="0">
                <a:solidFill>
                  <a:schemeClr val="tx2"/>
                </a:solidFill>
              </a:rPr>
              <a:t>n là bản số (card) của quan hệ</a:t>
            </a:r>
            <a:endParaRPr lang="en-US" i="1" dirty="0">
              <a:solidFill>
                <a:schemeClr val="tx2"/>
              </a:solidFill>
            </a:endParaRPr>
          </a:p>
          <a:p>
            <a:pPr lvl="1"/>
            <a:r>
              <a:rPr lang="en-US" smtClean="0">
                <a:solidFill>
                  <a:schemeClr val="tx2"/>
                </a:solidFill>
              </a:rPr>
              <a:t>duyệt tuần tự</a:t>
            </a:r>
            <a:endParaRPr lang="en-US" dirty="0">
              <a:solidFill>
                <a:schemeClr val="tx2"/>
              </a:solidFill>
            </a:endParaRPr>
          </a:p>
        </p:txBody>
      </p:sp>
      <p:pic>
        <p:nvPicPr>
          <p:cNvPr id="2" name="Picture 1"/>
          <p:cNvPicPr>
            <a:picLocks noChangeAspect="1"/>
          </p:cNvPicPr>
          <p:nvPr/>
        </p:nvPicPr>
        <p:blipFill>
          <a:blip r:embed="rId3"/>
          <a:stretch>
            <a:fillRect/>
          </a:stretch>
        </p:blipFill>
        <p:spPr>
          <a:xfrm>
            <a:off x="4161617" y="1655911"/>
            <a:ext cx="4679080" cy="4104456"/>
          </a:xfrm>
          <a:prstGeom prst="rect">
            <a:avLst/>
          </a:prstGeom>
        </p:spPr>
      </p:pic>
      <p:sp>
        <p:nvSpPr>
          <p:cNvPr id="3" name="TextBox 2"/>
          <p:cNvSpPr txBox="1"/>
          <p:nvPr/>
        </p:nvSpPr>
        <p:spPr>
          <a:xfrm>
            <a:off x="7596336" y="1255801"/>
            <a:ext cx="881973" cy="400110"/>
          </a:xfrm>
          <a:prstGeom prst="rect">
            <a:avLst/>
          </a:prstGeom>
          <a:noFill/>
        </p:spPr>
        <p:txBody>
          <a:bodyPr wrap="none" rtlCol="0">
            <a:spAutoFit/>
          </a:bodyPr>
          <a:lstStyle/>
          <a:p>
            <a:r>
              <a:rPr lang="en-US" smtClean="0">
                <a:solidFill>
                  <a:srgbClr val="00B0F0"/>
                </a:solidFill>
              </a:rPr>
              <a:t>(Ozsu)</a:t>
            </a:r>
            <a:endParaRPr lang="en-US">
              <a:solidFill>
                <a:srgbClr val="00B0F0"/>
              </a:solidFill>
            </a:endParaRPr>
          </a:p>
        </p:txBody>
      </p:sp>
    </p:spTree>
    <p:extLst>
      <p:ext uri="{BB962C8B-B14F-4D97-AF65-F5344CB8AC3E}">
        <p14:creationId xmlns:p14="http://schemas.microsoft.com/office/powerpoint/2010/main" val="112265302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43233" y="762637"/>
            <a:ext cx="5800367" cy="5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457200" indent="-457200" eaLnBrk="1" hangingPunct="1">
              <a:buFont typeface="Wingdings" panose="05000000000000000000" pitchFamily="2" charset="2"/>
              <a:buChar char="v"/>
              <a:defRPr/>
            </a:pPr>
            <a:r>
              <a:rPr lang="en-US" sz="2400" b="1" i="1" kern="0" smtClean="0">
                <a:solidFill>
                  <a:srgbClr val="333399"/>
                </a:solidFill>
                <a:latin typeface="Arial"/>
              </a:rPr>
              <a:t>Xử lý truy vấn</a:t>
            </a:r>
          </a:p>
        </p:txBody>
      </p:sp>
      <p:sp>
        <p:nvSpPr>
          <p:cNvPr id="7" name="TextBox 6"/>
          <p:cNvSpPr txBox="1"/>
          <p:nvPr/>
        </p:nvSpPr>
        <p:spPr>
          <a:xfrm>
            <a:off x="307528" y="1476678"/>
            <a:ext cx="4165618" cy="1938992"/>
          </a:xfrm>
          <a:prstGeom prst="rect">
            <a:avLst/>
          </a:prstGeom>
          <a:noFill/>
        </p:spPr>
        <p:txBody>
          <a:bodyPr wrap="square" rtlCol="0">
            <a:spAutoFit/>
          </a:bodyPr>
          <a:lstStyle/>
          <a:p>
            <a:pPr eaLnBrk="1" fontAlgn="auto" hangingPunct="1">
              <a:spcBef>
                <a:spcPts val="0"/>
              </a:spcBef>
              <a:spcAft>
                <a:spcPts val="0"/>
              </a:spcAft>
            </a:pPr>
            <a:r>
              <a:rPr lang="en-US" sz="2400" i="1" smtClean="0">
                <a:solidFill>
                  <a:prstClr val="black"/>
                </a:solidFill>
                <a:latin typeface="Constantia"/>
              </a:rPr>
              <a:t>Là quá trình thực hiện từ khi nhận câu truy vấn bậc cao (SQL) tới khi có được  phương án thực hiện phù hợp để đưa ra kết quả</a:t>
            </a:r>
            <a:endParaRPr lang="en-US" sz="2400" i="1">
              <a:solidFill>
                <a:prstClr val="black"/>
              </a:solidFill>
              <a:latin typeface="Constantia"/>
            </a:endParaRPr>
          </a:p>
        </p:txBody>
      </p:sp>
      <p:sp>
        <p:nvSpPr>
          <p:cNvPr id="8" name="Rectangle 2"/>
          <p:cNvSpPr txBox="1">
            <a:spLocks noChangeArrowheads="1"/>
          </p:cNvSpPr>
          <p:nvPr/>
        </p:nvSpPr>
        <p:spPr bwMode="auto">
          <a:xfrm>
            <a:off x="307528" y="3718053"/>
            <a:ext cx="5800367" cy="5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457200" indent="-457200" eaLnBrk="1" hangingPunct="1">
              <a:buFont typeface="Wingdings" panose="05000000000000000000" pitchFamily="2" charset="2"/>
              <a:buChar char="v"/>
              <a:defRPr/>
            </a:pPr>
            <a:r>
              <a:rPr lang="en-US" sz="2400" b="1" i="1" kern="0" smtClean="0">
                <a:solidFill>
                  <a:srgbClr val="333399"/>
                </a:solidFill>
                <a:latin typeface="Arial"/>
              </a:rPr>
              <a:t>Tối ưu hóa truy vấn</a:t>
            </a:r>
          </a:p>
        </p:txBody>
      </p:sp>
      <p:sp>
        <p:nvSpPr>
          <p:cNvPr id="9" name="TextBox 8"/>
          <p:cNvSpPr txBox="1"/>
          <p:nvPr/>
        </p:nvSpPr>
        <p:spPr>
          <a:xfrm>
            <a:off x="307528" y="4541122"/>
            <a:ext cx="4165618" cy="1200329"/>
          </a:xfrm>
          <a:prstGeom prst="rect">
            <a:avLst/>
          </a:prstGeom>
          <a:noFill/>
        </p:spPr>
        <p:txBody>
          <a:bodyPr wrap="square" rtlCol="0">
            <a:spAutoFit/>
          </a:bodyPr>
          <a:lstStyle/>
          <a:p>
            <a:pPr eaLnBrk="1" fontAlgn="auto" hangingPunct="1">
              <a:spcBef>
                <a:spcPts val="0"/>
              </a:spcBef>
              <a:spcAft>
                <a:spcPts val="0"/>
              </a:spcAft>
            </a:pPr>
            <a:r>
              <a:rPr lang="en-US" sz="2400" i="1" smtClean="0">
                <a:solidFill>
                  <a:prstClr val="black"/>
                </a:solidFill>
                <a:latin typeface="Constantia"/>
              </a:rPr>
              <a:t>Là việc tìm ra một phương án tương đương nhưng có chi phí nhỏ nhất.</a:t>
            </a:r>
            <a:endParaRPr lang="en-US" sz="2400" i="1">
              <a:solidFill>
                <a:prstClr val="black"/>
              </a:solidFill>
              <a:latin typeface="Constantia"/>
            </a:endParaRPr>
          </a:p>
        </p:txBody>
      </p:sp>
      <p:pic>
        <p:nvPicPr>
          <p:cNvPr id="10" name="Picture 9"/>
          <p:cNvPicPr>
            <a:picLocks noChangeAspect="1"/>
          </p:cNvPicPr>
          <p:nvPr/>
        </p:nvPicPr>
        <p:blipFill>
          <a:blip r:embed="rId2"/>
          <a:stretch>
            <a:fillRect/>
          </a:stretch>
        </p:blipFill>
        <p:spPr>
          <a:xfrm>
            <a:off x="5148064" y="1034312"/>
            <a:ext cx="3761462" cy="4596238"/>
          </a:xfrm>
          <a:prstGeom prst="rect">
            <a:avLst/>
          </a:prstGeom>
        </p:spPr>
      </p:pic>
      <p:sp>
        <p:nvSpPr>
          <p:cNvPr id="11" name="Left Brace 10"/>
          <p:cNvSpPr/>
          <p:nvPr/>
        </p:nvSpPr>
        <p:spPr>
          <a:xfrm>
            <a:off x="4473146" y="1390396"/>
            <a:ext cx="602910" cy="25993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p:cNvSpPr/>
          <p:nvPr/>
        </p:nvSpPr>
        <p:spPr>
          <a:xfrm>
            <a:off x="5063095" y="3483757"/>
            <a:ext cx="155448" cy="228354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Arrow 13"/>
          <p:cNvSpPr/>
          <p:nvPr/>
        </p:nvSpPr>
        <p:spPr>
          <a:xfrm>
            <a:off x="4473146" y="4541122"/>
            <a:ext cx="458894" cy="2831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p:cNvSpPr>
            <a:spLocks noGrp="1" noChangeArrowheads="1"/>
          </p:cNvSpPr>
          <p:nvPr>
            <p:ph type="title"/>
          </p:nvPr>
        </p:nvSpPr>
        <p:spPr>
          <a:xfrm>
            <a:off x="120650" y="9525"/>
            <a:ext cx="8932863" cy="639763"/>
          </a:xfrm>
        </p:spPr>
        <p:txBody>
          <a:bodyPr>
            <a:normAutofit fontScale="90000"/>
          </a:bodyPr>
          <a:lstStyle/>
          <a:p>
            <a:r>
              <a:rPr lang="en-US" dirty="0"/>
              <a:t>8</a:t>
            </a:r>
            <a:r>
              <a:rPr lang="en-US" smtClean="0"/>
              <a:t>. Xử lý truy vấn trong DDBMS</a:t>
            </a:r>
            <a:endParaRPr lang="en-US" dirty="0"/>
          </a:p>
        </p:txBody>
      </p:sp>
    </p:spTree>
    <p:extLst>
      <p:ext uri="{BB962C8B-B14F-4D97-AF65-F5344CB8AC3E}">
        <p14:creationId xmlns:p14="http://schemas.microsoft.com/office/powerpoint/2010/main" val="262013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animBg="1"/>
      <p:bldP spid="12" grpId="0" animBg="1"/>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title"/>
          </p:nvPr>
        </p:nvSpPr>
        <p:spPr/>
        <p:txBody>
          <a:bodyPr>
            <a:normAutofit fontScale="90000"/>
          </a:bodyPr>
          <a:lstStyle/>
          <a:p>
            <a:r>
              <a:rPr lang="en-US"/>
              <a:t>8</a:t>
            </a:r>
            <a:r>
              <a:rPr lang="en-US" smtClean="0"/>
              <a:t>. Tối ưu truy vấn</a:t>
            </a:r>
            <a:endParaRPr lang="en-US" dirty="0"/>
          </a:p>
        </p:txBody>
      </p:sp>
      <p:sp>
        <p:nvSpPr>
          <p:cNvPr id="13314" name="Rectangle 2"/>
          <p:cNvSpPr>
            <a:spLocks noGrp="1" noChangeArrowheads="1"/>
          </p:cNvSpPr>
          <p:nvPr>
            <p:ph idx="1"/>
          </p:nvPr>
        </p:nvSpPr>
        <p:spPr/>
        <p:txBody>
          <a:bodyPr/>
          <a:lstStyle/>
          <a:p>
            <a:pPr>
              <a:spcBef>
                <a:spcPts val="0"/>
              </a:spcBef>
              <a:spcAft>
                <a:spcPts val="136"/>
              </a:spcAft>
            </a:pPr>
            <a:r>
              <a:rPr lang="en-US" smtClean="0"/>
              <a:t>Tối thiểu chi phí</a:t>
            </a:r>
            <a:endParaRPr lang="en-US" dirty="0" smtClean="0"/>
          </a:p>
          <a:p>
            <a:pPr marL="457200" lvl="1" indent="0">
              <a:spcBef>
                <a:spcPts val="0"/>
              </a:spcBef>
              <a:spcAft>
                <a:spcPts val="136"/>
              </a:spcAft>
              <a:buNone/>
            </a:pPr>
            <a:r>
              <a:rPr lang="en-US" dirty="0" smtClean="0"/>
              <a:t>		I/O cost + CPU cost + </a:t>
            </a:r>
            <a:r>
              <a:rPr lang="en-US" smtClean="0"/>
              <a:t>communication cost</a:t>
            </a:r>
          </a:p>
          <a:p>
            <a:pPr marL="438150" lvl="1" indent="-319088">
              <a:spcBef>
                <a:spcPts val="0"/>
              </a:spcBef>
              <a:spcAft>
                <a:spcPts val="136"/>
              </a:spcAft>
              <a:buClr>
                <a:schemeClr val="accent1"/>
              </a:buClr>
              <a:buSzPct val="80000"/>
              <a:buFont typeface="Wingdings 2" panose="05020102010507070707" pitchFamily="18" charset="2"/>
              <a:buChar char=""/>
            </a:pPr>
            <a:r>
              <a:rPr lang="en-US" sz="2800" smtClean="0">
                <a:solidFill>
                  <a:srgbClr val="000099"/>
                </a:solidFill>
              </a:rPr>
              <a:t>Tối đa thông lượng(hiệu năng)</a:t>
            </a:r>
            <a:endParaRPr lang="en-US" sz="2800">
              <a:solidFill>
                <a:srgbClr val="000099"/>
              </a:solidFill>
            </a:endParaRPr>
          </a:p>
          <a:p>
            <a:pPr marL="457200" lvl="1" indent="0">
              <a:spcBef>
                <a:spcPts val="0"/>
              </a:spcBef>
              <a:spcAft>
                <a:spcPts val="136"/>
              </a:spcAft>
              <a:buNone/>
            </a:pPr>
            <a:endParaRPr lang="en-US" dirty="0" smtClean="0"/>
          </a:p>
          <a:p>
            <a:pPr>
              <a:spcBef>
                <a:spcPts val="0"/>
              </a:spcBef>
              <a:spcAft>
                <a:spcPts val="136"/>
              </a:spcAft>
            </a:pPr>
            <a:r>
              <a:rPr lang="en-US" smtClean="0"/>
              <a:t>Các môi trường phân tán khác nhau có thể ảnh hưởng tới trọng số các thành phần</a:t>
            </a:r>
            <a:endParaRPr lang="en-US" dirty="0" smtClean="0"/>
          </a:p>
          <a:p>
            <a:pPr lvl="1">
              <a:spcBef>
                <a:spcPts val="0"/>
              </a:spcBef>
              <a:spcAft>
                <a:spcPts val="136"/>
              </a:spcAft>
            </a:pPr>
            <a:r>
              <a:rPr lang="en-US" smtClean="0"/>
              <a:t>Mạng diện rộng</a:t>
            </a:r>
            <a:endParaRPr lang="en-US" dirty="0" smtClean="0"/>
          </a:p>
          <a:p>
            <a:pPr lvl="2">
              <a:spcBef>
                <a:spcPts val="0"/>
              </a:spcBef>
              <a:spcAft>
                <a:spcPts val="136"/>
              </a:spcAft>
            </a:pPr>
            <a:r>
              <a:rPr lang="en-US" smtClean="0"/>
              <a:t>chi phí truyền thông là rất lớn(chủ đạo), </a:t>
            </a:r>
          </a:p>
          <a:p>
            <a:pPr lvl="2">
              <a:spcBef>
                <a:spcPts val="0"/>
              </a:spcBef>
              <a:spcAft>
                <a:spcPts val="136"/>
              </a:spcAft>
            </a:pPr>
            <a:r>
              <a:rPr lang="en-US" smtClean="0"/>
              <a:t>chi phí tính toán là nhỏ trong tổng chi phí</a:t>
            </a:r>
            <a:endParaRPr lang="en-US" dirty="0" smtClean="0"/>
          </a:p>
          <a:p>
            <a:pPr lvl="1">
              <a:spcBef>
                <a:spcPts val="0"/>
              </a:spcBef>
              <a:spcAft>
                <a:spcPts val="136"/>
              </a:spcAft>
            </a:pPr>
            <a:r>
              <a:rPr lang="en-US" smtClean="0"/>
              <a:t>Mạng cục bộ</a:t>
            </a:r>
            <a:endParaRPr lang="en-US" dirty="0" smtClean="0"/>
          </a:p>
          <a:p>
            <a:pPr lvl="2">
              <a:spcBef>
                <a:spcPts val="0"/>
              </a:spcBef>
              <a:spcAft>
                <a:spcPts val="136"/>
              </a:spcAft>
            </a:pPr>
            <a:r>
              <a:rPr lang="en-US" smtClean="0"/>
              <a:t>Chi phí truyền thông không quá lớn</a:t>
            </a:r>
            <a:endParaRPr lang="en-US" dirty="0" smtClean="0"/>
          </a:p>
          <a:p>
            <a:pPr lvl="2">
              <a:spcBef>
                <a:spcPts val="0"/>
              </a:spcBef>
              <a:spcAft>
                <a:spcPts val="136"/>
              </a:spcAft>
            </a:pPr>
            <a:r>
              <a:rPr lang="en-US" smtClean="0"/>
              <a:t>Chi phí tính toán có ý nghĩa trong Tổng chi phí</a:t>
            </a:r>
            <a:endParaRPr lang="en-US" dirty="0" smtClean="0"/>
          </a:p>
        </p:txBody>
      </p:sp>
    </p:spTree>
    <p:extLst>
      <p:ext uri="{BB962C8B-B14F-4D97-AF65-F5344CB8AC3E}">
        <p14:creationId xmlns:p14="http://schemas.microsoft.com/office/powerpoint/2010/main" val="18973573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4">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31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title"/>
          </p:nvPr>
        </p:nvSpPr>
        <p:spPr/>
        <p:txBody>
          <a:bodyPr>
            <a:normAutofit fontScale="90000"/>
          </a:bodyPr>
          <a:lstStyle/>
          <a:p>
            <a:r>
              <a:rPr lang="en-US"/>
              <a:t>8</a:t>
            </a:r>
            <a:r>
              <a:rPr lang="en-US" smtClean="0"/>
              <a:t>. Tối ưu truy vấn</a:t>
            </a:r>
            <a:endParaRPr lang="en-US" dirty="0"/>
          </a:p>
        </p:txBody>
      </p:sp>
      <p:sp>
        <p:nvSpPr>
          <p:cNvPr id="7" name="Rectangle 6"/>
          <p:cNvSpPr/>
          <p:nvPr/>
        </p:nvSpPr>
        <p:spPr>
          <a:xfrm>
            <a:off x="336208" y="1007839"/>
            <a:ext cx="8807791" cy="2071977"/>
          </a:xfrm>
          <a:prstGeom prst="rect">
            <a:avLst/>
          </a:prstGeom>
        </p:spPr>
        <p:txBody>
          <a:bodyPr wrap="square">
            <a:spAutoFit/>
          </a:bodyPr>
          <a:lstStyle/>
          <a:p>
            <a:pPr>
              <a:lnSpc>
                <a:spcPct val="107000"/>
              </a:lnSpc>
              <a:spcAft>
                <a:spcPts val="800"/>
              </a:spcAft>
            </a:pPr>
            <a:r>
              <a:rPr lang="en-US" sz="1800" b="1" i="1" smtClean="0">
                <a:solidFill>
                  <a:schemeClr val="tx1"/>
                </a:solidFill>
                <a:ea typeface="Calibri" panose="020F0502020204030204" pitchFamily="34" charset="0"/>
                <a:cs typeface="Times New Roman" panose="02020603050405020304" pitchFamily="18" charset="0"/>
              </a:rPr>
              <a:t>Bài tập : </a:t>
            </a:r>
            <a:r>
              <a:rPr lang="en-US" sz="1800" smtClean="0">
                <a:solidFill>
                  <a:schemeClr val="tx1"/>
                </a:solidFill>
                <a:ea typeface="Calibri" panose="020F0502020204030204" pitchFamily="34" charset="0"/>
                <a:cs typeface="Times New Roman" panose="02020603050405020304" pitchFamily="18" charset="0"/>
              </a:rPr>
              <a:t>SV </a:t>
            </a:r>
            <a:r>
              <a:rPr lang="en-US" sz="1800">
                <a:solidFill>
                  <a:schemeClr val="tx1"/>
                </a:solidFill>
                <a:ea typeface="Calibri" panose="020F0502020204030204" pitchFamily="34" charset="0"/>
                <a:cs typeface="Times New Roman" panose="02020603050405020304" pitchFamily="18" charset="0"/>
              </a:rPr>
              <a:t>(Masv, Hoten, Matruong), SVDIEM(Masv, DiemTB), SV_XH(Masv, hoatdong): dữ liệu về việc sinh viên tham gia hoạt động xã hội: tình nguyện, hiến máu nhân </a:t>
            </a:r>
            <a:r>
              <a:rPr lang="en-US" sz="1800">
                <a:solidFill>
                  <a:schemeClr val="tx1"/>
                </a:solidFill>
                <a:ea typeface="Calibri" panose="020F0502020204030204" pitchFamily="34" charset="0"/>
                <a:cs typeface="Times New Roman" panose="02020603050405020304" pitchFamily="18" charset="0"/>
              </a:rPr>
              <a:t>đạo</a:t>
            </a:r>
            <a:r>
              <a:rPr lang="en-US" sz="1800" smtClean="0">
                <a:solidFill>
                  <a:schemeClr val="tx1"/>
                </a:solidFill>
                <a:ea typeface="Calibri" panose="020F0502020204030204" pitchFamily="34" charset="0"/>
                <a:cs typeface="Times New Roman" panose="02020603050405020304" pitchFamily="18" charset="0"/>
              </a:rPr>
              <a:t>,...; Hệ </a:t>
            </a:r>
            <a:r>
              <a:rPr lang="en-US" sz="1800">
                <a:solidFill>
                  <a:schemeClr val="tx1"/>
                </a:solidFill>
                <a:ea typeface="Calibri" panose="020F0502020204030204" pitchFamily="34" charset="0"/>
                <a:cs typeface="Times New Roman" panose="02020603050405020304" pitchFamily="18" charset="0"/>
              </a:rPr>
              <a:t>phân tán gồm 3 trạm: Site A, Site B, và Site C</a:t>
            </a:r>
            <a:endParaRPr lang="en-US" sz="140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mtClean="0">
                <a:solidFill>
                  <a:schemeClr val="tx1"/>
                </a:solidFill>
                <a:ea typeface="Calibri" panose="020F0502020204030204" pitchFamily="34" charset="0"/>
                <a:cs typeface="Times New Roman" panose="02020603050405020304" pitchFamily="18" charset="0"/>
              </a:rPr>
              <a:t>SELECT </a:t>
            </a:r>
            <a:r>
              <a:rPr lang="en-US">
                <a:solidFill>
                  <a:schemeClr val="tx1"/>
                </a:solidFill>
                <a:ea typeface="Calibri" panose="020F0502020204030204" pitchFamily="34" charset="0"/>
                <a:cs typeface="Times New Roman" panose="02020603050405020304" pitchFamily="18" charset="0"/>
              </a:rPr>
              <a:t>SV.Masv, Hoten FROM SV, SVDIEM, SV_XH WHERE (DiemTB &gt;=8) AND (Hoatdong = “hiến máu nhân đạo”) AND (SV.Masv = SVDIEM.Masv) AND (SV.Masv = </a:t>
            </a:r>
            <a:r>
              <a:rPr lang="en-US">
                <a:solidFill>
                  <a:schemeClr val="tx1"/>
                </a:solidFill>
                <a:ea typeface="Calibri" panose="020F0502020204030204" pitchFamily="34" charset="0"/>
                <a:cs typeface="Times New Roman" panose="02020603050405020304" pitchFamily="18" charset="0"/>
              </a:rPr>
              <a:t>SVXH.Masv</a:t>
            </a:r>
            <a:r>
              <a:rPr lang="en-US" smtClean="0">
                <a:solidFill>
                  <a:schemeClr val="tx1"/>
                </a:solidFill>
                <a:ea typeface="Calibri" panose="020F0502020204030204" pitchFamily="34" charset="0"/>
                <a:cs typeface="Times New Roman" panose="02020603050405020304" pitchFamily="18" charset="0"/>
              </a:rPr>
              <a:t>)</a:t>
            </a:r>
            <a:endParaRPr lang="en-US" sz="160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683568" y="3240087"/>
            <a:ext cx="5943600" cy="638175"/>
          </a:xfrm>
          <a:prstGeom prst="rect">
            <a:avLst/>
          </a:prstGeom>
          <a:noFill/>
          <a:ln>
            <a:noFill/>
          </a:ln>
        </p:spPr>
      </p:pic>
      <p:sp>
        <p:nvSpPr>
          <p:cNvPr id="9" name="TextBox 8"/>
          <p:cNvSpPr txBox="1"/>
          <p:nvPr/>
        </p:nvSpPr>
        <p:spPr>
          <a:xfrm>
            <a:off x="539552" y="4104183"/>
            <a:ext cx="8280920" cy="1015663"/>
          </a:xfrm>
          <a:prstGeom prst="rect">
            <a:avLst/>
          </a:prstGeom>
          <a:noFill/>
        </p:spPr>
        <p:txBody>
          <a:bodyPr wrap="square" rtlCol="0">
            <a:spAutoFit/>
          </a:bodyPr>
          <a:lstStyle/>
          <a:p>
            <a:pPr marL="0" lvl="3"/>
            <a:r>
              <a:rPr lang="en-US" smtClean="0">
                <a:solidFill>
                  <a:schemeClr val="tx1"/>
                </a:solidFill>
                <a:ea typeface="Calibri" panose="020F0502020204030204" pitchFamily="34" charset="0"/>
                <a:cs typeface="Times New Roman" panose="02020603050405020304" pitchFamily="18" charset="0"/>
              </a:rPr>
              <a:t>1. Hãy </a:t>
            </a:r>
            <a:r>
              <a:rPr lang="en-US">
                <a:solidFill>
                  <a:schemeClr val="tx1"/>
                </a:solidFill>
                <a:ea typeface="Calibri" panose="020F0502020204030204" pitchFamily="34" charset="0"/>
                <a:cs typeface="Times New Roman" panose="02020603050405020304" pitchFamily="18" charset="0"/>
              </a:rPr>
              <a:t>dùng các </a:t>
            </a:r>
            <a:r>
              <a:rPr lang="en-US">
                <a:solidFill>
                  <a:schemeClr val="tx1"/>
                </a:solidFill>
                <a:ea typeface="Calibri" panose="020F0502020204030204" pitchFamily="34" charset="0"/>
                <a:cs typeface="Times New Roman" panose="02020603050405020304" pitchFamily="18" charset="0"/>
              </a:rPr>
              <a:t>quy </a:t>
            </a:r>
            <a:r>
              <a:rPr lang="en-US" smtClean="0">
                <a:solidFill>
                  <a:schemeClr val="tx1"/>
                </a:solidFill>
                <a:ea typeface="Calibri" panose="020F0502020204030204" pitchFamily="34" charset="0"/>
                <a:cs typeface="Times New Roman" panose="02020603050405020304" pitchFamily="18" charset="0"/>
              </a:rPr>
              <a:t>tắc (</a:t>
            </a:r>
            <a:r>
              <a:rPr lang="en-US">
                <a:solidFill>
                  <a:schemeClr val="tx1"/>
                </a:solidFill>
                <a:ea typeface="Calibri" panose="020F0502020204030204" pitchFamily="34" charset="0"/>
                <a:cs typeface="Times New Roman" panose="02020603050405020304" pitchFamily="18" charset="0"/>
              </a:rPr>
              <a:t>luật) để tối ưu câu truy vấn nói trên  (minh họa các bước bằng cây truy vấn)</a:t>
            </a:r>
            <a:endParaRPr lang="en-US" sz="160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145536779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title"/>
          </p:nvPr>
        </p:nvSpPr>
        <p:spPr/>
        <p:txBody>
          <a:bodyPr>
            <a:normAutofit fontScale="90000"/>
          </a:bodyPr>
          <a:lstStyle/>
          <a:p>
            <a:r>
              <a:rPr lang="en-US"/>
              <a:t>8</a:t>
            </a:r>
            <a:r>
              <a:rPr lang="en-US" smtClean="0"/>
              <a:t>. Tối ưu truy vấn</a:t>
            </a:r>
            <a:endParaRPr lang="en-US" dirty="0"/>
          </a:p>
        </p:txBody>
      </p:sp>
      <p:sp>
        <p:nvSpPr>
          <p:cNvPr id="2" name="Rectangle 1"/>
          <p:cNvSpPr/>
          <p:nvPr/>
        </p:nvSpPr>
        <p:spPr>
          <a:xfrm>
            <a:off x="323528" y="1079847"/>
            <a:ext cx="8280920" cy="4146776"/>
          </a:xfrm>
          <a:prstGeom prst="rect">
            <a:avLst/>
          </a:prstGeom>
        </p:spPr>
        <p:txBody>
          <a:bodyPr wrap="square">
            <a:spAutoFit/>
          </a:bodyPr>
          <a:lstStyle/>
          <a:p>
            <a:pPr>
              <a:lnSpc>
                <a:spcPct val="107000"/>
              </a:lnSpc>
              <a:spcAft>
                <a:spcPts val="800"/>
              </a:spcAft>
            </a:pPr>
            <a:r>
              <a:rPr lang="en-US" smtClean="0">
                <a:solidFill>
                  <a:schemeClr val="tx1"/>
                </a:solidFill>
                <a:ea typeface="Calibri" panose="020F0502020204030204" pitchFamily="34" charset="0"/>
                <a:cs typeface="Times New Roman" panose="02020603050405020304" pitchFamily="18" charset="0"/>
              </a:rPr>
              <a:t>2. Với</a:t>
            </a:r>
            <a:r>
              <a:rPr lang="en-US" smtClean="0">
                <a:ea typeface="Calibri" panose="020F0502020204030204" pitchFamily="34" charset="0"/>
                <a:cs typeface="Times New Roman" panose="02020603050405020304" pitchFamily="18" charset="0"/>
              </a:rPr>
              <a:t> </a:t>
            </a:r>
            <a:r>
              <a:rPr lang="en-US">
                <a:solidFill>
                  <a:schemeClr val="tx1"/>
                </a:solidFill>
                <a:ea typeface="Calibri" panose="020F0502020204030204" pitchFamily="34" charset="0"/>
                <a:cs typeface="Times New Roman" panose="02020603050405020304" pitchFamily="18" charset="0"/>
              </a:rPr>
              <a:t>phương án logic tìm được trong </a:t>
            </a:r>
            <a:r>
              <a:rPr lang="en-US">
                <a:solidFill>
                  <a:schemeClr val="tx1"/>
                </a:solidFill>
                <a:ea typeface="Calibri" panose="020F0502020204030204" pitchFamily="34" charset="0"/>
                <a:cs typeface="Times New Roman" panose="02020603050405020304" pitchFamily="18" charset="0"/>
              </a:rPr>
              <a:t>phần </a:t>
            </a:r>
            <a:r>
              <a:rPr lang="en-US" smtClean="0">
                <a:solidFill>
                  <a:schemeClr val="tx1"/>
                </a:solidFill>
                <a:ea typeface="Calibri" panose="020F0502020204030204" pitchFamily="34" charset="0"/>
                <a:cs typeface="Times New Roman" panose="02020603050405020304" pitchFamily="18" charset="0"/>
              </a:rPr>
              <a:t>1, </a:t>
            </a:r>
            <a:r>
              <a:rPr lang="en-US">
                <a:solidFill>
                  <a:schemeClr val="tx1"/>
                </a:solidFill>
                <a:ea typeface="Calibri" panose="020F0502020204030204" pitchFamily="34" charset="0"/>
                <a:cs typeface="Times New Roman" panose="02020603050405020304" pitchFamily="18" charset="0"/>
              </a:rPr>
              <a:t>hãy tính chi phí thực hiện truy vấn đó với giả thiết :</a:t>
            </a:r>
            <a:endParaRPr lang="en-US" sz="180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Times New Roman" panose="02020603050405020304" pitchFamily="18" charset="0"/>
              <a:buChar char="-"/>
            </a:pPr>
            <a:r>
              <a:rPr lang="en-US">
                <a:solidFill>
                  <a:schemeClr val="tx1"/>
                </a:solidFill>
                <a:latin typeface="Cambria Math" panose="02040503050406030204" pitchFamily="18" charset="0"/>
                <a:ea typeface="Calibri" panose="020F0502020204030204" pitchFamily="34" charset="0"/>
                <a:cs typeface="Cambria Math" panose="02040503050406030204" pitchFamily="18" charset="0"/>
              </a:rPr>
              <a:t>SV1, SVD1, SV_XH1 lưu trú tại site A; SV2, SVD2, SV_XH2 lưu trú tại </a:t>
            </a:r>
            <a:r>
              <a:rPr lang="en-US">
                <a:solidFill>
                  <a:schemeClr val="tx1"/>
                </a:solidFill>
                <a:latin typeface="Cambria Math" panose="02040503050406030204" pitchFamily="18" charset="0"/>
                <a:ea typeface="Calibri" panose="020F0502020204030204" pitchFamily="34" charset="0"/>
                <a:cs typeface="Cambria Math" panose="02040503050406030204" pitchFamily="18" charset="0"/>
              </a:rPr>
              <a:t>site </a:t>
            </a:r>
            <a:r>
              <a:rPr lang="en-US" smtClean="0">
                <a:solidFill>
                  <a:schemeClr val="tx1"/>
                </a:solidFill>
                <a:latin typeface="Cambria Math" panose="02040503050406030204" pitchFamily="18" charset="0"/>
                <a:ea typeface="Calibri" panose="020F0502020204030204" pitchFamily="34" charset="0"/>
                <a:cs typeface="Cambria Math" panose="02040503050406030204" pitchFamily="18" charset="0"/>
              </a:rPr>
              <a:t>B,  Kết </a:t>
            </a:r>
            <a:r>
              <a:rPr lang="en-US">
                <a:solidFill>
                  <a:schemeClr val="tx1"/>
                </a:solidFill>
                <a:latin typeface="Cambria Math" panose="02040503050406030204" pitchFamily="18" charset="0"/>
                <a:ea typeface="Calibri" panose="020F0502020204030204" pitchFamily="34" charset="0"/>
                <a:cs typeface="Cambria Math" panose="02040503050406030204" pitchFamily="18" charset="0"/>
              </a:rPr>
              <a:t>quả lưu trên site C</a:t>
            </a:r>
            <a:endParaRPr lang="en-US" sz="180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Times New Roman" panose="02020603050405020304" pitchFamily="18" charset="0"/>
              <a:buChar char="-"/>
            </a:pPr>
            <a:r>
              <a:rPr lang="en-US">
                <a:solidFill>
                  <a:schemeClr val="tx1"/>
                </a:solidFill>
                <a:ea typeface="Calibri" panose="020F0502020204030204" pitchFamily="34" charset="0"/>
                <a:cs typeface="Times New Roman" panose="02020603050405020304" pitchFamily="18" charset="0"/>
              </a:rPr>
              <a:t>Phương án thực thi phân tán: dữ liệu được tính toán tại các site cục bộ, sau đó chuyển kết quả về site C để tổng hợp</a:t>
            </a:r>
            <a:endParaRPr lang="en-US" sz="180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Times New Roman" panose="02020603050405020304" pitchFamily="18" charset="0"/>
              <a:buChar char="-"/>
            </a:pPr>
            <a:r>
              <a:rPr lang="en-US">
                <a:solidFill>
                  <a:schemeClr val="tx1"/>
                </a:solidFill>
                <a:ea typeface="Calibri" panose="020F0502020204030204" pitchFamily="34" charset="0"/>
                <a:cs typeface="Times New Roman" panose="02020603050405020304" pitchFamily="18" charset="0"/>
              </a:rPr>
              <a:t>Chi phí cơ bản: </a:t>
            </a:r>
            <a:endParaRPr lang="en-US" sz="180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0"/>
              </a:spcAft>
              <a:buFont typeface="Wingdings" panose="05000000000000000000" pitchFamily="2" charset="2"/>
              <a:buChar char=""/>
              <a:tabLst>
                <a:tab pos="914400" algn="l"/>
              </a:tabLst>
            </a:pPr>
            <a:r>
              <a:rPr lang="en-US">
                <a:solidFill>
                  <a:schemeClr val="tx1"/>
                </a:solidFill>
                <a:ea typeface="Calibri" panose="020F0502020204030204" pitchFamily="34" charset="0"/>
                <a:cs typeface="Times New Roman" panose="02020603050405020304" pitchFamily="18" charset="0"/>
              </a:rPr>
              <a:t>Card(SV) = 2000, Card(SV1)=Card(SV2) = 1000; có 30 sinh viên hiến máu trên mỗi mảnh (10 trên mỗi mảnh); có 100 sinh viên có điểm &gt;=8 trên mỗi mảnh</a:t>
            </a:r>
            <a:endParaRPr lang="en-US" sz="180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Wingdings" panose="05000000000000000000" pitchFamily="2" charset="2"/>
              <a:buChar char=""/>
              <a:tabLst>
                <a:tab pos="914400" algn="l"/>
              </a:tabLst>
            </a:pPr>
            <a:r>
              <a:rPr lang="en-US">
                <a:solidFill>
                  <a:schemeClr val="tx1"/>
                </a:solidFill>
                <a:ea typeface="Calibri" panose="020F0502020204030204" pitchFamily="34" charset="0"/>
                <a:cs typeface="Times New Roman" panose="02020603050405020304" pitchFamily="18" charset="0"/>
              </a:rPr>
              <a:t>Truy xuất 1 bộ = 1(đơn vị); Truyền 1 bộ giữa 2 trạm = 20 (đơn </a:t>
            </a:r>
            <a:r>
              <a:rPr lang="en-US">
                <a:solidFill>
                  <a:schemeClr val="tx1"/>
                </a:solidFill>
                <a:ea typeface="Calibri" panose="020F0502020204030204" pitchFamily="34" charset="0"/>
                <a:cs typeface="Times New Roman" panose="02020603050405020304" pitchFamily="18" charset="0"/>
              </a:rPr>
              <a:t>vị</a:t>
            </a:r>
            <a:r>
              <a:rPr lang="en-US" smtClean="0">
                <a:solidFill>
                  <a:schemeClr val="tx1"/>
                </a:solidFill>
                <a:ea typeface="Calibri" panose="020F0502020204030204" pitchFamily="34" charset="0"/>
                <a:cs typeface="Times New Roman" panose="02020603050405020304" pitchFamily="18" charset="0"/>
              </a:rPr>
              <a:t>); các chi phí của thao tác khác coi như không đáng kể</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272870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smtClean="0">
                <a:latin typeface="Book Antiqua"/>
              </a:rPr>
              <a:t>Ch.x/</a:t>
            </a:r>
            <a:fld id="{D01B99BC-F82C-D046-99BD-FBA1D66F1CB4}" type="slidenum">
              <a:rPr lang="en-US" smtClean="0">
                <a:latin typeface="Book Antiqua"/>
              </a:rPr>
              <a:pPr/>
              <a:t>33</a:t>
            </a:fld>
            <a:endParaRPr lang="en-US" dirty="0">
              <a:latin typeface="Book Antiqua"/>
            </a:endParaRPr>
          </a:p>
        </p:txBody>
      </p:sp>
    </p:spTree>
    <p:extLst>
      <p:ext uri="{BB962C8B-B14F-4D97-AF65-F5344CB8AC3E}">
        <p14:creationId xmlns:p14="http://schemas.microsoft.com/office/powerpoint/2010/main" val="37067103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r>
              <a:rPr lang="en-US" dirty="0"/>
              <a:t>8</a:t>
            </a:r>
            <a:r>
              <a:rPr lang="en-US" smtClean="0"/>
              <a:t>. Xử lý truy vấn trong DDBMS</a:t>
            </a:r>
            <a:endParaRPr lang="en-US" dirty="0"/>
          </a:p>
        </p:txBody>
      </p:sp>
      <p:sp>
        <p:nvSpPr>
          <p:cNvPr id="6147" name="Rectangle 3"/>
          <p:cNvSpPr>
            <a:spLocks noChangeArrowheads="1"/>
          </p:cNvSpPr>
          <p:nvPr/>
        </p:nvSpPr>
        <p:spPr bwMode="auto">
          <a:xfrm>
            <a:off x="402977" y="1747457"/>
            <a:ext cx="2404052" cy="371055"/>
          </a:xfrm>
          <a:prstGeom prst="rect">
            <a:avLst/>
          </a:prstGeom>
          <a:noFill/>
          <a:ln w="12700">
            <a:noFill/>
            <a:miter lim="800000"/>
            <a:headEnd/>
            <a:tailEnd/>
          </a:ln>
          <a:effectLst/>
        </p:spPr>
        <p:txBody>
          <a:bodyPr wrap="none" lIns="85501" tIns="42001" rIns="85501" bIns="42001">
            <a:prstTxWarp prst="textNoShape">
              <a:avLst/>
            </a:prstTxWarp>
            <a:spAutoFit/>
          </a:bodyPr>
          <a:lstStyle/>
          <a:p>
            <a:r>
              <a:rPr lang="en-US" sz="1860" dirty="0">
                <a:solidFill>
                  <a:schemeClr val="tx2"/>
                </a:solidFill>
                <a:latin typeface="Book Antiqua"/>
              </a:rPr>
              <a:t>high level user query</a:t>
            </a:r>
          </a:p>
        </p:txBody>
      </p:sp>
      <p:sp>
        <p:nvSpPr>
          <p:cNvPr id="6148" name="Rectangle 4"/>
          <p:cNvSpPr>
            <a:spLocks noChangeArrowheads="1"/>
          </p:cNvSpPr>
          <p:nvPr/>
        </p:nvSpPr>
        <p:spPr bwMode="auto">
          <a:xfrm>
            <a:off x="925457" y="2946079"/>
            <a:ext cx="1423977" cy="852023"/>
          </a:xfrm>
          <a:prstGeom prst="rect">
            <a:avLst/>
          </a:prstGeom>
          <a:solidFill>
            <a:schemeClr val="accent4">
              <a:lumMod val="90000"/>
              <a:lumOff val="10000"/>
            </a:schemeClr>
          </a:solidFill>
          <a:ln w="19050">
            <a:solidFill>
              <a:schemeClr val="tx2"/>
            </a:solidFill>
            <a:miter lim="800000"/>
            <a:headEnd/>
            <a:tailEnd/>
          </a:ln>
          <a:effectLst/>
        </p:spPr>
        <p:txBody>
          <a:bodyPr wrap="none" anchor="ctr">
            <a:prstTxWarp prst="textNoShape">
              <a:avLst/>
            </a:prstTxWarp>
          </a:bodyPr>
          <a:lstStyle/>
          <a:p>
            <a:endParaRPr lang="en-US" sz="1329" dirty="0">
              <a:latin typeface="Arial"/>
            </a:endParaRPr>
          </a:p>
        </p:txBody>
      </p:sp>
      <p:sp>
        <p:nvSpPr>
          <p:cNvPr id="6149" name="Rectangle 5"/>
          <p:cNvSpPr>
            <a:spLocks noChangeArrowheads="1"/>
          </p:cNvSpPr>
          <p:nvPr/>
        </p:nvSpPr>
        <p:spPr bwMode="auto">
          <a:xfrm>
            <a:off x="1201569" y="3098012"/>
            <a:ext cx="900470" cy="468727"/>
          </a:xfrm>
          <a:prstGeom prst="rect">
            <a:avLst/>
          </a:prstGeom>
          <a:noFill/>
          <a:ln w="12700">
            <a:noFill/>
            <a:miter lim="800000"/>
            <a:headEnd/>
            <a:tailEnd/>
          </a:ln>
          <a:effectLst/>
        </p:spPr>
        <p:txBody>
          <a:bodyPr wrap="none" lIns="60118" tIns="29532" rIns="60118" bIns="29532">
            <a:prstTxWarp prst="textNoShape">
              <a:avLst/>
            </a:prstTxWarp>
            <a:spAutoFit/>
          </a:bodyPr>
          <a:lstStyle/>
          <a:p>
            <a:r>
              <a:rPr lang="en-US" sz="1329" b="1" dirty="0">
                <a:solidFill>
                  <a:schemeClr val="bg2">
                    <a:lumMod val="20000"/>
                    <a:lumOff val="80000"/>
                  </a:schemeClr>
                </a:solidFill>
                <a:latin typeface="Book Antiqua"/>
              </a:rPr>
              <a:t>query</a:t>
            </a:r>
          </a:p>
          <a:p>
            <a:r>
              <a:rPr lang="en-US" sz="1329" b="1" dirty="0">
                <a:solidFill>
                  <a:schemeClr val="bg2">
                    <a:lumMod val="20000"/>
                    <a:lumOff val="80000"/>
                  </a:schemeClr>
                </a:solidFill>
                <a:latin typeface="Book Antiqua"/>
              </a:rPr>
              <a:t>processor </a:t>
            </a:r>
          </a:p>
        </p:txBody>
      </p:sp>
      <p:sp>
        <p:nvSpPr>
          <p:cNvPr id="6156" name="Line 12"/>
          <p:cNvSpPr>
            <a:spLocks noChangeShapeType="1"/>
          </p:cNvSpPr>
          <p:nvPr/>
        </p:nvSpPr>
        <p:spPr bwMode="auto">
          <a:xfrm>
            <a:off x="1620223" y="2112057"/>
            <a:ext cx="0" cy="834022"/>
          </a:xfrm>
          <a:prstGeom prst="line">
            <a:avLst/>
          </a:prstGeom>
          <a:noFill/>
          <a:ln w="19050">
            <a:solidFill>
              <a:schemeClr val="tx2"/>
            </a:solidFill>
            <a:round/>
            <a:headEnd/>
            <a:tailEnd type="triangle" w="lg" len="lg"/>
          </a:ln>
          <a:effectLst/>
        </p:spPr>
        <p:txBody>
          <a:bodyPr wrap="none" lIns="86401" tIns="43201" rIns="86401" bIns="43201" anchor="ctr">
            <a:prstTxWarp prst="textNoShape">
              <a:avLst/>
            </a:prstTxWarp>
          </a:bodyPr>
          <a:lstStyle/>
          <a:p>
            <a:endParaRPr lang="en-US" sz="1329" dirty="0">
              <a:latin typeface="Arial"/>
            </a:endParaRPr>
          </a:p>
        </p:txBody>
      </p:sp>
      <p:sp>
        <p:nvSpPr>
          <p:cNvPr id="6157" name="Line 13"/>
          <p:cNvSpPr>
            <a:spLocks noChangeShapeType="1"/>
          </p:cNvSpPr>
          <p:nvPr/>
        </p:nvSpPr>
        <p:spPr bwMode="auto">
          <a:xfrm>
            <a:off x="1620223" y="3804103"/>
            <a:ext cx="0" cy="924025"/>
          </a:xfrm>
          <a:prstGeom prst="line">
            <a:avLst/>
          </a:prstGeom>
          <a:noFill/>
          <a:ln w="19050">
            <a:solidFill>
              <a:schemeClr val="tx2"/>
            </a:solidFill>
            <a:round/>
            <a:headEnd/>
            <a:tailEnd type="triangle" w="lg" len="lg"/>
          </a:ln>
          <a:effectLst/>
        </p:spPr>
        <p:txBody>
          <a:bodyPr wrap="none" lIns="86401" tIns="43201" rIns="86401" bIns="43201" anchor="ctr">
            <a:prstTxWarp prst="textNoShape">
              <a:avLst/>
            </a:prstTxWarp>
          </a:bodyPr>
          <a:lstStyle/>
          <a:p>
            <a:endParaRPr lang="en-US" sz="1329" dirty="0">
              <a:latin typeface="Arial"/>
            </a:endParaRPr>
          </a:p>
        </p:txBody>
      </p:sp>
      <p:sp>
        <p:nvSpPr>
          <p:cNvPr id="6159" name="Text Box 15"/>
          <p:cNvSpPr txBox="1">
            <a:spLocks noChangeArrowheads="1"/>
          </p:cNvSpPr>
          <p:nvPr/>
        </p:nvSpPr>
        <p:spPr bwMode="auto">
          <a:xfrm>
            <a:off x="435722" y="4896271"/>
            <a:ext cx="2369001" cy="496332"/>
          </a:xfrm>
          <a:prstGeom prst="rect">
            <a:avLst/>
          </a:prstGeom>
          <a:noFill/>
          <a:ln w="12700">
            <a:noFill/>
            <a:miter lim="800000"/>
            <a:headEnd/>
            <a:tailEnd/>
          </a:ln>
          <a:effectLst/>
        </p:spPr>
        <p:txBody>
          <a:bodyPr wrap="none" lIns="86401" tIns="43201" rIns="86401" bIns="43201">
            <a:prstTxWarp prst="textNoShape">
              <a:avLst/>
            </a:prstTxWarp>
            <a:spAutoFit/>
          </a:bodyPr>
          <a:lstStyle/>
          <a:p>
            <a:r>
              <a:rPr lang="en-US" sz="1329" dirty="0">
                <a:solidFill>
                  <a:schemeClr val="tx2"/>
                </a:solidFill>
                <a:latin typeface="Book Antiqua"/>
              </a:rPr>
              <a:t>Low-level data manipulation</a:t>
            </a:r>
          </a:p>
          <a:p>
            <a:r>
              <a:rPr lang="en-US" sz="1329" dirty="0">
                <a:solidFill>
                  <a:schemeClr val="tx2"/>
                </a:solidFill>
                <a:latin typeface="Book Antiqua"/>
              </a:rPr>
              <a:t> commands for D-DBMS</a:t>
            </a:r>
          </a:p>
        </p:txBody>
      </p:sp>
      <p:sp>
        <p:nvSpPr>
          <p:cNvPr id="7" name="Left Brace 6"/>
          <p:cNvSpPr/>
          <p:nvPr/>
        </p:nvSpPr>
        <p:spPr>
          <a:xfrm>
            <a:off x="3083141" y="1907974"/>
            <a:ext cx="735712" cy="292823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Arrow 7"/>
          <p:cNvSpPr/>
          <p:nvPr/>
        </p:nvSpPr>
        <p:spPr>
          <a:xfrm>
            <a:off x="2483768" y="3312095"/>
            <a:ext cx="560432" cy="2546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3604632" y="1128952"/>
            <a:ext cx="4581525" cy="4486275"/>
          </a:xfrm>
          <a:prstGeom prst="rect">
            <a:avLst/>
          </a:prstGeom>
        </p:spPr>
      </p:pic>
      <p:sp>
        <p:nvSpPr>
          <p:cNvPr id="4" name="TextBox 3"/>
          <p:cNvSpPr txBox="1"/>
          <p:nvPr/>
        </p:nvSpPr>
        <p:spPr>
          <a:xfrm>
            <a:off x="4809199" y="5904383"/>
            <a:ext cx="2172390" cy="338554"/>
          </a:xfrm>
          <a:prstGeom prst="rect">
            <a:avLst/>
          </a:prstGeom>
          <a:noFill/>
        </p:spPr>
        <p:txBody>
          <a:bodyPr wrap="none" rtlCol="0">
            <a:spAutoFit/>
          </a:bodyPr>
          <a:lstStyle/>
          <a:p>
            <a:r>
              <a:rPr lang="en-US" sz="1600" b="1" i="1" smtClean="0">
                <a:solidFill>
                  <a:srgbClr val="0070C0"/>
                </a:solidFill>
              </a:rPr>
              <a:t>Các mức xử lý truy vấn</a:t>
            </a:r>
            <a:endParaRPr lang="en-US" sz="1600" b="1" i="1">
              <a:solidFill>
                <a:srgbClr val="0070C0"/>
              </a:solidFill>
            </a:endParaRPr>
          </a:p>
        </p:txBody>
      </p:sp>
      <p:sp>
        <p:nvSpPr>
          <p:cNvPr id="13" name="Rectangle 2"/>
          <p:cNvSpPr txBox="1">
            <a:spLocks noChangeArrowheads="1"/>
          </p:cNvSpPr>
          <p:nvPr/>
        </p:nvSpPr>
        <p:spPr bwMode="auto">
          <a:xfrm>
            <a:off x="143233" y="762637"/>
            <a:ext cx="5800367" cy="5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457200" indent="-457200" eaLnBrk="1" hangingPunct="1">
              <a:buFont typeface="Wingdings" panose="05000000000000000000" pitchFamily="2" charset="2"/>
              <a:buChar char="v"/>
              <a:defRPr/>
            </a:pPr>
            <a:r>
              <a:rPr lang="en-US" sz="2400" b="1" i="1" kern="0" smtClean="0">
                <a:solidFill>
                  <a:srgbClr val="333399"/>
                </a:solidFill>
                <a:latin typeface="Arial"/>
              </a:rPr>
              <a:t>Xử lý truy </a:t>
            </a:r>
            <a:r>
              <a:rPr lang="en-US" sz="2400" b="1" i="1" kern="0" smtClean="0">
                <a:solidFill>
                  <a:srgbClr val="333399"/>
                </a:solidFill>
                <a:latin typeface="Arial"/>
              </a:rPr>
              <a:t>vấn phân tán</a:t>
            </a:r>
            <a:endParaRPr lang="en-US" sz="2400" b="1" i="1" kern="0" smtClean="0">
              <a:solidFill>
                <a:srgbClr val="333399"/>
              </a:solidFill>
              <a:latin typeface="Arial"/>
            </a:endParaRPr>
          </a:p>
        </p:txBody>
      </p:sp>
    </p:spTree>
    <p:extLst>
      <p:ext uri="{BB962C8B-B14F-4D97-AF65-F5344CB8AC3E}">
        <p14:creationId xmlns:p14="http://schemas.microsoft.com/office/powerpoint/2010/main" val="17031637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solidFill>
                  <a:srgbClr val="04617B">
                    <a:shade val="90000"/>
                  </a:srgbClr>
                </a:solidFill>
              </a:rPr>
              <a:pPr>
                <a:defRPr/>
              </a:pPr>
              <a:t>5</a:t>
            </a:fld>
            <a:endParaRPr lang="en-US" altLang="en-US">
              <a:solidFill>
                <a:srgbClr val="04617B">
                  <a:shade val="90000"/>
                </a:srgbClr>
              </a:solidFill>
            </a:endParaRPr>
          </a:p>
        </p:txBody>
      </p:sp>
      <p:sp>
        <p:nvSpPr>
          <p:cNvPr id="7" name="Footer Placeholder 6"/>
          <p:cNvSpPr>
            <a:spLocks noGrp="1"/>
          </p:cNvSpPr>
          <p:nvPr>
            <p:ph type="ftr" sz="quarter" idx="11"/>
          </p:nvPr>
        </p:nvSpPr>
        <p:spPr/>
        <p:txBody>
          <a:bodyPr/>
          <a:lstStyle/>
          <a:p>
            <a:pPr>
              <a:defRPr/>
            </a:pPr>
            <a:r>
              <a:rPr lang="en-US" altLang="en-US" smtClean="0">
                <a:solidFill>
                  <a:srgbClr val="04617B">
                    <a:shade val="90000"/>
                  </a:srgbClr>
                </a:solidFill>
              </a:rPr>
              <a:t>Khoa CNTT</a:t>
            </a:r>
            <a:endParaRPr lang="en-US" altLang="en-US">
              <a:solidFill>
                <a:srgbClr val="04617B">
                  <a:shade val="90000"/>
                </a:srgbClr>
              </a:solidFill>
            </a:endParaRPr>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solidFill>
                  <a:srgbClr val="04617B">
                    <a:shade val="90000"/>
                  </a:srgbClr>
                </a:solidFill>
              </a:rPr>
              <a:pPr>
                <a:defRPr/>
              </a:pPr>
              <a:t>11:34:51</a:t>
            </a:fld>
            <a:endParaRPr lang="en-US" altLang="en-US">
              <a:solidFill>
                <a:srgbClr val="04617B">
                  <a:shade val="90000"/>
                </a:srgbClr>
              </a:solidFill>
            </a:endParaRPr>
          </a:p>
        </p:txBody>
      </p:sp>
      <p:sp>
        <p:nvSpPr>
          <p:cNvPr id="10" name="TextBox 9"/>
          <p:cNvSpPr txBox="1"/>
          <p:nvPr/>
        </p:nvSpPr>
        <p:spPr>
          <a:xfrm>
            <a:off x="6760964" y="114263"/>
            <a:ext cx="2327672" cy="300082"/>
          </a:xfrm>
          <a:prstGeom prst="rect">
            <a:avLst/>
          </a:prstGeom>
          <a:noFill/>
        </p:spPr>
        <p:txBody>
          <a:bodyPr wrap="square" rtlCol="0">
            <a:spAutoFit/>
          </a:bodyPr>
          <a:lstStyle/>
          <a:p>
            <a:pPr eaLnBrk="1" hangingPunct="1">
              <a:spcBef>
                <a:spcPct val="50000"/>
              </a:spcBef>
            </a:pPr>
            <a:r>
              <a:rPr lang="vi-VN" sz="1350" i="1" smtClean="0">
                <a:solidFill>
                  <a:srgbClr val="FFFF00"/>
                </a:solidFill>
                <a:latin typeface="Tahoma" pitchFamily="34" charset="0"/>
              </a:rPr>
              <a:t>CSDL phân tán</a:t>
            </a:r>
            <a:endParaRPr lang="vi-VN" sz="1350" i="1">
              <a:solidFill>
                <a:srgbClr val="FFFF00"/>
              </a:solidFill>
              <a:latin typeface="Tahoma" pitchFamily="34" charset="0"/>
            </a:endParaRPr>
          </a:p>
        </p:txBody>
      </p:sp>
      <p:pic>
        <p:nvPicPr>
          <p:cNvPr id="11" name="Picture 3"/>
          <p:cNvPicPr preferRelativeResize="0">
            <a:picLocks noChangeArrowheads="1"/>
          </p:cNvPicPr>
          <p:nvPr/>
        </p:nvPicPr>
        <p:blipFill>
          <a:blip r:embed="rId2" cstate="print"/>
          <a:srcRect/>
          <a:stretch>
            <a:fillRect/>
          </a:stretch>
        </p:blipFill>
        <p:spPr bwMode="auto">
          <a:xfrm flipV="1">
            <a:off x="35402" y="638948"/>
            <a:ext cx="9144000" cy="34289"/>
          </a:xfrm>
          <a:prstGeom prst="rect">
            <a:avLst/>
          </a:prstGeom>
          <a:noFill/>
        </p:spPr>
      </p:pic>
      <p:sp>
        <p:nvSpPr>
          <p:cNvPr id="9" name="Rectangle 2"/>
          <p:cNvSpPr txBox="1">
            <a:spLocks noChangeArrowheads="1"/>
          </p:cNvSpPr>
          <p:nvPr/>
        </p:nvSpPr>
        <p:spPr bwMode="auto">
          <a:xfrm>
            <a:off x="107425" y="1240315"/>
            <a:ext cx="8198375" cy="4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342900" indent="-342900" eaLnBrk="1" hangingPunct="1">
              <a:buFont typeface="Wingdings" panose="05000000000000000000" pitchFamily="2" charset="2"/>
              <a:buChar char="v"/>
              <a:defRPr/>
            </a:pPr>
            <a:endParaRPr lang="en-US" sz="1800" kern="0">
              <a:solidFill>
                <a:srgbClr val="333399"/>
              </a:solidFill>
              <a:latin typeface="Arial"/>
            </a:endParaRPr>
          </a:p>
        </p:txBody>
      </p:sp>
      <p:sp>
        <p:nvSpPr>
          <p:cNvPr id="12" name="Rectangle 11"/>
          <p:cNvSpPr/>
          <p:nvPr/>
        </p:nvSpPr>
        <p:spPr>
          <a:xfrm>
            <a:off x="8431" y="91180"/>
            <a:ext cx="3068469" cy="323165"/>
          </a:xfrm>
          <a:prstGeom prst="rect">
            <a:avLst/>
          </a:prstGeom>
        </p:spPr>
        <p:txBody>
          <a:bodyPr wrap="none">
            <a:spAutoFit/>
          </a:bodyPr>
          <a:lstStyle/>
          <a:p>
            <a:pPr algn="ctr" eaLnBrk="1" hangingPunct="1">
              <a:spcBef>
                <a:spcPct val="50000"/>
              </a:spcBef>
            </a:pPr>
            <a:r>
              <a:rPr lang="en-US" sz="1500" b="1">
                <a:solidFill>
                  <a:srgbClr val="002060"/>
                </a:solidFill>
                <a:latin typeface="Tahoma" pitchFamily="34" charset="0"/>
              </a:rPr>
              <a:t>8</a:t>
            </a:r>
            <a:r>
              <a:rPr lang="vi-VN" sz="1500" b="1">
                <a:solidFill>
                  <a:srgbClr val="002060"/>
                </a:solidFill>
                <a:latin typeface="Tahoma" pitchFamily="34" charset="0"/>
              </a:rPr>
              <a:t>-</a:t>
            </a:r>
            <a:r>
              <a:rPr lang="en-US" sz="1500" b="1">
                <a:solidFill>
                  <a:srgbClr val="002060"/>
                </a:solidFill>
                <a:latin typeface="Tahoma" pitchFamily="34" charset="0"/>
              </a:rPr>
              <a:t>Xử lý truy vấn và tối ưu hóa</a:t>
            </a:r>
          </a:p>
        </p:txBody>
      </p:sp>
      <p:sp>
        <p:nvSpPr>
          <p:cNvPr id="13" name="Rectangle 2"/>
          <p:cNvSpPr txBox="1">
            <a:spLocks noChangeArrowheads="1"/>
          </p:cNvSpPr>
          <p:nvPr/>
        </p:nvSpPr>
        <p:spPr bwMode="auto">
          <a:xfrm>
            <a:off x="63671" y="934712"/>
            <a:ext cx="4350275" cy="4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342900" indent="-342900" eaLnBrk="1" hangingPunct="1">
              <a:buFont typeface="Wingdings" panose="05000000000000000000" pitchFamily="2" charset="2"/>
              <a:buChar char="v"/>
              <a:defRPr/>
            </a:pPr>
            <a:r>
              <a:rPr lang="en-US" sz="1800" b="1" i="1" kern="0">
                <a:solidFill>
                  <a:srgbClr val="333399"/>
                </a:solidFill>
                <a:latin typeface="Arial"/>
              </a:rPr>
              <a:t>Các bước xử lý truy vấn</a:t>
            </a:r>
          </a:p>
        </p:txBody>
      </p:sp>
      <p:pic>
        <p:nvPicPr>
          <p:cNvPr id="4" name="Picture 3"/>
          <p:cNvPicPr>
            <a:picLocks noChangeAspect="1"/>
          </p:cNvPicPr>
          <p:nvPr/>
        </p:nvPicPr>
        <p:blipFill>
          <a:blip r:embed="rId3"/>
          <a:stretch>
            <a:fillRect/>
          </a:stretch>
        </p:blipFill>
        <p:spPr>
          <a:xfrm>
            <a:off x="5397717" y="1752204"/>
            <a:ext cx="3193256" cy="3579019"/>
          </a:xfrm>
          <a:prstGeom prst="rect">
            <a:avLst/>
          </a:prstGeom>
        </p:spPr>
      </p:pic>
      <p:sp>
        <p:nvSpPr>
          <p:cNvPr id="5" name="TextBox 4"/>
          <p:cNvSpPr txBox="1"/>
          <p:nvPr/>
        </p:nvSpPr>
        <p:spPr>
          <a:xfrm>
            <a:off x="457200" y="1659104"/>
            <a:ext cx="1244828" cy="369332"/>
          </a:xfrm>
          <a:prstGeom prst="rect">
            <a:avLst/>
          </a:prstGeom>
          <a:noFill/>
        </p:spPr>
        <p:txBody>
          <a:bodyPr wrap="none" rtlCol="0">
            <a:spAutoFit/>
          </a:bodyPr>
          <a:lstStyle/>
          <a:p>
            <a:pPr marL="257175" indent="-257175" eaLnBrk="1" fontAlgn="auto" hangingPunct="1">
              <a:spcBef>
                <a:spcPts val="0"/>
              </a:spcBef>
              <a:spcAft>
                <a:spcPts val="0"/>
              </a:spcAft>
              <a:buFont typeface="Wingdings" panose="05000000000000000000" pitchFamily="2" charset="2"/>
              <a:buChar char="q"/>
            </a:pPr>
            <a:r>
              <a:rPr lang="en-US" sz="1800" b="1" i="1">
                <a:solidFill>
                  <a:prstClr val="black"/>
                </a:solidFill>
                <a:latin typeface="Constantia"/>
              </a:rPr>
              <a:t>Bước 1:</a:t>
            </a:r>
          </a:p>
        </p:txBody>
      </p:sp>
      <p:sp>
        <p:nvSpPr>
          <p:cNvPr id="14" name="TextBox 13"/>
          <p:cNvSpPr txBox="1"/>
          <p:nvPr/>
        </p:nvSpPr>
        <p:spPr>
          <a:xfrm>
            <a:off x="624073" y="2045617"/>
            <a:ext cx="4470442" cy="646331"/>
          </a:xfrm>
          <a:prstGeom prst="rect">
            <a:avLst/>
          </a:prstGeom>
          <a:noFill/>
        </p:spPr>
        <p:txBody>
          <a:bodyPr wrap="square" rtlCol="0">
            <a:spAutoFit/>
          </a:bodyPr>
          <a:lstStyle/>
          <a:p>
            <a:pPr marL="257175" indent="-257175" eaLnBrk="1" fontAlgn="auto" hangingPunct="1">
              <a:spcBef>
                <a:spcPts val="0"/>
              </a:spcBef>
              <a:spcAft>
                <a:spcPts val="0"/>
              </a:spcAft>
              <a:buFont typeface="Courier New" panose="02070309020205020404" pitchFamily="49" charset="0"/>
              <a:buChar char="o"/>
            </a:pPr>
            <a:r>
              <a:rPr lang="en-US" sz="1800" b="1" i="1">
                <a:solidFill>
                  <a:srgbClr val="000000"/>
                </a:solidFill>
                <a:latin typeface="ArialMT"/>
              </a:rPr>
              <a:t>Scan</a:t>
            </a:r>
            <a:r>
              <a:rPr lang="en-US" sz="1800" b="1" i="1">
                <a:solidFill>
                  <a:prstClr val="black"/>
                </a:solidFill>
                <a:latin typeface="Constantia"/>
              </a:rPr>
              <a:t>: </a:t>
            </a:r>
            <a:r>
              <a:rPr lang="en-US" sz="1800">
                <a:solidFill>
                  <a:prstClr val="black"/>
                </a:solidFill>
                <a:latin typeface="Constantia"/>
              </a:rPr>
              <a:t>Xác định các từ khóa của ngôn ngữ SQL, tên thuộc tính, tên quan hệ.</a:t>
            </a:r>
          </a:p>
        </p:txBody>
      </p:sp>
      <p:sp>
        <p:nvSpPr>
          <p:cNvPr id="15" name="Rectangle 14"/>
          <p:cNvSpPr/>
          <p:nvPr/>
        </p:nvSpPr>
        <p:spPr>
          <a:xfrm>
            <a:off x="644014" y="2697453"/>
            <a:ext cx="4572000" cy="369332"/>
          </a:xfrm>
          <a:prstGeom prst="rect">
            <a:avLst/>
          </a:prstGeom>
        </p:spPr>
        <p:txBody>
          <a:bodyPr>
            <a:spAutoFit/>
          </a:bodyPr>
          <a:lstStyle/>
          <a:p>
            <a:pPr marL="214313" indent="-214313" eaLnBrk="1" fontAlgn="auto" hangingPunct="1">
              <a:spcBef>
                <a:spcPts val="0"/>
              </a:spcBef>
              <a:spcAft>
                <a:spcPts val="0"/>
              </a:spcAft>
              <a:buFont typeface="Courier New" panose="02070309020205020404" pitchFamily="49" charset="0"/>
              <a:buChar char="o"/>
            </a:pPr>
            <a:r>
              <a:rPr lang="en-US" sz="1800" b="1" i="1">
                <a:solidFill>
                  <a:srgbClr val="000000"/>
                </a:solidFill>
                <a:latin typeface="ArialMT"/>
              </a:rPr>
              <a:t>Parse: </a:t>
            </a:r>
            <a:r>
              <a:rPr lang="en-US" sz="1800">
                <a:solidFill>
                  <a:srgbClr val="000000"/>
                </a:solidFill>
                <a:latin typeface="ArialMT"/>
              </a:rPr>
              <a:t>Kiểm tra cú pháp câu truy vấn</a:t>
            </a:r>
            <a:endParaRPr lang="en-US" sz="1800">
              <a:solidFill>
                <a:prstClr val="black"/>
              </a:solidFill>
              <a:latin typeface="Constantia"/>
            </a:endParaRPr>
          </a:p>
        </p:txBody>
      </p:sp>
      <p:sp>
        <p:nvSpPr>
          <p:cNvPr id="17" name="Rectangle 16"/>
          <p:cNvSpPr/>
          <p:nvPr/>
        </p:nvSpPr>
        <p:spPr>
          <a:xfrm>
            <a:off x="644014" y="3094224"/>
            <a:ext cx="4430559" cy="1708160"/>
          </a:xfrm>
          <a:prstGeom prst="rect">
            <a:avLst/>
          </a:prstGeom>
        </p:spPr>
        <p:txBody>
          <a:bodyPr wrap="square">
            <a:spAutoFit/>
          </a:bodyPr>
          <a:lstStyle/>
          <a:p>
            <a:pPr marL="214313" indent="-214313" eaLnBrk="1" fontAlgn="auto" hangingPunct="1">
              <a:spcBef>
                <a:spcPts val="0"/>
              </a:spcBef>
              <a:spcAft>
                <a:spcPts val="0"/>
              </a:spcAft>
              <a:buFont typeface="Courier New" panose="02070309020205020404" pitchFamily="49" charset="0"/>
              <a:buChar char="o"/>
            </a:pPr>
            <a:r>
              <a:rPr lang="en-US" sz="1800" b="1" i="1">
                <a:solidFill>
                  <a:prstClr val="black"/>
                </a:solidFill>
                <a:latin typeface="Constantia"/>
              </a:rPr>
              <a:t>Validate:</a:t>
            </a:r>
          </a:p>
          <a:p>
            <a:pPr marL="600075" lvl="1" indent="-257175" eaLnBrk="1" fontAlgn="auto" hangingPunct="1">
              <a:spcBef>
                <a:spcPts val="900"/>
              </a:spcBef>
              <a:spcAft>
                <a:spcPts val="0"/>
              </a:spcAft>
              <a:buFont typeface="Arial" panose="020B0604020202020204" pitchFamily="34" charset="0"/>
              <a:buChar char="•"/>
            </a:pPr>
            <a:r>
              <a:rPr lang="vi-VN" sz="1800">
                <a:solidFill>
                  <a:prstClr val="black"/>
                </a:solidFill>
              </a:rPr>
              <a:t>Kiểm tra tên thuộc tính, tên quan hệ có trong lược đồ</a:t>
            </a:r>
            <a:r>
              <a:rPr lang="en-US" sz="1800">
                <a:solidFill>
                  <a:prstClr val="black"/>
                </a:solidFill>
                <a:latin typeface="Constantia"/>
              </a:rPr>
              <a:t> </a:t>
            </a:r>
            <a:r>
              <a:rPr lang="vi-VN" sz="1800">
                <a:solidFill>
                  <a:prstClr val="black"/>
                </a:solidFill>
              </a:rPr>
              <a:t>đã khai báo hay không</a:t>
            </a:r>
            <a:endParaRPr lang="en-US" sz="1800">
              <a:solidFill>
                <a:prstClr val="black"/>
              </a:solidFill>
              <a:latin typeface="Constantia"/>
            </a:endParaRPr>
          </a:p>
          <a:p>
            <a:pPr marL="600075" lvl="1" indent="-257175" eaLnBrk="1" fontAlgn="auto" hangingPunct="1">
              <a:spcBef>
                <a:spcPts val="900"/>
              </a:spcBef>
              <a:spcAft>
                <a:spcPts val="0"/>
              </a:spcAft>
              <a:buFont typeface="Arial" panose="020B0604020202020204" pitchFamily="34" charset="0"/>
              <a:buChar char="•"/>
            </a:pPr>
            <a:r>
              <a:rPr lang="en-US" sz="1800">
                <a:solidFill>
                  <a:prstClr val="black"/>
                </a:solidFill>
                <a:latin typeface="Constantia"/>
              </a:rPr>
              <a:t>Kiểu dữ liệu dùng để so sánh đều hợp lệ</a:t>
            </a:r>
          </a:p>
        </p:txBody>
      </p:sp>
      <p:sp>
        <p:nvSpPr>
          <p:cNvPr id="20" name="Rectangle 19"/>
          <p:cNvSpPr/>
          <p:nvPr/>
        </p:nvSpPr>
        <p:spPr>
          <a:xfrm>
            <a:off x="975949" y="4980547"/>
            <a:ext cx="3895904" cy="646331"/>
          </a:xfrm>
          <a:prstGeom prst="rect">
            <a:avLst/>
          </a:prstGeom>
        </p:spPr>
        <p:txBody>
          <a:bodyPr wrap="square">
            <a:spAutoFit/>
          </a:bodyPr>
          <a:lstStyle/>
          <a:p>
            <a:pPr eaLnBrk="1" fontAlgn="auto" hangingPunct="1">
              <a:spcBef>
                <a:spcPts val="0"/>
              </a:spcBef>
              <a:spcAft>
                <a:spcPts val="0"/>
              </a:spcAft>
            </a:pPr>
            <a:r>
              <a:rPr lang="en-US" sz="1800" b="1" i="1">
                <a:solidFill>
                  <a:prstClr val="black"/>
                </a:solidFill>
                <a:latin typeface="Constantia"/>
              </a:rPr>
              <a:t>Thể hiện lại câu truy vấn: đại số quan hệ, query tree, query graph</a:t>
            </a:r>
          </a:p>
        </p:txBody>
      </p:sp>
      <p:sp>
        <p:nvSpPr>
          <p:cNvPr id="21" name="Right Arrow 20"/>
          <p:cNvSpPr/>
          <p:nvPr/>
        </p:nvSpPr>
        <p:spPr>
          <a:xfrm>
            <a:off x="644014" y="5060763"/>
            <a:ext cx="300074" cy="2407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350">
              <a:solidFill>
                <a:prstClr val="white"/>
              </a:solidFill>
            </a:endParaRPr>
          </a:p>
        </p:txBody>
      </p:sp>
    </p:spTree>
    <p:extLst>
      <p:ext uri="{BB962C8B-B14F-4D97-AF65-F5344CB8AC3E}">
        <p14:creationId xmlns:p14="http://schemas.microsoft.com/office/powerpoint/2010/main" val="2263254782"/>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solidFill>
                  <a:srgbClr val="04617B">
                    <a:shade val="90000"/>
                  </a:srgbClr>
                </a:solidFill>
              </a:rPr>
              <a:pPr>
                <a:defRPr/>
              </a:pPr>
              <a:t>6</a:t>
            </a:fld>
            <a:endParaRPr lang="en-US" altLang="en-US">
              <a:solidFill>
                <a:srgbClr val="04617B">
                  <a:shade val="90000"/>
                </a:srgbClr>
              </a:solidFill>
            </a:endParaRPr>
          </a:p>
        </p:txBody>
      </p:sp>
      <p:sp>
        <p:nvSpPr>
          <p:cNvPr id="7" name="Footer Placeholder 6"/>
          <p:cNvSpPr>
            <a:spLocks noGrp="1"/>
          </p:cNvSpPr>
          <p:nvPr>
            <p:ph type="ftr" sz="quarter" idx="11"/>
          </p:nvPr>
        </p:nvSpPr>
        <p:spPr/>
        <p:txBody>
          <a:bodyPr/>
          <a:lstStyle/>
          <a:p>
            <a:pPr>
              <a:defRPr/>
            </a:pPr>
            <a:r>
              <a:rPr lang="en-US" altLang="en-US" smtClean="0">
                <a:solidFill>
                  <a:srgbClr val="04617B">
                    <a:shade val="90000"/>
                  </a:srgbClr>
                </a:solidFill>
              </a:rPr>
              <a:t>Khoa CNTT</a:t>
            </a:r>
            <a:endParaRPr lang="en-US" altLang="en-US">
              <a:solidFill>
                <a:srgbClr val="04617B">
                  <a:shade val="90000"/>
                </a:srgbClr>
              </a:solidFill>
            </a:endParaRPr>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solidFill>
                  <a:srgbClr val="04617B">
                    <a:shade val="90000"/>
                  </a:srgbClr>
                </a:solidFill>
              </a:rPr>
              <a:pPr>
                <a:defRPr/>
              </a:pPr>
              <a:t>11:34:52</a:t>
            </a:fld>
            <a:endParaRPr lang="en-US" altLang="en-US">
              <a:solidFill>
                <a:srgbClr val="04617B">
                  <a:shade val="90000"/>
                </a:srgbClr>
              </a:solidFill>
            </a:endParaRPr>
          </a:p>
        </p:txBody>
      </p:sp>
      <p:sp>
        <p:nvSpPr>
          <p:cNvPr id="10" name="TextBox 9"/>
          <p:cNvSpPr txBox="1"/>
          <p:nvPr/>
        </p:nvSpPr>
        <p:spPr>
          <a:xfrm>
            <a:off x="6813205" y="94818"/>
            <a:ext cx="2327672" cy="300082"/>
          </a:xfrm>
          <a:prstGeom prst="rect">
            <a:avLst/>
          </a:prstGeom>
          <a:noFill/>
        </p:spPr>
        <p:txBody>
          <a:bodyPr wrap="square" rtlCol="0">
            <a:spAutoFit/>
          </a:bodyPr>
          <a:lstStyle/>
          <a:p>
            <a:pPr eaLnBrk="1" hangingPunct="1">
              <a:spcBef>
                <a:spcPct val="50000"/>
              </a:spcBef>
            </a:pPr>
            <a:r>
              <a:rPr lang="vi-VN" sz="1350" i="1" smtClean="0">
                <a:solidFill>
                  <a:srgbClr val="FFFF00"/>
                </a:solidFill>
                <a:latin typeface="Tahoma" pitchFamily="34" charset="0"/>
              </a:rPr>
              <a:t>CSDL phân tán</a:t>
            </a:r>
            <a:endParaRPr lang="vi-VN" sz="1350" i="1">
              <a:solidFill>
                <a:srgbClr val="FFFF00"/>
              </a:solidFill>
              <a:latin typeface="Tahoma" pitchFamily="34" charset="0"/>
            </a:endParaRPr>
          </a:p>
        </p:txBody>
      </p:sp>
      <p:pic>
        <p:nvPicPr>
          <p:cNvPr id="11" name="Picture 3"/>
          <p:cNvPicPr preferRelativeResize="0">
            <a:picLocks noChangeArrowheads="1"/>
          </p:cNvPicPr>
          <p:nvPr/>
        </p:nvPicPr>
        <p:blipFill>
          <a:blip r:embed="rId2" cstate="print"/>
          <a:srcRect/>
          <a:stretch>
            <a:fillRect/>
          </a:stretch>
        </p:blipFill>
        <p:spPr bwMode="auto">
          <a:xfrm flipV="1">
            <a:off x="0" y="517212"/>
            <a:ext cx="9144000" cy="34289"/>
          </a:xfrm>
          <a:prstGeom prst="rect">
            <a:avLst/>
          </a:prstGeom>
          <a:noFill/>
        </p:spPr>
      </p:pic>
      <p:sp>
        <p:nvSpPr>
          <p:cNvPr id="9" name="Rectangle 2"/>
          <p:cNvSpPr txBox="1">
            <a:spLocks noChangeArrowheads="1"/>
          </p:cNvSpPr>
          <p:nvPr/>
        </p:nvSpPr>
        <p:spPr bwMode="auto">
          <a:xfrm>
            <a:off x="88461" y="1161138"/>
            <a:ext cx="8198375" cy="4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342900" indent="-342900" eaLnBrk="1" hangingPunct="1">
              <a:buFont typeface="Wingdings" panose="05000000000000000000" pitchFamily="2" charset="2"/>
              <a:buChar char="v"/>
              <a:defRPr/>
            </a:pPr>
            <a:endParaRPr lang="en-US" sz="1800" kern="0">
              <a:solidFill>
                <a:srgbClr val="333399"/>
              </a:solidFill>
              <a:latin typeface="Arial"/>
            </a:endParaRPr>
          </a:p>
        </p:txBody>
      </p:sp>
      <p:sp>
        <p:nvSpPr>
          <p:cNvPr id="12" name="Rectangle 11"/>
          <p:cNvSpPr/>
          <p:nvPr/>
        </p:nvSpPr>
        <p:spPr>
          <a:xfrm>
            <a:off x="-10234" y="71735"/>
            <a:ext cx="3068469" cy="323165"/>
          </a:xfrm>
          <a:prstGeom prst="rect">
            <a:avLst/>
          </a:prstGeom>
        </p:spPr>
        <p:txBody>
          <a:bodyPr wrap="none">
            <a:spAutoFit/>
          </a:bodyPr>
          <a:lstStyle/>
          <a:p>
            <a:pPr algn="ctr" eaLnBrk="1" hangingPunct="1">
              <a:spcBef>
                <a:spcPct val="50000"/>
              </a:spcBef>
            </a:pPr>
            <a:r>
              <a:rPr lang="en-US" sz="1500" b="1">
                <a:solidFill>
                  <a:srgbClr val="002060"/>
                </a:solidFill>
                <a:latin typeface="Tahoma" pitchFamily="34" charset="0"/>
              </a:rPr>
              <a:t>8</a:t>
            </a:r>
            <a:r>
              <a:rPr lang="vi-VN" sz="1500" b="1">
                <a:solidFill>
                  <a:srgbClr val="002060"/>
                </a:solidFill>
                <a:latin typeface="Tahoma" pitchFamily="34" charset="0"/>
              </a:rPr>
              <a:t>-</a:t>
            </a:r>
            <a:r>
              <a:rPr lang="en-US" sz="1500" b="1">
                <a:solidFill>
                  <a:srgbClr val="002060"/>
                </a:solidFill>
                <a:latin typeface="Tahoma" pitchFamily="34" charset="0"/>
              </a:rPr>
              <a:t>Xử lý truy vấn và tối ưu hóa</a:t>
            </a:r>
          </a:p>
        </p:txBody>
      </p:sp>
      <p:sp>
        <p:nvSpPr>
          <p:cNvPr id="2" name="Rectangle 1"/>
          <p:cNvSpPr/>
          <p:nvPr/>
        </p:nvSpPr>
        <p:spPr>
          <a:xfrm>
            <a:off x="311104" y="1091597"/>
            <a:ext cx="8725391" cy="954107"/>
          </a:xfrm>
          <a:prstGeom prst="rect">
            <a:avLst/>
          </a:prstGeom>
        </p:spPr>
        <p:txBody>
          <a:bodyPr wrap="square">
            <a:spAutoFit/>
          </a:bodyPr>
          <a:lstStyle/>
          <a:p>
            <a:pPr eaLnBrk="1" fontAlgn="auto" hangingPunct="1">
              <a:spcBef>
                <a:spcPts val="0"/>
              </a:spcBef>
              <a:spcAft>
                <a:spcPts val="0"/>
              </a:spcAft>
            </a:pPr>
            <a:r>
              <a:rPr lang="en-US" sz="1600" b="1" i="1">
                <a:solidFill>
                  <a:srgbClr val="000000"/>
                </a:solidFill>
                <a:latin typeface="Arial-ItalicMT"/>
              </a:rPr>
              <a:t>Tìm các bộ phim mà diễn viên sinh vào năm 1960</a:t>
            </a:r>
            <a:r>
              <a:rPr lang="en-US" sz="800">
                <a:solidFill>
                  <a:srgbClr val="000000"/>
                </a:solidFill>
                <a:latin typeface="Arial-ItalicMT"/>
              </a:rPr>
              <a:t/>
            </a:r>
            <a:br>
              <a:rPr lang="en-US" sz="800">
                <a:solidFill>
                  <a:srgbClr val="000000"/>
                </a:solidFill>
                <a:latin typeface="Arial-ItalicMT"/>
              </a:rPr>
            </a:br>
            <a:r>
              <a:rPr lang="en-US">
                <a:solidFill>
                  <a:srgbClr val="000000"/>
                </a:solidFill>
                <a:latin typeface="ArialMT"/>
              </a:rPr>
              <a:t>SELECT title FROM StarsIn WHERE starName IN </a:t>
            </a:r>
            <a:r>
              <a:rPr lang="en-US" smtClean="0">
                <a:solidFill>
                  <a:srgbClr val="000000"/>
                </a:solidFill>
                <a:latin typeface="ArialMT"/>
              </a:rPr>
              <a:t>(</a:t>
            </a:r>
          </a:p>
          <a:p>
            <a:pPr eaLnBrk="1" fontAlgn="auto" hangingPunct="1">
              <a:spcBef>
                <a:spcPts val="0"/>
              </a:spcBef>
              <a:spcAft>
                <a:spcPts val="0"/>
              </a:spcAft>
            </a:pPr>
            <a:r>
              <a:rPr lang="en-US">
                <a:solidFill>
                  <a:srgbClr val="000000"/>
                </a:solidFill>
                <a:latin typeface="ArialMT"/>
              </a:rPr>
              <a:t> </a:t>
            </a:r>
            <a:r>
              <a:rPr lang="en-US" smtClean="0">
                <a:solidFill>
                  <a:srgbClr val="000000"/>
                </a:solidFill>
                <a:latin typeface="ArialMT"/>
              </a:rPr>
              <a:t>           </a:t>
            </a:r>
            <a:r>
              <a:rPr lang="en-US" smtClean="0">
                <a:solidFill>
                  <a:srgbClr val="000000"/>
                </a:solidFill>
                <a:latin typeface="ArialMT"/>
              </a:rPr>
              <a:t>SELECT </a:t>
            </a:r>
            <a:r>
              <a:rPr lang="en-US">
                <a:solidFill>
                  <a:srgbClr val="000000"/>
                </a:solidFill>
                <a:latin typeface="ArialMT"/>
              </a:rPr>
              <a:t>name FROM MovieStar WHERE </a:t>
            </a:r>
            <a:r>
              <a:rPr lang="en-US" smtClean="0">
                <a:solidFill>
                  <a:srgbClr val="000000"/>
                </a:solidFill>
                <a:latin typeface="ArialMT"/>
              </a:rPr>
              <a:t>birthdate </a:t>
            </a:r>
            <a:r>
              <a:rPr lang="en-US">
                <a:solidFill>
                  <a:srgbClr val="000000"/>
                </a:solidFill>
                <a:latin typeface="ArialMT"/>
              </a:rPr>
              <a:t>LIKE ‘%1960’);</a:t>
            </a:r>
            <a:endParaRPr lang="en-US">
              <a:solidFill>
                <a:prstClr val="black"/>
              </a:solidFill>
              <a:latin typeface="Constantia"/>
            </a:endParaRPr>
          </a:p>
        </p:txBody>
      </p:sp>
      <p:sp>
        <p:nvSpPr>
          <p:cNvPr id="13" name="Rectangle 2"/>
          <p:cNvSpPr txBox="1">
            <a:spLocks noChangeArrowheads="1"/>
          </p:cNvSpPr>
          <p:nvPr/>
        </p:nvSpPr>
        <p:spPr bwMode="auto">
          <a:xfrm>
            <a:off x="88461" y="560538"/>
            <a:ext cx="4350275" cy="4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342900" indent="-342900" eaLnBrk="1" hangingPunct="1">
              <a:buFont typeface="Wingdings" panose="05000000000000000000" pitchFamily="2" charset="2"/>
              <a:buChar char="v"/>
              <a:defRPr/>
            </a:pPr>
            <a:r>
              <a:rPr lang="en-US" sz="1800" b="1" i="1" kern="0">
                <a:solidFill>
                  <a:srgbClr val="333399"/>
                </a:solidFill>
                <a:latin typeface="Arial"/>
              </a:rPr>
              <a:t>Các bước xử lý truy vấn</a:t>
            </a:r>
          </a:p>
        </p:txBody>
      </p:sp>
      <p:pic>
        <p:nvPicPr>
          <p:cNvPr id="3" name="Picture 2"/>
          <p:cNvPicPr>
            <a:picLocks noChangeAspect="1"/>
          </p:cNvPicPr>
          <p:nvPr/>
        </p:nvPicPr>
        <p:blipFill>
          <a:blip r:embed="rId3"/>
          <a:stretch>
            <a:fillRect/>
          </a:stretch>
        </p:blipFill>
        <p:spPr>
          <a:xfrm>
            <a:off x="3013674" y="2325424"/>
            <a:ext cx="5806797" cy="3480892"/>
          </a:xfrm>
          <a:prstGeom prst="rect">
            <a:avLst/>
          </a:prstGeom>
        </p:spPr>
      </p:pic>
      <p:sp>
        <p:nvSpPr>
          <p:cNvPr id="4" name="TextBox 3"/>
          <p:cNvSpPr txBox="1"/>
          <p:nvPr/>
        </p:nvSpPr>
        <p:spPr>
          <a:xfrm>
            <a:off x="78919" y="2664023"/>
            <a:ext cx="2819402" cy="2246769"/>
          </a:xfrm>
          <a:prstGeom prst="rect">
            <a:avLst/>
          </a:prstGeom>
          <a:noFill/>
        </p:spPr>
        <p:txBody>
          <a:bodyPr wrap="square" rtlCol="0">
            <a:spAutoFit/>
          </a:bodyPr>
          <a:lstStyle/>
          <a:p>
            <a:pPr eaLnBrk="1" fontAlgn="auto" hangingPunct="1">
              <a:spcBef>
                <a:spcPts val="0"/>
              </a:spcBef>
              <a:spcAft>
                <a:spcPts val="0"/>
              </a:spcAft>
            </a:pPr>
            <a:r>
              <a:rPr lang="en-US" b="1" i="1">
                <a:solidFill>
                  <a:prstClr val="black"/>
                </a:solidFill>
                <a:latin typeface="Constantia"/>
              </a:rPr>
              <a:t>query tree</a:t>
            </a:r>
            <a:r>
              <a:rPr lang="en-US">
                <a:solidFill>
                  <a:prstClr val="black"/>
                </a:solidFill>
                <a:latin typeface="Constantia"/>
              </a:rPr>
              <a:t>: Cây thể hiện câu truy vấn</a:t>
            </a:r>
          </a:p>
          <a:p>
            <a:pPr marL="214313" indent="-214313" eaLnBrk="1" fontAlgn="auto" hangingPunct="1">
              <a:spcBef>
                <a:spcPts val="0"/>
              </a:spcBef>
              <a:spcAft>
                <a:spcPts val="0"/>
              </a:spcAft>
              <a:buFontTx/>
              <a:buChar char="-"/>
            </a:pPr>
            <a:r>
              <a:rPr lang="en-US">
                <a:solidFill>
                  <a:prstClr val="black"/>
                </a:solidFill>
                <a:latin typeface="Constantia"/>
              </a:rPr>
              <a:t>Lá : tên quan hệ, tên </a:t>
            </a:r>
            <a:r>
              <a:rPr lang="en-US" smtClean="0">
                <a:solidFill>
                  <a:prstClr val="black"/>
                </a:solidFill>
                <a:latin typeface="Constantia"/>
              </a:rPr>
              <a:t>thuộc tính, giá trị </a:t>
            </a:r>
            <a:endParaRPr lang="en-US">
              <a:solidFill>
                <a:prstClr val="black"/>
              </a:solidFill>
              <a:latin typeface="Constantia"/>
            </a:endParaRPr>
          </a:p>
          <a:p>
            <a:pPr marL="214313" indent="-214313" eaLnBrk="1" fontAlgn="auto" hangingPunct="1">
              <a:spcBef>
                <a:spcPts val="0"/>
              </a:spcBef>
              <a:spcAft>
                <a:spcPts val="0"/>
              </a:spcAft>
              <a:buFontTx/>
              <a:buChar char="-"/>
            </a:pPr>
            <a:r>
              <a:rPr lang="en-US">
                <a:solidFill>
                  <a:prstClr val="black"/>
                </a:solidFill>
                <a:latin typeface="Constantia"/>
              </a:rPr>
              <a:t>Nút  trung gian: Phép toán</a:t>
            </a:r>
          </a:p>
          <a:p>
            <a:pPr marL="214313" indent="-214313" eaLnBrk="1" fontAlgn="auto" hangingPunct="1">
              <a:spcBef>
                <a:spcPts val="0"/>
              </a:spcBef>
              <a:spcAft>
                <a:spcPts val="0"/>
              </a:spcAft>
              <a:buFontTx/>
              <a:buChar char="-"/>
            </a:pPr>
            <a:r>
              <a:rPr lang="en-US">
                <a:solidFill>
                  <a:prstClr val="black"/>
                </a:solidFill>
                <a:latin typeface="Constantia"/>
              </a:rPr>
              <a:t>Gốc: Kết quả</a:t>
            </a:r>
          </a:p>
        </p:txBody>
      </p:sp>
    </p:spTree>
    <p:extLst>
      <p:ext uri="{BB962C8B-B14F-4D97-AF65-F5344CB8AC3E}">
        <p14:creationId xmlns:p14="http://schemas.microsoft.com/office/powerpoint/2010/main" val="390039046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solidFill>
                  <a:srgbClr val="04617B">
                    <a:shade val="90000"/>
                  </a:srgbClr>
                </a:solidFill>
              </a:rPr>
              <a:pPr>
                <a:defRPr/>
              </a:pPr>
              <a:t>7</a:t>
            </a:fld>
            <a:endParaRPr lang="en-US" altLang="en-US">
              <a:solidFill>
                <a:srgbClr val="04617B">
                  <a:shade val="90000"/>
                </a:srgbClr>
              </a:solidFill>
            </a:endParaRPr>
          </a:p>
        </p:txBody>
      </p:sp>
      <p:sp>
        <p:nvSpPr>
          <p:cNvPr id="7" name="Footer Placeholder 6"/>
          <p:cNvSpPr>
            <a:spLocks noGrp="1"/>
          </p:cNvSpPr>
          <p:nvPr>
            <p:ph type="ftr" sz="quarter" idx="11"/>
          </p:nvPr>
        </p:nvSpPr>
        <p:spPr>
          <a:xfrm>
            <a:off x="2590800" y="5577680"/>
            <a:ext cx="3352800" cy="273844"/>
          </a:xfrm>
        </p:spPr>
        <p:txBody>
          <a:bodyPr/>
          <a:lstStyle/>
          <a:p>
            <a:pPr>
              <a:defRPr/>
            </a:pPr>
            <a:r>
              <a:rPr lang="en-US" altLang="en-US" smtClean="0">
                <a:solidFill>
                  <a:srgbClr val="04617B">
                    <a:shade val="90000"/>
                  </a:srgbClr>
                </a:solidFill>
              </a:rPr>
              <a:t>Khoa CNTT</a:t>
            </a:r>
            <a:endParaRPr lang="en-US" altLang="en-US">
              <a:solidFill>
                <a:srgbClr val="04617B">
                  <a:shade val="90000"/>
                </a:srgbClr>
              </a:solidFill>
            </a:endParaRPr>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solidFill>
                  <a:srgbClr val="04617B">
                    <a:shade val="90000"/>
                  </a:srgbClr>
                </a:solidFill>
              </a:rPr>
              <a:pPr>
                <a:defRPr/>
              </a:pPr>
              <a:t>11:34:52</a:t>
            </a:fld>
            <a:endParaRPr lang="en-US" altLang="en-US">
              <a:solidFill>
                <a:srgbClr val="04617B">
                  <a:shade val="90000"/>
                </a:srgbClr>
              </a:solidFill>
            </a:endParaRPr>
          </a:p>
        </p:txBody>
      </p:sp>
      <p:sp>
        <p:nvSpPr>
          <p:cNvPr id="10" name="TextBox 9"/>
          <p:cNvSpPr txBox="1"/>
          <p:nvPr/>
        </p:nvSpPr>
        <p:spPr>
          <a:xfrm>
            <a:off x="6813205" y="99443"/>
            <a:ext cx="2327672" cy="300082"/>
          </a:xfrm>
          <a:prstGeom prst="rect">
            <a:avLst/>
          </a:prstGeom>
          <a:noFill/>
        </p:spPr>
        <p:txBody>
          <a:bodyPr wrap="square" rtlCol="0">
            <a:spAutoFit/>
          </a:bodyPr>
          <a:lstStyle/>
          <a:p>
            <a:pPr eaLnBrk="1" hangingPunct="1">
              <a:spcBef>
                <a:spcPct val="50000"/>
              </a:spcBef>
            </a:pPr>
            <a:r>
              <a:rPr lang="vi-VN" sz="1350" i="1" smtClean="0">
                <a:solidFill>
                  <a:srgbClr val="FFFF00"/>
                </a:solidFill>
                <a:latin typeface="Tahoma" pitchFamily="34" charset="0"/>
              </a:rPr>
              <a:t>CSDL phân tán</a:t>
            </a:r>
            <a:endParaRPr lang="vi-VN" sz="1350" i="1">
              <a:solidFill>
                <a:srgbClr val="FFFF00"/>
              </a:solidFill>
              <a:latin typeface="Tahoma" pitchFamily="34" charset="0"/>
            </a:endParaRPr>
          </a:p>
        </p:txBody>
      </p:sp>
      <p:pic>
        <p:nvPicPr>
          <p:cNvPr id="11" name="Picture 3"/>
          <p:cNvPicPr preferRelativeResize="0">
            <a:picLocks noChangeArrowheads="1"/>
          </p:cNvPicPr>
          <p:nvPr/>
        </p:nvPicPr>
        <p:blipFill>
          <a:blip r:embed="rId2" cstate="print"/>
          <a:srcRect/>
          <a:stretch>
            <a:fillRect/>
          </a:stretch>
        </p:blipFill>
        <p:spPr bwMode="auto">
          <a:xfrm flipV="1">
            <a:off x="0" y="521837"/>
            <a:ext cx="9144000" cy="34289"/>
          </a:xfrm>
          <a:prstGeom prst="rect">
            <a:avLst/>
          </a:prstGeom>
          <a:noFill/>
        </p:spPr>
      </p:pic>
      <p:sp>
        <p:nvSpPr>
          <p:cNvPr id="9" name="Rectangle 2"/>
          <p:cNvSpPr txBox="1">
            <a:spLocks noChangeArrowheads="1"/>
          </p:cNvSpPr>
          <p:nvPr/>
        </p:nvSpPr>
        <p:spPr bwMode="auto">
          <a:xfrm>
            <a:off x="107425" y="1240315"/>
            <a:ext cx="8198375" cy="4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342900" indent="-342900" eaLnBrk="1" hangingPunct="1">
              <a:buFont typeface="Wingdings" panose="05000000000000000000" pitchFamily="2" charset="2"/>
              <a:buChar char="v"/>
              <a:defRPr/>
            </a:pPr>
            <a:endParaRPr lang="en-US" sz="1800" kern="0">
              <a:solidFill>
                <a:srgbClr val="333399"/>
              </a:solidFill>
              <a:latin typeface="Arial"/>
            </a:endParaRPr>
          </a:p>
        </p:txBody>
      </p:sp>
      <p:sp>
        <p:nvSpPr>
          <p:cNvPr id="12" name="Rectangle 11"/>
          <p:cNvSpPr/>
          <p:nvPr/>
        </p:nvSpPr>
        <p:spPr>
          <a:xfrm>
            <a:off x="-10234" y="68277"/>
            <a:ext cx="3068469" cy="323165"/>
          </a:xfrm>
          <a:prstGeom prst="rect">
            <a:avLst/>
          </a:prstGeom>
        </p:spPr>
        <p:txBody>
          <a:bodyPr wrap="none">
            <a:spAutoFit/>
          </a:bodyPr>
          <a:lstStyle/>
          <a:p>
            <a:pPr algn="ctr" eaLnBrk="1" hangingPunct="1">
              <a:spcBef>
                <a:spcPct val="50000"/>
              </a:spcBef>
            </a:pPr>
            <a:r>
              <a:rPr lang="en-US" sz="1500" b="1">
                <a:solidFill>
                  <a:srgbClr val="002060"/>
                </a:solidFill>
                <a:latin typeface="Tahoma" pitchFamily="34" charset="0"/>
              </a:rPr>
              <a:t>8</a:t>
            </a:r>
            <a:r>
              <a:rPr lang="vi-VN" sz="1500" b="1">
                <a:solidFill>
                  <a:srgbClr val="002060"/>
                </a:solidFill>
                <a:latin typeface="Tahoma" pitchFamily="34" charset="0"/>
              </a:rPr>
              <a:t>-</a:t>
            </a:r>
            <a:r>
              <a:rPr lang="en-US" sz="1500" b="1">
                <a:solidFill>
                  <a:srgbClr val="002060"/>
                </a:solidFill>
                <a:latin typeface="Tahoma" pitchFamily="34" charset="0"/>
              </a:rPr>
              <a:t>Xử lý truy vấn và tối ưu hóa</a:t>
            </a:r>
          </a:p>
        </p:txBody>
      </p:sp>
      <p:sp>
        <p:nvSpPr>
          <p:cNvPr id="13" name="Rectangle 2"/>
          <p:cNvSpPr txBox="1">
            <a:spLocks noChangeArrowheads="1"/>
          </p:cNvSpPr>
          <p:nvPr/>
        </p:nvSpPr>
        <p:spPr bwMode="auto">
          <a:xfrm>
            <a:off x="107425" y="600326"/>
            <a:ext cx="4350275" cy="4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342900" indent="-342900" eaLnBrk="1" hangingPunct="1">
              <a:buFont typeface="Wingdings" panose="05000000000000000000" pitchFamily="2" charset="2"/>
              <a:buChar char="v"/>
              <a:defRPr/>
            </a:pPr>
            <a:r>
              <a:rPr lang="en-US" sz="1800" b="1" i="1" kern="0">
                <a:solidFill>
                  <a:srgbClr val="333399"/>
                </a:solidFill>
                <a:latin typeface="Arial"/>
              </a:rPr>
              <a:t>Các bước xử lý truy vấn</a:t>
            </a:r>
          </a:p>
        </p:txBody>
      </p:sp>
      <p:pic>
        <p:nvPicPr>
          <p:cNvPr id="4" name="Picture 3"/>
          <p:cNvPicPr>
            <a:picLocks noChangeAspect="1"/>
          </p:cNvPicPr>
          <p:nvPr/>
        </p:nvPicPr>
        <p:blipFill>
          <a:blip r:embed="rId3"/>
          <a:stretch>
            <a:fillRect/>
          </a:stretch>
        </p:blipFill>
        <p:spPr>
          <a:xfrm>
            <a:off x="6620546" y="678438"/>
            <a:ext cx="2415950" cy="2707810"/>
          </a:xfrm>
          <a:prstGeom prst="rect">
            <a:avLst/>
          </a:prstGeom>
        </p:spPr>
      </p:pic>
      <p:sp>
        <p:nvSpPr>
          <p:cNvPr id="14" name="TextBox 13"/>
          <p:cNvSpPr txBox="1"/>
          <p:nvPr/>
        </p:nvSpPr>
        <p:spPr>
          <a:xfrm>
            <a:off x="323528" y="1151211"/>
            <a:ext cx="2574616" cy="369332"/>
          </a:xfrm>
          <a:prstGeom prst="rect">
            <a:avLst/>
          </a:prstGeom>
          <a:noFill/>
        </p:spPr>
        <p:txBody>
          <a:bodyPr wrap="none" rtlCol="0">
            <a:spAutoFit/>
          </a:bodyPr>
          <a:lstStyle/>
          <a:p>
            <a:pPr marL="342900" indent="-342900" eaLnBrk="1" fontAlgn="auto" hangingPunct="1">
              <a:spcBef>
                <a:spcPts val="0"/>
              </a:spcBef>
              <a:spcAft>
                <a:spcPts val="0"/>
              </a:spcAft>
              <a:buFont typeface="Wingdings" panose="05000000000000000000" pitchFamily="2" charset="2"/>
              <a:buChar char="q"/>
            </a:pPr>
            <a:r>
              <a:rPr lang="en-US" sz="1800" b="1" i="1">
                <a:solidFill>
                  <a:prstClr val="black"/>
                </a:solidFill>
                <a:latin typeface="Constantia"/>
              </a:rPr>
              <a:t>Bước 2: Tối ưu hóa</a:t>
            </a:r>
          </a:p>
        </p:txBody>
      </p:sp>
      <p:sp>
        <p:nvSpPr>
          <p:cNvPr id="5" name="Rectangle 4"/>
          <p:cNvSpPr/>
          <p:nvPr/>
        </p:nvSpPr>
        <p:spPr>
          <a:xfrm>
            <a:off x="187344" y="1635656"/>
            <a:ext cx="5207645" cy="1015663"/>
          </a:xfrm>
          <a:prstGeom prst="rect">
            <a:avLst/>
          </a:prstGeom>
        </p:spPr>
        <p:txBody>
          <a:bodyPr wrap="square">
            <a:spAutoFit/>
          </a:bodyPr>
          <a:lstStyle/>
          <a:p>
            <a:pPr eaLnBrk="1" fontAlgn="auto" hangingPunct="1">
              <a:spcBef>
                <a:spcPts val="0"/>
              </a:spcBef>
              <a:spcAft>
                <a:spcPts val="0"/>
              </a:spcAft>
            </a:pPr>
            <a:r>
              <a:rPr lang="en-US" i="1">
                <a:solidFill>
                  <a:srgbClr val="000000"/>
                </a:solidFill>
                <a:latin typeface="ArialMT"/>
              </a:rPr>
              <a:t>Đ</a:t>
            </a:r>
            <a:r>
              <a:rPr lang="vi-VN" i="1">
                <a:solidFill>
                  <a:srgbClr val="000000"/>
                </a:solidFill>
                <a:latin typeface="ArialMT"/>
              </a:rPr>
              <a:t>ề ra kế hoạch</a:t>
            </a:r>
            <a:r>
              <a:rPr lang="en-US" i="1">
                <a:solidFill>
                  <a:srgbClr val="000000"/>
                </a:solidFill>
                <a:latin typeface="ArialMT"/>
              </a:rPr>
              <a:t> (phương án)</a:t>
            </a:r>
            <a:r>
              <a:rPr lang="vi-VN" i="1">
                <a:solidFill>
                  <a:srgbClr val="000000"/>
                </a:solidFill>
                <a:latin typeface="ArialMT"/>
              </a:rPr>
              <a:t> thực hiện câu truy vấn</a:t>
            </a:r>
            <a:r>
              <a:rPr lang="en-US" i="1">
                <a:solidFill>
                  <a:srgbClr val="000000"/>
                </a:solidFill>
                <a:latin typeface="ArialMT"/>
              </a:rPr>
              <a:t> </a:t>
            </a:r>
            <a:r>
              <a:rPr lang="vi-VN" i="1">
                <a:solidFill>
                  <a:srgbClr val="000000"/>
                </a:solidFill>
                <a:latin typeface="ArialMT"/>
              </a:rPr>
              <a:t>phù hợp nhất trong các chiến lược thực thi.</a:t>
            </a:r>
            <a:endParaRPr lang="en-US" i="1">
              <a:solidFill>
                <a:prstClr val="black"/>
              </a:solidFill>
              <a:latin typeface="Constantia"/>
            </a:endParaRPr>
          </a:p>
        </p:txBody>
      </p:sp>
      <p:sp>
        <p:nvSpPr>
          <p:cNvPr id="15" name="TextBox 14"/>
          <p:cNvSpPr txBox="1"/>
          <p:nvPr/>
        </p:nvSpPr>
        <p:spPr>
          <a:xfrm>
            <a:off x="627075" y="2954713"/>
            <a:ext cx="3500467" cy="600164"/>
          </a:xfrm>
          <a:prstGeom prst="rect">
            <a:avLst/>
          </a:prstGeom>
          <a:noFill/>
        </p:spPr>
        <p:txBody>
          <a:bodyPr wrap="square" rtlCol="0">
            <a:spAutoFit/>
          </a:bodyPr>
          <a:lstStyle/>
          <a:p>
            <a:pPr marL="214313" indent="-214313" eaLnBrk="1" fontAlgn="auto" hangingPunct="1">
              <a:spcBef>
                <a:spcPts val="0"/>
              </a:spcBef>
              <a:spcAft>
                <a:spcPts val="0"/>
              </a:spcAft>
              <a:buFont typeface="Arial" panose="020B0604020202020204" pitchFamily="34" charset="0"/>
              <a:buChar char="•"/>
            </a:pPr>
            <a:r>
              <a:rPr lang="en-US" sz="1650">
                <a:solidFill>
                  <a:prstClr val="black"/>
                </a:solidFill>
                <a:latin typeface="Constantia"/>
              </a:rPr>
              <a:t>Viết lại câu truy vấn, sử dụng các luật (tương đương) </a:t>
            </a:r>
          </a:p>
        </p:txBody>
      </p:sp>
      <p:sp>
        <p:nvSpPr>
          <p:cNvPr id="16" name="TextBox 15"/>
          <p:cNvSpPr txBox="1"/>
          <p:nvPr/>
        </p:nvSpPr>
        <p:spPr>
          <a:xfrm>
            <a:off x="627074" y="3640221"/>
            <a:ext cx="3590504" cy="346249"/>
          </a:xfrm>
          <a:prstGeom prst="rect">
            <a:avLst/>
          </a:prstGeom>
          <a:noFill/>
        </p:spPr>
        <p:txBody>
          <a:bodyPr wrap="square" rtlCol="0">
            <a:spAutoFit/>
          </a:bodyPr>
          <a:lstStyle/>
          <a:p>
            <a:pPr marL="214313" indent="-214313" eaLnBrk="1" fontAlgn="auto" hangingPunct="1">
              <a:spcBef>
                <a:spcPts val="0"/>
              </a:spcBef>
              <a:spcAft>
                <a:spcPts val="0"/>
              </a:spcAft>
              <a:buFont typeface="Arial" panose="020B0604020202020204" pitchFamily="34" charset="0"/>
              <a:buChar char="•"/>
            </a:pPr>
            <a:r>
              <a:rPr lang="en-US" sz="1650">
                <a:solidFill>
                  <a:prstClr val="black"/>
                </a:solidFill>
                <a:latin typeface="Constantia"/>
              </a:rPr>
              <a:t>Chọn phương án logic tốt nhất</a:t>
            </a:r>
          </a:p>
        </p:txBody>
      </p:sp>
      <p:sp>
        <p:nvSpPr>
          <p:cNvPr id="17" name="Oval 18"/>
          <p:cNvSpPr>
            <a:spLocks noChangeArrowheads="1"/>
          </p:cNvSpPr>
          <p:nvPr/>
        </p:nvSpPr>
        <p:spPr bwMode="auto">
          <a:xfrm>
            <a:off x="4343400" y="3043228"/>
            <a:ext cx="2114550" cy="400050"/>
          </a:xfrm>
          <a:prstGeom prst="ellipse">
            <a:avLst/>
          </a:prstGeom>
          <a:solidFill>
            <a:schemeClr val="bg1"/>
          </a:solidFill>
          <a:ln w="9525">
            <a:solidFill>
              <a:srgbClr val="CC3300"/>
            </a:solidFill>
            <a:round/>
            <a:headEnd/>
            <a:tailEnd/>
          </a:ln>
        </p:spPr>
        <p:txBody>
          <a:bodyPr wrap="none" anchor="ct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algn="ctr" eaLnBrk="1" fontAlgn="auto" hangingPunct="1">
              <a:spcBef>
                <a:spcPct val="0"/>
              </a:spcBef>
              <a:spcAft>
                <a:spcPts val="0"/>
              </a:spcAft>
              <a:buNone/>
            </a:pPr>
            <a:r>
              <a:rPr lang="en-US" altLang="en-US" sz="1800">
                <a:solidFill>
                  <a:srgbClr val="CC3300"/>
                </a:solidFill>
                <a:latin typeface="Tahoma" panose="020B0604030504040204" pitchFamily="34" charset="0"/>
              </a:rPr>
              <a:t>Initial logical plan</a:t>
            </a:r>
          </a:p>
        </p:txBody>
      </p:sp>
      <p:sp>
        <p:nvSpPr>
          <p:cNvPr id="18" name="Oval 19"/>
          <p:cNvSpPr>
            <a:spLocks noChangeArrowheads="1"/>
          </p:cNvSpPr>
          <p:nvPr/>
        </p:nvSpPr>
        <p:spPr bwMode="auto">
          <a:xfrm>
            <a:off x="4337714" y="4824044"/>
            <a:ext cx="2114550" cy="400050"/>
          </a:xfrm>
          <a:prstGeom prst="ellipse">
            <a:avLst/>
          </a:prstGeom>
          <a:solidFill>
            <a:schemeClr val="bg1"/>
          </a:solidFill>
          <a:ln w="9525">
            <a:solidFill>
              <a:srgbClr val="CC3300"/>
            </a:solidFill>
            <a:round/>
            <a:headEnd/>
            <a:tailEnd/>
          </a:ln>
        </p:spPr>
        <p:txBody>
          <a:bodyPr wrap="none" anchor="ct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algn="ctr" eaLnBrk="1" fontAlgn="auto" hangingPunct="1">
              <a:spcBef>
                <a:spcPct val="0"/>
              </a:spcBef>
              <a:spcAft>
                <a:spcPts val="0"/>
              </a:spcAft>
              <a:buNone/>
            </a:pPr>
            <a:r>
              <a:rPr lang="en-US" altLang="en-US" sz="1800">
                <a:solidFill>
                  <a:srgbClr val="CC3300"/>
                </a:solidFill>
                <a:latin typeface="Tahoma" panose="020B0604030504040204" pitchFamily="34" charset="0"/>
              </a:rPr>
              <a:t>“Best” logical plan</a:t>
            </a:r>
          </a:p>
        </p:txBody>
      </p:sp>
      <p:sp>
        <p:nvSpPr>
          <p:cNvPr id="19" name="Oval 20"/>
          <p:cNvSpPr>
            <a:spLocks noChangeArrowheads="1"/>
          </p:cNvSpPr>
          <p:nvPr/>
        </p:nvSpPr>
        <p:spPr bwMode="auto">
          <a:xfrm>
            <a:off x="4337714" y="3883622"/>
            <a:ext cx="2114550" cy="400050"/>
          </a:xfrm>
          <a:prstGeom prst="ellipse">
            <a:avLst/>
          </a:prstGeom>
          <a:solidFill>
            <a:schemeClr val="bg1"/>
          </a:solidFill>
          <a:ln w="9525">
            <a:solidFill>
              <a:srgbClr val="CC3300"/>
            </a:solidFill>
            <a:round/>
            <a:headEnd/>
            <a:tailEnd/>
          </a:ln>
        </p:spPr>
        <p:txBody>
          <a:bodyPr wrap="none" anchor="ct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algn="ctr" eaLnBrk="1" fontAlgn="auto" hangingPunct="1">
              <a:spcBef>
                <a:spcPct val="0"/>
              </a:spcBef>
              <a:spcAft>
                <a:spcPts val="0"/>
              </a:spcAft>
              <a:buNone/>
            </a:pPr>
            <a:r>
              <a:rPr lang="en-US" altLang="en-US" sz="1800">
                <a:solidFill>
                  <a:srgbClr val="CC3300"/>
                </a:solidFill>
                <a:latin typeface="Tahoma" panose="020B0604030504040204" pitchFamily="34" charset="0"/>
              </a:rPr>
              <a:t>Logical plan</a:t>
            </a:r>
          </a:p>
        </p:txBody>
      </p:sp>
      <p:sp>
        <p:nvSpPr>
          <p:cNvPr id="20" name="Down Arrow 19"/>
          <p:cNvSpPr/>
          <p:nvPr/>
        </p:nvSpPr>
        <p:spPr>
          <a:xfrm>
            <a:off x="5394990" y="3443278"/>
            <a:ext cx="34289" cy="4403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350">
              <a:solidFill>
                <a:prstClr val="white"/>
              </a:solidFill>
            </a:endParaRPr>
          </a:p>
        </p:txBody>
      </p:sp>
      <p:sp>
        <p:nvSpPr>
          <p:cNvPr id="21" name="Down Arrow 20"/>
          <p:cNvSpPr/>
          <p:nvPr/>
        </p:nvSpPr>
        <p:spPr>
          <a:xfrm>
            <a:off x="5394990" y="4283672"/>
            <a:ext cx="34289" cy="5403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350">
              <a:solidFill>
                <a:prstClr val="white"/>
              </a:solidFill>
            </a:endParaRPr>
          </a:p>
        </p:txBody>
      </p:sp>
      <p:pic>
        <p:nvPicPr>
          <p:cNvPr id="23" name="Picture 22"/>
          <p:cNvPicPr>
            <a:picLocks noChangeAspect="1"/>
          </p:cNvPicPr>
          <p:nvPr/>
        </p:nvPicPr>
        <p:blipFill>
          <a:blip r:embed="rId4"/>
          <a:stretch>
            <a:fillRect/>
          </a:stretch>
        </p:blipFill>
        <p:spPr>
          <a:xfrm>
            <a:off x="6296524" y="3770274"/>
            <a:ext cx="516681" cy="489247"/>
          </a:xfrm>
          <a:prstGeom prst="rect">
            <a:avLst/>
          </a:prstGeom>
        </p:spPr>
      </p:pic>
      <p:sp>
        <p:nvSpPr>
          <p:cNvPr id="24" name="Text Box 24"/>
          <p:cNvSpPr txBox="1">
            <a:spLocks noChangeArrowheads="1"/>
          </p:cNvSpPr>
          <p:nvPr/>
        </p:nvSpPr>
        <p:spPr bwMode="auto">
          <a:xfrm>
            <a:off x="6789014" y="3864856"/>
            <a:ext cx="119455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800">
                <a:solidFill>
                  <a:srgbClr val="006600"/>
                </a:solidFill>
                <a:latin typeface="Arial" panose="020B0604020202020204" pitchFamily="34" charset="0"/>
                <a:cs typeface="Arial" panose="020B0604020202020204" pitchFamily="34" charset="0"/>
              </a:defRPr>
            </a:lvl1pPr>
            <a:lvl2pPr marL="742950" indent="-285750">
              <a:spcBef>
                <a:spcPct val="20000"/>
              </a:spcBef>
              <a:buChar char="–"/>
              <a:defRPr sz="2400">
                <a:solidFill>
                  <a:srgbClr val="003399"/>
                </a:solidFill>
                <a:latin typeface="Arial" panose="020B0604020202020204" pitchFamily="34" charset="0"/>
                <a:cs typeface="Arial" panose="020B0604020202020204" pitchFamily="34" charset="0"/>
              </a:defRPr>
            </a:lvl2pPr>
            <a:lvl3pPr marL="1143000" indent="-228600">
              <a:spcBef>
                <a:spcPct val="20000"/>
              </a:spcBef>
              <a:buChar char="•"/>
              <a:defRPr sz="2000">
                <a:solidFill>
                  <a:srgbClr val="996633"/>
                </a:solidFill>
                <a:latin typeface="Arial" panose="020B0604020202020204" pitchFamily="34" charset="0"/>
                <a:cs typeface="Arial" panose="020B0604020202020204" pitchFamily="34" charset="0"/>
              </a:defRPr>
            </a:lvl3pPr>
            <a:lvl4pPr marL="1600200" indent="-228600">
              <a:spcBef>
                <a:spcPct val="20000"/>
              </a:spcBef>
              <a:buChar char="–"/>
              <a:defRPr>
                <a:solidFill>
                  <a:srgbClr val="800000"/>
                </a:solidFill>
                <a:latin typeface="Arial" panose="020B0604020202020204" pitchFamily="34" charset="0"/>
                <a:cs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cs typeface="Arial" panose="020B0604020202020204" pitchFamily="34" charset="0"/>
              </a:defRPr>
            </a:lvl9pPr>
          </a:lstStyle>
          <a:p>
            <a:pPr eaLnBrk="1" fontAlgn="auto" hangingPunct="1">
              <a:spcBef>
                <a:spcPct val="0"/>
              </a:spcBef>
              <a:spcAft>
                <a:spcPts val="0"/>
              </a:spcAft>
              <a:buNone/>
            </a:pPr>
            <a:r>
              <a:rPr lang="en-US" altLang="en-US" sz="1350">
                <a:solidFill>
                  <a:srgbClr val="04617B">
                    <a:lumMod val="75000"/>
                  </a:srgbClr>
                </a:solidFill>
              </a:rPr>
              <a:t>Rewrite rules</a:t>
            </a:r>
          </a:p>
        </p:txBody>
      </p:sp>
      <p:sp>
        <p:nvSpPr>
          <p:cNvPr id="25" name="TextBox 24"/>
          <p:cNvSpPr txBox="1"/>
          <p:nvPr/>
        </p:nvSpPr>
        <p:spPr>
          <a:xfrm>
            <a:off x="627074" y="4069287"/>
            <a:ext cx="3590504" cy="346249"/>
          </a:xfrm>
          <a:prstGeom prst="rect">
            <a:avLst/>
          </a:prstGeom>
          <a:noFill/>
        </p:spPr>
        <p:txBody>
          <a:bodyPr wrap="square" rtlCol="0">
            <a:spAutoFit/>
          </a:bodyPr>
          <a:lstStyle/>
          <a:p>
            <a:pPr marL="214313" indent="-214313" eaLnBrk="1" fontAlgn="auto" hangingPunct="1">
              <a:spcBef>
                <a:spcPts val="0"/>
              </a:spcBef>
              <a:spcAft>
                <a:spcPts val="0"/>
              </a:spcAft>
              <a:buFont typeface="Arial" panose="020B0604020202020204" pitchFamily="34" charset="0"/>
              <a:buChar char="•"/>
            </a:pPr>
            <a:r>
              <a:rPr lang="en-US" sz="1650">
                <a:solidFill>
                  <a:prstClr val="black"/>
                </a:solidFill>
                <a:latin typeface="Constantia"/>
              </a:rPr>
              <a:t>Xây dựng các phương án Vật lý</a:t>
            </a:r>
          </a:p>
        </p:txBody>
      </p:sp>
      <p:sp>
        <p:nvSpPr>
          <p:cNvPr id="26" name="TextBox 25"/>
          <p:cNvSpPr txBox="1"/>
          <p:nvPr/>
        </p:nvSpPr>
        <p:spPr>
          <a:xfrm>
            <a:off x="627074" y="4537911"/>
            <a:ext cx="3197646" cy="346249"/>
          </a:xfrm>
          <a:prstGeom prst="rect">
            <a:avLst/>
          </a:prstGeom>
          <a:noFill/>
        </p:spPr>
        <p:txBody>
          <a:bodyPr wrap="square" rtlCol="0">
            <a:spAutoFit/>
          </a:bodyPr>
          <a:lstStyle/>
          <a:p>
            <a:pPr marL="214313" indent="-214313" eaLnBrk="1" fontAlgn="auto" hangingPunct="1">
              <a:spcBef>
                <a:spcPts val="0"/>
              </a:spcBef>
              <a:spcAft>
                <a:spcPts val="0"/>
              </a:spcAft>
              <a:buFont typeface="Arial" panose="020B0604020202020204" pitchFamily="34" charset="0"/>
              <a:buChar char="•"/>
            </a:pPr>
            <a:r>
              <a:rPr lang="en-US" sz="1650">
                <a:solidFill>
                  <a:prstClr val="black"/>
                </a:solidFill>
                <a:latin typeface="Constantia"/>
              </a:rPr>
              <a:t>Tham chiếu chi phí thực thi</a:t>
            </a:r>
          </a:p>
        </p:txBody>
      </p:sp>
      <p:sp>
        <p:nvSpPr>
          <p:cNvPr id="27" name="TextBox 26"/>
          <p:cNvSpPr txBox="1"/>
          <p:nvPr/>
        </p:nvSpPr>
        <p:spPr>
          <a:xfrm>
            <a:off x="619730" y="4965318"/>
            <a:ext cx="3717983" cy="346249"/>
          </a:xfrm>
          <a:prstGeom prst="rect">
            <a:avLst/>
          </a:prstGeom>
          <a:noFill/>
        </p:spPr>
        <p:txBody>
          <a:bodyPr wrap="square" rtlCol="0">
            <a:spAutoFit/>
          </a:bodyPr>
          <a:lstStyle/>
          <a:p>
            <a:pPr marL="214313" indent="-214313" eaLnBrk="1" fontAlgn="auto" hangingPunct="1">
              <a:spcBef>
                <a:spcPts val="0"/>
              </a:spcBef>
              <a:spcAft>
                <a:spcPts val="0"/>
              </a:spcAft>
              <a:buFont typeface="Arial" panose="020B0604020202020204" pitchFamily="34" charset="0"/>
              <a:buChar char="•"/>
            </a:pPr>
            <a:r>
              <a:rPr lang="en-US" sz="1650">
                <a:solidFill>
                  <a:prstClr val="black"/>
                </a:solidFill>
                <a:latin typeface="Constantia"/>
              </a:rPr>
              <a:t>Chọn phương án chi phí thấp nhất</a:t>
            </a:r>
          </a:p>
        </p:txBody>
      </p:sp>
    </p:spTree>
    <p:extLst>
      <p:ext uri="{BB962C8B-B14F-4D97-AF65-F5344CB8AC3E}">
        <p14:creationId xmlns:p14="http://schemas.microsoft.com/office/powerpoint/2010/main" val="98315579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animBg="1"/>
      <p:bldP spid="18" grpId="0" animBg="1"/>
      <p:bldP spid="19" grpId="0" animBg="1"/>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solidFill>
                  <a:srgbClr val="04617B">
                    <a:shade val="90000"/>
                  </a:srgbClr>
                </a:solidFill>
              </a:rPr>
              <a:pPr>
                <a:defRPr/>
              </a:pPr>
              <a:t>8</a:t>
            </a:fld>
            <a:endParaRPr lang="en-US" altLang="en-US">
              <a:solidFill>
                <a:srgbClr val="04617B">
                  <a:shade val="90000"/>
                </a:srgbClr>
              </a:solidFill>
            </a:endParaRPr>
          </a:p>
        </p:txBody>
      </p:sp>
      <p:sp>
        <p:nvSpPr>
          <p:cNvPr id="7" name="Footer Placeholder 6"/>
          <p:cNvSpPr>
            <a:spLocks noGrp="1"/>
          </p:cNvSpPr>
          <p:nvPr>
            <p:ph type="ftr" sz="quarter" idx="11"/>
          </p:nvPr>
        </p:nvSpPr>
        <p:spPr/>
        <p:txBody>
          <a:bodyPr/>
          <a:lstStyle/>
          <a:p>
            <a:pPr>
              <a:defRPr/>
            </a:pPr>
            <a:r>
              <a:rPr lang="en-US" altLang="en-US" smtClean="0">
                <a:solidFill>
                  <a:srgbClr val="04617B">
                    <a:shade val="90000"/>
                  </a:srgbClr>
                </a:solidFill>
              </a:rPr>
              <a:t>Khoa CNTT</a:t>
            </a:r>
            <a:endParaRPr lang="en-US" altLang="en-US">
              <a:solidFill>
                <a:srgbClr val="04617B">
                  <a:shade val="90000"/>
                </a:srgbClr>
              </a:solidFill>
            </a:endParaRPr>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solidFill>
                  <a:srgbClr val="04617B">
                    <a:shade val="90000"/>
                  </a:srgbClr>
                </a:solidFill>
              </a:rPr>
              <a:pPr>
                <a:defRPr/>
              </a:pPr>
              <a:t>11:34:52</a:t>
            </a:fld>
            <a:endParaRPr lang="en-US" altLang="en-US">
              <a:solidFill>
                <a:srgbClr val="04617B">
                  <a:shade val="90000"/>
                </a:srgbClr>
              </a:solidFill>
            </a:endParaRPr>
          </a:p>
        </p:txBody>
      </p:sp>
      <p:sp>
        <p:nvSpPr>
          <p:cNvPr id="10" name="TextBox 9"/>
          <p:cNvSpPr txBox="1"/>
          <p:nvPr/>
        </p:nvSpPr>
        <p:spPr>
          <a:xfrm>
            <a:off x="6813205" y="22810"/>
            <a:ext cx="2327672" cy="300082"/>
          </a:xfrm>
          <a:prstGeom prst="rect">
            <a:avLst/>
          </a:prstGeom>
          <a:noFill/>
        </p:spPr>
        <p:txBody>
          <a:bodyPr wrap="square" rtlCol="0">
            <a:spAutoFit/>
          </a:bodyPr>
          <a:lstStyle/>
          <a:p>
            <a:pPr eaLnBrk="1" hangingPunct="1">
              <a:spcBef>
                <a:spcPct val="50000"/>
              </a:spcBef>
            </a:pPr>
            <a:r>
              <a:rPr lang="vi-VN" sz="1350" i="1" smtClean="0">
                <a:solidFill>
                  <a:srgbClr val="FFFF00"/>
                </a:solidFill>
                <a:latin typeface="Tahoma" pitchFamily="34" charset="0"/>
              </a:rPr>
              <a:t>CSDL phân tán</a:t>
            </a:r>
            <a:endParaRPr lang="vi-VN" sz="1350" i="1">
              <a:solidFill>
                <a:srgbClr val="FFFF00"/>
              </a:solidFill>
              <a:latin typeface="Tahoma" pitchFamily="34" charset="0"/>
            </a:endParaRPr>
          </a:p>
        </p:txBody>
      </p:sp>
      <p:pic>
        <p:nvPicPr>
          <p:cNvPr id="11" name="Picture 3"/>
          <p:cNvPicPr preferRelativeResize="0">
            <a:picLocks noChangeArrowheads="1"/>
          </p:cNvPicPr>
          <p:nvPr/>
        </p:nvPicPr>
        <p:blipFill>
          <a:blip r:embed="rId2" cstate="print"/>
          <a:srcRect/>
          <a:stretch>
            <a:fillRect/>
          </a:stretch>
        </p:blipFill>
        <p:spPr bwMode="auto">
          <a:xfrm flipV="1">
            <a:off x="0" y="445204"/>
            <a:ext cx="9144000" cy="34289"/>
          </a:xfrm>
          <a:prstGeom prst="rect">
            <a:avLst/>
          </a:prstGeom>
          <a:noFill/>
        </p:spPr>
      </p:pic>
      <p:sp>
        <p:nvSpPr>
          <p:cNvPr id="9" name="Rectangle 2"/>
          <p:cNvSpPr txBox="1">
            <a:spLocks noChangeArrowheads="1"/>
          </p:cNvSpPr>
          <p:nvPr/>
        </p:nvSpPr>
        <p:spPr bwMode="auto">
          <a:xfrm>
            <a:off x="107425" y="1240315"/>
            <a:ext cx="8198375" cy="4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342900" indent="-342900" eaLnBrk="1" hangingPunct="1">
              <a:buFont typeface="Wingdings" panose="05000000000000000000" pitchFamily="2" charset="2"/>
              <a:buChar char="v"/>
              <a:defRPr/>
            </a:pPr>
            <a:endParaRPr lang="en-US" sz="1800" kern="0">
              <a:solidFill>
                <a:srgbClr val="333399"/>
              </a:solidFill>
              <a:latin typeface="Arial"/>
            </a:endParaRPr>
          </a:p>
        </p:txBody>
      </p:sp>
      <p:sp>
        <p:nvSpPr>
          <p:cNvPr id="12" name="Rectangle 11"/>
          <p:cNvSpPr/>
          <p:nvPr/>
        </p:nvSpPr>
        <p:spPr>
          <a:xfrm>
            <a:off x="-10234" y="-273"/>
            <a:ext cx="3068469" cy="323165"/>
          </a:xfrm>
          <a:prstGeom prst="rect">
            <a:avLst/>
          </a:prstGeom>
        </p:spPr>
        <p:txBody>
          <a:bodyPr wrap="none">
            <a:spAutoFit/>
          </a:bodyPr>
          <a:lstStyle/>
          <a:p>
            <a:pPr algn="ctr" eaLnBrk="1" hangingPunct="1">
              <a:spcBef>
                <a:spcPct val="50000"/>
              </a:spcBef>
            </a:pPr>
            <a:r>
              <a:rPr lang="en-US" sz="1500" b="1">
                <a:solidFill>
                  <a:srgbClr val="002060"/>
                </a:solidFill>
                <a:latin typeface="Tahoma" pitchFamily="34" charset="0"/>
              </a:rPr>
              <a:t>8</a:t>
            </a:r>
            <a:r>
              <a:rPr lang="vi-VN" sz="1500" b="1">
                <a:solidFill>
                  <a:srgbClr val="002060"/>
                </a:solidFill>
                <a:latin typeface="Tahoma" pitchFamily="34" charset="0"/>
              </a:rPr>
              <a:t>-</a:t>
            </a:r>
            <a:r>
              <a:rPr lang="en-US" sz="1500" b="1">
                <a:solidFill>
                  <a:srgbClr val="002060"/>
                </a:solidFill>
                <a:latin typeface="Tahoma" pitchFamily="34" charset="0"/>
              </a:rPr>
              <a:t>Xử lý truy vấn và tối ưu hóa</a:t>
            </a:r>
          </a:p>
        </p:txBody>
      </p:sp>
      <p:sp>
        <p:nvSpPr>
          <p:cNvPr id="13" name="Rectangle 2"/>
          <p:cNvSpPr txBox="1">
            <a:spLocks noChangeArrowheads="1"/>
          </p:cNvSpPr>
          <p:nvPr/>
        </p:nvSpPr>
        <p:spPr bwMode="auto">
          <a:xfrm>
            <a:off x="107425" y="523693"/>
            <a:ext cx="4350275" cy="4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342900" indent="-342900" eaLnBrk="1" hangingPunct="1">
              <a:buFont typeface="Wingdings" panose="05000000000000000000" pitchFamily="2" charset="2"/>
              <a:buChar char="v"/>
              <a:defRPr/>
            </a:pPr>
            <a:r>
              <a:rPr lang="en-US" sz="1800" b="1" i="1" kern="0">
                <a:solidFill>
                  <a:srgbClr val="333399"/>
                </a:solidFill>
                <a:latin typeface="Arial"/>
              </a:rPr>
              <a:t>Các bước xử lý truy vấn</a:t>
            </a:r>
          </a:p>
        </p:txBody>
      </p:sp>
      <p:sp>
        <p:nvSpPr>
          <p:cNvPr id="14" name="TextBox 13"/>
          <p:cNvSpPr txBox="1"/>
          <p:nvPr/>
        </p:nvSpPr>
        <p:spPr>
          <a:xfrm>
            <a:off x="279973" y="1095016"/>
            <a:ext cx="2488053" cy="369332"/>
          </a:xfrm>
          <a:prstGeom prst="rect">
            <a:avLst/>
          </a:prstGeom>
          <a:noFill/>
        </p:spPr>
        <p:txBody>
          <a:bodyPr wrap="none" rtlCol="0">
            <a:spAutoFit/>
          </a:bodyPr>
          <a:lstStyle/>
          <a:p>
            <a:pPr marL="257175" indent="-257175" eaLnBrk="1" fontAlgn="auto" hangingPunct="1">
              <a:spcBef>
                <a:spcPts val="0"/>
              </a:spcBef>
              <a:spcAft>
                <a:spcPts val="0"/>
              </a:spcAft>
              <a:buFont typeface="Wingdings" panose="05000000000000000000" pitchFamily="2" charset="2"/>
              <a:buChar char="q"/>
            </a:pPr>
            <a:r>
              <a:rPr lang="en-US" sz="1800" b="1" i="1">
                <a:solidFill>
                  <a:prstClr val="black"/>
                </a:solidFill>
                <a:latin typeface="Constantia"/>
              </a:rPr>
              <a:t>Bước 2: Tối ưu hóa</a:t>
            </a:r>
          </a:p>
        </p:txBody>
      </p:sp>
      <p:sp>
        <p:nvSpPr>
          <p:cNvPr id="22" name="Rectangle 3"/>
          <p:cNvSpPr txBox="1">
            <a:spLocks noChangeArrowheads="1"/>
          </p:cNvSpPr>
          <p:nvPr/>
        </p:nvSpPr>
        <p:spPr bwMode="auto">
          <a:xfrm>
            <a:off x="681914" y="2168068"/>
            <a:ext cx="7850526" cy="2132004"/>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eaLnBrk="1" hangingPunct="1"/>
            <a:r>
              <a:rPr lang="en-US" altLang="en-US" sz="1950">
                <a:solidFill>
                  <a:srgbClr val="CC3300"/>
                </a:solidFill>
              </a:rPr>
              <a:t>Giảm bớt số lượng các phương án vật </a:t>
            </a:r>
            <a:r>
              <a:rPr lang="en-US" altLang="en-US" sz="1950" smtClean="0">
                <a:solidFill>
                  <a:srgbClr val="CC3300"/>
                </a:solidFill>
              </a:rPr>
              <a:t>lý (</a:t>
            </a:r>
            <a:r>
              <a:rPr lang="en-US" altLang="en-US" sz="1950">
                <a:solidFill>
                  <a:prstClr val="black"/>
                </a:solidFill>
              </a:rPr>
              <a:t>physical) :</a:t>
            </a:r>
          </a:p>
          <a:p>
            <a:pPr lvl="1" eaLnBrk="1" hangingPunct="1">
              <a:spcBef>
                <a:spcPts val="800"/>
              </a:spcBef>
              <a:buClr>
                <a:srgbClr val="0F6FC6"/>
              </a:buClr>
              <a:buFont typeface="Wingdings" panose="05000000000000000000" pitchFamily="2" charset="2"/>
              <a:buChar char="§"/>
            </a:pPr>
            <a:r>
              <a:rPr lang="en-US" altLang="en-US" sz="1800">
                <a:solidFill>
                  <a:prstClr val="black"/>
                </a:solidFill>
              </a:rPr>
              <a:t>Loại bỏ các điều kiện/toán tử dư thừa</a:t>
            </a:r>
          </a:p>
          <a:p>
            <a:pPr lvl="1" eaLnBrk="1" hangingPunct="1">
              <a:spcBef>
                <a:spcPts val="800"/>
              </a:spcBef>
              <a:buClr>
                <a:srgbClr val="0F6FC6"/>
              </a:buClr>
              <a:buFont typeface="Wingdings" panose="05000000000000000000" pitchFamily="2" charset="2"/>
              <a:buChar char="§"/>
            </a:pPr>
            <a:r>
              <a:rPr lang="en-US" altLang="en-US" sz="1800">
                <a:solidFill>
                  <a:prstClr val="black"/>
                </a:solidFill>
              </a:rPr>
              <a:t>Sử dụng cá luật giúp cải thiện hiệu năng truy vấn</a:t>
            </a:r>
          </a:p>
          <a:p>
            <a:pPr eaLnBrk="1" hangingPunct="1">
              <a:spcBef>
                <a:spcPts val="800"/>
              </a:spcBef>
            </a:pPr>
            <a:r>
              <a:rPr lang="en-US" altLang="en-US" sz="1950">
                <a:solidFill>
                  <a:srgbClr val="CC3300"/>
                </a:solidFill>
              </a:rPr>
              <a:t>Tiền xử lý</a:t>
            </a:r>
          </a:p>
          <a:p>
            <a:pPr lvl="1" eaLnBrk="1" hangingPunct="1">
              <a:spcBef>
                <a:spcPts val="800"/>
              </a:spcBef>
              <a:buClr>
                <a:srgbClr val="0F6FC6"/>
              </a:buClr>
              <a:buFont typeface="Wingdings" panose="05000000000000000000" pitchFamily="2" charset="2"/>
              <a:buChar char="§"/>
            </a:pPr>
            <a:r>
              <a:rPr lang="en-US" altLang="en-US" sz="1800">
                <a:solidFill>
                  <a:prstClr val="black"/>
                </a:solidFill>
              </a:rPr>
              <a:t>Chuyển các truy vấn sang dạng dễ dàng xử lý nhất</a:t>
            </a:r>
          </a:p>
        </p:txBody>
      </p:sp>
      <p:sp>
        <p:nvSpPr>
          <p:cNvPr id="2" name="TextBox 1"/>
          <p:cNvSpPr txBox="1"/>
          <p:nvPr/>
        </p:nvSpPr>
        <p:spPr>
          <a:xfrm>
            <a:off x="508000" y="1586177"/>
            <a:ext cx="2730235" cy="461665"/>
          </a:xfrm>
          <a:prstGeom prst="rect">
            <a:avLst/>
          </a:prstGeom>
          <a:noFill/>
        </p:spPr>
        <p:txBody>
          <a:bodyPr wrap="none" rtlCol="0">
            <a:spAutoFit/>
          </a:bodyPr>
          <a:lstStyle/>
          <a:p>
            <a:pPr eaLnBrk="1" fontAlgn="auto" hangingPunct="1">
              <a:spcBef>
                <a:spcPts val="0"/>
              </a:spcBef>
              <a:spcAft>
                <a:spcPts val="0"/>
              </a:spcAft>
            </a:pPr>
            <a:r>
              <a:rPr lang="en-US" sz="2400" i="1">
                <a:solidFill>
                  <a:srgbClr val="0F6FC6">
                    <a:lumMod val="60000"/>
                    <a:lumOff val="40000"/>
                  </a:srgbClr>
                </a:solidFill>
                <a:latin typeface="Constantia"/>
              </a:rPr>
              <a:t>Tại sao cần viết lại?</a:t>
            </a:r>
          </a:p>
        </p:txBody>
      </p:sp>
      <p:sp>
        <p:nvSpPr>
          <p:cNvPr id="3" name="Rectangle 2"/>
          <p:cNvSpPr/>
          <p:nvPr/>
        </p:nvSpPr>
        <p:spPr>
          <a:xfrm>
            <a:off x="275503" y="4300072"/>
            <a:ext cx="8616977" cy="400110"/>
          </a:xfrm>
          <a:prstGeom prst="rect">
            <a:avLst/>
          </a:prstGeom>
        </p:spPr>
        <p:txBody>
          <a:bodyPr wrap="square">
            <a:spAutoFit/>
          </a:bodyPr>
          <a:lstStyle/>
          <a:p>
            <a:pPr marL="257175" indent="-257175" eaLnBrk="1" fontAlgn="auto" hangingPunct="1">
              <a:spcBef>
                <a:spcPts val="0"/>
              </a:spcBef>
              <a:spcAft>
                <a:spcPts val="0"/>
              </a:spcAft>
              <a:buFont typeface="Wingdings" panose="05000000000000000000" pitchFamily="2" charset="2"/>
              <a:buChar char="q"/>
            </a:pPr>
            <a:r>
              <a:rPr lang="vi-VN" sz="1600" b="1" i="1">
                <a:solidFill>
                  <a:srgbClr val="000000"/>
                </a:solidFill>
                <a:latin typeface="ArialMT"/>
              </a:rPr>
              <a:t>Bước </a:t>
            </a:r>
            <a:r>
              <a:rPr lang="en-US" sz="1600" b="1" i="1">
                <a:solidFill>
                  <a:srgbClr val="000000"/>
                </a:solidFill>
                <a:latin typeface="ArialMT"/>
              </a:rPr>
              <a:t>3</a:t>
            </a:r>
            <a:r>
              <a:rPr lang="en-US" sz="1600" b="1" i="1">
                <a:solidFill>
                  <a:srgbClr val="000000"/>
                </a:solidFill>
                <a:latin typeface="Colonna MT" panose="04020805060202030203" pitchFamily="82" charset="0"/>
              </a:rPr>
              <a:t>: </a:t>
            </a:r>
            <a:r>
              <a:rPr lang="en-US" b="1" i="1">
                <a:solidFill>
                  <a:srgbClr val="000000"/>
                </a:solidFill>
                <a:latin typeface="Colonna MT" panose="04020805060202030203" pitchFamily="82" charset="0"/>
                <a:cs typeface="Times New Roman" panose="02020603050405020304" pitchFamily="18" charset="0"/>
              </a:rPr>
              <a:t>P</a:t>
            </a:r>
            <a:r>
              <a:rPr lang="vi-VN" b="1" i="1">
                <a:solidFill>
                  <a:prstClr val="black"/>
                </a:solidFill>
                <a:cs typeface="Times New Roman" panose="02020603050405020304" pitchFamily="18" charset="0"/>
              </a:rPr>
              <a:t>hát sinh mã thực thi </a:t>
            </a:r>
            <a:r>
              <a:rPr lang="vi-VN" b="1" i="1" smtClean="0">
                <a:solidFill>
                  <a:prstClr val="black"/>
                </a:solidFill>
                <a:cs typeface="Times New Roman" panose="02020603050405020304" pitchFamily="18" charset="0"/>
              </a:rPr>
              <a:t> </a:t>
            </a:r>
            <a:r>
              <a:rPr lang="vi-VN" b="1" i="1">
                <a:solidFill>
                  <a:prstClr val="black"/>
                </a:solidFill>
                <a:cs typeface="Times New Roman" panose="02020603050405020304" pitchFamily="18" charset="0"/>
              </a:rPr>
              <a:t>theo chiến lược vừa chọn</a:t>
            </a:r>
            <a:r>
              <a:rPr lang="en-US" b="1" i="1">
                <a:solidFill>
                  <a:prstClr val="black"/>
                </a:solidFill>
                <a:latin typeface="Colonna MT" panose="04020805060202030203" pitchFamily="82" charset="0"/>
                <a:cs typeface="Times New Roman" panose="02020603050405020304" pitchFamily="18" charset="0"/>
              </a:rPr>
              <a:t> </a:t>
            </a:r>
            <a:r>
              <a:rPr lang="en-US" b="1" i="1">
                <a:solidFill>
                  <a:prstClr val="black"/>
                </a:solidFill>
                <a:cs typeface="Times New Roman" panose="02020603050405020304" pitchFamily="18" charset="0"/>
              </a:rPr>
              <a:t>tại bước 2</a:t>
            </a:r>
          </a:p>
        </p:txBody>
      </p:sp>
      <p:sp>
        <p:nvSpPr>
          <p:cNvPr id="25" name="Rectangle 24"/>
          <p:cNvSpPr/>
          <p:nvPr/>
        </p:nvSpPr>
        <p:spPr>
          <a:xfrm>
            <a:off x="275502" y="5109508"/>
            <a:ext cx="8364395" cy="400110"/>
          </a:xfrm>
          <a:prstGeom prst="rect">
            <a:avLst/>
          </a:prstGeom>
        </p:spPr>
        <p:txBody>
          <a:bodyPr wrap="square">
            <a:spAutoFit/>
          </a:bodyPr>
          <a:lstStyle/>
          <a:p>
            <a:pPr marL="257175" indent="-257175" eaLnBrk="1" fontAlgn="auto" hangingPunct="1">
              <a:spcBef>
                <a:spcPts val="0"/>
              </a:spcBef>
              <a:spcAft>
                <a:spcPts val="0"/>
              </a:spcAft>
              <a:buFont typeface="Wingdings" panose="05000000000000000000" pitchFamily="2" charset="2"/>
              <a:buChar char="q"/>
            </a:pPr>
            <a:r>
              <a:rPr lang="vi-VN" sz="1600" b="1" i="1">
                <a:solidFill>
                  <a:srgbClr val="000000"/>
                </a:solidFill>
                <a:latin typeface="ArialMT"/>
              </a:rPr>
              <a:t>Bước </a:t>
            </a:r>
            <a:r>
              <a:rPr lang="en-US" sz="1600" b="1" i="1">
                <a:solidFill>
                  <a:srgbClr val="000000"/>
                </a:solidFill>
                <a:latin typeface="ArialMT"/>
              </a:rPr>
              <a:t>4</a:t>
            </a:r>
            <a:r>
              <a:rPr lang="en-US" sz="1600" b="1" i="1">
                <a:solidFill>
                  <a:srgbClr val="000000"/>
                </a:solidFill>
                <a:latin typeface="Colonna MT" panose="04020805060202030203" pitchFamily="82" charset="0"/>
              </a:rPr>
              <a:t>: </a:t>
            </a:r>
            <a:r>
              <a:rPr lang="en-US" sz="1600" b="1" i="1">
                <a:solidFill>
                  <a:srgbClr val="000000"/>
                </a:solidFill>
                <a:cs typeface="Times New Roman" panose="02020603050405020304" pitchFamily="18" charset="0"/>
              </a:rPr>
              <a:t>T</a:t>
            </a:r>
            <a:r>
              <a:rPr lang="vi-VN" b="1" i="1">
                <a:solidFill>
                  <a:prstClr val="black"/>
                </a:solidFill>
                <a:cs typeface="Times New Roman" panose="02020603050405020304" pitchFamily="18" charset="0"/>
              </a:rPr>
              <a:t>hực thi câu</a:t>
            </a:r>
            <a:r>
              <a:rPr lang="en-US" b="1" i="1">
                <a:solidFill>
                  <a:prstClr val="black"/>
                </a:solidFill>
                <a:cs typeface="Times New Roman" panose="02020603050405020304" pitchFamily="18" charset="0"/>
              </a:rPr>
              <a:t> </a:t>
            </a:r>
            <a:r>
              <a:rPr lang="vi-VN" b="1" i="1">
                <a:solidFill>
                  <a:prstClr val="black"/>
                </a:solidFill>
                <a:cs typeface="Times New Roman" panose="02020603050405020304" pitchFamily="18" charset="0"/>
              </a:rPr>
              <a:t>truy vấn</a:t>
            </a:r>
            <a:endParaRPr lang="en-US" b="1" i="1">
              <a:solidFill>
                <a:prstClr val="black"/>
              </a:solidFill>
              <a:cs typeface="Times New Roman" panose="02020603050405020304" pitchFamily="18" charset="0"/>
            </a:endParaRPr>
          </a:p>
        </p:txBody>
      </p:sp>
    </p:spTree>
    <p:extLst>
      <p:ext uri="{BB962C8B-B14F-4D97-AF65-F5344CB8AC3E}">
        <p14:creationId xmlns:p14="http://schemas.microsoft.com/office/powerpoint/2010/main" val="55625419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solidFill>
                  <a:srgbClr val="04617B">
                    <a:shade val="90000"/>
                  </a:srgbClr>
                </a:solidFill>
              </a:rPr>
              <a:pPr>
                <a:defRPr/>
              </a:pPr>
              <a:t>9</a:t>
            </a:fld>
            <a:endParaRPr lang="en-US" altLang="en-US">
              <a:solidFill>
                <a:srgbClr val="04617B">
                  <a:shade val="90000"/>
                </a:srgbClr>
              </a:solidFill>
            </a:endParaRPr>
          </a:p>
        </p:txBody>
      </p:sp>
      <p:sp>
        <p:nvSpPr>
          <p:cNvPr id="7" name="Footer Placeholder 6"/>
          <p:cNvSpPr>
            <a:spLocks noGrp="1"/>
          </p:cNvSpPr>
          <p:nvPr>
            <p:ph type="ftr" sz="quarter" idx="11"/>
          </p:nvPr>
        </p:nvSpPr>
        <p:spPr/>
        <p:txBody>
          <a:bodyPr/>
          <a:lstStyle/>
          <a:p>
            <a:pPr>
              <a:defRPr/>
            </a:pPr>
            <a:r>
              <a:rPr lang="en-US" altLang="en-US" smtClean="0">
                <a:solidFill>
                  <a:srgbClr val="04617B">
                    <a:shade val="90000"/>
                  </a:srgbClr>
                </a:solidFill>
              </a:rPr>
              <a:t>Khoa CNTT</a:t>
            </a:r>
            <a:endParaRPr lang="en-US" altLang="en-US">
              <a:solidFill>
                <a:srgbClr val="04617B">
                  <a:shade val="90000"/>
                </a:srgbClr>
              </a:solidFill>
            </a:endParaRPr>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solidFill>
                  <a:srgbClr val="04617B">
                    <a:shade val="90000"/>
                  </a:srgbClr>
                </a:solidFill>
              </a:rPr>
              <a:pPr>
                <a:defRPr/>
              </a:pPr>
              <a:t>11:34:52</a:t>
            </a:fld>
            <a:endParaRPr lang="en-US" altLang="en-US">
              <a:solidFill>
                <a:srgbClr val="04617B">
                  <a:shade val="90000"/>
                </a:srgbClr>
              </a:solidFill>
            </a:endParaRPr>
          </a:p>
        </p:txBody>
      </p:sp>
      <p:sp>
        <p:nvSpPr>
          <p:cNvPr id="10" name="TextBox 9"/>
          <p:cNvSpPr txBox="1"/>
          <p:nvPr/>
        </p:nvSpPr>
        <p:spPr>
          <a:xfrm>
            <a:off x="6813205" y="94818"/>
            <a:ext cx="2327672" cy="300082"/>
          </a:xfrm>
          <a:prstGeom prst="rect">
            <a:avLst/>
          </a:prstGeom>
          <a:noFill/>
        </p:spPr>
        <p:txBody>
          <a:bodyPr wrap="square" rtlCol="0">
            <a:spAutoFit/>
          </a:bodyPr>
          <a:lstStyle/>
          <a:p>
            <a:pPr eaLnBrk="1" hangingPunct="1">
              <a:spcBef>
                <a:spcPct val="50000"/>
              </a:spcBef>
            </a:pPr>
            <a:r>
              <a:rPr lang="vi-VN" sz="1350" i="1" smtClean="0">
                <a:solidFill>
                  <a:srgbClr val="FFFF00"/>
                </a:solidFill>
                <a:latin typeface="Tahoma" pitchFamily="34" charset="0"/>
              </a:rPr>
              <a:t>CSDL phân tán</a:t>
            </a:r>
            <a:endParaRPr lang="vi-VN" sz="1350" i="1">
              <a:solidFill>
                <a:srgbClr val="FFFF00"/>
              </a:solidFill>
              <a:latin typeface="Tahoma" pitchFamily="34" charset="0"/>
            </a:endParaRPr>
          </a:p>
        </p:txBody>
      </p:sp>
      <p:pic>
        <p:nvPicPr>
          <p:cNvPr id="11" name="Picture 3"/>
          <p:cNvPicPr preferRelativeResize="0">
            <a:picLocks noChangeArrowheads="1"/>
          </p:cNvPicPr>
          <p:nvPr/>
        </p:nvPicPr>
        <p:blipFill>
          <a:blip r:embed="rId2" cstate="print"/>
          <a:srcRect/>
          <a:stretch>
            <a:fillRect/>
          </a:stretch>
        </p:blipFill>
        <p:spPr bwMode="auto">
          <a:xfrm flipV="1">
            <a:off x="0" y="517212"/>
            <a:ext cx="9144000" cy="34289"/>
          </a:xfrm>
          <a:prstGeom prst="rect">
            <a:avLst/>
          </a:prstGeom>
          <a:noFill/>
        </p:spPr>
      </p:pic>
      <p:sp>
        <p:nvSpPr>
          <p:cNvPr id="9" name="Rectangle 2"/>
          <p:cNvSpPr txBox="1">
            <a:spLocks noChangeArrowheads="1"/>
          </p:cNvSpPr>
          <p:nvPr/>
        </p:nvSpPr>
        <p:spPr bwMode="auto">
          <a:xfrm>
            <a:off x="107425" y="1240315"/>
            <a:ext cx="8198375" cy="4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342900" indent="-342900" eaLnBrk="1" hangingPunct="1">
              <a:buFont typeface="Wingdings" panose="05000000000000000000" pitchFamily="2" charset="2"/>
              <a:buChar char="v"/>
              <a:defRPr/>
            </a:pPr>
            <a:endParaRPr lang="en-US" sz="1800" kern="0">
              <a:solidFill>
                <a:srgbClr val="333399"/>
              </a:solidFill>
              <a:latin typeface="Arial"/>
            </a:endParaRPr>
          </a:p>
        </p:txBody>
      </p:sp>
      <p:sp>
        <p:nvSpPr>
          <p:cNvPr id="12" name="Rectangle 11"/>
          <p:cNvSpPr/>
          <p:nvPr/>
        </p:nvSpPr>
        <p:spPr>
          <a:xfrm>
            <a:off x="-10234" y="71735"/>
            <a:ext cx="3068469" cy="323165"/>
          </a:xfrm>
          <a:prstGeom prst="rect">
            <a:avLst/>
          </a:prstGeom>
        </p:spPr>
        <p:txBody>
          <a:bodyPr wrap="none">
            <a:spAutoFit/>
          </a:bodyPr>
          <a:lstStyle/>
          <a:p>
            <a:pPr algn="ctr" eaLnBrk="1" hangingPunct="1">
              <a:spcBef>
                <a:spcPct val="50000"/>
              </a:spcBef>
            </a:pPr>
            <a:r>
              <a:rPr lang="en-US" sz="1500" b="1">
                <a:solidFill>
                  <a:srgbClr val="002060"/>
                </a:solidFill>
                <a:latin typeface="Tahoma" pitchFamily="34" charset="0"/>
              </a:rPr>
              <a:t>8</a:t>
            </a:r>
            <a:r>
              <a:rPr lang="vi-VN" sz="1500" b="1">
                <a:solidFill>
                  <a:srgbClr val="002060"/>
                </a:solidFill>
                <a:latin typeface="Tahoma" pitchFamily="34" charset="0"/>
              </a:rPr>
              <a:t>-</a:t>
            </a:r>
            <a:r>
              <a:rPr lang="en-US" sz="1500" b="1">
                <a:solidFill>
                  <a:srgbClr val="002060"/>
                </a:solidFill>
                <a:latin typeface="Tahoma" pitchFamily="34" charset="0"/>
              </a:rPr>
              <a:t>Xử lý truy vấn và tối ưu hóa</a:t>
            </a:r>
          </a:p>
        </p:txBody>
      </p:sp>
      <p:sp>
        <p:nvSpPr>
          <p:cNvPr id="13" name="Rectangle 2"/>
          <p:cNvSpPr txBox="1">
            <a:spLocks noChangeArrowheads="1"/>
          </p:cNvSpPr>
          <p:nvPr/>
        </p:nvSpPr>
        <p:spPr bwMode="auto">
          <a:xfrm>
            <a:off x="107425" y="595701"/>
            <a:ext cx="4350275" cy="40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fontAlgn="base">
              <a:spcBef>
                <a:spcPct val="0"/>
              </a:spcBef>
              <a:spcAft>
                <a:spcPct val="0"/>
              </a:spcAft>
              <a:defRPr sz="3400">
                <a:solidFill>
                  <a:schemeClr val="tx2"/>
                </a:solidFill>
                <a:latin typeface="Arial" charset="0"/>
              </a:defRPr>
            </a:lvl6pPr>
            <a:lvl7pPr marL="914400" algn="l" rtl="0" fontAlgn="base">
              <a:spcBef>
                <a:spcPct val="0"/>
              </a:spcBef>
              <a:spcAft>
                <a:spcPct val="0"/>
              </a:spcAft>
              <a:defRPr sz="3400">
                <a:solidFill>
                  <a:schemeClr val="tx2"/>
                </a:solidFill>
                <a:latin typeface="Arial" charset="0"/>
              </a:defRPr>
            </a:lvl7pPr>
            <a:lvl8pPr marL="1371600" algn="l" rtl="0" fontAlgn="base">
              <a:spcBef>
                <a:spcPct val="0"/>
              </a:spcBef>
              <a:spcAft>
                <a:spcPct val="0"/>
              </a:spcAft>
              <a:defRPr sz="3400">
                <a:solidFill>
                  <a:schemeClr val="tx2"/>
                </a:solidFill>
                <a:latin typeface="Arial" charset="0"/>
              </a:defRPr>
            </a:lvl8pPr>
            <a:lvl9pPr marL="1828800" algn="l" rtl="0" fontAlgn="base">
              <a:spcBef>
                <a:spcPct val="0"/>
              </a:spcBef>
              <a:spcAft>
                <a:spcPct val="0"/>
              </a:spcAft>
              <a:defRPr sz="3400">
                <a:solidFill>
                  <a:schemeClr val="tx2"/>
                </a:solidFill>
                <a:latin typeface="Arial" charset="0"/>
              </a:defRPr>
            </a:lvl9pPr>
          </a:lstStyle>
          <a:p>
            <a:pPr marL="342900" indent="-342900" eaLnBrk="1" hangingPunct="1">
              <a:buFont typeface="Wingdings" panose="05000000000000000000" pitchFamily="2" charset="2"/>
              <a:buChar char="v"/>
              <a:defRPr/>
            </a:pPr>
            <a:r>
              <a:rPr lang="en-US" sz="1800" b="1" i="1" kern="0">
                <a:solidFill>
                  <a:srgbClr val="333399"/>
                </a:solidFill>
                <a:latin typeface="Arial"/>
              </a:rPr>
              <a:t>Các bước xử lý truy vấn</a:t>
            </a:r>
          </a:p>
        </p:txBody>
      </p:sp>
      <p:pic>
        <p:nvPicPr>
          <p:cNvPr id="3" name="Picture 2"/>
          <p:cNvPicPr>
            <a:picLocks noChangeAspect="1"/>
          </p:cNvPicPr>
          <p:nvPr/>
        </p:nvPicPr>
        <p:blipFill>
          <a:blip r:embed="rId3"/>
          <a:stretch>
            <a:fillRect/>
          </a:stretch>
        </p:blipFill>
        <p:spPr>
          <a:xfrm>
            <a:off x="1655576" y="1114926"/>
            <a:ext cx="6401375" cy="4734637"/>
          </a:xfrm>
          <a:prstGeom prst="rect">
            <a:avLst/>
          </a:prstGeom>
        </p:spPr>
      </p:pic>
    </p:spTree>
    <p:extLst>
      <p:ext uri="{BB962C8B-B14F-4D97-AF65-F5344CB8AC3E}">
        <p14:creationId xmlns:p14="http://schemas.microsoft.com/office/powerpoint/2010/main" val="166746254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1_H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30000" r="10000" b="180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extLst>
    <a:ext uri="{05A4C25C-085E-4340-85A3-A5531E510DB2}">
      <thm15:themeFamily xmlns:thm15="http://schemas.microsoft.com/office/thememl/2012/main" name="Distributed DB.potx" id="{840549B9-1123-42F8-A5C4-97602DACEB2C}" vid="{FE202FF2-B234-4C2F-BEDD-6319D4D7149C}"/>
    </a:ext>
  </a:ext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Distributed DB</Template>
  <TotalTime>0</TotalTime>
  <Words>2165</Words>
  <Application>Microsoft Office PowerPoint</Application>
  <PresentationFormat>Custom</PresentationFormat>
  <Paragraphs>359</Paragraphs>
  <Slides>33</Slides>
  <Notes>11</Notes>
  <HiddenSlides>0</HiddenSlides>
  <MMClips>0</MMClips>
  <ScaleCrop>false</ScaleCrop>
  <HeadingPairs>
    <vt:vector size="6" baseType="variant">
      <vt:variant>
        <vt:lpstr>Fonts Used</vt:lpstr>
      </vt:variant>
      <vt:variant>
        <vt:i4>22</vt:i4>
      </vt:variant>
      <vt:variant>
        <vt:lpstr>Theme</vt:lpstr>
      </vt:variant>
      <vt:variant>
        <vt:i4>2</vt:i4>
      </vt:variant>
      <vt:variant>
        <vt:lpstr>Slide Titles</vt:lpstr>
      </vt:variant>
      <vt:variant>
        <vt:i4>33</vt:i4>
      </vt:variant>
    </vt:vector>
  </HeadingPairs>
  <TitlesOfParts>
    <vt:vector size="57" baseType="lpstr">
      <vt:lpstr>Arial Unicode MS</vt:lpstr>
      <vt:lpstr>PMingLiU</vt:lpstr>
      <vt:lpstr>PMingLiU</vt:lpstr>
      <vt:lpstr>Arial</vt:lpstr>
      <vt:lpstr>Arial-ItalicMT</vt:lpstr>
      <vt:lpstr>ArialMT</vt:lpstr>
      <vt:lpstr>Bernard MT Condensed</vt:lpstr>
      <vt:lpstr>Book Antiqua</vt:lpstr>
      <vt:lpstr>Calibri</vt:lpstr>
      <vt:lpstr>Cambria Math</vt:lpstr>
      <vt:lpstr>Colonna MT</vt:lpstr>
      <vt:lpstr>Constantia</vt:lpstr>
      <vt:lpstr>Corbel</vt:lpstr>
      <vt:lpstr>Courier New</vt:lpstr>
      <vt:lpstr>Kingsoft Phonetic Plain</vt:lpstr>
      <vt:lpstr>Symbol</vt:lpstr>
      <vt:lpstr>Tahoma</vt:lpstr>
      <vt:lpstr>Times New Roman</vt:lpstr>
      <vt:lpstr>Verdana</vt:lpstr>
      <vt:lpstr>Wingdings</vt:lpstr>
      <vt:lpstr>Wingdings 2</vt:lpstr>
      <vt:lpstr>Wingdings 3</vt:lpstr>
      <vt:lpstr>1_HN</vt:lpstr>
      <vt:lpstr>Flow</vt:lpstr>
      <vt:lpstr>PowerPoint Presentation</vt:lpstr>
      <vt:lpstr>Outline</vt:lpstr>
      <vt:lpstr>8. Xử lý truy vấn trong DDBMS</vt:lpstr>
      <vt:lpstr>8. Xử lý truy vấn trong DDBMS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 Xử lý truy vấn</vt:lpstr>
      <vt:lpstr>8. Xử lý truy vấn trong DDBMS</vt:lpstr>
      <vt:lpstr>8. Xử lý truy vấn trong DDBMS</vt:lpstr>
      <vt:lpstr>8. Xử lý truy vấn</vt:lpstr>
      <vt:lpstr>8. Xử lý truy vấn</vt:lpstr>
      <vt:lpstr>8. Xử lý truy vấn</vt:lpstr>
      <vt:lpstr>Độ phức tạp của các thao tác cơ bản</vt:lpstr>
      <vt:lpstr>8. Tối ưu truy vấn</vt:lpstr>
      <vt:lpstr>8. Tối ưu truy vấn</vt:lpstr>
      <vt:lpstr>8. Tối ưu truy vấn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Chapter One</dc:subject>
  <dc:creator/>
  <cp:lastModifiedBy/>
  <cp:revision>1</cp:revision>
  <dcterms:created xsi:type="dcterms:W3CDTF">2015-02-25T09:44:24Z</dcterms:created>
  <dcterms:modified xsi:type="dcterms:W3CDTF">2020-12-01T07:36:39Z</dcterms:modified>
</cp:coreProperties>
</file>