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407" r:id="rId2"/>
    <p:sldId id="410" r:id="rId3"/>
    <p:sldId id="413" r:id="rId4"/>
    <p:sldId id="414" r:id="rId5"/>
    <p:sldId id="415" r:id="rId6"/>
    <p:sldId id="438" r:id="rId7"/>
    <p:sldId id="412" r:id="rId8"/>
    <p:sldId id="416" r:id="rId9"/>
    <p:sldId id="417" r:id="rId10"/>
    <p:sldId id="418" r:id="rId11"/>
    <p:sldId id="419" r:id="rId12"/>
    <p:sldId id="436" r:id="rId13"/>
    <p:sldId id="421" r:id="rId14"/>
    <p:sldId id="439" r:id="rId15"/>
    <p:sldId id="420" r:id="rId16"/>
    <p:sldId id="423" r:id="rId17"/>
    <p:sldId id="422" r:id="rId18"/>
    <p:sldId id="425" r:id="rId19"/>
    <p:sldId id="424" r:id="rId20"/>
    <p:sldId id="426" r:id="rId21"/>
    <p:sldId id="440" r:id="rId22"/>
    <p:sldId id="427" r:id="rId23"/>
    <p:sldId id="428" r:id="rId24"/>
  </p:sldIdLst>
  <p:sldSz cx="9144000" cy="64801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D4EA"/>
    <a:srgbClr val="000099"/>
    <a:srgbClr val="23A5CD"/>
    <a:srgbClr val="F0AD00"/>
    <a:srgbClr val="003300"/>
    <a:srgbClr val="ECF2F4"/>
    <a:srgbClr val="EEF2F1"/>
    <a:srgbClr val="66CCFF"/>
    <a:srgbClr val="F0F0F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0421" autoAdjust="0"/>
  </p:normalViewPr>
  <p:slideViewPr>
    <p:cSldViewPr>
      <p:cViewPr varScale="1">
        <p:scale>
          <a:sx n="84" d="100"/>
          <a:sy n="84" d="100"/>
        </p:scale>
        <p:origin x="822" y="12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61A96-3740-497E-8CC7-B7AA072FC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2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1238" y="685800"/>
            <a:ext cx="4835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9F3B01-9881-414D-BCA4-7740BD0A8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1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9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7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5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692150"/>
            <a:ext cx="481965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9144000" cy="151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511300"/>
            <a:ext cx="9144000" cy="1512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59832" y="4022725"/>
            <a:ext cx="5931768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fr-FR" sz="2400" b="1" dirty="0" err="1" smtClean="0">
                <a:solidFill>
                  <a:srgbClr val="003366"/>
                </a:solidFill>
                <a:latin typeface="Tahoma" panose="020B0604030504040204" pitchFamily="34" charset="0"/>
              </a:rPr>
              <a:t>Department</a:t>
            </a:r>
            <a:r>
              <a:rPr lang="fr-FR" sz="2400" b="1" dirty="0" smtClean="0">
                <a:solidFill>
                  <a:srgbClr val="003366"/>
                </a:solidFill>
                <a:latin typeface="Tahoma" panose="020B0604030504040204" pitchFamily="34" charset="0"/>
              </a:rPr>
              <a:t> of Information </a:t>
            </a:r>
            <a:r>
              <a:rPr lang="fr-FR" sz="2400" b="1" dirty="0" err="1" smtClean="0">
                <a:solidFill>
                  <a:srgbClr val="003366"/>
                </a:solidFill>
                <a:latin typeface="Tahoma" panose="020B0604030504040204" pitchFamily="34" charset="0"/>
              </a:rPr>
              <a:t>Systems</a:t>
            </a:r>
            <a:r>
              <a:rPr lang="fr-FR" sz="2400" b="1" dirty="0" smtClean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 smtClean="0">
                <a:solidFill>
                  <a:schemeClr val="hlink"/>
                </a:solidFill>
                <a:latin typeface="Tahoma" panose="020B0604030504040204" pitchFamily="34" charset="0"/>
              </a:rPr>
              <a:t>University of Engineering and Technology,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 smtClean="0">
                <a:solidFill>
                  <a:schemeClr val="hlink"/>
                </a:solidFill>
                <a:latin typeface="Tahoma" panose="020B0604030504040204" pitchFamily="34" charset="0"/>
              </a:rPr>
              <a:t>Vietnam National University, Hanoi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6175375" y="5832375"/>
            <a:ext cx="296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effectLst/>
              </a:rPr>
              <a:t>Hoa.Nguyen@vnu.edu.vn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52400" y="1868488"/>
            <a:ext cx="56156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dirty="0" smtClean="0">
                <a:solidFill>
                  <a:srgbClr val="FFC800"/>
                </a:solidFill>
                <a:latin typeface="Corbel" panose="020B0503020204020204" pitchFamily="34" charset="0"/>
              </a:rPr>
              <a:t>Distributed</a:t>
            </a:r>
            <a:r>
              <a:rPr lang="en-US" sz="4400" b="1" baseline="0" dirty="0" smtClean="0">
                <a:solidFill>
                  <a:srgbClr val="FFC800"/>
                </a:solidFill>
                <a:latin typeface="Corbel" panose="020B0503020204020204" pitchFamily="34" charset="0"/>
              </a:rPr>
              <a:t> </a:t>
            </a:r>
            <a:r>
              <a:rPr lang="en-US" sz="4400" b="1" dirty="0" smtClean="0">
                <a:solidFill>
                  <a:srgbClr val="FFC800"/>
                </a:solidFill>
                <a:latin typeface="Corbel" panose="020B0503020204020204" pitchFamily="34" charset="0"/>
              </a:rPr>
              <a:t>Databases</a:t>
            </a:r>
          </a:p>
        </p:txBody>
      </p:sp>
      <p:sp>
        <p:nvSpPr>
          <p:cNvPr id="107524" name="Rectangle 2"/>
          <p:cNvSpPr>
            <a:spLocks noGrp="1"/>
          </p:cNvSpPr>
          <p:nvPr>
            <p:ph type="subTitle" idx="1"/>
          </p:nvPr>
        </p:nvSpPr>
        <p:spPr>
          <a:xfrm>
            <a:off x="2514600" y="3168650"/>
            <a:ext cx="6400800" cy="863600"/>
          </a:xfrm>
        </p:spPr>
        <p:txBody>
          <a:bodyPr/>
          <a:lstStyle>
            <a:lvl1pPr marL="119063" indent="0" algn="ctr">
              <a:buFont typeface="Wingdings 2" panose="05020102010507070707" pitchFamily="18" charset="2"/>
              <a:buNone/>
              <a:defRPr smtClean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795" y="5832375"/>
            <a:ext cx="2209800" cy="39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b="1">
                <a:solidFill>
                  <a:srgbClr val="463FC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AE3F7F5-F84F-44B1-BFF8-4DC2E8ADE05C}" type="datetime1">
              <a:rPr lang="vi-VN"/>
              <a:pPr>
                <a:defRPr/>
              </a:pPr>
              <a:t>05/11/2019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6229522"/>
            <a:ext cx="9144000" cy="250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67"/>
      </p:ext>
    </p:extLst>
  </p:cSld>
  <p:clrMapOvr>
    <a:masterClrMapping/>
  </p:clrMapOvr>
  <p:transition spd="slow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9388" y="792163"/>
            <a:ext cx="8785225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68036" y="6311421"/>
            <a:ext cx="608074" cy="2025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662640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0"/>
            <a:ext cx="9144000" cy="64928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50" y="9525"/>
            <a:ext cx="8932863" cy="639763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228600" y="725488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246813"/>
            <a:ext cx="9144000" cy="2381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smtClean="0"/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6200" y="6307138"/>
            <a:ext cx="4267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Verdana" panose="020B0604030504040204" pitchFamily="34" charset="0"/>
              </a:rPr>
              <a:t>Distributed Databases – Department of Information Systems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8763000" y="6242050"/>
            <a:ext cx="252413" cy="238125"/>
            <a:chOff x="2200" y="1570"/>
            <a:chExt cx="1496" cy="1496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AFBE3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vi-VN" smtClean="0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AFBE3C"/>
                </a:gs>
                <a:gs pos="100000">
                  <a:srgbClr val="CAD47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vi-VN" smtClean="0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gray">
            <a:xfrm>
              <a:off x="2294" y="1670"/>
              <a:ext cx="1308" cy="1297"/>
            </a:xfrm>
            <a:prstGeom prst="ellipse">
              <a:avLst/>
            </a:prstGeom>
            <a:gradFill rotWithShape="1">
              <a:gsLst>
                <a:gs pos="0">
                  <a:srgbClr val="AFBE3C"/>
                </a:gs>
                <a:gs pos="100000">
                  <a:srgbClr val="5F672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vi-VN" smtClean="0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gray">
            <a:xfrm>
              <a:off x="2294" y="1670"/>
              <a:ext cx="1308" cy="1297"/>
            </a:xfrm>
            <a:prstGeom prst="ellipse">
              <a:avLst/>
            </a:prstGeom>
            <a:gradFill rotWithShape="1">
              <a:gsLst>
                <a:gs pos="0">
                  <a:srgbClr val="AFBE3C"/>
                </a:gs>
                <a:gs pos="100000">
                  <a:srgbClr val="555C1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vi-VN" smtClean="0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gray">
            <a:xfrm>
              <a:off x="2360" y="1730"/>
              <a:ext cx="1176" cy="1177"/>
            </a:xfrm>
            <a:prstGeom prst="ellipse">
              <a:avLst/>
            </a:prstGeom>
            <a:gradFill rotWithShape="1">
              <a:gsLst>
                <a:gs pos="0">
                  <a:srgbClr val="AFBE3C"/>
                </a:gs>
                <a:gs pos="100000">
                  <a:srgbClr val="51581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vi-VN" smtClean="0"/>
            </a:p>
          </p:txBody>
        </p:sp>
      </p:grpSp>
      <p:sp>
        <p:nvSpPr>
          <p:cNvPr id="13" name="Text Box 19"/>
          <p:cNvSpPr txBox="1">
            <a:spLocks noChangeArrowheads="1"/>
          </p:cNvSpPr>
          <p:nvPr userDrawn="1"/>
        </p:nvSpPr>
        <p:spPr bwMode="auto">
          <a:xfrm>
            <a:off x="8658225" y="6261100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9E329779-A92C-459C-BD11-E89C11E27641}" type="slidenum">
              <a:rPr lang="fr-FR" sz="1400" b="1" smtClean="0">
                <a:latin typeface="Bernard MT Condensed" panose="02050806060905020404" pitchFamily="18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b="1" smtClean="0">
              <a:latin typeface="Bernard MT Condensed" panose="020508060609050204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2" r:id="rId2"/>
    <p:sldLayoutId id="2147483743" r:id="rId3"/>
    <p:sldLayoutId id="2147483744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800" kern="1200">
          <a:solidFill>
            <a:srgbClr val="000099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400" kern="1200">
          <a:solidFill>
            <a:srgbClr val="003300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rgbClr val="E66C7D"/>
        </a:buClr>
        <a:buFont typeface="Arial" panose="020B0604020202020204" pitchFamily="34" charset="0"/>
        <a:buChar char="▪"/>
        <a:defRPr sz="2000" kern="1200">
          <a:solidFill>
            <a:srgbClr val="663300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rgbClr val="6BB76D"/>
        </a:buClr>
        <a:buFont typeface="Arial" panose="020B0604020202020204" pitchFamily="34" charset="0"/>
        <a:buChar char="▪"/>
        <a:defRPr kern="1200">
          <a:solidFill>
            <a:srgbClr val="CC9900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rgbClr val="E88651"/>
        </a:buClr>
        <a:buFont typeface="Wingdings 3" panose="05040102010807070707" pitchFamily="18" charset="2"/>
        <a:buChar char="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</a:t>
            </a:r>
            <a:r>
              <a:rPr lang="en-US" b="1" i="1" dirty="0" smtClean="0"/>
              <a:t>Phân </a:t>
            </a:r>
            <a:r>
              <a:rPr lang="en-US" b="1" i="1" smtClean="0"/>
              <a:t>đoạn dọc</a:t>
            </a: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5" y="1223863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chemeClr val="tx1"/>
                </a:solidFill>
              </a:rPr>
              <a:t>Một quan hệ được phân thành các mảnh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>
                <a:solidFill>
                  <a:schemeClr val="tx1"/>
                </a:solidFill>
              </a:rPr>
              <a:t>M</a:t>
            </a:r>
            <a:r>
              <a:rPr lang="en-US" i="1" smtClean="0">
                <a:solidFill>
                  <a:schemeClr val="tx1"/>
                </a:solidFill>
              </a:rPr>
              <a:t>ỗi mảnh bao gồm một số thuộc tính của quan hệ ban đầu.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smtClean="0">
                <a:solidFill>
                  <a:schemeClr val="tx1"/>
                </a:solidFill>
              </a:rPr>
              <a:t>Mỗi mảnh đều chứa thuộc  tính khóa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smtClean="0">
                <a:solidFill>
                  <a:schemeClr val="tx1"/>
                </a:solidFill>
              </a:rPr>
              <a:t>Mỗi mảnh đều chứa mọi bộ của quan hệ ban đầu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1" smtClean="0">
                <a:solidFill>
                  <a:schemeClr val="tx1"/>
                </a:solidFill>
              </a:rPr>
              <a:t>Số khả năng phân mảnh là lớn </a:t>
            </a:r>
            <a:r>
              <a:rPr lang="en-US" sz="1800" i="1" smtClean="0">
                <a:solidFill>
                  <a:schemeClr val="tx1"/>
                </a:solidFill>
              </a:rPr>
              <a:t>(</a:t>
            </a:r>
            <a:r>
              <a:rPr lang="en-US" sz="1600" i="1" smtClean="0">
                <a:solidFill>
                  <a:schemeClr val="tx1"/>
                </a:solidFill>
              </a:rPr>
              <a:t>~  hàm mũ </a:t>
            </a:r>
            <a:r>
              <a:rPr lang="en-US" sz="1600" i="1" baseline="30000" smtClean="0">
                <a:solidFill>
                  <a:schemeClr val="tx1"/>
                </a:solidFill>
              </a:rPr>
              <a:t>m </a:t>
            </a:r>
            <a:r>
              <a:rPr lang="en-US" sz="1600" i="1" smtClean="0">
                <a:solidFill>
                  <a:schemeClr val="tx1"/>
                </a:solidFill>
              </a:rPr>
              <a:t> : m là số thuộc tính không khóa</a:t>
            </a:r>
            <a:r>
              <a:rPr lang="en-US" i="1" smtClean="0">
                <a:solidFill>
                  <a:schemeClr val="tx1"/>
                </a:solidFill>
              </a:rPr>
              <a:t>)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012" y="375968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Phương pháp phân mảnh dọc (từ quan hệ toàn cục):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1" smtClean="0">
                <a:solidFill>
                  <a:schemeClr val="tx1"/>
                </a:solidFill>
              </a:rPr>
              <a:t>Nhóm các thuộc tính: </a:t>
            </a:r>
            <a:r>
              <a:rPr lang="en-US" sz="2400" smtClean="0">
                <a:solidFill>
                  <a:schemeClr val="tx1"/>
                </a:solidFill>
              </a:rPr>
              <a:t>nhóm các thuộc tính thành mảnh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1" smtClean="0">
                <a:solidFill>
                  <a:schemeClr val="tx1"/>
                </a:solidFill>
              </a:rPr>
              <a:t>Tách các thuộc tính: </a:t>
            </a:r>
            <a:r>
              <a:rPr lang="en-US" sz="2400" smtClean="0">
                <a:solidFill>
                  <a:schemeClr val="tx1"/>
                </a:solidFill>
              </a:rPr>
              <a:t>tách quan hệ thành các mảnh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6" y="5464512"/>
            <a:ext cx="858596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 mảnh có thể gối chồng lên nhau, tuy nhiên trong môn học này không </a:t>
            </a:r>
            <a:r>
              <a:rPr lang="en-US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xét </a:t>
            </a:r>
            <a:r>
              <a:rPr lang="en-US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tới khả năng </a:t>
            </a:r>
            <a:r>
              <a:rPr lang="en-US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đó (trừ khóa)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002" y="1676153"/>
            <a:ext cx="896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i="1" smtClean="0">
                <a:solidFill>
                  <a:schemeClr val="tx1"/>
                </a:solidFill>
              </a:rPr>
              <a:t>Ví dụ tính Matrix(AA):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94" y="2631339"/>
            <a:ext cx="2120617" cy="159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711" y="2631339"/>
            <a:ext cx="2128626" cy="1775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741" y="2169674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Ma trận sử dụng thuộc tính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3842" y="2169674"/>
            <a:ext cx="344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Tần suất thực hiện các truy vấn</a:t>
            </a:r>
            <a:endParaRPr lang="en-US" i="1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4" y="4684811"/>
            <a:ext cx="4991100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644" y="5346932"/>
            <a:ext cx="5622716" cy="4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7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002" y="1676153"/>
            <a:ext cx="896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i="1" smtClean="0">
                <a:solidFill>
                  <a:schemeClr val="tx1"/>
                </a:solidFill>
              </a:rPr>
              <a:t>Ví dụ tính Matrix(AA):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197115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chemeClr val="tx1"/>
                </a:solidFill>
              </a:rPr>
              <a:t>Tương tự tính:</a:t>
            </a:r>
            <a:endParaRPr lang="en-US" b="1" i="1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2616676"/>
            <a:ext cx="174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chemeClr val="tx1"/>
                </a:solidFill>
              </a:rPr>
              <a:t>aff(A</a:t>
            </a:r>
            <a:r>
              <a:rPr lang="en-US" b="1" i="1" baseline="-25000" smtClean="0">
                <a:solidFill>
                  <a:schemeClr val="tx1"/>
                </a:solidFill>
              </a:rPr>
              <a:t>i</a:t>
            </a:r>
            <a:r>
              <a:rPr lang="en-US" b="1" i="1" smtClean="0">
                <a:solidFill>
                  <a:schemeClr val="tx1"/>
                </a:solidFill>
              </a:rPr>
              <a:t>,A</a:t>
            </a:r>
            <a:r>
              <a:rPr lang="en-US" b="1" i="1" baseline="-25000">
                <a:solidFill>
                  <a:schemeClr val="tx1"/>
                </a:solidFill>
              </a:rPr>
              <a:t>j</a:t>
            </a:r>
            <a:r>
              <a:rPr lang="en-US" b="1" i="1" smtClean="0">
                <a:solidFill>
                  <a:schemeClr val="tx1"/>
                </a:solidFill>
              </a:rPr>
              <a:t>) =???</a:t>
            </a:r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397170"/>
            <a:ext cx="3289409" cy="23042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97114" y="3254339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0346" y="2784410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Matrix(AA)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836" y="5760367"/>
            <a:ext cx="735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chemeClr val="tx1"/>
                </a:solidFill>
              </a:rPr>
              <a:t>Lưu ý: Cần tính aff(A</a:t>
            </a:r>
            <a:r>
              <a:rPr lang="en-US" b="1" i="1" baseline="-25000" smtClean="0">
                <a:solidFill>
                  <a:schemeClr val="tx1"/>
                </a:solidFill>
              </a:rPr>
              <a:t>i</a:t>
            </a:r>
            <a:r>
              <a:rPr lang="en-US" b="1" i="1" smtClean="0">
                <a:solidFill>
                  <a:schemeClr val="tx1"/>
                </a:solidFill>
              </a:rPr>
              <a:t>,A</a:t>
            </a:r>
            <a:r>
              <a:rPr lang="en-US" b="1" i="1" baseline="-25000" smtClean="0">
                <a:solidFill>
                  <a:schemeClr val="tx1"/>
                </a:solidFill>
              </a:rPr>
              <a:t>i</a:t>
            </a:r>
            <a:r>
              <a:rPr lang="en-US" b="1" i="1" smtClean="0">
                <a:solidFill>
                  <a:schemeClr val="tx1"/>
                </a:solidFill>
              </a:rPr>
              <a:t>) tuy nhiên hiện tại nó không có ý nghĩa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58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94552"/>
            <a:ext cx="7462540" cy="43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 hội tụ (Clustered Affinity -CA)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002" y="1676153"/>
            <a:ext cx="89609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smtClean="0">
                <a:solidFill>
                  <a:schemeClr val="tx1"/>
                </a:solidFill>
              </a:rPr>
              <a:t>Phân cụm các thuộc tính dựa vào độ hấp dẫn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smtClean="0">
                <a:solidFill>
                  <a:schemeClr val="tx1"/>
                </a:solidFill>
              </a:rPr>
              <a:t>Những thuộc tính có độ hấp dẫn cao vào một nhóm, thấp vào nhóm còn lại.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smtClean="0">
                <a:solidFill>
                  <a:schemeClr val="tx1"/>
                </a:solidFill>
              </a:rPr>
              <a:t>Đổi chỗ các hàng/cột AA  </a:t>
            </a:r>
            <a:r>
              <a:rPr lang="en-US" sz="220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sz="2200" smtClean="0">
                <a:solidFill>
                  <a:schemeClr val="tx1"/>
                </a:solidFill>
              </a:rPr>
              <a:t> CA (Ma trận độ hấp dẫn hội tụ)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84103"/>
            <a:ext cx="2757127" cy="2118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60" y="3456111"/>
            <a:ext cx="2790885" cy="195503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666657" y="4030934"/>
            <a:ext cx="936104" cy="18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6816" y="4643546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(AA)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6825" y="4717339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(CA)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6809" y="3735246"/>
            <a:ext cx="864096" cy="822340"/>
          </a:xfrm>
          <a:prstGeom prst="rect">
            <a:avLst/>
          </a:prstGeom>
          <a:solidFill>
            <a:srgbClr val="F0AD00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32240" y="4555917"/>
            <a:ext cx="936104" cy="791746"/>
          </a:xfrm>
          <a:prstGeom prst="rect">
            <a:avLst/>
          </a:prstGeom>
          <a:solidFill>
            <a:srgbClr val="23A5CD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845" y="5615665"/>
            <a:ext cx="846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Để độ đo hấp dẫn toàn cục (Global Affinity Measure - AM) đạt giá trị lớn </a:t>
            </a:r>
            <a:r>
              <a:rPr lang="en-US" b="1" i="1" smtClean="0">
                <a:solidFill>
                  <a:schemeClr val="tx1"/>
                </a:solidFill>
              </a:rPr>
              <a:t>nhất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22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16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 hội tụ (Clustered Affinity -CA)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976" y="5672447"/>
            <a:ext cx="846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Để độ đo hấp dẫn toàn cục (Global Affinity Measure - AM) đạt giá trị lớn </a:t>
            </a:r>
            <a:r>
              <a:rPr lang="en-US" b="1" i="1" smtClean="0">
                <a:solidFill>
                  <a:schemeClr val="tx1"/>
                </a:solidFill>
              </a:rPr>
              <a:t>nhất</a:t>
            </a:r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6" y="2476601"/>
            <a:ext cx="3609952" cy="26976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44" y="2592818"/>
            <a:ext cx="3601285" cy="26976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80112" y="2985456"/>
            <a:ext cx="1512168" cy="111872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6876" y="4104184"/>
            <a:ext cx="1497572" cy="113737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39952" y="3168079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9552" y="1827413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Ví dụ</a:t>
            </a:r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8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Độ đo hấp dẫn toàn cục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65" y="1625366"/>
            <a:ext cx="2757127" cy="2118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84" y="1789107"/>
            <a:ext cx="2790885" cy="195503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603057" y="2449562"/>
            <a:ext cx="936104" cy="18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4088" y="1985699"/>
            <a:ext cx="864096" cy="822340"/>
          </a:xfrm>
          <a:prstGeom prst="rect">
            <a:avLst/>
          </a:prstGeom>
          <a:solidFill>
            <a:srgbClr val="F0AD00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1015" y="2736373"/>
            <a:ext cx="936104" cy="791746"/>
          </a:xfrm>
          <a:prstGeom prst="rect">
            <a:avLst/>
          </a:prstGeom>
          <a:solidFill>
            <a:srgbClr val="23A5CD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84" y="5161944"/>
            <a:ext cx="5448300" cy="7048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15277" y="4680247"/>
            <a:ext cx="652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Do AA đối xứng, nên độ đo hấp dẫn đạt max tương đương với</a:t>
            </a:r>
            <a:endParaRPr lang="en-US" i="1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64" y="3849860"/>
            <a:ext cx="7429500" cy="695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6206" y="5270757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chemeClr val="tx1"/>
                </a:solidFill>
              </a:rPr>
              <a:t>Đạt max</a:t>
            </a:r>
            <a:endParaRPr lang="en-US" b="1" i="1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333" y="5875049"/>
            <a:ext cx="5374067" cy="343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51720" y="587504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với: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7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Độ đo hấp dẫn toàn cục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3631"/>
            <a:ext cx="5448300" cy="7048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33" y="5875049"/>
            <a:ext cx="5374067" cy="343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51720" y="587504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với: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63249"/>
            <a:ext cx="5448300" cy="7048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5" y="2866102"/>
            <a:ext cx="75057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95" y="4053046"/>
            <a:ext cx="6357951" cy="11312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5385" y="4053046"/>
            <a:ext cx="6636895" cy="1131257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1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Thuật toán BEA (Bond Energy Algorithm): AA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b="1" i="1" smtClean="0">
                <a:solidFill>
                  <a:schemeClr val="tx1"/>
                </a:solidFill>
              </a:rPr>
              <a:t>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0" y="2810790"/>
            <a:ext cx="2137175" cy="1497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475" y="1954842"/>
            <a:ext cx="890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smtClean="0">
                <a:solidFill>
                  <a:schemeClr val="tx1"/>
                </a:solidFill>
              </a:rPr>
              <a:t>Lấy các cột trong AA  đặt vào CA tại vị trí sao cho AM luôn lớn nhất</a:t>
            </a:r>
            <a:endParaRPr lang="en-US" sz="2400" b="1" i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90" y="2756454"/>
            <a:ext cx="1899442" cy="1609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688" y="2657910"/>
            <a:ext cx="2025190" cy="18722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870" y="4366151"/>
            <a:ext cx="2114970" cy="18552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708" y="4611307"/>
            <a:ext cx="1775048" cy="161008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92675" y="3456111"/>
            <a:ext cx="551133" cy="10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925664" y="3520020"/>
            <a:ext cx="551133" cy="10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20467" y="5114705"/>
            <a:ext cx="551133" cy="10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261679" y="5416347"/>
            <a:ext cx="551133" cy="10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4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Thuật toán BEA (Bond Energy Algorithm): AA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b="1" i="1" smtClean="0">
                <a:solidFill>
                  <a:schemeClr val="tx1"/>
                </a:solidFill>
              </a:rPr>
              <a:t>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475" y="1954842"/>
            <a:ext cx="890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smtClean="0">
                <a:solidFill>
                  <a:schemeClr val="tx1"/>
                </a:solidFill>
              </a:rPr>
              <a:t>Giả sử CA đã có các cột A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,..,A</a:t>
            </a:r>
            <a:r>
              <a:rPr lang="en-US" sz="2400" baseline="-25000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,A</a:t>
            </a:r>
            <a:r>
              <a:rPr lang="en-US" sz="2400" baseline="-25000" smtClean="0">
                <a:solidFill>
                  <a:schemeClr val="tx1"/>
                </a:solidFill>
              </a:rPr>
              <a:t>j</a:t>
            </a:r>
            <a:r>
              <a:rPr lang="en-US" sz="2400" smtClean="0">
                <a:solidFill>
                  <a:schemeClr val="tx1"/>
                </a:solidFill>
              </a:rPr>
              <a:t>,..,A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z="2400" smtClean="0">
                <a:solidFill>
                  <a:schemeClr val="tx1"/>
                </a:solidFill>
              </a:rPr>
              <a:t> ; Lấy cột trong A</a:t>
            </a:r>
            <a:r>
              <a:rPr lang="en-US" sz="2400" baseline="-25000" smtClean="0">
                <a:solidFill>
                  <a:schemeClr val="tx1"/>
                </a:solidFill>
              </a:rPr>
              <a:t>k</a:t>
            </a:r>
            <a:r>
              <a:rPr lang="en-US" sz="2400" smtClean="0">
                <a:solidFill>
                  <a:schemeClr val="tx1"/>
                </a:solidFill>
              </a:rPr>
              <a:t>  đặt vào CA tại vị trí nào đó (1,..,n+1) sao cho AM  lớn nhất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446422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Chọn vị trí đặt A</a:t>
            </a:r>
            <a:r>
              <a:rPr lang="en-US" sz="2400" b="1" i="1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 sao cho AM</a:t>
            </a:r>
            <a:r>
              <a:rPr lang="en-US" sz="2400" b="1" i="1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 –  AM</a:t>
            </a:r>
            <a:r>
              <a:rPr lang="en-US" sz="2400" b="1" i="1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old </a:t>
            </a:r>
            <a:r>
              <a:rPr lang="en-US" sz="2400" smtClean="0">
                <a:solidFill>
                  <a:schemeClr val="tx1"/>
                </a:solidFill>
              </a:rPr>
              <a:t>(contribution)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lớn nhất</a:t>
            </a:r>
            <a:endParaRPr lang="en-US" sz="2400" b="1" i="1" baseline="-250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325300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sym typeface="Symbol" panose="05050102010706020507" pitchFamily="18" charset="2"/>
              </a:rPr>
              <a:t>AM</a:t>
            </a:r>
            <a:r>
              <a:rPr lang="en-US" sz="24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old  </a:t>
            </a:r>
            <a:r>
              <a:rPr lang="en-US" sz="2400" smtClean="0">
                <a:solidFill>
                  <a:schemeClr val="tx1"/>
                </a:solidFill>
                <a:sym typeface="Symbol" panose="05050102010706020507" pitchFamily="18" charset="2"/>
              </a:rPr>
              <a:t> =  AM(</a:t>
            </a:r>
            <a:r>
              <a:rPr lang="en-US" sz="2400" smtClean="0">
                <a:solidFill>
                  <a:schemeClr val="tx1"/>
                </a:solidFill>
              </a:rPr>
              <a:t>A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,..,A</a:t>
            </a:r>
            <a:r>
              <a:rPr lang="en-US" sz="2400" baseline="-25000">
                <a:solidFill>
                  <a:schemeClr val="tx1"/>
                </a:solidFill>
              </a:rPr>
              <a:t>i</a:t>
            </a:r>
            <a:r>
              <a:rPr lang="en-US" sz="2400">
                <a:solidFill>
                  <a:schemeClr val="tx1"/>
                </a:solidFill>
              </a:rPr>
              <a:t>,A</a:t>
            </a:r>
            <a:r>
              <a:rPr lang="en-US" sz="2400" baseline="-25000">
                <a:solidFill>
                  <a:schemeClr val="tx1"/>
                </a:solidFill>
              </a:rPr>
              <a:t>j</a:t>
            </a:r>
            <a:r>
              <a:rPr lang="en-US" sz="2400">
                <a:solidFill>
                  <a:schemeClr val="tx1"/>
                </a:solidFill>
              </a:rPr>
              <a:t>,..,A</a:t>
            </a:r>
            <a:r>
              <a:rPr lang="en-US" sz="2400" baseline="-25000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sym typeface="Symbol" panose="05050102010706020507" pitchFamily="18" charset="2"/>
              </a:rPr>
              <a:t>AM</a:t>
            </a:r>
            <a:r>
              <a:rPr lang="en-US" sz="24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new </a:t>
            </a:r>
            <a:r>
              <a:rPr lang="en-US" sz="240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sz="2400" smtClean="0">
                <a:solidFill>
                  <a:schemeClr val="tx1"/>
                </a:solidFill>
                <a:sym typeface="Symbol" panose="05050102010706020507" pitchFamily="18" charset="2"/>
              </a:rPr>
              <a:t> AM(</a:t>
            </a:r>
            <a:r>
              <a:rPr lang="en-US" sz="2400" smtClean="0">
                <a:solidFill>
                  <a:schemeClr val="tx1"/>
                </a:solidFill>
              </a:rPr>
              <a:t>A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,..,</a:t>
            </a:r>
            <a:r>
              <a:rPr lang="en-US" sz="2400" smtClean="0">
                <a:solidFill>
                  <a:schemeClr val="tx1"/>
                </a:solidFill>
              </a:rPr>
              <a:t>A</a:t>
            </a:r>
            <a:r>
              <a:rPr lang="en-US" sz="2400" baseline="-25000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,</a:t>
            </a:r>
            <a:r>
              <a:rPr lang="en-US" sz="2400" b="1" smtClean="0">
                <a:solidFill>
                  <a:schemeClr val="tx1"/>
                </a:solidFill>
              </a:rPr>
              <a:t>A</a:t>
            </a:r>
            <a:r>
              <a:rPr lang="en-US" sz="2400" b="1" baseline="-25000" smtClean="0">
                <a:solidFill>
                  <a:schemeClr val="tx1"/>
                </a:solidFill>
              </a:rPr>
              <a:t>k</a:t>
            </a:r>
            <a:r>
              <a:rPr lang="en-US" sz="2400" smtClean="0">
                <a:solidFill>
                  <a:schemeClr val="tx1"/>
                </a:solidFill>
              </a:rPr>
              <a:t>,A</a:t>
            </a:r>
            <a:r>
              <a:rPr lang="en-US" sz="2400" baseline="-25000" smtClean="0">
                <a:solidFill>
                  <a:schemeClr val="tx1"/>
                </a:solidFill>
              </a:rPr>
              <a:t>j</a:t>
            </a:r>
            <a:r>
              <a:rPr lang="en-US" sz="2400">
                <a:solidFill>
                  <a:schemeClr val="tx1"/>
                </a:solidFill>
              </a:rPr>
              <a:t>,..,A</a:t>
            </a:r>
            <a:r>
              <a:rPr lang="en-US" sz="2400" baseline="-25000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98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Thuật toán BEA (Bond Energy Algorithm): AA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b="1" i="1" smtClean="0">
                <a:solidFill>
                  <a:schemeClr val="tx1"/>
                </a:solidFill>
              </a:rPr>
              <a:t>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385" y="17769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Tính độ lệch cont = AM</a:t>
            </a:r>
            <a:r>
              <a:rPr lang="en-US" sz="2400" b="1" i="1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b="1" i="1">
                <a:solidFill>
                  <a:schemeClr val="tx1"/>
                </a:solidFill>
                <a:sym typeface="Symbol" panose="05050102010706020507" pitchFamily="18" charset="2"/>
              </a:rPr>
              <a:t>–  AM</a:t>
            </a:r>
            <a:r>
              <a:rPr lang="en-US" sz="2400" b="1" i="1" baseline="-2500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sz="2400" b="1" i="1" baseline="-25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4" y="2279759"/>
            <a:ext cx="4248472" cy="787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4" y="2952055"/>
            <a:ext cx="8908716" cy="511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74" y="3605223"/>
            <a:ext cx="4581525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5608189"/>
            <a:ext cx="7560840" cy="6137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84" y="4483183"/>
            <a:ext cx="8513180" cy="9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7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</a:t>
            </a:r>
            <a:r>
              <a:rPr lang="en-US" b="1" i="1" dirty="0" smtClean="0"/>
              <a:t>Phân </a:t>
            </a:r>
            <a:r>
              <a:rPr lang="en-US" b="1" i="1" smtClean="0"/>
              <a:t>đoạn dọc</a:t>
            </a:r>
            <a:endParaRPr lang="en-US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47" y="1338262"/>
            <a:ext cx="8585968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Yêu cầu thông tin phân mảnh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05467" y="1867867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Cơ bản dựa vào thông tin các ứng dụng truy xuất các thuộc tính như thế nào.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Dựa vào thông tin về việc những thuộc tính nào được truy xuất cùng nhau (độ hấp dẫn giữa các thuộc tính).</a:t>
            </a:r>
            <a:endParaRPr lang="en-US" sz="2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Thuật toán BEA (Bond Energy Algorithm): AA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b="1" i="1" smtClean="0">
                <a:solidFill>
                  <a:schemeClr val="tx1"/>
                </a:solidFill>
              </a:rPr>
              <a:t>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83903"/>
            <a:ext cx="7776864" cy="42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Thuật toán BEA (Bond Energy Algorithm): AA </a:t>
            </a:r>
            <a:r>
              <a:rPr lang="en-US" sz="2400" b="1" i="1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sz="2400" b="1" i="1" smtClean="0">
                <a:solidFill>
                  <a:schemeClr val="tx1"/>
                </a:solidFill>
              </a:rPr>
              <a:t>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70" y="1775585"/>
            <a:ext cx="8376817" cy="427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Begin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	CA( *,1) 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sz="1600" smtClean="0">
                <a:solidFill>
                  <a:schemeClr val="tx1"/>
                </a:solidFill>
              </a:rPr>
              <a:t>AA(*,1); </a:t>
            </a:r>
            <a:r>
              <a:rPr lang="en-US" sz="1600">
                <a:solidFill>
                  <a:schemeClr val="tx1"/>
                </a:solidFill>
              </a:rPr>
              <a:t>	CA( </a:t>
            </a:r>
            <a:r>
              <a:rPr lang="en-US" sz="1600" smtClean="0">
                <a:solidFill>
                  <a:schemeClr val="tx1"/>
                </a:solidFill>
              </a:rPr>
              <a:t>*,2)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sz="1600" smtClean="0">
                <a:solidFill>
                  <a:schemeClr val="tx1"/>
                </a:solidFill>
              </a:rPr>
              <a:t>AA(*,2);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</a:rPr>
              <a:t>	Index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 3;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While (Index&lt;=n) do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Begin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Loc 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Index; M_cont 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 cont(A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Index-1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,A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Index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Index+1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For i =1 to Index -1 do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Begin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	B_cont 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 cont(A</a:t>
            </a:r>
            <a:r>
              <a:rPr lang="en-US" sz="1600" baseline="-25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,A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Index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sz="1600" baseline="-25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sz="160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+1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	if(b_cont &gt;M_cont) Begin Loc =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 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i; M_cont 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B_cont; End;</a:t>
            </a:r>
            <a:endParaRPr lang="en-US" sz="160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End;</a:t>
            </a:r>
          </a:p>
          <a:p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	For j = Index to Loc do CA(*,j)  CA(*,j-1);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CA(*, Loc)  AA(*,Index)</a:t>
            </a:r>
          </a:p>
          <a:p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Index  Index +1;</a:t>
            </a:r>
          </a:p>
          <a:p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End;</a:t>
            </a:r>
          </a:p>
          <a:p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Order the rows according to the relative ordering of columns</a:t>
            </a:r>
            <a:r>
              <a:rPr lang="en-US" sz="16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sz="1600" smtClean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endParaRPr lang="en-US" sz="1600" smtClean="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</a:rPr>
              <a:t>End.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2" y="2770733"/>
            <a:ext cx="7416823" cy="2664296"/>
          </a:xfrm>
          <a:prstGeom prst="rect">
            <a:avLst/>
          </a:prstGeom>
          <a:solidFill>
            <a:schemeClr val="accent1"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3768" y="3528119"/>
            <a:ext cx="6264696" cy="1008112"/>
          </a:xfrm>
          <a:prstGeom prst="rect">
            <a:avLst/>
          </a:prstGeom>
          <a:solidFill>
            <a:srgbClr val="92D050">
              <a:alpha val="23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44" y="1856618"/>
            <a:ext cx="8663009" cy="4272814"/>
          </a:xfrm>
          <a:prstGeom prst="rect">
            <a:avLst/>
          </a:prstGeom>
          <a:solidFill>
            <a:schemeClr val="accent1">
              <a:alpha val="1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Ví dụ: xác định 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45" y="3523935"/>
            <a:ext cx="667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smtClean="0">
                <a:solidFill>
                  <a:schemeClr val="tx1"/>
                </a:solidFill>
              </a:rPr>
              <a:t>Đặt A</a:t>
            </a:r>
            <a:r>
              <a:rPr lang="en-US" sz="2400" i="1" baseline="-25000" smtClean="0">
                <a:solidFill>
                  <a:schemeClr val="tx1"/>
                </a:solidFill>
              </a:rPr>
              <a:t>3</a:t>
            </a:r>
            <a:r>
              <a:rPr lang="en-US" sz="2400" i="1" smtClean="0">
                <a:solidFill>
                  <a:schemeClr val="tx1"/>
                </a:solidFill>
              </a:rPr>
              <a:t> vào CA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06663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0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3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1</a:t>
            </a:r>
            <a:r>
              <a:rPr lang="en-US" i="1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0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4136121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 2bond(A</a:t>
            </a:r>
            <a:r>
              <a:rPr lang="en-US" baseline="-25000" smtClean="0">
                <a:solidFill>
                  <a:schemeClr val="tx1"/>
                </a:solidFill>
              </a:rPr>
              <a:t>0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)+</a:t>
            </a:r>
            <a:r>
              <a:rPr lang="en-US" smtClean="0">
                <a:solidFill>
                  <a:schemeClr val="tx1"/>
                </a:solidFill>
              </a:rPr>
              <a:t>2bond(A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)–</a:t>
            </a:r>
            <a:r>
              <a:rPr lang="en-US" smtClean="0">
                <a:solidFill>
                  <a:schemeClr val="tx1"/>
                </a:solidFill>
              </a:rPr>
              <a:t>2bond(A</a:t>
            </a:r>
            <a:r>
              <a:rPr lang="en-US" baseline="-25000" smtClean="0">
                <a:solidFill>
                  <a:schemeClr val="tx1"/>
                </a:solidFill>
              </a:rPr>
              <a:t>0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2400" y="4157971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=8820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24" y="46311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1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3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>
                <a:solidFill>
                  <a:schemeClr val="tx1"/>
                </a:solidFill>
              </a:rPr>
              <a:t>2</a:t>
            </a:r>
            <a:r>
              <a:rPr lang="en-US" i="1" smtClean="0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2192" y="4700669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 2bond(A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)+</a:t>
            </a:r>
            <a:r>
              <a:rPr lang="en-US" smtClean="0">
                <a:solidFill>
                  <a:schemeClr val="tx1"/>
                </a:solidFill>
              </a:rPr>
              <a:t>2bond(A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)–2bond(A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4720" y="472251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=10150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2945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2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3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4</a:t>
            </a:r>
            <a:r>
              <a:rPr lang="en-US" i="1" smtClean="0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36401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 2bond(A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)+</a:t>
            </a:r>
            <a:r>
              <a:rPr lang="en-US" smtClean="0">
                <a:solidFill>
                  <a:schemeClr val="tx1"/>
                </a:solidFill>
              </a:rPr>
              <a:t>2bond(A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)–2bond(A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2400" y="53858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=1780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722519"/>
            <a:ext cx="8591001" cy="378260"/>
          </a:xfrm>
          <a:prstGeom prst="rect">
            <a:avLst/>
          </a:prstGeom>
          <a:solidFill>
            <a:srgbClr val="06D4EA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56183" y="1358125"/>
            <a:ext cx="1620044" cy="2164420"/>
            <a:chOff x="5761849" y="4511040"/>
            <a:chExt cx="2438400" cy="3257764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6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8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436924" y="4511040"/>
              <a:ext cx="785706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</p:grp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5868114" y="586570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5947992" y="6190828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781279" y="6515946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947992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868114" y="7166186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34434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6431519" y="6515948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6598232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6518353" y="7166186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7248473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7081760" y="586570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7168593" y="6515948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7248473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7081760" y="7166186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44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</p:grpSp>
      </p:grpSp>
      <p:sp>
        <p:nvSpPr>
          <p:cNvPr id="10" name="Right Arrow 9"/>
          <p:cNvSpPr/>
          <p:nvPr/>
        </p:nvSpPr>
        <p:spPr>
          <a:xfrm>
            <a:off x="6156176" y="2608751"/>
            <a:ext cx="599324" cy="25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7" y="1765430"/>
            <a:ext cx="5238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31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2" grpId="0"/>
      <p:bldP spid="13" grpId="0"/>
      <p:bldP spid="15" grpId="0"/>
      <p:bldP spid="16" grpId="0"/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Ví dụ: xác định CA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45" y="3523935"/>
            <a:ext cx="667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smtClean="0">
                <a:solidFill>
                  <a:schemeClr val="tx1"/>
                </a:solidFill>
              </a:rPr>
              <a:t>Đặt A</a:t>
            </a:r>
            <a:r>
              <a:rPr lang="en-US" sz="2400" i="1" baseline="-25000">
                <a:solidFill>
                  <a:schemeClr val="tx1"/>
                </a:solidFill>
              </a:rPr>
              <a:t>4</a:t>
            </a:r>
            <a:r>
              <a:rPr lang="en-US" sz="2400" i="1" smtClean="0">
                <a:solidFill>
                  <a:schemeClr val="tx1"/>
                </a:solidFill>
              </a:rPr>
              <a:t> vào CA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06663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0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>
                <a:solidFill>
                  <a:schemeClr val="tx1"/>
                </a:solidFill>
              </a:rPr>
              <a:t>4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1</a:t>
            </a:r>
            <a:r>
              <a:rPr lang="en-US" i="1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0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24" y="46311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1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4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>
                <a:solidFill>
                  <a:schemeClr val="tx1"/>
                </a:solidFill>
              </a:rPr>
              <a:t>3</a:t>
            </a:r>
            <a:r>
              <a:rPr lang="en-US" i="1" smtClean="0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2945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3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4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>
                <a:solidFill>
                  <a:schemeClr val="tx1"/>
                </a:solidFill>
              </a:rPr>
              <a:t>2</a:t>
            </a:r>
            <a:r>
              <a:rPr lang="en-US" i="1" smtClean="0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33749" y="1293186"/>
            <a:ext cx="1620044" cy="2164420"/>
            <a:chOff x="5761849" y="4511040"/>
            <a:chExt cx="2438400" cy="3257764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6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8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436924" y="4511040"/>
              <a:ext cx="785706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5501" tIns="42001" rIns="85501" bIns="42001">
              <a:spAutoFit/>
            </a:bodyPr>
            <a:lstStyle/>
            <a:p>
              <a:r>
                <a:rPr lang="en-US" sz="172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727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</p:grp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5868114" y="586570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5947992" y="6190828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781279" y="6515946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947992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868114" y="7166186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34434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6431519" y="6515948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6598232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6518353" y="7166186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7248473" y="554058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7081760" y="5865707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7168593" y="6515948"/>
              <a:ext cx="510822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7248473" y="6841066"/>
              <a:ext cx="259994" cy="92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727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7081760" y="7166186"/>
              <a:ext cx="592855" cy="527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5501" tIns="42001" rIns="85501" bIns="42001">
              <a:spAutoFit/>
            </a:bodyPr>
            <a:lstStyle/>
            <a:p>
              <a:r>
                <a:rPr lang="en-US" sz="1727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44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29" dirty="0">
                  <a:latin typeface="Book Antiqua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559870" y="2458003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CA=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578462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(A</a:t>
            </a:r>
            <a:r>
              <a:rPr lang="en-US" i="1" baseline="-25000" smtClean="0">
                <a:solidFill>
                  <a:schemeClr val="tx1"/>
                </a:solidFill>
              </a:rPr>
              <a:t>2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 smtClean="0">
                <a:solidFill>
                  <a:schemeClr val="tx1"/>
                </a:solidFill>
              </a:rPr>
              <a:t>4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i="1" baseline="-25000">
                <a:solidFill>
                  <a:schemeClr val="tx1"/>
                </a:solidFill>
              </a:rPr>
              <a:t>5</a:t>
            </a:r>
            <a:r>
              <a:rPr lang="en-US" i="1" smtClean="0">
                <a:solidFill>
                  <a:schemeClr val="tx1"/>
                </a:solidFill>
              </a:rPr>
              <a:t>) 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cont(A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,A</a:t>
            </a:r>
            <a:r>
              <a:rPr lang="en-US" baseline="-25000" smtClean="0">
                <a:solidFill>
                  <a:schemeClr val="tx1"/>
                </a:solidFill>
              </a:rPr>
              <a:t>5</a:t>
            </a:r>
            <a:r>
              <a:rPr lang="en-US" smtClean="0">
                <a:solidFill>
                  <a:schemeClr val="tx1"/>
                </a:solidFill>
              </a:rPr>
              <a:t>)=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707904" y="4965664"/>
            <a:ext cx="195169" cy="38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363748" y="4965664"/>
            <a:ext cx="269925" cy="328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6" y="1712025"/>
            <a:ext cx="278130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98" y="4101452"/>
            <a:ext cx="2190750" cy="1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994" y="4177651"/>
            <a:ext cx="2305050" cy="1743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36296" y="4528298"/>
            <a:ext cx="720080" cy="5645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8384" y="5184303"/>
            <a:ext cx="754372" cy="57188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</a:t>
            </a:r>
            <a:r>
              <a:rPr lang="en-US" b="1" i="1" dirty="0" smtClean="0"/>
              <a:t>Phân </a:t>
            </a:r>
            <a:r>
              <a:rPr lang="en-US" b="1" i="1" smtClean="0"/>
              <a:t>đoạn dọc</a:t>
            </a:r>
            <a:endParaRPr lang="en-US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47" y="1153523"/>
            <a:ext cx="8585968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Yêu cầu thông tin phân mảnh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0725" y="1493311"/>
            <a:ext cx="8352928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i="1" smtClean="0">
                <a:solidFill>
                  <a:schemeClr val="tx1"/>
                </a:solidFill>
              </a:rPr>
              <a:t>Ma trận sử dụng thuộc tính</a:t>
            </a:r>
            <a:endParaRPr lang="en-US" sz="2800" b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48843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Giả sử có R(A</a:t>
            </a:r>
            <a:r>
              <a:rPr lang="en-US" sz="2400" i="1" baseline="-25000" smtClean="0">
                <a:solidFill>
                  <a:schemeClr val="tx1"/>
                </a:solidFill>
              </a:rPr>
              <a:t>1</a:t>
            </a:r>
            <a:r>
              <a:rPr lang="en-US" sz="2400" i="1" smtClean="0">
                <a:solidFill>
                  <a:schemeClr val="tx1"/>
                </a:solidFill>
              </a:rPr>
              <a:t>,A</a:t>
            </a:r>
            <a:r>
              <a:rPr lang="en-US" sz="2400" i="1" baseline="-25000" smtClean="0">
                <a:solidFill>
                  <a:schemeClr val="tx1"/>
                </a:solidFill>
              </a:rPr>
              <a:t>2</a:t>
            </a:r>
            <a:r>
              <a:rPr lang="en-US" sz="2400" i="1" smtClean="0">
                <a:solidFill>
                  <a:schemeClr val="tx1"/>
                </a:solidFill>
              </a:rPr>
              <a:t>,..,A</a:t>
            </a:r>
            <a:r>
              <a:rPr lang="en-US" sz="2400" i="1" baseline="-25000" smtClean="0">
                <a:solidFill>
                  <a:schemeClr val="tx1"/>
                </a:solidFill>
              </a:rPr>
              <a:t>n</a:t>
            </a:r>
            <a:r>
              <a:rPr lang="en-US" sz="2400" i="1" smtClean="0">
                <a:solidFill>
                  <a:schemeClr val="tx1"/>
                </a:solidFill>
              </a:rPr>
              <a:t>) và Q={q</a:t>
            </a:r>
            <a:r>
              <a:rPr lang="en-US" sz="2400" i="1" baseline="-25000" smtClean="0">
                <a:solidFill>
                  <a:schemeClr val="tx1"/>
                </a:solidFill>
              </a:rPr>
              <a:t>1</a:t>
            </a:r>
            <a:r>
              <a:rPr lang="en-US" sz="2400" i="1" smtClean="0">
                <a:solidFill>
                  <a:schemeClr val="tx1"/>
                </a:solidFill>
              </a:rPr>
              <a:t>,q</a:t>
            </a:r>
            <a:r>
              <a:rPr lang="en-US" sz="2400" i="1" baseline="-25000" smtClean="0">
                <a:solidFill>
                  <a:schemeClr val="tx1"/>
                </a:solidFill>
              </a:rPr>
              <a:t>2</a:t>
            </a:r>
            <a:r>
              <a:rPr lang="en-US" sz="2400" i="1" smtClean="0">
                <a:solidFill>
                  <a:schemeClr val="tx1"/>
                </a:solidFill>
              </a:rPr>
              <a:t>,..,q</a:t>
            </a:r>
            <a:r>
              <a:rPr lang="en-US" sz="2400" i="1" baseline="-25000" smtClean="0">
                <a:solidFill>
                  <a:schemeClr val="tx1"/>
                </a:solidFill>
              </a:rPr>
              <a:t>m</a:t>
            </a:r>
            <a:r>
              <a:rPr lang="en-US" sz="2400" i="1" smtClean="0">
                <a:solidFill>
                  <a:schemeClr val="tx1"/>
                </a:solidFill>
              </a:rPr>
              <a:t>} tập các truy vấn (ứng dụng) trên R.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2952055"/>
            <a:ext cx="27478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>
                <a:solidFill>
                  <a:schemeClr val="tx1"/>
                </a:solidFill>
                <a:latin typeface="Book Antiqua"/>
              </a:rPr>
              <a:t>use</a:t>
            </a:r>
            <a:r>
              <a:rPr lang="en-US" sz="2800" b="1">
                <a:solidFill>
                  <a:schemeClr val="tx1"/>
                </a:solidFill>
                <a:latin typeface="Book Antiqua"/>
              </a:rPr>
              <a:t>(</a:t>
            </a:r>
            <a:r>
              <a:rPr lang="en-US" sz="2800" b="1" i="1">
                <a:solidFill>
                  <a:schemeClr val="tx1"/>
                </a:solidFill>
                <a:latin typeface="Book Antiqua"/>
              </a:rPr>
              <a:t>q</a:t>
            </a:r>
            <a:r>
              <a:rPr lang="en-US" sz="2800" b="1" i="1" baseline="-25000">
                <a:solidFill>
                  <a:schemeClr val="tx1"/>
                </a:solidFill>
                <a:latin typeface="Book Antiqua"/>
              </a:rPr>
              <a:t>i</a:t>
            </a:r>
            <a:r>
              <a:rPr lang="en-US" sz="2800" b="1" i="1">
                <a:solidFill>
                  <a:schemeClr val="tx1"/>
                </a:solidFill>
                <a:latin typeface="Book Antiqua"/>
              </a:rPr>
              <a:t>,A</a:t>
            </a:r>
            <a:r>
              <a:rPr lang="en-US" sz="2400" b="1" i="1" baseline="-25000">
                <a:solidFill>
                  <a:schemeClr val="tx1"/>
                </a:solidFill>
                <a:latin typeface="Book Antiqua"/>
              </a:rPr>
              <a:t>j</a:t>
            </a:r>
            <a:r>
              <a:rPr lang="en-US" sz="2800" b="1">
                <a:solidFill>
                  <a:schemeClr val="tx1"/>
                </a:solidFill>
                <a:latin typeface="Book Antiqua"/>
              </a:rPr>
              <a:t>)</a:t>
            </a:r>
            <a:r>
              <a:rPr lang="en-US" sz="2800">
                <a:solidFill>
                  <a:schemeClr val="tx1"/>
                </a:solidFill>
                <a:latin typeface="Book Antiqua"/>
              </a:rPr>
              <a:t> =</a:t>
            </a:r>
            <a:r>
              <a:rPr lang="en-US" sz="6000">
                <a:solidFill>
                  <a:schemeClr val="tx1"/>
                </a:solidFill>
                <a:latin typeface="Book Antiqua"/>
                <a:sym typeface="Symbol" panose="05050102010706020507" pitchFamily="18" charset="2"/>
              </a:rPr>
              <a:t></a:t>
            </a:r>
            <a:endParaRPr lang="en-US">
              <a:solidFill>
                <a:schemeClr val="tx1"/>
              </a:solidFill>
              <a:latin typeface="Book Antiqu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9993" y="3240087"/>
            <a:ext cx="296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</a:rPr>
              <a:t>1 </a:t>
            </a:r>
            <a:r>
              <a:rPr lang="en-US" sz="2400" i="1" smtClean="0">
                <a:solidFill>
                  <a:schemeClr val="tx1"/>
                </a:solidFill>
              </a:rPr>
              <a:t>nếu q</a:t>
            </a:r>
            <a:r>
              <a:rPr lang="en-US" sz="2400" i="1" baseline="-25000" smtClean="0">
                <a:solidFill>
                  <a:schemeClr val="tx1"/>
                </a:solidFill>
              </a:rPr>
              <a:t>i</a:t>
            </a:r>
            <a:r>
              <a:rPr lang="en-US" sz="2400" i="1" smtClean="0">
                <a:solidFill>
                  <a:schemeClr val="tx1"/>
                </a:solidFill>
              </a:rPr>
              <a:t> có sử dụng A</a:t>
            </a:r>
            <a:r>
              <a:rPr lang="en-US" sz="2400" i="1" baseline="-25000" smtClean="0">
                <a:solidFill>
                  <a:schemeClr val="tx1"/>
                </a:solidFill>
              </a:rPr>
              <a:t>j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3819" y="3888159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0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trường hợp ngược lại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74" y="4429383"/>
            <a:ext cx="2028825" cy="1695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73819" y="4804754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smtClean="0">
                <a:solidFill>
                  <a:schemeClr val="tx1"/>
                </a:solidFill>
              </a:rPr>
              <a:t>Ma trận sử dụng thuộc tính</a:t>
            </a:r>
            <a:endParaRPr lang="en-US" sz="2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21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</a:t>
            </a:r>
            <a:r>
              <a:rPr lang="en-US" b="1" i="1" dirty="0" smtClean="0"/>
              <a:t>Phân </a:t>
            </a:r>
            <a:r>
              <a:rPr lang="en-US" b="1" i="1" smtClean="0"/>
              <a:t>đoạn dọc</a:t>
            </a:r>
            <a:endParaRPr lang="en-US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47" y="1153523"/>
            <a:ext cx="8585968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Yêu cầu thông tin phân mảnh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0725" y="1420796"/>
            <a:ext cx="8352928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i="1" smtClean="0">
                <a:solidFill>
                  <a:schemeClr val="tx1"/>
                </a:solidFill>
              </a:rPr>
              <a:t>Ma trận sử dụng thuộc tính</a:t>
            </a:r>
            <a:endParaRPr lang="en-US" sz="2800" b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87" y="197317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Ví dụ 1: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18383"/>
            <a:ext cx="2909168" cy="973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65035"/>
            <a:ext cx="3464574" cy="587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88" y="5115276"/>
            <a:ext cx="6281020" cy="9825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288" y="2162796"/>
            <a:ext cx="4848225" cy="25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</a:t>
            </a:r>
            <a:endParaRPr lang="en-US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47" y="1153523"/>
            <a:ext cx="8585968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Yêu cầu thông tin phân mảnh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0725" y="1420796"/>
            <a:ext cx="8352928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i="1" smtClean="0">
                <a:solidFill>
                  <a:schemeClr val="tx1"/>
                </a:solidFill>
              </a:rPr>
              <a:t>Ma trận sử dụng thuộc tính</a:t>
            </a:r>
            <a:endParaRPr lang="en-US" sz="2800" b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87" y="197317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Ví dụ: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647656"/>
            <a:ext cx="2088232" cy="698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695" y="2604643"/>
            <a:ext cx="1909249" cy="594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9" y="3556271"/>
            <a:ext cx="4552828" cy="712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531" y="2048019"/>
            <a:ext cx="4466982" cy="17794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008" y="4425296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use (q</a:t>
            </a:r>
            <a:r>
              <a:rPr lang="en-US" sz="2400" b="1" baseline="-25000" smtClean="0">
                <a:solidFill>
                  <a:schemeClr val="tx1"/>
                </a:solidFill>
              </a:rPr>
              <a:t>1</a:t>
            </a:r>
            <a:r>
              <a:rPr lang="en-US" sz="2400" b="1" smtClean="0">
                <a:solidFill>
                  <a:schemeClr val="tx1"/>
                </a:solidFill>
              </a:rPr>
              <a:t>,*) =????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007" y="488696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use (q</a:t>
            </a:r>
            <a:r>
              <a:rPr lang="en-US" sz="2400" b="1" baseline="-25000">
                <a:solidFill>
                  <a:schemeClr val="tx1"/>
                </a:solidFill>
              </a:rPr>
              <a:t>2</a:t>
            </a:r>
            <a:r>
              <a:rPr lang="en-US" sz="2400" b="1" smtClean="0">
                <a:solidFill>
                  <a:schemeClr val="tx1"/>
                </a:solidFill>
              </a:rPr>
              <a:t>,*) =????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007" y="5475279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use (q</a:t>
            </a:r>
            <a:r>
              <a:rPr lang="en-US" sz="2400" b="1" baseline="-25000">
                <a:solidFill>
                  <a:schemeClr val="tx1"/>
                </a:solidFill>
              </a:rPr>
              <a:t>3</a:t>
            </a:r>
            <a:r>
              <a:rPr lang="en-US" sz="2400" b="1" smtClean="0">
                <a:solidFill>
                  <a:schemeClr val="tx1"/>
                </a:solidFill>
              </a:rPr>
              <a:t>,*) =????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2566" y="4425296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tx1"/>
                </a:solidFill>
              </a:rPr>
              <a:t>use (q</a:t>
            </a:r>
            <a:r>
              <a:rPr lang="en-US" sz="2400" b="1" baseline="-25000">
                <a:solidFill>
                  <a:schemeClr val="tx1"/>
                </a:solidFill>
              </a:rPr>
              <a:t>4</a:t>
            </a:r>
            <a:r>
              <a:rPr lang="en-US" sz="2400" b="1" smtClean="0">
                <a:solidFill>
                  <a:schemeClr val="tx1"/>
                </a:solidFill>
              </a:rPr>
              <a:t>,*) =????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50" y="4178992"/>
            <a:ext cx="2493803" cy="18776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76056" y="5348626"/>
            <a:ext cx="648072" cy="357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2128" y="6008501"/>
            <a:ext cx="4572000" cy="318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062" lvl="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AD00"/>
              </a:buClr>
              <a:buSzPct val="80000"/>
            </a:pPr>
            <a:r>
              <a:rPr lang="en-US" sz="1400">
                <a:solidFill>
                  <a:srgbClr val="000099"/>
                </a:solidFill>
                <a:latin typeface="Corbel"/>
              </a:rPr>
              <a:t>A1= PNO, A2= PNAME, A3= BUDGET, A4= LOC</a:t>
            </a:r>
            <a:endParaRPr lang="en-US" sz="1400" dirty="0">
              <a:solidFill>
                <a:srgbClr val="00009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39445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17" grpId="0"/>
      <p:bldP spid="6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</a:t>
            </a:r>
            <a:r>
              <a:rPr lang="en-US" b="1" i="1" dirty="0" smtClean="0"/>
              <a:t>Phân </a:t>
            </a:r>
            <a:r>
              <a:rPr lang="en-US" b="1" i="1" smtClean="0"/>
              <a:t>đoạn dọc</a:t>
            </a:r>
            <a:endParaRPr lang="en-US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47" y="1153523"/>
            <a:ext cx="8585968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Yêu cầu thông tin phân mảnh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0725" y="1420796"/>
            <a:ext cx="8352928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i="1" smtClean="0">
                <a:solidFill>
                  <a:schemeClr val="tx1"/>
                </a:solidFill>
              </a:rPr>
              <a:t>Ma trận sử dụng thuộc tính</a:t>
            </a:r>
            <a:endParaRPr lang="en-US" sz="2800" b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06" y="2015951"/>
            <a:ext cx="857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smtClean="0">
                <a:solidFill>
                  <a:schemeClr val="tx1"/>
                </a:solidFill>
              </a:rPr>
              <a:t>Ví dụ 2</a:t>
            </a:r>
            <a:r>
              <a:rPr lang="en-US" sz="2400" i="1" smtClean="0">
                <a:solidFill>
                  <a:schemeClr val="tx1"/>
                </a:solidFill>
              </a:rPr>
              <a:t>: </a:t>
            </a:r>
            <a:r>
              <a:rPr lang="en-US" sz="1900" i="1" smtClean="0">
                <a:solidFill>
                  <a:schemeClr val="tx1"/>
                </a:solidFill>
              </a:rPr>
              <a:t>SV(Masv, Hoten, Nganh, Nhommau, Doan, DTB, Xeploai, Diemrenluyen)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606" y="2706697"/>
            <a:ext cx="8824882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q1: Select Masv, Hoten, DTB From SV Where Nganh = Manganh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q2: </a:t>
            </a:r>
            <a:r>
              <a:rPr lang="en-US">
                <a:solidFill>
                  <a:schemeClr val="tx1"/>
                </a:solidFill>
              </a:rPr>
              <a:t>Select 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Hoten, </a:t>
            </a:r>
            <a:r>
              <a:rPr lang="en-US" smtClean="0">
                <a:solidFill>
                  <a:schemeClr val="tx1"/>
                </a:solidFill>
              </a:rPr>
              <a:t>Xeploai </a:t>
            </a:r>
            <a:r>
              <a:rPr lang="en-US">
                <a:solidFill>
                  <a:schemeClr val="tx1"/>
                </a:solidFill>
              </a:rPr>
              <a:t>From SV </a:t>
            </a:r>
            <a:r>
              <a:rPr lang="en-US" smtClean="0">
                <a:solidFill>
                  <a:schemeClr val="tx1"/>
                </a:solidFill>
              </a:rPr>
              <a:t>Where Masv </a:t>
            </a:r>
            <a:r>
              <a:rPr lang="en-US">
                <a:solidFill>
                  <a:schemeClr val="tx1"/>
                </a:solidFill>
              </a:rPr>
              <a:t>= </a:t>
            </a:r>
            <a:r>
              <a:rPr lang="en-US" smtClean="0">
                <a:solidFill>
                  <a:schemeClr val="tx1"/>
                </a:solidFill>
              </a:rPr>
              <a:t>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q3: Select Masv </a:t>
            </a:r>
            <a:r>
              <a:rPr lang="en-US">
                <a:solidFill>
                  <a:schemeClr val="tx1"/>
                </a:solidFill>
              </a:rPr>
              <a:t>Hoten, </a:t>
            </a:r>
            <a:r>
              <a:rPr lang="en-US" smtClean="0">
                <a:solidFill>
                  <a:schemeClr val="tx1"/>
                </a:solidFill>
              </a:rPr>
              <a:t>Nhommau, Diemrenluyen </a:t>
            </a:r>
            <a:r>
              <a:rPr lang="en-US">
                <a:solidFill>
                  <a:schemeClr val="tx1"/>
                </a:solidFill>
              </a:rPr>
              <a:t>From SV Where </a:t>
            </a:r>
            <a:r>
              <a:rPr lang="en-US" smtClean="0">
                <a:solidFill>
                  <a:schemeClr val="tx1"/>
                </a:solidFill>
              </a:rPr>
              <a:t>Doan = ‘yes’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q4: </a:t>
            </a:r>
            <a:r>
              <a:rPr lang="en-US">
                <a:solidFill>
                  <a:schemeClr val="tx1"/>
                </a:solidFill>
              </a:rPr>
              <a:t>Select Masv Hoten, Nhommau, </a:t>
            </a:r>
            <a:r>
              <a:rPr lang="en-US" smtClean="0">
                <a:solidFill>
                  <a:schemeClr val="tx1"/>
                </a:solidFill>
              </a:rPr>
              <a:t>Xeploai </a:t>
            </a:r>
            <a:r>
              <a:rPr lang="en-US">
                <a:solidFill>
                  <a:schemeClr val="tx1"/>
                </a:solidFill>
              </a:rPr>
              <a:t>From SV Where Doan = </a:t>
            </a:r>
            <a:r>
              <a:rPr lang="en-US" smtClean="0">
                <a:solidFill>
                  <a:schemeClr val="tx1"/>
                </a:solidFill>
              </a:rPr>
              <a:t>‘no’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q5: Update SV Set Xeploai =“giỏi” where DTB &gt;=8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q6: </a:t>
            </a:r>
            <a:r>
              <a:rPr lang="en-US">
                <a:solidFill>
                  <a:schemeClr val="tx1"/>
                </a:solidFill>
              </a:rPr>
              <a:t>Update SV Set Xeploai </a:t>
            </a:r>
            <a:r>
              <a:rPr lang="en-US" smtClean="0">
                <a:solidFill>
                  <a:schemeClr val="tx1"/>
                </a:solidFill>
              </a:rPr>
              <a:t>=“khá” </a:t>
            </a:r>
            <a:r>
              <a:rPr lang="en-US">
                <a:solidFill>
                  <a:schemeClr val="tx1"/>
                </a:solidFill>
              </a:rPr>
              <a:t>where DTB </a:t>
            </a:r>
            <a:r>
              <a:rPr lang="en-US" smtClean="0">
                <a:solidFill>
                  <a:schemeClr val="tx1"/>
                </a:solidFill>
              </a:rPr>
              <a:t>&lt;8 and DTB&gt;=6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q7: </a:t>
            </a:r>
            <a:r>
              <a:rPr lang="en-US">
                <a:solidFill>
                  <a:schemeClr val="tx1"/>
                </a:solidFill>
              </a:rPr>
              <a:t>Update SV Set Xeploai </a:t>
            </a:r>
            <a:r>
              <a:rPr lang="en-US" smtClean="0">
                <a:solidFill>
                  <a:schemeClr val="tx1"/>
                </a:solidFill>
              </a:rPr>
              <a:t>=“trung bình” </a:t>
            </a:r>
            <a:r>
              <a:rPr lang="en-US">
                <a:solidFill>
                  <a:schemeClr val="tx1"/>
                </a:solidFill>
              </a:rPr>
              <a:t>where DTB </a:t>
            </a:r>
            <a:r>
              <a:rPr lang="en-US" smtClean="0">
                <a:solidFill>
                  <a:schemeClr val="tx1"/>
                </a:solidFill>
              </a:rPr>
              <a:t>&lt;6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9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1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930" y="1690613"/>
            <a:ext cx="755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b="1" i="1" smtClean="0">
                <a:solidFill>
                  <a:schemeClr val="tx1"/>
                </a:solidFill>
              </a:rPr>
              <a:t>Độ hấp dẫn giữa 2 thuộc tính</a:t>
            </a:r>
            <a:r>
              <a:rPr lang="en-US" i="1" smtClean="0">
                <a:solidFill>
                  <a:schemeClr val="tx1"/>
                </a:solidFill>
              </a:rPr>
              <a:t> (</a:t>
            </a:r>
            <a:r>
              <a:rPr lang="en-US">
                <a:solidFill>
                  <a:schemeClr val="tx1"/>
                </a:solidFill>
              </a:rPr>
              <a:t>Attribute </a:t>
            </a:r>
            <a:r>
              <a:rPr lang="en-US" smtClean="0">
                <a:solidFill>
                  <a:schemeClr val="tx1"/>
                </a:solidFill>
              </a:rPr>
              <a:t>affinities)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i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931" y="1981561"/>
            <a:ext cx="868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smtClean="0">
                <a:solidFill>
                  <a:schemeClr val="tx1"/>
                </a:solidFill>
              </a:rPr>
              <a:t>Giả sử có R(A</a:t>
            </a:r>
            <a:r>
              <a:rPr lang="en-US" sz="2400" i="1" baseline="-25000" smtClean="0">
                <a:solidFill>
                  <a:schemeClr val="tx1"/>
                </a:solidFill>
              </a:rPr>
              <a:t>1</a:t>
            </a:r>
            <a:r>
              <a:rPr lang="en-US" sz="2400" i="1" smtClean="0">
                <a:solidFill>
                  <a:schemeClr val="tx1"/>
                </a:solidFill>
              </a:rPr>
              <a:t>,A</a:t>
            </a:r>
            <a:r>
              <a:rPr lang="en-US" sz="2400" i="1" baseline="-25000" smtClean="0">
                <a:solidFill>
                  <a:schemeClr val="tx1"/>
                </a:solidFill>
              </a:rPr>
              <a:t>2</a:t>
            </a:r>
            <a:r>
              <a:rPr lang="en-US" sz="2400" i="1" smtClean="0">
                <a:solidFill>
                  <a:schemeClr val="tx1"/>
                </a:solidFill>
              </a:rPr>
              <a:t>,..,A</a:t>
            </a:r>
            <a:r>
              <a:rPr lang="en-US" sz="2400" i="1" baseline="-25000" smtClean="0">
                <a:solidFill>
                  <a:schemeClr val="tx1"/>
                </a:solidFill>
              </a:rPr>
              <a:t>n</a:t>
            </a:r>
            <a:r>
              <a:rPr lang="en-US" sz="2400" i="1" smtClean="0">
                <a:solidFill>
                  <a:schemeClr val="tx1"/>
                </a:solidFill>
              </a:rPr>
              <a:t>) được thiết lập trên các site S</a:t>
            </a:r>
            <a:r>
              <a:rPr lang="en-US" sz="2400" i="1" baseline="-25000" smtClean="0">
                <a:solidFill>
                  <a:schemeClr val="tx1"/>
                </a:solidFill>
              </a:rPr>
              <a:t>l</a:t>
            </a:r>
            <a:r>
              <a:rPr lang="en-US" sz="2400" i="1" smtClean="0">
                <a:solidFill>
                  <a:schemeClr val="tx1"/>
                </a:solidFill>
              </a:rPr>
              <a:t> (l=1,..,t) và Q={q</a:t>
            </a:r>
            <a:r>
              <a:rPr lang="en-US" sz="2400" i="1" baseline="-25000" smtClean="0">
                <a:solidFill>
                  <a:schemeClr val="tx1"/>
                </a:solidFill>
              </a:rPr>
              <a:t>1</a:t>
            </a:r>
            <a:r>
              <a:rPr lang="en-US" sz="2400" i="1" smtClean="0">
                <a:solidFill>
                  <a:schemeClr val="tx1"/>
                </a:solidFill>
              </a:rPr>
              <a:t>,q</a:t>
            </a:r>
            <a:r>
              <a:rPr lang="en-US" sz="2400" i="1" baseline="-25000" smtClean="0">
                <a:solidFill>
                  <a:schemeClr val="tx1"/>
                </a:solidFill>
              </a:rPr>
              <a:t>2</a:t>
            </a:r>
            <a:r>
              <a:rPr lang="en-US" sz="2400" i="1" smtClean="0">
                <a:solidFill>
                  <a:schemeClr val="tx1"/>
                </a:solidFill>
              </a:rPr>
              <a:t>,..,q</a:t>
            </a:r>
            <a:r>
              <a:rPr lang="en-US" sz="2400" i="1" baseline="-25000" smtClean="0">
                <a:solidFill>
                  <a:schemeClr val="tx1"/>
                </a:solidFill>
              </a:rPr>
              <a:t>m</a:t>
            </a:r>
            <a:r>
              <a:rPr lang="en-US" sz="2400" i="1" smtClean="0">
                <a:solidFill>
                  <a:schemeClr val="tx1"/>
                </a:solidFill>
              </a:rPr>
              <a:t>} tập các truy vấn trên 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" y="3066432"/>
            <a:ext cx="6848475" cy="1047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53440" y="4386073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</a:rPr>
              <a:t>được gọi là </a:t>
            </a:r>
            <a:r>
              <a:rPr lang="en-US" sz="2400" b="1" i="1" smtClean="0">
                <a:solidFill>
                  <a:schemeClr val="tx1"/>
                </a:solidFill>
              </a:rPr>
              <a:t>độ hấp dẫn </a:t>
            </a:r>
            <a:r>
              <a:rPr lang="en-US" sz="2400" smtClean="0">
                <a:solidFill>
                  <a:schemeClr val="tx1"/>
                </a:solidFill>
              </a:rPr>
              <a:t>giữa A</a:t>
            </a:r>
            <a:r>
              <a:rPr lang="en-US" sz="2400" baseline="-25000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 và A</a:t>
            </a:r>
            <a:r>
              <a:rPr lang="en-US" sz="2400" baseline="-25000" smtClean="0">
                <a:solidFill>
                  <a:schemeClr val="tx1"/>
                </a:solidFill>
              </a:rPr>
              <a:t>j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039" y="5199053"/>
            <a:ext cx="7001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smtClean="0">
                <a:solidFill>
                  <a:schemeClr val="tx1"/>
                </a:solidFill>
              </a:rPr>
              <a:t>ref</a:t>
            </a:r>
            <a:r>
              <a:rPr lang="en-US" i="1" baseline="-25000" smtClean="0">
                <a:solidFill>
                  <a:schemeClr val="tx1"/>
                </a:solidFill>
              </a:rPr>
              <a:t>l</a:t>
            </a:r>
            <a:r>
              <a:rPr lang="en-US" i="1" smtClean="0">
                <a:solidFill>
                  <a:schemeClr val="tx1"/>
                </a:solidFill>
              </a:rPr>
              <a:t>(q</a:t>
            </a:r>
            <a:r>
              <a:rPr lang="en-US" i="1" baseline="-25000" smtClean="0">
                <a:solidFill>
                  <a:schemeClr val="tx1"/>
                </a:solidFill>
              </a:rPr>
              <a:t>k</a:t>
            </a:r>
            <a:r>
              <a:rPr lang="en-US" i="1" smtClean="0">
                <a:solidFill>
                  <a:schemeClr val="tx1"/>
                </a:solidFill>
              </a:rPr>
              <a:t>): số lần q</a:t>
            </a:r>
            <a:r>
              <a:rPr lang="en-US" i="1" baseline="-25000" smtClean="0">
                <a:solidFill>
                  <a:schemeClr val="tx1"/>
                </a:solidFill>
              </a:rPr>
              <a:t>k</a:t>
            </a:r>
            <a:r>
              <a:rPr lang="en-US" i="1" smtClean="0">
                <a:solidFill>
                  <a:schemeClr val="tx1"/>
                </a:solidFill>
              </a:rPr>
              <a:t> truy xuất  A</a:t>
            </a:r>
            <a:r>
              <a:rPr lang="en-US" i="1" baseline="-25000" smtClean="0">
                <a:solidFill>
                  <a:schemeClr val="tx1"/>
                </a:solidFill>
              </a:rPr>
              <a:t>i</a:t>
            </a:r>
            <a:r>
              <a:rPr lang="en-US" i="1" smtClean="0">
                <a:solidFill>
                  <a:schemeClr val="tx1"/>
                </a:solidFill>
              </a:rPr>
              <a:t>, A</a:t>
            </a:r>
            <a:r>
              <a:rPr lang="en-US" i="1" baseline="-25000" smtClean="0">
                <a:solidFill>
                  <a:schemeClr val="tx1"/>
                </a:solidFill>
              </a:rPr>
              <a:t>j</a:t>
            </a:r>
            <a:r>
              <a:rPr lang="en-US" i="1" smtClean="0">
                <a:solidFill>
                  <a:schemeClr val="tx1"/>
                </a:solidFill>
              </a:rPr>
              <a:t> tại site l trong 1 lần thực hiện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500" y="5571755"/>
            <a:ext cx="6946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smtClean="0">
                <a:solidFill>
                  <a:schemeClr val="tx1"/>
                </a:solidFill>
              </a:rPr>
              <a:t>acc</a:t>
            </a:r>
            <a:r>
              <a:rPr lang="en-US" i="1" baseline="-25000" smtClean="0">
                <a:solidFill>
                  <a:schemeClr val="tx1"/>
                </a:solidFill>
              </a:rPr>
              <a:t>l</a:t>
            </a:r>
            <a:r>
              <a:rPr lang="en-US" i="1" smtClean="0">
                <a:solidFill>
                  <a:schemeClr val="tx1"/>
                </a:solidFill>
              </a:rPr>
              <a:t>(q</a:t>
            </a:r>
            <a:r>
              <a:rPr lang="en-US" i="1" baseline="-25000" smtClean="0">
                <a:solidFill>
                  <a:schemeClr val="tx1"/>
                </a:solidFill>
              </a:rPr>
              <a:t>k</a:t>
            </a:r>
            <a:r>
              <a:rPr lang="en-US" i="1" smtClean="0">
                <a:solidFill>
                  <a:schemeClr val="tx1"/>
                </a:solidFill>
              </a:rPr>
              <a:t>): tần suất thực hiện q</a:t>
            </a:r>
            <a:r>
              <a:rPr lang="en-US" i="1" baseline="-25000" smtClean="0">
                <a:solidFill>
                  <a:schemeClr val="tx1"/>
                </a:solidFill>
              </a:rPr>
              <a:t>k</a:t>
            </a:r>
            <a:r>
              <a:rPr lang="en-US" i="1" smtClean="0">
                <a:solidFill>
                  <a:schemeClr val="tx1"/>
                </a:solidFill>
              </a:rPr>
              <a:t> tại site l trong 1 đơn vị thời gian</a:t>
            </a:r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931" y="1690613"/>
            <a:ext cx="5606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 giữa các thuộc tính</a:t>
            </a:r>
            <a:endParaRPr lang="en-US" sz="2400" b="1" i="1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51218"/>
            <a:ext cx="4813869" cy="736475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622227" y="5328319"/>
            <a:ext cx="585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</a:rPr>
              <a:t>Ma trận </a:t>
            </a:r>
            <a:r>
              <a:rPr lang="en-US" sz="2400" b="1" i="1" smtClean="0">
                <a:solidFill>
                  <a:schemeClr val="tx1"/>
                </a:solidFill>
              </a:rPr>
              <a:t>độ hấp dẫn </a:t>
            </a:r>
            <a:r>
              <a:rPr lang="en-US" sz="2400" smtClean="0">
                <a:solidFill>
                  <a:schemeClr val="tx1"/>
                </a:solidFill>
              </a:rPr>
              <a:t>giữa các thuộc tính của R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30398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Với </a:t>
            </a:r>
            <a:endParaRPr lang="en-US" i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03995"/>
            <a:ext cx="4095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Thiết kế phân tán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13447" y="647799"/>
            <a:ext cx="9144000" cy="504055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2.7. </a:t>
            </a:r>
            <a:r>
              <a:rPr lang="en-US" b="1" i="1" smtClean="0"/>
              <a:t> Phân mảnh dọc –Yêu cầu thông tin phân mảnh</a:t>
            </a:r>
            <a:endParaRPr lang="en-US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650" y="1232887"/>
            <a:ext cx="8352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i="1" smtClean="0">
                <a:solidFill>
                  <a:schemeClr val="tx1"/>
                </a:solidFill>
              </a:rPr>
              <a:t>Ma trận độ hấp dẫn</a:t>
            </a:r>
            <a:endParaRPr lang="en-US" sz="2400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002" y="1676153"/>
            <a:ext cx="896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i="1" smtClean="0">
                <a:solidFill>
                  <a:schemeClr val="tx1"/>
                </a:solidFill>
              </a:rPr>
              <a:t>Ví dụ tính Matrix(AA): </a:t>
            </a:r>
            <a:r>
              <a:rPr lang="en-US" sz="2200">
                <a:solidFill>
                  <a:schemeClr val="tx1"/>
                </a:solidFill>
              </a:rPr>
              <a:t>Cho quan hệ PROJ, </a:t>
            </a:r>
            <a:r>
              <a:rPr lang="en-US" sz="2200" smtClean="0">
                <a:solidFill>
                  <a:schemeClr val="tx1"/>
                </a:solidFill>
              </a:rPr>
              <a:t>thực hiện </a:t>
            </a:r>
            <a:r>
              <a:rPr lang="en-US" sz="2200">
                <a:solidFill>
                  <a:schemeClr val="tx1"/>
                </a:solidFill>
              </a:rPr>
              <a:t>trên 3 site S</a:t>
            </a:r>
            <a:r>
              <a:rPr lang="en-US" sz="2200" baseline="-25000">
                <a:solidFill>
                  <a:schemeClr val="tx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,S</a:t>
            </a:r>
            <a:r>
              <a:rPr lang="en-US" sz="2200" baseline="-25000">
                <a:solidFill>
                  <a:schemeClr val="tx1"/>
                </a:solidFill>
              </a:rPr>
              <a:t>2</a:t>
            </a:r>
            <a:r>
              <a:rPr lang="en-US" sz="2200">
                <a:solidFill>
                  <a:schemeClr val="tx1"/>
                </a:solidFill>
              </a:rPr>
              <a:t>,S</a:t>
            </a:r>
            <a:r>
              <a:rPr lang="en-US" sz="2200" baseline="-25000">
                <a:solidFill>
                  <a:schemeClr val="tx1"/>
                </a:solidFill>
              </a:rPr>
              <a:t>3</a:t>
            </a:r>
            <a:r>
              <a:rPr lang="en-US" sz="220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3" y="2274988"/>
            <a:ext cx="2088232" cy="698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02" y="2231975"/>
            <a:ext cx="1909249" cy="594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96" y="3024063"/>
            <a:ext cx="4552828" cy="7121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2128992"/>
            <a:ext cx="2120617" cy="15966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5680" y="3933603"/>
            <a:ext cx="867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V</a:t>
            </a:r>
            <a:r>
              <a:rPr lang="en-US" sz="2400" i="1" smtClean="0">
                <a:solidFill>
                  <a:schemeClr val="tx1"/>
                </a:solidFill>
              </a:rPr>
              <a:t>ới giả thiết: các câu truy vấn chỉ truy vấn các thuộc tính 1 lần tại mỗi lần thực hiện trên mỗi site (tức là ref</a:t>
            </a:r>
            <a:r>
              <a:rPr lang="en-US" sz="2400" i="1" baseline="-25000" smtClean="0">
                <a:solidFill>
                  <a:schemeClr val="tx1"/>
                </a:solidFill>
              </a:rPr>
              <a:t>l</a:t>
            </a:r>
            <a:r>
              <a:rPr lang="en-US" sz="2400" i="1" smtClean="0">
                <a:solidFill>
                  <a:schemeClr val="tx1"/>
                </a:solidFill>
              </a:rPr>
              <a:t>(q</a:t>
            </a:r>
            <a:r>
              <a:rPr lang="en-US" sz="2400" i="1" baseline="-25000" smtClean="0">
                <a:solidFill>
                  <a:schemeClr val="tx1"/>
                </a:solidFill>
              </a:rPr>
              <a:t>k</a:t>
            </a:r>
            <a:r>
              <a:rPr lang="en-US" sz="2400" i="1" smtClean="0">
                <a:solidFill>
                  <a:schemeClr val="tx1"/>
                </a:solidFill>
              </a:rPr>
              <a:t>)=1 với mọi l,k).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357" y="4801765"/>
            <a:ext cx="5172075" cy="13906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841" y="4874675"/>
            <a:ext cx="242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tx1"/>
                </a:solidFill>
              </a:rPr>
              <a:t>Tần suất các truy vấn tại các site</a:t>
            </a:r>
            <a:r>
              <a:rPr lang="en-US" smtClean="0">
                <a:solidFill>
                  <a:schemeClr val="tx1"/>
                </a:solidFill>
              </a:rPr>
              <a:t>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15816" y="5105982"/>
            <a:ext cx="216024" cy="15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H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tributed DB.potx" id="{840549B9-1123-42F8-A5C4-97602DACEB2C}" vid="{FE202FF2-B234-4C2F-BEDD-6319D4D714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1402</Words>
  <Application>Microsoft Office PowerPoint</Application>
  <PresentationFormat>Custom</PresentationFormat>
  <Paragraphs>210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Bernard MT Condensed</vt:lpstr>
      <vt:lpstr>Book Antiqua</vt:lpstr>
      <vt:lpstr>Corbel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1_HN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  <vt:lpstr>2. Thiết kế phân tán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Chapter One</dc:subject>
  <dc:creator/>
  <cp:lastModifiedBy/>
  <cp:revision>1</cp:revision>
  <dcterms:created xsi:type="dcterms:W3CDTF">2015-02-25T09:16:44Z</dcterms:created>
  <dcterms:modified xsi:type="dcterms:W3CDTF">2019-11-05T07:42:50Z</dcterms:modified>
</cp:coreProperties>
</file>