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1"/>
  </p:sldMasterIdLst>
  <p:notesMasterIdLst>
    <p:notesMasterId r:id="rId82"/>
  </p:notesMasterIdLst>
  <p:handoutMasterIdLst>
    <p:handoutMasterId r:id="rId83"/>
  </p:handoutMasterIdLst>
  <p:sldIdLst>
    <p:sldId id="257" r:id="rId2"/>
    <p:sldId id="259" r:id="rId3"/>
    <p:sldId id="260" r:id="rId4"/>
    <p:sldId id="325" r:id="rId5"/>
    <p:sldId id="328" r:id="rId6"/>
    <p:sldId id="329" r:id="rId7"/>
    <p:sldId id="330" r:id="rId8"/>
    <p:sldId id="261" r:id="rId9"/>
    <p:sldId id="326" r:id="rId10"/>
    <p:sldId id="331" r:id="rId11"/>
    <p:sldId id="263" r:id="rId12"/>
    <p:sldId id="332" r:id="rId13"/>
    <p:sldId id="324" r:id="rId14"/>
    <p:sldId id="264" r:id="rId15"/>
    <p:sldId id="341" r:id="rId16"/>
    <p:sldId id="342" r:id="rId17"/>
    <p:sldId id="333" r:id="rId18"/>
    <p:sldId id="334" r:id="rId19"/>
    <p:sldId id="335" r:id="rId20"/>
    <p:sldId id="336" r:id="rId21"/>
    <p:sldId id="337" r:id="rId22"/>
    <p:sldId id="338" r:id="rId23"/>
    <p:sldId id="339" r:id="rId24"/>
    <p:sldId id="340" r:id="rId25"/>
    <p:sldId id="343" r:id="rId26"/>
    <p:sldId id="344" r:id="rId27"/>
    <p:sldId id="346" r:id="rId28"/>
    <p:sldId id="345" r:id="rId29"/>
    <p:sldId id="348" r:id="rId30"/>
    <p:sldId id="347" r:id="rId31"/>
    <p:sldId id="349" r:id="rId32"/>
    <p:sldId id="350" r:id="rId33"/>
    <p:sldId id="351" r:id="rId34"/>
    <p:sldId id="352" r:id="rId35"/>
    <p:sldId id="353" r:id="rId36"/>
    <p:sldId id="354" r:id="rId37"/>
    <p:sldId id="355" r:id="rId38"/>
    <p:sldId id="356" r:id="rId39"/>
    <p:sldId id="359" r:id="rId40"/>
    <p:sldId id="358" r:id="rId41"/>
    <p:sldId id="360" r:id="rId42"/>
    <p:sldId id="357" r:id="rId43"/>
    <p:sldId id="361" r:id="rId44"/>
    <p:sldId id="401" r:id="rId45"/>
    <p:sldId id="363" r:id="rId46"/>
    <p:sldId id="364" r:id="rId47"/>
    <p:sldId id="365" r:id="rId48"/>
    <p:sldId id="370" r:id="rId49"/>
    <p:sldId id="366" r:id="rId50"/>
    <p:sldId id="367" r:id="rId51"/>
    <p:sldId id="368" r:id="rId52"/>
    <p:sldId id="369" r:id="rId53"/>
    <p:sldId id="371" r:id="rId54"/>
    <p:sldId id="372" r:id="rId55"/>
    <p:sldId id="373" r:id="rId56"/>
    <p:sldId id="374" r:id="rId57"/>
    <p:sldId id="375" r:id="rId58"/>
    <p:sldId id="376" r:id="rId59"/>
    <p:sldId id="377" r:id="rId60"/>
    <p:sldId id="378" r:id="rId61"/>
    <p:sldId id="380" r:id="rId62"/>
    <p:sldId id="381" r:id="rId63"/>
    <p:sldId id="383" r:id="rId64"/>
    <p:sldId id="382" r:id="rId65"/>
    <p:sldId id="384" r:id="rId66"/>
    <p:sldId id="385" r:id="rId67"/>
    <p:sldId id="387" r:id="rId68"/>
    <p:sldId id="386" r:id="rId69"/>
    <p:sldId id="388" r:id="rId70"/>
    <p:sldId id="392" r:id="rId71"/>
    <p:sldId id="390" r:id="rId72"/>
    <p:sldId id="391" r:id="rId73"/>
    <p:sldId id="389" r:id="rId74"/>
    <p:sldId id="393" r:id="rId75"/>
    <p:sldId id="396" r:id="rId76"/>
    <p:sldId id="394" r:id="rId77"/>
    <p:sldId id="395" r:id="rId78"/>
    <p:sldId id="397" r:id="rId79"/>
    <p:sldId id="398" r:id="rId80"/>
    <p:sldId id="399" r:id="rId81"/>
  </p:sldIdLst>
  <p:sldSz cx="9144000" cy="6480175"/>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CF2F4"/>
    <a:srgbClr val="EEF2F1"/>
    <a:srgbClr val="66CCFF"/>
    <a:srgbClr val="F0F0F0"/>
    <a:srgbClr val="009900"/>
    <a:srgbClr val="CC9900"/>
    <a:srgbClr val="663300"/>
    <a:srgbClr val="003300"/>
    <a:srgbClr val="FF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421" autoAdjust="0"/>
  </p:normalViewPr>
  <p:slideViewPr>
    <p:cSldViewPr>
      <p:cViewPr varScale="1">
        <p:scale>
          <a:sx n="76" d="100"/>
          <a:sy n="76" d="100"/>
        </p:scale>
        <p:origin x="1230" y="24"/>
      </p:cViewPr>
      <p:guideLst>
        <p:guide orient="horz" pos="2041"/>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AE61A96-3740-497E-8CC7-B7AA072FC589}" type="slidenum">
              <a:rPr lang="en-US"/>
              <a:pPr>
                <a:defRPr/>
              </a:pPr>
              <a:t>‹#›</a:t>
            </a:fld>
            <a:endParaRPr lang="en-US"/>
          </a:p>
        </p:txBody>
      </p:sp>
    </p:spTree>
    <p:extLst>
      <p:ext uri="{BB962C8B-B14F-4D97-AF65-F5344CB8AC3E}">
        <p14:creationId xmlns:p14="http://schemas.microsoft.com/office/powerpoint/2010/main" val="2609002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011238" y="685800"/>
            <a:ext cx="4835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759F3B01-9881-414D-BCA4-7740BD0A897A}" type="slidenum">
              <a:rPr lang="en-US"/>
              <a:pPr>
                <a:defRPr/>
              </a:pPr>
              <a:t>‹#›</a:t>
            </a:fld>
            <a:endParaRPr lang="en-US"/>
          </a:p>
        </p:txBody>
      </p:sp>
    </p:spTree>
    <p:extLst>
      <p:ext uri="{BB962C8B-B14F-4D97-AF65-F5344CB8AC3E}">
        <p14:creationId xmlns:p14="http://schemas.microsoft.com/office/powerpoint/2010/main" val="416193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30304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6289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5799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810979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570858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90882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164741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08220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783848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637845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79099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81776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57329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02904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146666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069162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77330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225450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633252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191308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928917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51707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903174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089099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691745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561983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5261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712342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378063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830381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4180431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859686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56779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50737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39744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697671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426599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496300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33294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7857964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3540231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8762616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8709034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827086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845156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180151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0546111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968016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745943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5077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881823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1810252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6404911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36268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71158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978622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6703090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6676004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802027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390202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7834561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2606166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4689628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0749479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5926838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60882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772545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764754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2396657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9501015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3363687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5333889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4913925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3090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
        <p:nvSpPr>
          <p:cNvPr id="2" name="Notes Placeholder 1"/>
          <p:cNvSpPr>
            <a:spLocks noGrp="1"/>
          </p:cNvSpPr>
          <p:nvPr>
            <p:ph type="body" idx="1"/>
          </p:nvPr>
        </p:nvSpPr>
        <p:spPr/>
        <p:txBody>
          <a:bodyPr/>
          <a:lstStyle/>
          <a:p>
            <a:r>
              <a:rPr lang="en-US" dirty="0" smtClean="0"/>
              <a:t>Global Conceptual Schema</a:t>
            </a:r>
          </a:p>
          <a:p>
            <a:r>
              <a:rPr lang="en-US" dirty="0" smtClean="0"/>
              <a:t>Local Conceptual Schema</a:t>
            </a:r>
          </a:p>
          <a:p>
            <a:r>
              <a:rPr lang="en-US" dirty="0" smtClean="0"/>
              <a:t>External Schema</a:t>
            </a:r>
          </a:p>
          <a:p>
            <a:endParaRPr lang="en-US" dirty="0"/>
          </a:p>
        </p:txBody>
      </p:sp>
    </p:spTree>
    <p:extLst>
      <p:ext uri="{BB962C8B-B14F-4D97-AF65-F5344CB8AC3E}">
        <p14:creationId xmlns:p14="http://schemas.microsoft.com/office/powerpoint/2010/main" val="408036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019175" y="692150"/>
            <a:ext cx="4819650"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2650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9144000" cy="151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4" name="Rectangle 9"/>
          <p:cNvSpPr>
            <a:spLocks noChangeArrowheads="1"/>
          </p:cNvSpPr>
          <p:nvPr/>
        </p:nvSpPr>
        <p:spPr bwMode="auto">
          <a:xfrm>
            <a:off x="0" y="1511300"/>
            <a:ext cx="9144000" cy="15128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5" name="Rectangle 10"/>
          <p:cNvSpPr>
            <a:spLocks noChangeArrowheads="1"/>
          </p:cNvSpPr>
          <p:nvPr/>
        </p:nvSpPr>
        <p:spPr bwMode="auto">
          <a:xfrm>
            <a:off x="3059832" y="4022725"/>
            <a:ext cx="5931768"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lnSpc>
                <a:spcPct val="140000"/>
              </a:lnSpc>
              <a:defRPr/>
            </a:pPr>
            <a:r>
              <a:rPr lang="fr-FR" sz="2400" b="1" dirty="0" err="1" smtClean="0">
                <a:solidFill>
                  <a:srgbClr val="003366"/>
                </a:solidFill>
                <a:latin typeface="Tahoma" panose="020B0604030504040204" pitchFamily="34" charset="0"/>
              </a:rPr>
              <a:t>Department</a:t>
            </a:r>
            <a:r>
              <a:rPr lang="fr-FR" sz="2400" b="1" dirty="0" smtClean="0">
                <a:solidFill>
                  <a:srgbClr val="003366"/>
                </a:solidFill>
                <a:latin typeface="Tahoma" panose="020B0604030504040204" pitchFamily="34" charset="0"/>
              </a:rPr>
              <a:t> of Information </a:t>
            </a:r>
            <a:r>
              <a:rPr lang="fr-FR" sz="2400" b="1" dirty="0" err="1" smtClean="0">
                <a:solidFill>
                  <a:srgbClr val="003366"/>
                </a:solidFill>
                <a:latin typeface="Tahoma" panose="020B0604030504040204" pitchFamily="34" charset="0"/>
              </a:rPr>
              <a:t>Systems</a:t>
            </a:r>
            <a:r>
              <a:rPr lang="fr-FR" sz="2400" b="1" dirty="0" smtClean="0">
                <a:solidFill>
                  <a:srgbClr val="003366"/>
                </a:solidFill>
                <a:latin typeface="Tahoma" panose="020B0604030504040204" pitchFamily="34" charset="0"/>
              </a:rPr>
              <a:t> </a:t>
            </a:r>
          </a:p>
          <a:p>
            <a:pPr eaLnBrk="1" hangingPunct="1">
              <a:lnSpc>
                <a:spcPct val="140000"/>
              </a:lnSpc>
              <a:defRPr/>
            </a:pPr>
            <a:r>
              <a:rPr lang="en-US" dirty="0" smtClean="0">
                <a:solidFill>
                  <a:schemeClr val="hlink"/>
                </a:solidFill>
                <a:latin typeface="Tahoma" panose="020B0604030504040204" pitchFamily="34" charset="0"/>
              </a:rPr>
              <a:t>University of Engineering and Technology,</a:t>
            </a:r>
          </a:p>
          <a:p>
            <a:pPr eaLnBrk="1" hangingPunct="1">
              <a:lnSpc>
                <a:spcPct val="140000"/>
              </a:lnSpc>
              <a:defRPr/>
            </a:pPr>
            <a:r>
              <a:rPr lang="en-US" dirty="0" smtClean="0">
                <a:solidFill>
                  <a:schemeClr val="hlink"/>
                </a:solidFill>
                <a:latin typeface="Tahoma" panose="020B0604030504040204" pitchFamily="34" charset="0"/>
              </a:rPr>
              <a:t>Vietnam National University, Hanoi</a:t>
            </a:r>
          </a:p>
        </p:txBody>
      </p:sp>
      <p:sp>
        <p:nvSpPr>
          <p:cNvPr id="6" name="Rectangle 13"/>
          <p:cNvSpPr>
            <a:spLocks noChangeArrowheads="1"/>
          </p:cNvSpPr>
          <p:nvPr userDrawn="1"/>
        </p:nvSpPr>
        <p:spPr bwMode="auto">
          <a:xfrm>
            <a:off x="6175375" y="5832375"/>
            <a:ext cx="2968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b="1" dirty="0">
                <a:solidFill>
                  <a:schemeClr val="bg1"/>
                </a:solidFill>
                <a:effectLst/>
              </a:rPr>
              <a:t>Hoa.Nguyen@vnu.edu.vn</a:t>
            </a:r>
          </a:p>
        </p:txBody>
      </p:sp>
      <p:sp>
        <p:nvSpPr>
          <p:cNvPr id="7" name="Rectangle 17"/>
          <p:cNvSpPr>
            <a:spLocks noChangeArrowheads="1"/>
          </p:cNvSpPr>
          <p:nvPr/>
        </p:nvSpPr>
        <p:spPr bwMode="auto">
          <a:xfrm>
            <a:off x="152400" y="1868488"/>
            <a:ext cx="561564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r>
              <a:rPr lang="en-US" sz="4400" b="1" dirty="0" smtClean="0">
                <a:solidFill>
                  <a:srgbClr val="FFC800"/>
                </a:solidFill>
                <a:latin typeface="Corbel" panose="020B0503020204020204" pitchFamily="34" charset="0"/>
              </a:rPr>
              <a:t>Distributed</a:t>
            </a:r>
            <a:r>
              <a:rPr lang="en-US" sz="4400" b="1" baseline="0" dirty="0" smtClean="0">
                <a:solidFill>
                  <a:srgbClr val="FFC800"/>
                </a:solidFill>
                <a:latin typeface="Corbel" panose="020B0503020204020204" pitchFamily="34" charset="0"/>
              </a:rPr>
              <a:t> </a:t>
            </a:r>
            <a:r>
              <a:rPr lang="en-US" sz="4400" b="1" dirty="0" smtClean="0">
                <a:solidFill>
                  <a:srgbClr val="FFC800"/>
                </a:solidFill>
                <a:latin typeface="Corbel" panose="020B0503020204020204" pitchFamily="34" charset="0"/>
              </a:rPr>
              <a:t>Databases</a:t>
            </a:r>
          </a:p>
        </p:txBody>
      </p:sp>
      <p:sp>
        <p:nvSpPr>
          <p:cNvPr id="107524" name="Rectangle 2"/>
          <p:cNvSpPr>
            <a:spLocks noGrp="1"/>
          </p:cNvSpPr>
          <p:nvPr>
            <p:ph type="subTitle" idx="1"/>
          </p:nvPr>
        </p:nvSpPr>
        <p:spPr>
          <a:xfrm>
            <a:off x="2514600" y="3168650"/>
            <a:ext cx="6400800" cy="863600"/>
          </a:xfrm>
        </p:spPr>
        <p:txBody>
          <a:bodyPr/>
          <a:lstStyle>
            <a:lvl1pPr marL="119063" indent="0" algn="ctr">
              <a:buFont typeface="Wingdings 2" panose="05020102010507070707" pitchFamily="18" charset="2"/>
              <a:buNone/>
              <a:defRPr smtClean="0"/>
            </a:lvl1pPr>
          </a:lstStyle>
          <a:p>
            <a:pPr lvl="0"/>
            <a:r>
              <a:rPr lang="en-US" noProof="0" smtClean="0"/>
              <a:t>Click to edit Master subtitle style</a:t>
            </a:r>
          </a:p>
        </p:txBody>
      </p:sp>
      <p:sp>
        <p:nvSpPr>
          <p:cNvPr id="8" name="Rectangle 15"/>
          <p:cNvSpPr>
            <a:spLocks noGrp="1" noChangeArrowheads="1"/>
          </p:cNvSpPr>
          <p:nvPr>
            <p:ph type="dt" sz="quarter" idx="10"/>
          </p:nvPr>
        </p:nvSpPr>
        <p:spPr bwMode="auto">
          <a:xfrm>
            <a:off x="8795" y="5832375"/>
            <a:ext cx="2209800" cy="3968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1" hangingPunct="1">
              <a:defRPr b="1">
                <a:solidFill>
                  <a:srgbClr val="463FC9"/>
                </a:solidFill>
                <a:effectLst>
                  <a:outerShdw blurRad="38100" dist="38100" dir="2700000" algn="tl">
                    <a:srgbClr val="C0C0C0"/>
                  </a:outerShdw>
                </a:effectLst>
              </a:defRPr>
            </a:lvl1pPr>
          </a:lstStyle>
          <a:p>
            <a:pPr>
              <a:defRPr/>
            </a:pPr>
            <a:fld id="{FAE3F7F5-F84F-44B1-BFF8-4DC2E8ADE05C}" type="datetime1">
              <a:rPr lang="vi-VN"/>
              <a:pPr>
                <a:defRPr/>
              </a:pPr>
              <a:t>05/04/2018</a:t>
            </a:fld>
            <a:endParaRPr lang="en-US"/>
          </a:p>
        </p:txBody>
      </p:sp>
      <p:sp>
        <p:nvSpPr>
          <p:cNvPr id="2" name="Rectangle 1"/>
          <p:cNvSpPr/>
          <p:nvPr userDrawn="1"/>
        </p:nvSpPr>
        <p:spPr>
          <a:xfrm>
            <a:off x="0" y="6229522"/>
            <a:ext cx="9144000" cy="250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99967"/>
      </p:ext>
    </p:extLst>
  </p:cSld>
  <p:clrMapOvr>
    <a:masterClrMapping/>
  </p:clrMapOvr>
  <p:transition spd="slow"/>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79388" y="792163"/>
            <a:ext cx="8785225"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58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490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a:xfrm>
            <a:off x="8268036" y="6311421"/>
            <a:ext cx="608074" cy="202505"/>
          </a:xfrm>
          <a:prstGeom prst="rect">
            <a:avLst/>
          </a:prstGeom>
        </p:spPr>
        <p:txBody>
          <a:bodyPr/>
          <a:lstStyle>
            <a:lvl1pPr>
              <a:defRPr/>
            </a:lvl1pPr>
          </a:lstStyle>
          <a:p>
            <a:r>
              <a:rPr lang="en-US" dirty="0" err="1" smtClean="0">
                <a:latin typeface="Book Antiqua"/>
              </a:rPr>
              <a:t>Ch.x</a:t>
            </a:r>
            <a:r>
              <a:rPr lang="en-US" dirty="0" smtClean="0">
                <a:latin typeface="Book Antiqua"/>
              </a:rPr>
              <a:t>/</a:t>
            </a:r>
            <a:fld id="{D01B99BC-F82C-D046-99BD-FBA1D66F1CB4}"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76626408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a:xfrm>
            <a:off x="8688586" y="6311421"/>
            <a:ext cx="187523" cy="202505"/>
          </a:xfrm>
          <a:prstGeom prst="rect">
            <a:avLst/>
          </a:prstGeom>
        </p:spPr>
        <p:txBody>
          <a:bodyPr/>
          <a:lstStyle>
            <a:lvl1pPr>
              <a:defRPr>
                <a:latin typeface="Book Antiqua"/>
              </a:defRPr>
            </a:lvl1pPr>
          </a:lstStyle>
          <a:p>
            <a:fld id="{8801E1DC-9A09-2845-A773-BB78DAEA5475}" type="slidenum">
              <a:rPr lang="en-US" smtClean="0"/>
              <a:pPr/>
              <a:t>‹#›</a:t>
            </a:fld>
            <a:endParaRPr lang="en-US" dirty="0"/>
          </a:p>
        </p:txBody>
      </p:sp>
    </p:spTree>
    <p:extLst>
      <p:ext uri="{BB962C8B-B14F-4D97-AF65-F5344CB8AC3E}">
        <p14:creationId xmlns:p14="http://schemas.microsoft.com/office/powerpoint/2010/main" val="4205174820"/>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0" y="0"/>
            <a:ext cx="9144000" cy="64928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Placeholder 1"/>
          <p:cNvSpPr>
            <a:spLocks noGrp="1"/>
          </p:cNvSpPr>
          <p:nvPr>
            <p:ph type="title"/>
          </p:nvPr>
        </p:nvSpPr>
        <p:spPr>
          <a:xfrm>
            <a:off x="120650" y="9525"/>
            <a:ext cx="8932863" cy="639763"/>
          </a:xfrm>
          <a:prstGeom prst="rect">
            <a:avLst/>
          </a:prstGeom>
        </p:spPr>
        <p:txBody>
          <a:bodyPr vert="horz" wrap="square" lIns="91440" tIns="45720" rIns="45720" bIns="45720" numCol="1" anchor="ctr" anchorCtr="0" compatLnSpc="1">
            <a:prstTxWarp prst="textNoShape">
              <a:avLst/>
            </a:prstTxWarp>
            <a:normAutofit/>
            <a:sp3d prstMaterial="matte">
              <a:bevelT w="50800" h="10160"/>
            </a:sp3d>
          </a:bodyPr>
          <a:lstStyle/>
          <a:p>
            <a:pPr lvl="0"/>
            <a:r>
              <a:rPr lang="en-US" smtClean="0"/>
              <a:t>Click to edit Master title style</a:t>
            </a:r>
          </a:p>
        </p:txBody>
      </p:sp>
      <p:sp>
        <p:nvSpPr>
          <p:cNvPr id="1027" name="Rectangle 2"/>
          <p:cNvSpPr>
            <a:spLocks noGrp="1"/>
          </p:cNvSpPr>
          <p:nvPr>
            <p:ph type="body" idx="1"/>
          </p:nvPr>
        </p:nvSpPr>
        <p:spPr bwMode="auto">
          <a:xfrm>
            <a:off x="228600" y="725488"/>
            <a:ext cx="8610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Rectangle 11"/>
          <p:cNvSpPr>
            <a:spLocks noChangeArrowheads="1"/>
          </p:cNvSpPr>
          <p:nvPr userDrawn="1"/>
        </p:nvSpPr>
        <p:spPr bwMode="auto">
          <a:xfrm>
            <a:off x="0" y="6246813"/>
            <a:ext cx="9144000" cy="23812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6" name="Text Box 12"/>
          <p:cNvSpPr txBox="1">
            <a:spLocks noChangeArrowheads="1"/>
          </p:cNvSpPr>
          <p:nvPr userDrawn="1"/>
        </p:nvSpPr>
        <p:spPr bwMode="auto">
          <a:xfrm>
            <a:off x="76200" y="6307138"/>
            <a:ext cx="4267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defRPr/>
            </a:pPr>
            <a:r>
              <a:rPr lang="en-US" sz="1000" dirty="0" smtClean="0">
                <a:solidFill>
                  <a:schemeClr val="bg1"/>
                </a:solidFill>
                <a:latin typeface="Verdana" panose="020B0604030504040204" pitchFamily="34" charset="0"/>
              </a:rPr>
              <a:t>Distributed Databases – Department of Information Systems</a:t>
            </a:r>
          </a:p>
        </p:txBody>
      </p:sp>
      <p:grpSp>
        <p:nvGrpSpPr>
          <p:cNvPr id="7" name="Group 13"/>
          <p:cNvGrpSpPr>
            <a:grpSpLocks/>
          </p:cNvGrpSpPr>
          <p:nvPr userDrawn="1"/>
        </p:nvGrpSpPr>
        <p:grpSpPr bwMode="auto">
          <a:xfrm>
            <a:off x="8763000" y="6242050"/>
            <a:ext cx="252413" cy="238125"/>
            <a:chOff x="2200" y="1570"/>
            <a:chExt cx="1496" cy="1496"/>
          </a:xfrm>
        </p:grpSpPr>
        <p:sp>
          <p:nvSpPr>
            <p:cNvPr id="8" name="Oval 14"/>
            <p:cNvSpPr>
              <a:spLocks noChangeArrowheads="1"/>
            </p:cNvSpPr>
            <p:nvPr/>
          </p:nvSpPr>
          <p:spPr bwMode="gray">
            <a:xfrm>
              <a:off x="2200" y="1570"/>
              <a:ext cx="1496" cy="1496"/>
            </a:xfrm>
            <a:prstGeom prst="ellipse">
              <a:avLst/>
            </a:prstGeom>
            <a:gradFill rotWithShape="1">
              <a:gsLst>
                <a:gs pos="0">
                  <a:srgbClr val="AFBE3C"/>
                </a:gs>
                <a:gs pos="100000">
                  <a:srgbClr val="FFFFFF"/>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9" name="Oval 15"/>
            <p:cNvSpPr>
              <a:spLocks noChangeArrowheads="1"/>
            </p:cNvSpPr>
            <p:nvPr/>
          </p:nvSpPr>
          <p:spPr bwMode="gray">
            <a:xfrm>
              <a:off x="2200" y="1570"/>
              <a:ext cx="1496" cy="1496"/>
            </a:xfrm>
            <a:prstGeom prst="ellipse">
              <a:avLst/>
            </a:prstGeom>
            <a:gradFill rotWithShape="1">
              <a:gsLst>
                <a:gs pos="0">
                  <a:srgbClr val="AFBE3C"/>
                </a:gs>
                <a:gs pos="100000">
                  <a:srgbClr val="CAD47D"/>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0" name="Oval 16"/>
            <p:cNvSpPr>
              <a:spLocks noChangeArrowheads="1"/>
            </p:cNvSpPr>
            <p:nvPr/>
          </p:nvSpPr>
          <p:spPr bwMode="gray">
            <a:xfrm>
              <a:off x="2294" y="1670"/>
              <a:ext cx="1308" cy="1297"/>
            </a:xfrm>
            <a:prstGeom prst="ellipse">
              <a:avLst/>
            </a:prstGeom>
            <a:gradFill rotWithShape="1">
              <a:gsLst>
                <a:gs pos="0">
                  <a:srgbClr val="AFBE3C"/>
                </a:gs>
                <a:gs pos="100000">
                  <a:srgbClr val="5F6720"/>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1" name="Oval 17"/>
            <p:cNvSpPr>
              <a:spLocks noChangeArrowheads="1"/>
            </p:cNvSpPr>
            <p:nvPr/>
          </p:nvSpPr>
          <p:spPr bwMode="gray">
            <a:xfrm>
              <a:off x="2294" y="1670"/>
              <a:ext cx="1308" cy="1297"/>
            </a:xfrm>
            <a:prstGeom prst="ellipse">
              <a:avLst/>
            </a:prstGeom>
            <a:gradFill rotWithShape="1">
              <a:gsLst>
                <a:gs pos="0">
                  <a:srgbClr val="AFBE3C"/>
                </a:gs>
                <a:gs pos="100000">
                  <a:srgbClr val="555C1D"/>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2" name="Oval 18"/>
            <p:cNvSpPr>
              <a:spLocks noChangeArrowheads="1"/>
            </p:cNvSpPr>
            <p:nvPr/>
          </p:nvSpPr>
          <p:spPr bwMode="gray">
            <a:xfrm>
              <a:off x="2360" y="1730"/>
              <a:ext cx="1176" cy="1177"/>
            </a:xfrm>
            <a:prstGeom prst="ellipse">
              <a:avLst/>
            </a:prstGeom>
            <a:gradFill rotWithShape="1">
              <a:gsLst>
                <a:gs pos="0">
                  <a:srgbClr val="AFBE3C"/>
                </a:gs>
                <a:gs pos="100000">
                  <a:srgbClr val="51581C"/>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grpSp>
      <p:sp>
        <p:nvSpPr>
          <p:cNvPr id="13" name="Text Box 19"/>
          <p:cNvSpPr txBox="1">
            <a:spLocks noChangeArrowheads="1"/>
          </p:cNvSpPr>
          <p:nvPr userDrawn="1"/>
        </p:nvSpPr>
        <p:spPr bwMode="auto">
          <a:xfrm>
            <a:off x="8658225" y="6261100"/>
            <a:ext cx="4572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defRPr/>
            </a:pPr>
            <a:fld id="{9E329779-A92C-459C-BD11-E89C11E27641}" type="slidenum">
              <a:rPr lang="fr-FR" sz="1400" b="1" smtClean="0">
                <a:latin typeface="Bernard MT Condensed" panose="02050806060905020404" pitchFamily="18" charset="0"/>
              </a:rPr>
              <a:pPr algn="ctr" eaLnBrk="1" hangingPunct="1">
                <a:spcBef>
                  <a:spcPct val="50000"/>
                </a:spcBef>
                <a:defRPr/>
              </a:pPr>
              <a:t>‹#›</a:t>
            </a:fld>
            <a:endParaRPr lang="en-US" sz="1400" b="1" smtClean="0">
              <a:latin typeface="Bernard MT Condensed" panose="02050806060905020404" pitchFamily="18" charset="0"/>
            </a:endParaRPr>
          </a:p>
        </p:txBody>
      </p:sp>
    </p:spTree>
  </p:cSld>
  <p:clrMap bg1="lt1" tx1="dk1" bg2="lt2" tx2="dk2" accent1="accent1" accent2="accent2" accent3="accent3" accent4="accent4" accent5="accent5" accent6="accent6" hlink="hlink" folHlink="folHlink"/>
  <p:sldLayoutIdLst>
    <p:sldLayoutId id="2147483740" r:id="rId1"/>
    <p:sldLayoutId id="2147483742" r:id="rId2"/>
    <p:sldLayoutId id="2147483743" r:id="rId3"/>
    <p:sldLayoutId id="2147483744" r:id="rId4"/>
    <p:sldLayoutId id="2147483745" r:id="rId5"/>
  </p:sldLayoutIdLst>
  <p:hf hdr="0" dt="0"/>
  <p:txStyles>
    <p:titleStyle>
      <a:lvl1pPr algn="l" rtl="0" eaLnBrk="1" fontAlgn="base" hangingPunct="1">
        <a:spcBef>
          <a:spcPct val="0"/>
        </a:spcBef>
        <a:spcAft>
          <a:spcPct val="0"/>
        </a:spcAft>
        <a:defRPr sz="3600" b="1" kern="1200">
          <a:solidFill>
            <a:srgbClr val="FFC800"/>
          </a:solidFill>
          <a:latin typeface="+mj-lt"/>
          <a:ea typeface="+mj-ea"/>
          <a:cs typeface="+mj-cs"/>
        </a:defRPr>
      </a:lvl1pPr>
      <a:lvl2pPr algn="l" rtl="0" eaLnBrk="1" fontAlgn="base" hangingPunct="1">
        <a:spcBef>
          <a:spcPct val="0"/>
        </a:spcBef>
        <a:spcAft>
          <a:spcPct val="0"/>
        </a:spcAft>
        <a:defRPr sz="3600" b="1">
          <a:solidFill>
            <a:srgbClr val="FFC800"/>
          </a:solidFill>
          <a:latin typeface="Corbel" pitchFamily="34" charset="0"/>
        </a:defRPr>
      </a:lvl2pPr>
      <a:lvl3pPr algn="l" rtl="0" eaLnBrk="1" fontAlgn="base" hangingPunct="1">
        <a:spcBef>
          <a:spcPct val="0"/>
        </a:spcBef>
        <a:spcAft>
          <a:spcPct val="0"/>
        </a:spcAft>
        <a:defRPr sz="3600" b="1">
          <a:solidFill>
            <a:srgbClr val="FFC800"/>
          </a:solidFill>
          <a:latin typeface="Corbel" pitchFamily="34" charset="0"/>
        </a:defRPr>
      </a:lvl3pPr>
      <a:lvl4pPr algn="l" rtl="0" eaLnBrk="1" fontAlgn="base" hangingPunct="1">
        <a:spcBef>
          <a:spcPct val="0"/>
        </a:spcBef>
        <a:spcAft>
          <a:spcPct val="0"/>
        </a:spcAft>
        <a:defRPr sz="3600" b="1">
          <a:solidFill>
            <a:srgbClr val="FFC800"/>
          </a:solidFill>
          <a:latin typeface="Corbel" pitchFamily="34" charset="0"/>
        </a:defRPr>
      </a:lvl4pPr>
      <a:lvl5pPr algn="l" rtl="0" eaLnBrk="1" fontAlgn="base" hangingPunct="1">
        <a:spcBef>
          <a:spcPct val="0"/>
        </a:spcBef>
        <a:spcAft>
          <a:spcPct val="0"/>
        </a:spcAft>
        <a:defRPr sz="3600" b="1">
          <a:solidFill>
            <a:srgbClr val="FFC800"/>
          </a:solidFill>
          <a:latin typeface="Corbel" pitchFamily="34" charset="0"/>
        </a:defRPr>
      </a:lvl5pPr>
      <a:lvl6pPr marL="457200" algn="l" rtl="0" eaLnBrk="1" fontAlgn="base" hangingPunct="1">
        <a:spcBef>
          <a:spcPct val="0"/>
        </a:spcBef>
        <a:spcAft>
          <a:spcPct val="0"/>
        </a:spcAft>
        <a:defRPr sz="4500" b="1">
          <a:solidFill>
            <a:srgbClr val="FFC800"/>
          </a:solidFill>
          <a:latin typeface="Corbel" pitchFamily="34" charset="0"/>
        </a:defRPr>
      </a:lvl6pPr>
      <a:lvl7pPr marL="914400" algn="l" rtl="0" eaLnBrk="1" fontAlgn="base" hangingPunct="1">
        <a:spcBef>
          <a:spcPct val="0"/>
        </a:spcBef>
        <a:spcAft>
          <a:spcPct val="0"/>
        </a:spcAft>
        <a:defRPr sz="4500" b="1">
          <a:solidFill>
            <a:srgbClr val="FFC800"/>
          </a:solidFill>
          <a:latin typeface="Corbel" pitchFamily="34" charset="0"/>
        </a:defRPr>
      </a:lvl7pPr>
      <a:lvl8pPr marL="1371600" algn="l" rtl="0" eaLnBrk="1" fontAlgn="base" hangingPunct="1">
        <a:spcBef>
          <a:spcPct val="0"/>
        </a:spcBef>
        <a:spcAft>
          <a:spcPct val="0"/>
        </a:spcAft>
        <a:defRPr sz="4500" b="1">
          <a:solidFill>
            <a:srgbClr val="FFC800"/>
          </a:solidFill>
          <a:latin typeface="Corbel" pitchFamily="34" charset="0"/>
        </a:defRPr>
      </a:lvl8pPr>
      <a:lvl9pPr marL="1828800" algn="l" rtl="0" eaLnBrk="1" fontAlgn="base" hangingPunct="1">
        <a:spcBef>
          <a:spcPct val="0"/>
        </a:spcBef>
        <a:spcAft>
          <a:spcPct val="0"/>
        </a:spcAft>
        <a:defRPr sz="4500" b="1">
          <a:solidFill>
            <a:srgbClr val="FFC800"/>
          </a:solidFill>
          <a:latin typeface="Corbel" pitchFamily="34" charset="0"/>
        </a:defRPr>
      </a:lvl9pPr>
      <a:extLst/>
    </p:titleStyle>
    <p:body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4.emf"/><Relationship Id="rId4" Type="http://schemas.openxmlformats.org/officeDocument/2006/relationships/package" Target="../embeddings/Microsoft_Excel_Worksheet2.xlsx"/></Relationships>
</file>

<file path=ppt/slides/_rels/slide22.xml.rels><?xml version="1.0" encoding="UTF-8" standalone="yes"?>
<Relationships xmlns="http://schemas.openxmlformats.org/package/2006/relationships"><Relationship Id="rId8" Type="http://schemas.openxmlformats.org/officeDocument/2006/relationships/package" Target="../embeddings/Microsoft_Excel_Worksheet5.xlsx"/><Relationship Id="rId3" Type="http://schemas.openxmlformats.org/officeDocument/2006/relationships/notesSlide" Target="../notesSlides/notesSlide18.xml"/><Relationship Id="rId7" Type="http://schemas.openxmlformats.org/officeDocument/2006/relationships/image" Target="../media/image5.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package" Target="../embeddings/Microsoft_Excel_Worksheet4.xlsx"/><Relationship Id="rId11" Type="http://schemas.openxmlformats.org/officeDocument/2006/relationships/image" Target="../media/image7.emf"/><Relationship Id="rId5" Type="http://schemas.openxmlformats.org/officeDocument/2006/relationships/image" Target="../media/image4.emf"/><Relationship Id="rId10" Type="http://schemas.openxmlformats.org/officeDocument/2006/relationships/package" Target="../embeddings/Microsoft_Excel_Worksheet6.xlsx"/><Relationship Id="rId4" Type="http://schemas.openxmlformats.org/officeDocument/2006/relationships/package" Target="../embeddings/Microsoft_Excel_Worksheet3.xlsx"/><Relationship Id="rId9"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package" Target="../embeddings/Microsoft_Excel_Worksheet7.xlsx"/></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2.xml"/><Relationship Id="rId7" Type="http://schemas.openxmlformats.org/officeDocument/2006/relationships/image" Target="../media/image14.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package" Target="../embeddings/Microsoft_Excel_Worksheet9.xlsx"/><Relationship Id="rId5" Type="http://schemas.openxmlformats.org/officeDocument/2006/relationships/image" Target="../media/image13.emf"/><Relationship Id="rId4" Type="http://schemas.openxmlformats.org/officeDocument/2006/relationships/package" Target="../embeddings/Microsoft_Excel_Worksheet8.xlsx"/></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p:cNvSpPr>
          <p:nvPr>
            <p:ph type="subTitle" idx="1"/>
          </p:nvPr>
        </p:nvSpPr>
        <p:spPr/>
        <p:txBody>
          <a:bodyPr/>
          <a:lstStyle/>
          <a:p>
            <a:pPr algn="l"/>
            <a:r>
              <a:rPr lang="en-US" altLang="en-US" b="1" smtClean="0"/>
              <a:t>II. Thiết kế CSDL Phân tán</a:t>
            </a:r>
            <a:endParaRPr lang="en-US" altLang="en-US" b="1" dirty="0"/>
          </a:p>
        </p:txBody>
      </p:sp>
      <p:sp>
        <p:nvSpPr>
          <p:cNvPr id="3" name="Rectangle 15"/>
          <p:cNvSpPr>
            <a:spLocks noGrp="1" noChangeArrowheads="1"/>
          </p:cNvSpPr>
          <p:nvPr>
            <p:ph type="dt" sz="quarter" idx="10"/>
          </p:nvPr>
        </p:nvSpPr>
        <p:spPr/>
        <p:txBody>
          <a:bodyPr/>
          <a:lstStyle/>
          <a:p>
            <a:pPr>
              <a:defRPr/>
            </a:pPr>
            <a:fld id="{2C072C21-2402-49EB-A7C8-EB1B5178F255}" type="datetime1">
              <a:rPr lang="vi-VN"/>
              <a:pPr>
                <a:defRPr/>
              </a:pPr>
              <a:t>05/04/2018</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6147" name="Rectangle 3"/>
          <p:cNvSpPr>
            <a:spLocks noGrp="1" noChangeArrowheads="1"/>
          </p:cNvSpPr>
          <p:nvPr>
            <p:ph idx="1"/>
          </p:nvPr>
        </p:nvSpPr>
        <p:spPr>
          <a:xfrm>
            <a:off x="228600" y="725488"/>
            <a:ext cx="8610600" cy="642391"/>
          </a:xfrm>
        </p:spPr>
        <p:txBody>
          <a:bodyPr/>
          <a:lstStyle/>
          <a:p>
            <a:pPr>
              <a:buFont typeface="Wingdings" panose="05000000000000000000" pitchFamily="2" charset="2"/>
              <a:buChar char="v"/>
            </a:pPr>
            <a:r>
              <a:rPr lang="en-US" b="1" smtClean="0"/>
              <a:t>Phương pháp tiếp cận thiết kế</a:t>
            </a:r>
            <a:r>
              <a:rPr lang="en-US" smtClean="0"/>
              <a:t>:</a:t>
            </a:r>
            <a:endParaRPr lang="en-US" dirty="0" smtClean="0"/>
          </a:p>
        </p:txBody>
      </p:sp>
      <p:sp>
        <p:nvSpPr>
          <p:cNvPr id="2" name="Rectangle 1"/>
          <p:cNvSpPr/>
          <p:nvPr/>
        </p:nvSpPr>
        <p:spPr>
          <a:xfrm>
            <a:off x="755576" y="1444079"/>
            <a:ext cx="7920880" cy="646331"/>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1" i="1" smtClean="0">
                <a:solidFill>
                  <a:schemeClr val="tx1"/>
                </a:solidFill>
              </a:rPr>
              <a:t>Tiếp cận trên xuống </a:t>
            </a:r>
            <a:r>
              <a:rPr lang="en-US" sz="2400" smtClean="0">
                <a:solidFill>
                  <a:schemeClr val="tx1"/>
                </a:solidFill>
              </a:rPr>
              <a:t>(Top-down)</a:t>
            </a:r>
          </a:p>
        </p:txBody>
      </p:sp>
      <p:sp>
        <p:nvSpPr>
          <p:cNvPr id="3" name="TextBox 2"/>
          <p:cNvSpPr txBox="1"/>
          <p:nvPr/>
        </p:nvSpPr>
        <p:spPr>
          <a:xfrm>
            <a:off x="1017132" y="2231975"/>
            <a:ext cx="7033536" cy="830997"/>
          </a:xfrm>
          <a:prstGeom prst="rect">
            <a:avLst/>
          </a:prstGeom>
          <a:noFill/>
        </p:spPr>
        <p:txBody>
          <a:bodyPr wrap="square" rtlCol="0">
            <a:spAutoFit/>
          </a:bodyPr>
          <a:lstStyle/>
          <a:p>
            <a:pPr marL="342900" indent="-342900">
              <a:buFont typeface="Courier New" panose="02070309020205020404" pitchFamily="49" charset="0"/>
              <a:buChar char="o"/>
            </a:pPr>
            <a:r>
              <a:rPr lang="en-US" sz="2400">
                <a:solidFill>
                  <a:schemeClr val="tx1"/>
                </a:solidFill>
              </a:rPr>
              <a:t>Thích hợp trong trường hợp xây </a:t>
            </a:r>
            <a:r>
              <a:rPr lang="en-US" sz="2400" smtClean="0">
                <a:solidFill>
                  <a:schemeClr val="tx1"/>
                </a:solidFill>
              </a:rPr>
              <a:t>dựng </a:t>
            </a:r>
            <a:r>
              <a:rPr lang="en-US" sz="2400">
                <a:solidFill>
                  <a:schemeClr val="tx1"/>
                </a:solidFill>
              </a:rPr>
              <a:t>hệ thống mới hoàn toàn đồng </a:t>
            </a:r>
            <a:r>
              <a:rPr lang="en-US" sz="2400" smtClean="0">
                <a:solidFill>
                  <a:schemeClr val="tx1"/>
                </a:solidFill>
              </a:rPr>
              <a:t>nhất.</a:t>
            </a:r>
          </a:p>
        </p:txBody>
      </p:sp>
      <p:sp>
        <p:nvSpPr>
          <p:cNvPr id="6" name="TextBox 5"/>
          <p:cNvSpPr txBox="1"/>
          <p:nvPr/>
        </p:nvSpPr>
        <p:spPr>
          <a:xfrm>
            <a:off x="1017132" y="3062972"/>
            <a:ext cx="7033536" cy="1200329"/>
          </a:xfrm>
          <a:prstGeom prst="rect">
            <a:avLst/>
          </a:prstGeom>
          <a:noFill/>
        </p:spPr>
        <p:txBody>
          <a:bodyPr wrap="square" rtlCol="0">
            <a:spAutoFit/>
          </a:bodyPr>
          <a:lstStyle/>
          <a:p>
            <a:pPr marL="342900" indent="-342900">
              <a:buFont typeface="Courier New" panose="02070309020205020404" pitchFamily="49" charset="0"/>
              <a:buChar char="o"/>
            </a:pPr>
            <a:r>
              <a:rPr lang="en-US" sz="2400" smtClean="0">
                <a:solidFill>
                  <a:schemeClr val="tx1"/>
                </a:solidFill>
              </a:rPr>
              <a:t>Xuất phát từ Phân tích yêu cầu về dữ liệu, chức năng cần có của người dùng, tới sản phẩm cuối cùng là lược đồ vật lý.</a:t>
            </a:r>
          </a:p>
        </p:txBody>
      </p:sp>
      <p:sp>
        <p:nvSpPr>
          <p:cNvPr id="7" name="TextBox 6"/>
          <p:cNvSpPr txBox="1"/>
          <p:nvPr/>
        </p:nvSpPr>
        <p:spPr>
          <a:xfrm>
            <a:off x="1070313" y="4263301"/>
            <a:ext cx="7033536" cy="830997"/>
          </a:xfrm>
          <a:prstGeom prst="rect">
            <a:avLst/>
          </a:prstGeom>
          <a:noFill/>
        </p:spPr>
        <p:txBody>
          <a:bodyPr wrap="square" rtlCol="0">
            <a:spAutoFit/>
          </a:bodyPr>
          <a:lstStyle/>
          <a:p>
            <a:pPr marL="342900" indent="-342900">
              <a:buFont typeface="Courier New" panose="02070309020205020404" pitchFamily="49" charset="0"/>
              <a:buChar char="o"/>
            </a:pPr>
            <a:r>
              <a:rPr lang="en-US" sz="2400" smtClean="0">
                <a:solidFill>
                  <a:schemeClr val="tx1"/>
                </a:solidFill>
              </a:rPr>
              <a:t>Thiết kế phải đáp ứng yêu cầu: Hiệu năng, độ tin cậy và tính sẵn sàng, hiệu quả về kinh tế, dễ mở rộng.</a:t>
            </a:r>
          </a:p>
        </p:txBody>
      </p:sp>
    </p:spTree>
    <p:extLst>
      <p:ext uri="{BB962C8B-B14F-4D97-AF65-F5344CB8AC3E}">
        <p14:creationId xmlns:p14="http://schemas.microsoft.com/office/powerpoint/2010/main" val="2358541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782690" y="2355641"/>
            <a:ext cx="988601" cy="289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1">
            <a:spAutoFit/>
          </a:bodyPr>
          <a:lstStyle/>
          <a:p>
            <a:r>
              <a:rPr lang="en-US" sz="1329" dirty="0">
                <a:solidFill>
                  <a:srgbClr val="000000"/>
                </a:solidFill>
                <a:latin typeface="Book Antiqua"/>
              </a:rPr>
              <a:t>User Input</a:t>
            </a:r>
          </a:p>
        </p:txBody>
      </p:sp>
      <p:sp>
        <p:nvSpPr>
          <p:cNvPr id="11268" name="Rectangle 4"/>
          <p:cNvSpPr>
            <a:spLocks noChangeArrowheads="1"/>
          </p:cNvSpPr>
          <p:nvPr/>
        </p:nvSpPr>
        <p:spPr bwMode="auto">
          <a:xfrm>
            <a:off x="3590658" y="2627148"/>
            <a:ext cx="1453472" cy="289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1">
            <a:spAutoFit/>
          </a:bodyPr>
          <a:lstStyle/>
          <a:p>
            <a:r>
              <a:rPr lang="en-US" sz="1329" dirty="0">
                <a:solidFill>
                  <a:srgbClr val="000000"/>
                </a:solidFill>
                <a:latin typeface="Book Antiqua"/>
              </a:rPr>
              <a:t>View Integration</a:t>
            </a:r>
          </a:p>
        </p:txBody>
      </p:sp>
      <p:sp>
        <p:nvSpPr>
          <p:cNvPr id="11269" name="Rectangle 5"/>
          <p:cNvSpPr>
            <a:spLocks noChangeArrowheads="1"/>
          </p:cNvSpPr>
          <p:nvPr/>
        </p:nvSpPr>
        <p:spPr bwMode="auto">
          <a:xfrm>
            <a:off x="7267284" y="4013185"/>
            <a:ext cx="988601" cy="289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1">
            <a:spAutoFit/>
          </a:bodyPr>
          <a:lstStyle/>
          <a:p>
            <a:r>
              <a:rPr lang="en-US" sz="1329" dirty="0">
                <a:solidFill>
                  <a:srgbClr val="000000"/>
                </a:solidFill>
                <a:latin typeface="Book Antiqua"/>
              </a:rPr>
              <a:t>User Input</a:t>
            </a:r>
          </a:p>
        </p:txBody>
      </p:sp>
      <p:sp>
        <p:nvSpPr>
          <p:cNvPr id="11270" name="Rectangle 6"/>
          <p:cNvSpPr>
            <a:spLocks noChangeArrowheads="1"/>
          </p:cNvSpPr>
          <p:nvPr/>
        </p:nvSpPr>
        <p:spPr bwMode="auto">
          <a:xfrm>
            <a:off x="3596974" y="1376114"/>
            <a:ext cx="1266034" cy="366010"/>
          </a:xfrm>
          <a:prstGeom prst="rect">
            <a:avLst/>
          </a:prstGeom>
          <a:solidFill>
            <a:srgbClr val="F6BF6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1"/>
          <a:lstStyle/>
          <a:p>
            <a:pPr algn="ctr">
              <a:lnSpc>
                <a:spcPct val="80000"/>
              </a:lnSpc>
            </a:pPr>
            <a:r>
              <a:rPr lang="en-US" sz="1329" b="1" dirty="0">
                <a:latin typeface="Book Antiqua"/>
              </a:rPr>
              <a:t>Requirements</a:t>
            </a:r>
          </a:p>
          <a:p>
            <a:pPr algn="ctr">
              <a:lnSpc>
                <a:spcPct val="80000"/>
              </a:lnSpc>
            </a:pPr>
            <a:r>
              <a:rPr lang="en-US" sz="1329" b="1" dirty="0">
                <a:latin typeface="Book Antiqua"/>
              </a:rPr>
              <a:t>Analysis</a:t>
            </a:r>
          </a:p>
        </p:txBody>
      </p:sp>
      <p:sp>
        <p:nvSpPr>
          <p:cNvPr id="11271" name="AutoShape 7"/>
          <p:cNvSpPr>
            <a:spLocks noChangeArrowheads="1"/>
          </p:cNvSpPr>
          <p:nvPr/>
        </p:nvSpPr>
        <p:spPr bwMode="auto">
          <a:xfrm>
            <a:off x="3542972" y="2042132"/>
            <a:ext cx="1374037" cy="258007"/>
          </a:xfrm>
          <a:prstGeom prst="roundRect">
            <a:avLst>
              <a:gd name="adj" fmla="val 29282"/>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 anchorCtr="1"/>
          <a:lstStyle/>
          <a:p>
            <a:pPr algn="ctr"/>
            <a:r>
              <a:rPr lang="en-US" sz="1329" b="1" dirty="0">
                <a:solidFill>
                  <a:srgbClr val="FF0000"/>
                </a:solidFill>
                <a:latin typeface="Book Antiqua"/>
              </a:rPr>
              <a:t>Objectives</a:t>
            </a:r>
          </a:p>
        </p:txBody>
      </p:sp>
      <p:sp>
        <p:nvSpPr>
          <p:cNvPr id="11272" name="Rectangle 8"/>
          <p:cNvSpPr>
            <a:spLocks noChangeArrowheads="1"/>
          </p:cNvSpPr>
          <p:nvPr/>
        </p:nvSpPr>
        <p:spPr bwMode="auto">
          <a:xfrm>
            <a:off x="2021931" y="2618147"/>
            <a:ext cx="1266034" cy="402011"/>
          </a:xfrm>
          <a:prstGeom prst="rect">
            <a:avLst/>
          </a:prstGeom>
          <a:solidFill>
            <a:srgbClr val="F6BF6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1"/>
          <a:lstStyle/>
          <a:p>
            <a:pPr algn="ctr">
              <a:lnSpc>
                <a:spcPct val="80000"/>
              </a:lnSpc>
            </a:pPr>
            <a:r>
              <a:rPr lang="en-US" sz="1329" b="1" dirty="0">
                <a:latin typeface="Book Antiqua"/>
              </a:rPr>
              <a:t>Conceptual</a:t>
            </a:r>
          </a:p>
          <a:p>
            <a:pPr algn="ctr">
              <a:lnSpc>
                <a:spcPct val="80000"/>
              </a:lnSpc>
            </a:pPr>
            <a:r>
              <a:rPr lang="en-US" sz="1329" b="1" dirty="0">
                <a:latin typeface="Book Antiqua"/>
              </a:rPr>
              <a:t>Design</a:t>
            </a:r>
          </a:p>
        </p:txBody>
      </p:sp>
      <p:sp>
        <p:nvSpPr>
          <p:cNvPr id="11273" name="Rectangle 9"/>
          <p:cNvSpPr>
            <a:spLocks noChangeArrowheads="1"/>
          </p:cNvSpPr>
          <p:nvPr/>
        </p:nvSpPr>
        <p:spPr bwMode="auto">
          <a:xfrm>
            <a:off x="5352021" y="2582147"/>
            <a:ext cx="1266034" cy="402011"/>
          </a:xfrm>
          <a:prstGeom prst="rect">
            <a:avLst/>
          </a:prstGeom>
          <a:solidFill>
            <a:srgbClr val="F6BF6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 anchorCtr="1"/>
          <a:lstStyle/>
          <a:p>
            <a:pPr algn="ctr">
              <a:lnSpc>
                <a:spcPct val="80000"/>
              </a:lnSpc>
            </a:pPr>
            <a:r>
              <a:rPr lang="en-US" sz="1329" b="1" dirty="0">
                <a:latin typeface="Book Antiqua"/>
              </a:rPr>
              <a:t>View Design</a:t>
            </a:r>
          </a:p>
        </p:txBody>
      </p:sp>
      <p:sp>
        <p:nvSpPr>
          <p:cNvPr id="11274" name="AutoShape 10"/>
          <p:cNvSpPr>
            <a:spLocks noChangeArrowheads="1"/>
          </p:cNvSpPr>
          <p:nvPr/>
        </p:nvSpPr>
        <p:spPr bwMode="auto">
          <a:xfrm>
            <a:off x="4505998" y="3293166"/>
            <a:ext cx="1374037" cy="366010"/>
          </a:xfrm>
          <a:prstGeom prst="roundRect">
            <a:avLst>
              <a:gd name="adj" fmla="val 29282"/>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7001" tIns="0" rIns="87001" bIns="0" anchor="ctr" anchorCtr="1"/>
          <a:lstStyle/>
          <a:p>
            <a:pPr algn="ctr">
              <a:lnSpc>
                <a:spcPct val="75000"/>
              </a:lnSpc>
            </a:pPr>
            <a:r>
              <a:rPr lang="en-US" sz="1329" b="1" dirty="0">
                <a:solidFill>
                  <a:srgbClr val="FF0000"/>
                </a:solidFill>
                <a:latin typeface="Book Antiqua"/>
              </a:rPr>
              <a:t>Access</a:t>
            </a:r>
          </a:p>
          <a:p>
            <a:pPr algn="ctr">
              <a:lnSpc>
                <a:spcPct val="75000"/>
              </a:lnSpc>
            </a:pPr>
            <a:r>
              <a:rPr lang="en-US" sz="1329" b="1" dirty="0">
                <a:solidFill>
                  <a:srgbClr val="FF0000"/>
                </a:solidFill>
                <a:latin typeface="Book Antiqua"/>
              </a:rPr>
              <a:t>Information</a:t>
            </a:r>
          </a:p>
        </p:txBody>
      </p:sp>
      <p:sp>
        <p:nvSpPr>
          <p:cNvPr id="11275" name="AutoShape 11"/>
          <p:cNvSpPr>
            <a:spLocks noChangeArrowheads="1"/>
          </p:cNvSpPr>
          <p:nvPr/>
        </p:nvSpPr>
        <p:spPr bwMode="auto">
          <a:xfrm>
            <a:off x="6300192" y="3356167"/>
            <a:ext cx="1656184" cy="294008"/>
          </a:xfrm>
          <a:prstGeom prst="roundRect">
            <a:avLst>
              <a:gd name="adj" fmla="val 29282"/>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 anchorCtr="1"/>
          <a:lstStyle/>
          <a:p>
            <a:pPr algn="ctr"/>
            <a:r>
              <a:rPr lang="en-US" sz="1329" b="1" dirty="0">
                <a:solidFill>
                  <a:srgbClr val="FF0000"/>
                </a:solidFill>
                <a:latin typeface="Book Antiqua"/>
              </a:rPr>
              <a:t>External Schema</a:t>
            </a:r>
          </a:p>
        </p:txBody>
      </p:sp>
      <p:sp>
        <p:nvSpPr>
          <p:cNvPr id="11276" name="AutoShape 12"/>
          <p:cNvSpPr>
            <a:spLocks noChangeArrowheads="1"/>
          </p:cNvSpPr>
          <p:nvPr/>
        </p:nvSpPr>
        <p:spPr bwMode="auto">
          <a:xfrm>
            <a:off x="1475656" y="3356167"/>
            <a:ext cx="2232248" cy="294008"/>
          </a:xfrm>
          <a:prstGeom prst="roundRect">
            <a:avLst>
              <a:gd name="adj" fmla="val 29282"/>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 anchorCtr="1"/>
          <a:lstStyle/>
          <a:p>
            <a:pPr algn="ctr"/>
            <a:r>
              <a:rPr lang="en-US" sz="1329" b="1" dirty="0">
                <a:solidFill>
                  <a:srgbClr val="FF0000"/>
                </a:solidFill>
                <a:latin typeface="Book Antiqua"/>
              </a:rPr>
              <a:t>Global Conceptual </a:t>
            </a:r>
            <a:r>
              <a:rPr lang="en-US" sz="1329" b="1" dirty="0" smtClean="0">
                <a:solidFill>
                  <a:srgbClr val="FF0000"/>
                </a:solidFill>
                <a:latin typeface="Book Antiqua"/>
              </a:rPr>
              <a:t>Schema</a:t>
            </a:r>
            <a:endParaRPr lang="en-US" sz="1329" b="1" dirty="0">
              <a:solidFill>
                <a:srgbClr val="FF0000"/>
              </a:solidFill>
              <a:latin typeface="Book Antiqua"/>
            </a:endParaRPr>
          </a:p>
        </p:txBody>
      </p:sp>
      <p:sp>
        <p:nvSpPr>
          <p:cNvPr id="11277" name="Rectangle 13"/>
          <p:cNvSpPr>
            <a:spLocks noChangeArrowheads="1"/>
          </p:cNvSpPr>
          <p:nvPr/>
        </p:nvSpPr>
        <p:spPr bwMode="auto">
          <a:xfrm>
            <a:off x="3596974" y="3914182"/>
            <a:ext cx="1266034" cy="366010"/>
          </a:xfrm>
          <a:prstGeom prst="rect">
            <a:avLst/>
          </a:prstGeom>
          <a:solidFill>
            <a:schemeClr val="tx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1"/>
          <a:lstStyle/>
          <a:p>
            <a:pPr algn="ctr">
              <a:lnSpc>
                <a:spcPct val="80000"/>
              </a:lnSpc>
            </a:pPr>
            <a:r>
              <a:rPr lang="en-US" sz="1329" b="1" dirty="0">
                <a:solidFill>
                  <a:schemeClr val="bg1"/>
                </a:solidFill>
                <a:latin typeface="Book Antiqua"/>
              </a:rPr>
              <a:t>Distribution</a:t>
            </a:r>
          </a:p>
          <a:p>
            <a:pPr algn="ctr">
              <a:lnSpc>
                <a:spcPct val="80000"/>
              </a:lnSpc>
            </a:pPr>
            <a:r>
              <a:rPr lang="en-US" sz="1329" b="1" dirty="0">
                <a:solidFill>
                  <a:schemeClr val="bg1"/>
                </a:solidFill>
                <a:latin typeface="Book Antiqua"/>
              </a:rPr>
              <a:t>Design</a:t>
            </a:r>
          </a:p>
        </p:txBody>
      </p:sp>
      <p:sp>
        <p:nvSpPr>
          <p:cNvPr id="11278" name="Rectangle 14"/>
          <p:cNvSpPr>
            <a:spLocks noChangeArrowheads="1"/>
          </p:cNvSpPr>
          <p:nvPr/>
        </p:nvSpPr>
        <p:spPr bwMode="auto">
          <a:xfrm>
            <a:off x="3596974" y="5210217"/>
            <a:ext cx="1266034" cy="366010"/>
          </a:xfrm>
          <a:prstGeom prst="rect">
            <a:avLst/>
          </a:prstGeom>
          <a:solidFill>
            <a:srgbClr val="F6BF69"/>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1"/>
          <a:lstStyle/>
          <a:p>
            <a:pPr algn="ctr">
              <a:lnSpc>
                <a:spcPct val="80000"/>
              </a:lnSpc>
            </a:pPr>
            <a:r>
              <a:rPr lang="en-US" sz="1329" b="1" dirty="0">
                <a:latin typeface="Book Antiqua"/>
              </a:rPr>
              <a:t>Physical</a:t>
            </a:r>
          </a:p>
          <a:p>
            <a:pPr algn="ctr">
              <a:lnSpc>
                <a:spcPct val="80000"/>
              </a:lnSpc>
            </a:pPr>
            <a:r>
              <a:rPr lang="en-US" sz="1329" b="1" dirty="0">
                <a:latin typeface="Book Antiqua"/>
              </a:rPr>
              <a:t>Design</a:t>
            </a:r>
          </a:p>
        </p:txBody>
      </p:sp>
      <p:sp>
        <p:nvSpPr>
          <p:cNvPr id="11279" name="AutoShape 15"/>
          <p:cNvSpPr>
            <a:spLocks noChangeArrowheads="1"/>
          </p:cNvSpPr>
          <p:nvPr/>
        </p:nvSpPr>
        <p:spPr bwMode="auto">
          <a:xfrm>
            <a:off x="3131840" y="4598201"/>
            <a:ext cx="2136172" cy="294008"/>
          </a:xfrm>
          <a:prstGeom prst="roundRect">
            <a:avLst>
              <a:gd name="adj" fmla="val 29282"/>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 anchorCtr="1"/>
          <a:lstStyle/>
          <a:p>
            <a:pPr algn="ctr"/>
            <a:r>
              <a:rPr lang="en-US" sz="1329" b="1" dirty="0">
                <a:solidFill>
                  <a:srgbClr val="FF0000"/>
                </a:solidFill>
                <a:latin typeface="Book Antiqua"/>
              </a:rPr>
              <a:t>Local Conceptual Schema</a:t>
            </a:r>
          </a:p>
        </p:txBody>
      </p:sp>
      <p:sp>
        <p:nvSpPr>
          <p:cNvPr id="11280" name="AutoShape 16"/>
          <p:cNvSpPr>
            <a:spLocks noChangeArrowheads="1"/>
          </p:cNvSpPr>
          <p:nvPr/>
        </p:nvSpPr>
        <p:spPr bwMode="auto">
          <a:xfrm>
            <a:off x="3131840" y="5930238"/>
            <a:ext cx="2136172" cy="276007"/>
          </a:xfrm>
          <a:prstGeom prst="roundRect">
            <a:avLst>
              <a:gd name="adj" fmla="val 29282"/>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nchor="ctr" anchorCtr="1"/>
          <a:lstStyle/>
          <a:p>
            <a:pPr algn="ctr"/>
            <a:r>
              <a:rPr lang="en-US" sz="1329" b="1" dirty="0" smtClean="0">
                <a:solidFill>
                  <a:srgbClr val="FF0000"/>
                </a:solidFill>
                <a:latin typeface="Book Antiqua"/>
              </a:rPr>
              <a:t>Local Internal Schema</a:t>
            </a:r>
            <a:endParaRPr lang="en-US" sz="1329" b="1" dirty="0">
              <a:solidFill>
                <a:srgbClr val="FF0000"/>
              </a:solidFill>
              <a:latin typeface="Book Antiqua"/>
            </a:endParaRPr>
          </a:p>
        </p:txBody>
      </p:sp>
      <p:sp>
        <p:nvSpPr>
          <p:cNvPr id="11281" name="Line 17"/>
          <p:cNvSpPr>
            <a:spLocks noChangeShapeType="1"/>
          </p:cNvSpPr>
          <p:nvPr/>
        </p:nvSpPr>
        <p:spPr bwMode="auto">
          <a:xfrm>
            <a:off x="4229991" y="5582227"/>
            <a:ext cx="0" cy="336009"/>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82" name="Line 18"/>
          <p:cNvSpPr>
            <a:spLocks noChangeShapeType="1"/>
          </p:cNvSpPr>
          <p:nvPr/>
        </p:nvSpPr>
        <p:spPr bwMode="auto">
          <a:xfrm>
            <a:off x="4229991" y="4904209"/>
            <a:ext cx="0" cy="312009"/>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83" name="Line 19"/>
          <p:cNvSpPr>
            <a:spLocks noChangeShapeType="1"/>
          </p:cNvSpPr>
          <p:nvPr/>
        </p:nvSpPr>
        <p:spPr bwMode="auto">
          <a:xfrm>
            <a:off x="4229991" y="4292192"/>
            <a:ext cx="0" cy="312009"/>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84" name="Line 20"/>
          <p:cNvSpPr>
            <a:spLocks noChangeShapeType="1"/>
          </p:cNvSpPr>
          <p:nvPr/>
        </p:nvSpPr>
        <p:spPr bwMode="auto">
          <a:xfrm flipH="1">
            <a:off x="4301993" y="3662176"/>
            <a:ext cx="894024" cy="240006"/>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85" name="Line 21"/>
          <p:cNvSpPr>
            <a:spLocks noChangeShapeType="1"/>
          </p:cNvSpPr>
          <p:nvPr/>
        </p:nvSpPr>
        <p:spPr bwMode="auto">
          <a:xfrm flipH="1">
            <a:off x="4860008" y="3680176"/>
            <a:ext cx="2250061" cy="312009"/>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86" name="Line 22"/>
          <p:cNvSpPr>
            <a:spLocks noChangeShapeType="1"/>
          </p:cNvSpPr>
          <p:nvPr/>
        </p:nvSpPr>
        <p:spPr bwMode="auto">
          <a:xfrm>
            <a:off x="2633948" y="3668177"/>
            <a:ext cx="1212032" cy="234006"/>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87" name="Line 23"/>
          <p:cNvSpPr>
            <a:spLocks noChangeShapeType="1"/>
          </p:cNvSpPr>
          <p:nvPr/>
        </p:nvSpPr>
        <p:spPr bwMode="auto">
          <a:xfrm flipH="1">
            <a:off x="2627948" y="2312139"/>
            <a:ext cx="1224033" cy="294008"/>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88" name="Line 24"/>
          <p:cNvSpPr>
            <a:spLocks noChangeShapeType="1"/>
          </p:cNvSpPr>
          <p:nvPr/>
        </p:nvSpPr>
        <p:spPr bwMode="auto">
          <a:xfrm>
            <a:off x="4686003" y="2312139"/>
            <a:ext cx="1266034" cy="258007"/>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89" name="Line 25"/>
          <p:cNvSpPr>
            <a:spLocks noChangeShapeType="1"/>
          </p:cNvSpPr>
          <p:nvPr/>
        </p:nvSpPr>
        <p:spPr bwMode="auto">
          <a:xfrm>
            <a:off x="2627948" y="3032159"/>
            <a:ext cx="0" cy="312009"/>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90" name="Line 26"/>
          <p:cNvSpPr>
            <a:spLocks noChangeShapeType="1"/>
          </p:cNvSpPr>
          <p:nvPr/>
        </p:nvSpPr>
        <p:spPr bwMode="auto">
          <a:xfrm flipH="1">
            <a:off x="5184017" y="2996158"/>
            <a:ext cx="612016" cy="276007"/>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91" name="Line 27"/>
          <p:cNvSpPr>
            <a:spLocks noChangeShapeType="1"/>
          </p:cNvSpPr>
          <p:nvPr/>
        </p:nvSpPr>
        <p:spPr bwMode="auto">
          <a:xfrm>
            <a:off x="6180044" y="2996158"/>
            <a:ext cx="870023" cy="348009"/>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92" name="Line 28"/>
          <p:cNvSpPr>
            <a:spLocks noChangeShapeType="1"/>
          </p:cNvSpPr>
          <p:nvPr/>
        </p:nvSpPr>
        <p:spPr bwMode="auto">
          <a:xfrm>
            <a:off x="3299965" y="2918156"/>
            <a:ext cx="2040055" cy="0"/>
          </a:xfrm>
          <a:prstGeom prst="line">
            <a:avLst/>
          </a:prstGeom>
          <a:noFill/>
          <a:ln w="19050" cmpd="sng">
            <a:solidFill>
              <a:schemeClr val="tx2"/>
            </a:solidFill>
            <a:round/>
            <a:headEnd type="triangle" w="lg"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93" name="Line 29"/>
          <p:cNvSpPr>
            <a:spLocks noChangeShapeType="1"/>
          </p:cNvSpPr>
          <p:nvPr/>
        </p:nvSpPr>
        <p:spPr bwMode="auto">
          <a:xfrm flipH="1">
            <a:off x="3293966" y="2528146"/>
            <a:ext cx="558015" cy="132003"/>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94" name="Line 30"/>
          <p:cNvSpPr>
            <a:spLocks noChangeShapeType="1"/>
          </p:cNvSpPr>
          <p:nvPr/>
        </p:nvSpPr>
        <p:spPr bwMode="auto">
          <a:xfrm>
            <a:off x="4704003" y="2546146"/>
            <a:ext cx="636017" cy="96003"/>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95" name="Line 31"/>
          <p:cNvSpPr>
            <a:spLocks noChangeShapeType="1"/>
          </p:cNvSpPr>
          <p:nvPr/>
        </p:nvSpPr>
        <p:spPr bwMode="auto">
          <a:xfrm>
            <a:off x="4884008" y="4142188"/>
            <a:ext cx="2292062" cy="0"/>
          </a:xfrm>
          <a:prstGeom prst="line">
            <a:avLst/>
          </a:prstGeom>
          <a:noFill/>
          <a:ln w="19050" cmpd="sng">
            <a:solidFill>
              <a:schemeClr val="tx2"/>
            </a:solidFill>
            <a:round/>
            <a:headEnd type="triangle" w="lg"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11296" name="Line 32"/>
          <p:cNvSpPr>
            <a:spLocks noChangeShapeType="1"/>
          </p:cNvSpPr>
          <p:nvPr/>
        </p:nvSpPr>
        <p:spPr bwMode="auto">
          <a:xfrm>
            <a:off x="4175990" y="1754125"/>
            <a:ext cx="0" cy="276007"/>
          </a:xfrm>
          <a:prstGeom prst="line">
            <a:avLst/>
          </a:prstGeom>
          <a:noFill/>
          <a:ln w="19050" cmpd="sng">
            <a:solidFill>
              <a:schemeClr val="tx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34"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35" name="Rectangle 3"/>
          <p:cNvSpPr txBox="1">
            <a:spLocks noChangeArrowheads="1"/>
          </p:cNvSpPr>
          <p:nvPr/>
        </p:nvSpPr>
        <p:spPr>
          <a:xfrm>
            <a:off x="-28310" y="550573"/>
            <a:ext cx="8610600" cy="642391"/>
          </a:xfrm>
          <a:prstGeom prst="rect">
            <a:avLst/>
          </a:prstGeom>
        </p:spPr>
        <p:txBody>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v"/>
            </a:pPr>
            <a:r>
              <a:rPr lang="en-US" b="1" smtClean="0"/>
              <a:t>Phương pháp thiết kế</a:t>
            </a:r>
            <a:r>
              <a:rPr lang="en-US" smtClean="0"/>
              <a:t>:</a:t>
            </a:r>
            <a:endParaRPr lang="en-US" dirty="0" smtClean="0"/>
          </a:p>
        </p:txBody>
      </p:sp>
      <p:sp>
        <p:nvSpPr>
          <p:cNvPr id="36" name="Rectangle 35"/>
          <p:cNvSpPr/>
          <p:nvPr/>
        </p:nvSpPr>
        <p:spPr>
          <a:xfrm>
            <a:off x="120650" y="920289"/>
            <a:ext cx="3875286" cy="498663"/>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i="1" smtClean="0">
                <a:solidFill>
                  <a:schemeClr val="tx1"/>
                </a:solidFill>
              </a:rPr>
              <a:t>Phương pháp trên xuống</a:t>
            </a:r>
            <a:endParaRPr lang="en-US" smtClean="0">
              <a:solidFill>
                <a:schemeClr val="tx1"/>
              </a:solidFill>
            </a:endParaRPr>
          </a:p>
        </p:txBody>
      </p:sp>
    </p:spTree>
    <p:extLst>
      <p:ext uri="{BB962C8B-B14F-4D97-AF65-F5344CB8AC3E}">
        <p14:creationId xmlns:p14="http://schemas.microsoft.com/office/powerpoint/2010/main" val="87382484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6147" name="Rectangle 3"/>
          <p:cNvSpPr>
            <a:spLocks noGrp="1" noChangeArrowheads="1"/>
          </p:cNvSpPr>
          <p:nvPr>
            <p:ph idx="1"/>
          </p:nvPr>
        </p:nvSpPr>
        <p:spPr>
          <a:xfrm>
            <a:off x="228600" y="725488"/>
            <a:ext cx="8610600" cy="642391"/>
          </a:xfrm>
        </p:spPr>
        <p:txBody>
          <a:bodyPr/>
          <a:lstStyle/>
          <a:p>
            <a:pPr>
              <a:buFont typeface="Wingdings" panose="05000000000000000000" pitchFamily="2" charset="2"/>
              <a:buChar char="v"/>
            </a:pPr>
            <a:r>
              <a:rPr lang="en-US" b="1" smtClean="0"/>
              <a:t>Phương pháp tiếp cận thiết kế</a:t>
            </a:r>
            <a:r>
              <a:rPr lang="en-US" smtClean="0"/>
              <a:t>:</a:t>
            </a:r>
            <a:endParaRPr lang="en-US" dirty="0" smtClean="0"/>
          </a:p>
        </p:txBody>
      </p:sp>
      <p:sp>
        <p:nvSpPr>
          <p:cNvPr id="2" name="Rectangle 1"/>
          <p:cNvSpPr/>
          <p:nvPr/>
        </p:nvSpPr>
        <p:spPr>
          <a:xfrm>
            <a:off x="755576" y="1444079"/>
            <a:ext cx="7920880" cy="646331"/>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1" i="1" smtClean="0">
                <a:solidFill>
                  <a:schemeClr val="tx1"/>
                </a:solidFill>
              </a:rPr>
              <a:t>Tiếp cận dưới lên </a:t>
            </a:r>
            <a:r>
              <a:rPr lang="en-US" sz="2400" smtClean="0">
                <a:solidFill>
                  <a:schemeClr val="tx1"/>
                </a:solidFill>
              </a:rPr>
              <a:t>(Bottom-up)</a:t>
            </a:r>
          </a:p>
        </p:txBody>
      </p:sp>
      <p:sp>
        <p:nvSpPr>
          <p:cNvPr id="3" name="TextBox 2"/>
          <p:cNvSpPr txBox="1"/>
          <p:nvPr/>
        </p:nvSpPr>
        <p:spPr>
          <a:xfrm>
            <a:off x="1017132" y="2231975"/>
            <a:ext cx="7033536" cy="830997"/>
          </a:xfrm>
          <a:prstGeom prst="rect">
            <a:avLst/>
          </a:prstGeom>
          <a:noFill/>
        </p:spPr>
        <p:txBody>
          <a:bodyPr wrap="square" rtlCol="0">
            <a:spAutoFit/>
          </a:bodyPr>
          <a:lstStyle/>
          <a:p>
            <a:pPr marL="342900" indent="-342900">
              <a:buFont typeface="Courier New" panose="02070309020205020404" pitchFamily="49" charset="0"/>
              <a:buChar char="o"/>
            </a:pPr>
            <a:r>
              <a:rPr lang="en-US" sz="2400">
                <a:solidFill>
                  <a:schemeClr val="tx1"/>
                </a:solidFill>
              </a:rPr>
              <a:t>Thích hợp trong trường hợp xây </a:t>
            </a:r>
            <a:r>
              <a:rPr lang="en-US" sz="2400" smtClean="0">
                <a:solidFill>
                  <a:schemeClr val="tx1"/>
                </a:solidFill>
              </a:rPr>
              <a:t>dựng </a:t>
            </a:r>
            <a:r>
              <a:rPr lang="en-US" sz="2400">
                <a:solidFill>
                  <a:schemeClr val="tx1"/>
                </a:solidFill>
              </a:rPr>
              <a:t>hệ thống </a:t>
            </a:r>
            <a:r>
              <a:rPr lang="en-US" sz="2400" smtClean="0">
                <a:solidFill>
                  <a:schemeClr val="tx1"/>
                </a:solidFill>
              </a:rPr>
              <a:t>từ các cơ sở dữ liệu đã tồn tại trên một số site</a:t>
            </a:r>
          </a:p>
        </p:txBody>
      </p:sp>
      <p:sp>
        <p:nvSpPr>
          <p:cNvPr id="6" name="TextBox 5"/>
          <p:cNvSpPr txBox="1"/>
          <p:nvPr/>
        </p:nvSpPr>
        <p:spPr>
          <a:xfrm>
            <a:off x="1017132" y="3062972"/>
            <a:ext cx="7033536" cy="830997"/>
          </a:xfrm>
          <a:prstGeom prst="rect">
            <a:avLst/>
          </a:prstGeom>
          <a:noFill/>
        </p:spPr>
        <p:txBody>
          <a:bodyPr wrap="square" rtlCol="0">
            <a:spAutoFit/>
          </a:bodyPr>
          <a:lstStyle/>
          <a:p>
            <a:pPr marL="342900" indent="-342900">
              <a:buFont typeface="Courier New" panose="02070309020205020404" pitchFamily="49" charset="0"/>
              <a:buChar char="o"/>
            </a:pPr>
            <a:r>
              <a:rPr lang="en-US" sz="2400" smtClean="0">
                <a:solidFill>
                  <a:schemeClr val="tx1"/>
                </a:solidFill>
              </a:rPr>
              <a:t>Xuất phát từ các CSDL đã có, tích hợp các lược đồ đang tồn tại thành lược đồ toàn cục:</a:t>
            </a:r>
          </a:p>
        </p:txBody>
      </p:sp>
      <p:sp>
        <p:nvSpPr>
          <p:cNvPr id="7" name="TextBox 6"/>
          <p:cNvSpPr txBox="1"/>
          <p:nvPr/>
        </p:nvSpPr>
        <p:spPr>
          <a:xfrm>
            <a:off x="1475656" y="4032175"/>
            <a:ext cx="7033536" cy="400110"/>
          </a:xfrm>
          <a:prstGeom prst="rect">
            <a:avLst/>
          </a:prstGeom>
          <a:noFill/>
        </p:spPr>
        <p:txBody>
          <a:bodyPr wrap="square" rtlCol="0">
            <a:spAutoFit/>
          </a:bodyPr>
          <a:lstStyle/>
          <a:p>
            <a:pPr marL="342900" indent="-342900">
              <a:buFont typeface="Wingdings" panose="05000000000000000000" pitchFamily="2" charset="2"/>
              <a:buChar char="ü"/>
            </a:pPr>
            <a:r>
              <a:rPr lang="en-US" i="1" smtClean="0">
                <a:solidFill>
                  <a:schemeClr val="tx1"/>
                </a:solidFill>
              </a:rPr>
              <a:t>Chọn mô hình CSDL tập trung để mô tả lược đồ toàn cục</a:t>
            </a:r>
          </a:p>
        </p:txBody>
      </p:sp>
      <p:sp>
        <p:nvSpPr>
          <p:cNvPr id="8" name="TextBox 7"/>
          <p:cNvSpPr txBox="1"/>
          <p:nvPr/>
        </p:nvSpPr>
        <p:spPr>
          <a:xfrm>
            <a:off x="1475656" y="4570491"/>
            <a:ext cx="7033536" cy="400110"/>
          </a:xfrm>
          <a:prstGeom prst="rect">
            <a:avLst/>
          </a:prstGeom>
          <a:noFill/>
        </p:spPr>
        <p:txBody>
          <a:bodyPr wrap="square" rtlCol="0">
            <a:spAutoFit/>
          </a:bodyPr>
          <a:lstStyle/>
          <a:p>
            <a:pPr marL="342900" indent="-342900">
              <a:buFont typeface="Wingdings" panose="05000000000000000000" pitchFamily="2" charset="2"/>
              <a:buChar char="ü"/>
            </a:pPr>
            <a:r>
              <a:rPr lang="en-US" i="1" smtClean="0">
                <a:solidFill>
                  <a:schemeClr val="tx1"/>
                </a:solidFill>
              </a:rPr>
              <a:t>Chuyển các lược đồ cục bộ vào mô hình dữ liệu chung</a:t>
            </a:r>
          </a:p>
        </p:txBody>
      </p:sp>
      <p:sp>
        <p:nvSpPr>
          <p:cNvPr id="9" name="TextBox 8"/>
          <p:cNvSpPr txBox="1"/>
          <p:nvPr/>
        </p:nvSpPr>
        <p:spPr>
          <a:xfrm>
            <a:off x="1496489" y="5108807"/>
            <a:ext cx="7033536" cy="400110"/>
          </a:xfrm>
          <a:prstGeom prst="rect">
            <a:avLst/>
          </a:prstGeom>
          <a:noFill/>
        </p:spPr>
        <p:txBody>
          <a:bodyPr wrap="square" rtlCol="0">
            <a:spAutoFit/>
          </a:bodyPr>
          <a:lstStyle/>
          <a:p>
            <a:pPr marL="342900" indent="-342900">
              <a:buFont typeface="Wingdings" panose="05000000000000000000" pitchFamily="2" charset="2"/>
              <a:buChar char="ü"/>
            </a:pPr>
            <a:r>
              <a:rPr lang="en-US" i="1" smtClean="0">
                <a:solidFill>
                  <a:schemeClr val="tx1"/>
                </a:solidFill>
              </a:rPr>
              <a:t>Tích hợp các lược đồ cục bộ vào lược đồ tổng thể</a:t>
            </a:r>
          </a:p>
        </p:txBody>
      </p:sp>
    </p:spTree>
    <p:extLst>
      <p:ext uri="{BB962C8B-B14F-4D97-AF65-F5344CB8AC3E}">
        <p14:creationId xmlns:p14="http://schemas.microsoft.com/office/powerpoint/2010/main" val="4085867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59632" y="669057"/>
            <a:ext cx="5528097" cy="5324108"/>
          </a:xfrm>
          <a:prstGeom prst="rect">
            <a:avLst/>
          </a:prstGeom>
        </p:spPr>
      </p:pic>
      <p:sp>
        <p:nvSpPr>
          <p:cNvPr id="6" name="Rectangle 2"/>
          <p:cNvSpPr>
            <a:spLocks noGrp="1" noChangeArrowheads="1"/>
          </p:cNvSpPr>
          <p:nvPr>
            <p:ph type="title"/>
          </p:nvPr>
        </p:nvSpPr>
        <p:spPr>
          <a:xfrm>
            <a:off x="222" y="-2098"/>
            <a:ext cx="8932863" cy="639763"/>
          </a:xfrm>
        </p:spPr>
        <p:txBody>
          <a:bodyPr>
            <a:normAutofit fontScale="90000"/>
          </a:bodyPr>
          <a:lstStyle/>
          <a:p>
            <a:r>
              <a:rPr lang="en-US" dirty="0" smtClean="0"/>
              <a:t>1</a:t>
            </a:r>
            <a:r>
              <a:rPr lang="en-US" smtClean="0"/>
              <a:t>. Giới thiệu</a:t>
            </a:r>
            <a:endParaRPr lang="en-US" dirty="0"/>
          </a:p>
        </p:txBody>
      </p:sp>
      <p:sp>
        <p:nvSpPr>
          <p:cNvPr id="7" name="Rectangle 6"/>
          <p:cNvSpPr/>
          <p:nvPr/>
        </p:nvSpPr>
        <p:spPr>
          <a:xfrm>
            <a:off x="63240" y="623692"/>
            <a:ext cx="7920880" cy="646331"/>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1" i="1" smtClean="0">
                <a:solidFill>
                  <a:schemeClr val="tx1"/>
                </a:solidFill>
              </a:rPr>
              <a:t>Tiếp dưới lên</a:t>
            </a:r>
            <a:endParaRPr lang="en-US" sz="2400" smtClean="0">
              <a:solidFill>
                <a:schemeClr val="tx1"/>
              </a:solidFill>
            </a:endParaRPr>
          </a:p>
        </p:txBody>
      </p:sp>
    </p:spTree>
    <p:extLst>
      <p:ext uri="{BB962C8B-B14F-4D97-AF65-F5344CB8AC3E}">
        <p14:creationId xmlns:p14="http://schemas.microsoft.com/office/powerpoint/2010/main" val="10534884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228599" y="725488"/>
            <a:ext cx="8824913" cy="5410200"/>
          </a:xfrm>
        </p:spPr>
        <p:txBody>
          <a:bodyPr/>
          <a:lstStyle/>
          <a:p>
            <a:pPr marL="119062" indent="0">
              <a:lnSpc>
                <a:spcPct val="150000"/>
              </a:lnSpc>
              <a:buNone/>
            </a:pPr>
            <a:r>
              <a:rPr lang="en-US" b="1" i="1" smtClean="0"/>
              <a:t>Nội dung:</a:t>
            </a:r>
          </a:p>
          <a:p>
            <a:pPr lvl="1">
              <a:lnSpc>
                <a:spcPct val="150000"/>
              </a:lnSpc>
            </a:pPr>
            <a:r>
              <a:rPr lang="en-US" sz="2800" smtClean="0"/>
              <a:t>Các bước thiết kế </a:t>
            </a:r>
            <a:r>
              <a:rPr lang="en-US" sz="2800" i="1" smtClean="0"/>
              <a:t>trên – xuống</a:t>
            </a:r>
          </a:p>
          <a:p>
            <a:pPr lvl="1">
              <a:lnSpc>
                <a:spcPct val="150000"/>
              </a:lnSpc>
            </a:pPr>
            <a:r>
              <a:rPr lang="en-US" sz="2800" smtClean="0"/>
              <a:t>Tại sao phải phân mảnh?</a:t>
            </a:r>
            <a:endParaRPr lang="en-US" sz="2800" dirty="0" smtClean="0"/>
          </a:p>
          <a:p>
            <a:pPr lvl="1">
              <a:lnSpc>
                <a:spcPct val="150000"/>
              </a:lnSpc>
            </a:pPr>
            <a:r>
              <a:rPr lang="en-US" sz="2800" smtClean="0"/>
              <a:t>Những gì cần phân mảnh và phân mảnh như thế nào?</a:t>
            </a:r>
            <a:endParaRPr lang="en-US" sz="2800" dirty="0" smtClean="0"/>
          </a:p>
          <a:p>
            <a:pPr lvl="1">
              <a:lnSpc>
                <a:spcPct val="150000"/>
              </a:lnSpc>
            </a:pPr>
            <a:r>
              <a:rPr lang="en-US" sz="2800" smtClean="0"/>
              <a:t>Kiểm tra tính đúng đắn?</a:t>
            </a:r>
            <a:endParaRPr lang="en-US" sz="2800" dirty="0" smtClean="0"/>
          </a:p>
          <a:p>
            <a:pPr lvl="1">
              <a:lnSpc>
                <a:spcPct val="150000"/>
              </a:lnSpc>
            </a:pPr>
            <a:r>
              <a:rPr lang="en-US" sz="2800" smtClean="0"/>
              <a:t>Cấp phát và định vị?</a:t>
            </a:r>
            <a:endParaRPr lang="en-US" sz="2800" dirty="0" smtClean="0"/>
          </a:p>
          <a:p>
            <a:pPr lvl="1">
              <a:lnSpc>
                <a:spcPct val="150000"/>
              </a:lnSpc>
            </a:pPr>
            <a:r>
              <a:rPr lang="en-US" sz="2800" smtClean="0"/>
              <a:t>Những yêu cầu về thông tin cho việc phân mảnh?</a:t>
            </a:r>
            <a:endParaRPr lang="en-US" sz="2800" dirty="0"/>
          </a:p>
        </p:txBody>
      </p:sp>
    </p:spTree>
    <p:extLst>
      <p:ext uri="{BB962C8B-B14F-4D97-AF65-F5344CB8AC3E}">
        <p14:creationId xmlns:p14="http://schemas.microsoft.com/office/powerpoint/2010/main" val="13828679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55112"/>
            <a:ext cx="8824913" cy="786407"/>
          </a:xfrm>
        </p:spPr>
        <p:txBody>
          <a:bodyPr/>
          <a:lstStyle/>
          <a:p>
            <a:pPr marL="165100" indent="0">
              <a:lnSpc>
                <a:spcPct val="150000"/>
              </a:lnSpc>
              <a:buNone/>
            </a:pPr>
            <a:r>
              <a:rPr lang="en-US" sz="3200" smtClean="0"/>
              <a:t>2.1. Các bước thiết kế </a:t>
            </a:r>
            <a:r>
              <a:rPr lang="en-US" sz="3200" i="1" smtClean="0"/>
              <a:t>trên – xuống</a:t>
            </a:r>
          </a:p>
        </p:txBody>
      </p:sp>
      <p:sp>
        <p:nvSpPr>
          <p:cNvPr id="4" name="Rectangle 3"/>
          <p:cNvSpPr txBox="1">
            <a:spLocks noChangeArrowheads="1"/>
          </p:cNvSpPr>
          <p:nvPr/>
        </p:nvSpPr>
        <p:spPr bwMode="auto">
          <a:xfrm>
            <a:off x="0" y="1655911"/>
            <a:ext cx="8824913" cy="78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marL="457200" lvl="1" indent="0">
              <a:lnSpc>
                <a:spcPct val="150000"/>
              </a:lnSpc>
              <a:buFont typeface="Wingdings 2" panose="05020102010507070707" pitchFamily="18" charset="2"/>
              <a:buNone/>
            </a:pPr>
            <a:r>
              <a:rPr lang="en-US" smtClean="0"/>
              <a:t>B1: Thiết kế lược đồ khái niệm (GCS) tổng thể (tập trung)</a:t>
            </a:r>
          </a:p>
          <a:p>
            <a:pPr marL="457200" lvl="1" indent="0">
              <a:lnSpc>
                <a:spcPct val="150000"/>
              </a:lnSpc>
              <a:buFont typeface="Wingdings 2" panose="05020102010507070707" pitchFamily="18" charset="2"/>
              <a:buNone/>
            </a:pPr>
            <a:endParaRPr lang="en-US" i="1" smtClean="0"/>
          </a:p>
        </p:txBody>
      </p:sp>
      <p:sp>
        <p:nvSpPr>
          <p:cNvPr id="5" name="Rectangle 3"/>
          <p:cNvSpPr txBox="1">
            <a:spLocks noChangeArrowheads="1"/>
          </p:cNvSpPr>
          <p:nvPr/>
        </p:nvSpPr>
        <p:spPr bwMode="auto">
          <a:xfrm>
            <a:off x="1" y="2263506"/>
            <a:ext cx="8460432" cy="112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marL="457200" lvl="1" indent="0">
              <a:lnSpc>
                <a:spcPct val="150000"/>
              </a:lnSpc>
              <a:buFont typeface="Wingdings 2" panose="05020102010507070707" pitchFamily="18" charset="2"/>
              <a:buNone/>
            </a:pPr>
            <a:r>
              <a:rPr lang="en-US" smtClean="0"/>
              <a:t>B2: Thiết kế CSDL vật lý, tức là ánh xạ GCS vào các vùng lưu</a:t>
            </a:r>
          </a:p>
          <a:p>
            <a:pPr marL="457200" lvl="1" indent="0">
              <a:lnSpc>
                <a:spcPct val="150000"/>
              </a:lnSpc>
              <a:buFont typeface="Wingdings 2" panose="05020102010507070707" pitchFamily="18" charset="2"/>
              <a:buNone/>
            </a:pPr>
            <a:r>
              <a:rPr lang="en-US"/>
              <a:t> </a:t>
            </a:r>
            <a:r>
              <a:rPr lang="en-US" smtClean="0"/>
              <a:t>      trữ và xác định các phương pháp truy cập thích hợp</a:t>
            </a:r>
          </a:p>
          <a:p>
            <a:pPr marL="457200" lvl="1" indent="0">
              <a:lnSpc>
                <a:spcPct val="150000"/>
              </a:lnSpc>
              <a:buFont typeface="Wingdings 2" panose="05020102010507070707" pitchFamily="18" charset="2"/>
              <a:buNone/>
            </a:pPr>
            <a:endParaRPr lang="en-US" i="1" smtClean="0"/>
          </a:p>
        </p:txBody>
      </p:sp>
      <p:sp>
        <p:nvSpPr>
          <p:cNvPr id="6" name="Rectangle 3"/>
          <p:cNvSpPr txBox="1">
            <a:spLocks noChangeArrowheads="1"/>
          </p:cNvSpPr>
          <p:nvPr/>
        </p:nvSpPr>
        <p:spPr bwMode="auto">
          <a:xfrm>
            <a:off x="-1" y="3384103"/>
            <a:ext cx="8824913" cy="60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marL="457200" lvl="1" indent="0">
              <a:lnSpc>
                <a:spcPct val="150000"/>
              </a:lnSpc>
              <a:buFont typeface="Wingdings 2" panose="05020102010507070707" pitchFamily="18" charset="2"/>
              <a:buNone/>
            </a:pPr>
            <a:r>
              <a:rPr lang="en-US" smtClean="0"/>
              <a:t>B3: Thiết kế phân đoạn (</a:t>
            </a:r>
            <a:r>
              <a:rPr lang="en-US" i="1" smtClean="0"/>
              <a:t>phân mảnh)</a:t>
            </a:r>
            <a:endParaRPr lang="en-US" smtClean="0"/>
          </a:p>
        </p:txBody>
      </p:sp>
      <p:sp>
        <p:nvSpPr>
          <p:cNvPr id="7" name="Rectangle 3"/>
          <p:cNvSpPr txBox="1">
            <a:spLocks noChangeArrowheads="1"/>
          </p:cNvSpPr>
          <p:nvPr/>
        </p:nvSpPr>
        <p:spPr bwMode="auto">
          <a:xfrm>
            <a:off x="32999" y="4200902"/>
            <a:ext cx="8824913" cy="127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marL="457200" lvl="1" indent="0">
              <a:lnSpc>
                <a:spcPct val="150000"/>
              </a:lnSpc>
              <a:buFont typeface="Wingdings 2" panose="05020102010507070707" pitchFamily="18" charset="2"/>
              <a:buNone/>
            </a:pPr>
            <a:r>
              <a:rPr lang="en-US" smtClean="0"/>
              <a:t>B4: Thiết kế định vị và nhân bản: xác định các đoạn được </a:t>
            </a:r>
          </a:p>
          <a:p>
            <a:pPr marL="457200" lvl="1" indent="0">
              <a:lnSpc>
                <a:spcPct val="150000"/>
              </a:lnSpc>
              <a:buFont typeface="Wingdings 2" panose="05020102010507070707" pitchFamily="18" charset="2"/>
              <a:buNone/>
            </a:pPr>
            <a:r>
              <a:rPr lang="en-US"/>
              <a:t> </a:t>
            </a:r>
            <a:r>
              <a:rPr lang="en-US" smtClean="0"/>
              <a:t>     ánh xạ vào các ảnh vật lý như thế nào.</a:t>
            </a:r>
          </a:p>
        </p:txBody>
      </p:sp>
    </p:spTree>
    <p:extLst>
      <p:ext uri="{BB962C8B-B14F-4D97-AF65-F5344CB8AC3E}">
        <p14:creationId xmlns:p14="http://schemas.microsoft.com/office/powerpoint/2010/main" val="39256008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55112"/>
            <a:ext cx="8824913" cy="786407"/>
          </a:xfrm>
        </p:spPr>
        <p:txBody>
          <a:bodyPr/>
          <a:lstStyle/>
          <a:p>
            <a:pPr marL="165100" indent="0">
              <a:lnSpc>
                <a:spcPct val="150000"/>
              </a:lnSpc>
              <a:buNone/>
            </a:pPr>
            <a:r>
              <a:rPr lang="en-US" sz="3200" smtClean="0"/>
              <a:t>2.1. Các bước thiết kế </a:t>
            </a:r>
            <a:r>
              <a:rPr lang="en-US" sz="3200" i="1" smtClean="0"/>
              <a:t>trên – xuống</a:t>
            </a:r>
          </a:p>
        </p:txBody>
      </p:sp>
      <p:sp>
        <p:nvSpPr>
          <p:cNvPr id="4" name="Rectangle 3"/>
          <p:cNvSpPr txBox="1">
            <a:spLocks noChangeArrowheads="1"/>
          </p:cNvSpPr>
          <p:nvPr/>
        </p:nvSpPr>
        <p:spPr bwMode="auto">
          <a:xfrm>
            <a:off x="0" y="1655911"/>
            <a:ext cx="8824913" cy="78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lnSpc>
                <a:spcPct val="150000"/>
              </a:lnSpc>
              <a:buFont typeface="Wingdings" panose="05000000000000000000" pitchFamily="2" charset="2"/>
              <a:buChar char="v"/>
            </a:pPr>
            <a:r>
              <a:rPr lang="en-US" smtClean="0"/>
              <a:t> Mục  tiêu thiết kế phân tán</a:t>
            </a:r>
          </a:p>
          <a:p>
            <a:pPr marL="457200" lvl="1" indent="0">
              <a:lnSpc>
                <a:spcPct val="150000"/>
              </a:lnSpc>
              <a:buFont typeface="Wingdings 2" panose="05020102010507070707" pitchFamily="18" charset="2"/>
              <a:buNone/>
            </a:pPr>
            <a:endParaRPr lang="en-US" i="1" smtClean="0"/>
          </a:p>
        </p:txBody>
      </p:sp>
      <p:sp>
        <p:nvSpPr>
          <p:cNvPr id="5" name="Rectangle 3"/>
          <p:cNvSpPr txBox="1">
            <a:spLocks noChangeArrowheads="1"/>
          </p:cNvSpPr>
          <p:nvPr/>
        </p:nvSpPr>
        <p:spPr bwMode="auto">
          <a:xfrm>
            <a:off x="364481" y="2303983"/>
            <a:ext cx="8460432" cy="28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lvl="1">
              <a:lnSpc>
                <a:spcPct val="150000"/>
              </a:lnSpc>
              <a:buFont typeface="Courier New" panose="02070309020205020404" pitchFamily="49" charset="0"/>
              <a:buChar char="o"/>
            </a:pPr>
            <a:r>
              <a:rPr lang="en-US" i="1" smtClean="0"/>
              <a:t>Tối đa cục bộ xử lý</a:t>
            </a:r>
          </a:p>
          <a:p>
            <a:pPr lvl="1">
              <a:lnSpc>
                <a:spcPct val="150000"/>
              </a:lnSpc>
              <a:buFont typeface="Courier New" panose="02070309020205020404" pitchFamily="49" charset="0"/>
              <a:buChar char="o"/>
            </a:pPr>
            <a:r>
              <a:rPr lang="en-US" i="1" smtClean="0"/>
              <a:t>Đảm bảo tính sẵn sàng và độ tin cậy</a:t>
            </a:r>
          </a:p>
          <a:p>
            <a:pPr lvl="1">
              <a:lnSpc>
                <a:spcPct val="150000"/>
              </a:lnSpc>
              <a:buFont typeface="Courier New" panose="02070309020205020404" pitchFamily="49" charset="0"/>
              <a:buChar char="o"/>
            </a:pPr>
            <a:r>
              <a:rPr lang="en-US" i="1" smtClean="0"/>
              <a:t>Phân tải công việc</a:t>
            </a:r>
          </a:p>
          <a:p>
            <a:pPr lvl="1">
              <a:lnSpc>
                <a:spcPct val="150000"/>
              </a:lnSpc>
              <a:buFont typeface="Courier New" panose="02070309020205020404" pitchFamily="49" charset="0"/>
              <a:buChar char="o"/>
            </a:pPr>
            <a:r>
              <a:rPr lang="en-US" i="1" smtClean="0"/>
              <a:t>Giảm chi phí </a:t>
            </a:r>
          </a:p>
        </p:txBody>
      </p:sp>
    </p:spTree>
    <p:extLst>
      <p:ext uri="{BB962C8B-B14F-4D97-AF65-F5344CB8AC3E}">
        <p14:creationId xmlns:p14="http://schemas.microsoft.com/office/powerpoint/2010/main" val="2115710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228599" y="725488"/>
            <a:ext cx="8824913" cy="1474549"/>
          </a:xfrm>
        </p:spPr>
        <p:txBody>
          <a:bodyPr/>
          <a:lstStyle/>
          <a:p>
            <a:pPr marL="165100" indent="0">
              <a:lnSpc>
                <a:spcPct val="150000"/>
              </a:lnSpc>
              <a:buNone/>
            </a:pPr>
            <a:r>
              <a:rPr lang="en-US" sz="3200" smtClean="0"/>
              <a:t>2.2. </a:t>
            </a:r>
            <a:r>
              <a:rPr lang="en-US" b="1" i="1" smtClean="0"/>
              <a:t>Tại sao phải phân mảnh các quan hệ (bảng)</a:t>
            </a:r>
            <a:r>
              <a:rPr lang="en-US" sz="3200" smtClean="0"/>
              <a:t>?</a:t>
            </a:r>
            <a:r>
              <a:rPr lang="en-US" i="1" smtClean="0"/>
              <a:t> tại sao không phân tán toàn bộ bảng?</a:t>
            </a:r>
            <a:endParaRPr lang="en-US" sz="3200" i="1" dirty="0" smtClean="0"/>
          </a:p>
        </p:txBody>
      </p:sp>
      <p:sp>
        <p:nvSpPr>
          <p:cNvPr id="4" name="TextBox 3"/>
          <p:cNvSpPr txBox="1"/>
          <p:nvPr/>
        </p:nvSpPr>
        <p:spPr>
          <a:xfrm>
            <a:off x="538759" y="2276237"/>
            <a:ext cx="7345609" cy="1200329"/>
          </a:xfrm>
          <a:prstGeom prst="rect">
            <a:avLst/>
          </a:prstGeom>
          <a:noFill/>
        </p:spPr>
        <p:txBody>
          <a:bodyPr wrap="square" rtlCol="0">
            <a:spAutoFit/>
          </a:bodyPr>
          <a:lstStyle/>
          <a:p>
            <a:pPr marL="342900" indent="-342900">
              <a:buFont typeface="Courier New" panose="02070309020205020404" pitchFamily="49" charset="0"/>
              <a:buChar char="o"/>
            </a:pPr>
            <a:r>
              <a:rPr lang="en-US" sz="2400" smtClean="0">
                <a:solidFill>
                  <a:schemeClr val="tx1"/>
                </a:solidFill>
              </a:rPr>
              <a:t>Các ứng dụng có thể không cần thao tác với toàn bộ một quan hệ, mà chỉ một phần của quan hệ </a:t>
            </a:r>
            <a:r>
              <a:rPr lang="en-US" sz="2400" smtClean="0">
                <a:solidFill>
                  <a:schemeClr val="tx1"/>
                </a:solidFill>
                <a:sym typeface="Symbol" panose="05050102010706020507" pitchFamily="18" charset="2"/>
              </a:rPr>
              <a:t></a:t>
            </a:r>
            <a:r>
              <a:rPr lang="en-US" sz="2400" i="1" smtClean="0">
                <a:solidFill>
                  <a:srgbClr val="7030A0"/>
                </a:solidFill>
                <a:sym typeface="Symbol" panose="05050102010706020507" pitchFamily="18" charset="2"/>
              </a:rPr>
              <a:t> đơn vị phân tán là các mảnh</a:t>
            </a:r>
            <a:endParaRPr lang="en-US" sz="2400" i="1">
              <a:solidFill>
                <a:srgbClr val="7030A0"/>
              </a:solidFill>
            </a:endParaRPr>
          </a:p>
        </p:txBody>
      </p:sp>
      <p:sp>
        <p:nvSpPr>
          <p:cNvPr id="8" name="TextBox 7"/>
          <p:cNvSpPr txBox="1"/>
          <p:nvPr/>
        </p:nvSpPr>
        <p:spPr>
          <a:xfrm>
            <a:off x="538759" y="3600127"/>
            <a:ext cx="7561633" cy="1200329"/>
          </a:xfrm>
          <a:prstGeom prst="rect">
            <a:avLst/>
          </a:prstGeom>
          <a:noFill/>
        </p:spPr>
        <p:txBody>
          <a:bodyPr wrap="square" rtlCol="0">
            <a:spAutoFit/>
          </a:bodyPr>
          <a:lstStyle/>
          <a:p>
            <a:pPr marL="342900" indent="-342900">
              <a:buFont typeface="Courier New" panose="02070309020205020404" pitchFamily="49" charset="0"/>
              <a:buChar char="o"/>
            </a:pPr>
            <a:r>
              <a:rPr lang="en-US" sz="2400" smtClean="0">
                <a:solidFill>
                  <a:schemeClr val="tx1"/>
                </a:solidFill>
              </a:rPr>
              <a:t>Một số khung nhìn/ứng dụng được định nghĩa trên các phần của quan hệ khác nhau, phân mảnh hỗ trợ thực hiện song song.</a:t>
            </a:r>
            <a:endParaRPr lang="en-US" sz="2400">
              <a:solidFill>
                <a:schemeClr val="tx1"/>
              </a:solidFill>
            </a:endParaRPr>
          </a:p>
        </p:txBody>
      </p:sp>
    </p:spTree>
    <p:extLst>
      <p:ext uri="{BB962C8B-B14F-4D97-AF65-F5344CB8AC3E}">
        <p14:creationId xmlns:p14="http://schemas.microsoft.com/office/powerpoint/2010/main" val="3581231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228599" y="725488"/>
            <a:ext cx="8824913" cy="1474549"/>
          </a:xfrm>
        </p:spPr>
        <p:txBody>
          <a:bodyPr/>
          <a:lstStyle/>
          <a:p>
            <a:pPr marL="165100" indent="0">
              <a:lnSpc>
                <a:spcPct val="150000"/>
              </a:lnSpc>
              <a:buNone/>
            </a:pPr>
            <a:r>
              <a:rPr lang="en-US" sz="3200" smtClean="0"/>
              <a:t>2.2. </a:t>
            </a:r>
            <a:r>
              <a:rPr lang="en-US" b="1" i="1" smtClean="0"/>
              <a:t>Tại sao phải phân mảnh các quan hệ (bảng)</a:t>
            </a:r>
            <a:r>
              <a:rPr lang="en-US" sz="3200" smtClean="0"/>
              <a:t>?</a:t>
            </a:r>
            <a:r>
              <a:rPr lang="en-US" i="1" smtClean="0"/>
              <a:t> tại sao không phân tán toàn bộ bảng?</a:t>
            </a:r>
            <a:endParaRPr lang="en-US" sz="3200" i="1" dirty="0" smtClean="0"/>
          </a:p>
        </p:txBody>
      </p:sp>
      <p:sp>
        <p:nvSpPr>
          <p:cNvPr id="8" name="TextBox 7"/>
          <p:cNvSpPr txBox="1"/>
          <p:nvPr/>
        </p:nvSpPr>
        <p:spPr>
          <a:xfrm>
            <a:off x="539151" y="2323806"/>
            <a:ext cx="8281713"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smtClean="0">
                <a:solidFill>
                  <a:schemeClr val="tx1"/>
                </a:solidFill>
              </a:rPr>
              <a:t>Một số vấn đề phát sinh khi phân mảnh.</a:t>
            </a:r>
            <a:endParaRPr lang="en-US" sz="2400">
              <a:solidFill>
                <a:schemeClr val="tx1"/>
              </a:solidFill>
            </a:endParaRPr>
          </a:p>
        </p:txBody>
      </p:sp>
      <p:sp>
        <p:nvSpPr>
          <p:cNvPr id="9" name="TextBox 8"/>
          <p:cNvSpPr txBox="1"/>
          <p:nvPr/>
        </p:nvSpPr>
        <p:spPr>
          <a:xfrm>
            <a:off x="539151" y="2923382"/>
            <a:ext cx="7417225" cy="830997"/>
          </a:xfrm>
          <a:prstGeom prst="rect">
            <a:avLst/>
          </a:prstGeom>
          <a:noFill/>
        </p:spPr>
        <p:txBody>
          <a:bodyPr wrap="square" rtlCol="0">
            <a:spAutoFit/>
          </a:bodyPr>
          <a:lstStyle/>
          <a:p>
            <a:pPr marL="800100" lvl="1" indent="-342900">
              <a:buFont typeface="Wingdings" panose="05000000000000000000" pitchFamily="2" charset="2"/>
              <a:buChar char="ü"/>
            </a:pPr>
            <a:r>
              <a:rPr lang="en-US" sz="2400" smtClean="0">
                <a:solidFill>
                  <a:schemeClr val="tx1"/>
                </a:solidFill>
              </a:rPr>
              <a:t>Việc điều khiển dữ liệu ngữ nghĩa trên các mảnh của quan hệ là khó (</a:t>
            </a:r>
            <a:r>
              <a:rPr lang="en-US" sz="2400" i="1" smtClean="0">
                <a:solidFill>
                  <a:schemeClr val="tx1"/>
                </a:solidFill>
              </a:rPr>
              <a:t>đặc biệt với kiểm tra toàn vẹn</a:t>
            </a:r>
            <a:r>
              <a:rPr lang="en-US" sz="2400" smtClean="0">
                <a:solidFill>
                  <a:schemeClr val="tx1"/>
                </a:solidFill>
              </a:rPr>
              <a:t>)</a:t>
            </a:r>
            <a:endParaRPr lang="en-US" sz="2400">
              <a:solidFill>
                <a:schemeClr val="tx1"/>
              </a:solidFill>
            </a:endParaRPr>
          </a:p>
        </p:txBody>
      </p:sp>
      <p:sp>
        <p:nvSpPr>
          <p:cNvPr id="10" name="TextBox 9"/>
          <p:cNvSpPr txBox="1"/>
          <p:nvPr/>
        </p:nvSpPr>
        <p:spPr>
          <a:xfrm>
            <a:off x="539151" y="3888159"/>
            <a:ext cx="8281713" cy="461665"/>
          </a:xfrm>
          <a:prstGeom prst="rect">
            <a:avLst/>
          </a:prstGeom>
          <a:noFill/>
        </p:spPr>
        <p:txBody>
          <a:bodyPr wrap="square" rtlCol="0">
            <a:spAutoFit/>
          </a:bodyPr>
          <a:lstStyle/>
          <a:p>
            <a:pPr marL="800100" lvl="1" indent="-342900">
              <a:buFont typeface="Wingdings" panose="05000000000000000000" pitchFamily="2" charset="2"/>
              <a:buChar char="ü"/>
            </a:pPr>
            <a:r>
              <a:rPr lang="en-US" sz="2400" smtClean="0">
                <a:solidFill>
                  <a:schemeClr val="tx1"/>
                </a:solidFill>
              </a:rPr>
              <a:t>Một số thao tác trên nhiều mảnh, cần liên kết lại</a:t>
            </a:r>
            <a:endParaRPr lang="en-US" sz="2400">
              <a:solidFill>
                <a:schemeClr val="tx1"/>
              </a:solidFill>
            </a:endParaRPr>
          </a:p>
        </p:txBody>
      </p:sp>
      <p:sp>
        <p:nvSpPr>
          <p:cNvPr id="11" name="TextBox 10"/>
          <p:cNvSpPr txBox="1"/>
          <p:nvPr/>
        </p:nvSpPr>
        <p:spPr>
          <a:xfrm>
            <a:off x="539151" y="4536231"/>
            <a:ext cx="8281713" cy="461665"/>
          </a:xfrm>
          <a:prstGeom prst="rect">
            <a:avLst/>
          </a:prstGeom>
          <a:noFill/>
        </p:spPr>
        <p:txBody>
          <a:bodyPr wrap="square" rtlCol="0">
            <a:spAutoFit/>
          </a:bodyPr>
          <a:lstStyle/>
          <a:p>
            <a:pPr marL="800100" lvl="1" indent="-342900">
              <a:buFont typeface="Wingdings" panose="05000000000000000000" pitchFamily="2" charset="2"/>
              <a:buChar char="ü"/>
            </a:pPr>
            <a:r>
              <a:rPr lang="en-US" sz="2400" smtClean="0">
                <a:solidFill>
                  <a:schemeClr val="tx1"/>
                </a:solidFill>
              </a:rPr>
              <a:t>Có thể có những ứng dụng xung đột với việc phân mảnh</a:t>
            </a:r>
            <a:endParaRPr lang="en-US" sz="2400">
              <a:solidFill>
                <a:schemeClr val="tx1"/>
              </a:solidFill>
            </a:endParaRPr>
          </a:p>
        </p:txBody>
      </p:sp>
    </p:spTree>
    <p:extLst>
      <p:ext uri="{BB962C8B-B14F-4D97-AF65-F5344CB8AC3E}">
        <p14:creationId xmlns:p14="http://schemas.microsoft.com/office/powerpoint/2010/main" val="2460321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8" name="TextBox 7"/>
          <p:cNvSpPr txBox="1"/>
          <p:nvPr/>
        </p:nvSpPr>
        <p:spPr>
          <a:xfrm>
            <a:off x="446224" y="1323453"/>
            <a:ext cx="8281713"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i="1" smtClean="0">
                <a:solidFill>
                  <a:schemeClr val="tx1"/>
                </a:solidFill>
              </a:rPr>
              <a:t>Ví dụ 1: CSDL quản lý đào tạo tại ĐHQGHN</a:t>
            </a:r>
            <a:endParaRPr lang="en-US" sz="2400">
              <a:solidFill>
                <a:schemeClr val="tx1"/>
              </a:solidFill>
            </a:endParaRPr>
          </a:p>
        </p:txBody>
      </p:sp>
      <p:pic>
        <p:nvPicPr>
          <p:cNvPr id="4" name="Picture 3"/>
          <p:cNvPicPr>
            <a:picLocks noChangeAspect="1"/>
          </p:cNvPicPr>
          <p:nvPr/>
        </p:nvPicPr>
        <p:blipFill>
          <a:blip r:embed="rId3"/>
          <a:stretch>
            <a:fillRect/>
          </a:stretch>
        </p:blipFill>
        <p:spPr>
          <a:xfrm>
            <a:off x="1979712" y="1805369"/>
            <a:ext cx="4968552" cy="4039100"/>
          </a:xfrm>
          <a:prstGeom prst="rect">
            <a:avLst/>
          </a:prstGeom>
        </p:spPr>
      </p:pic>
    </p:spTree>
    <p:extLst>
      <p:ext uri="{BB962C8B-B14F-4D97-AF65-F5344CB8AC3E}">
        <p14:creationId xmlns:p14="http://schemas.microsoft.com/office/powerpoint/2010/main" val="2874168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II. Thiết kế CSDL phân tán</a:t>
            </a:r>
            <a:endParaRPr lang="en-US" dirty="0"/>
          </a:p>
        </p:txBody>
      </p:sp>
      <p:sp>
        <p:nvSpPr>
          <p:cNvPr id="3" name="Content Placeholder 2"/>
          <p:cNvSpPr>
            <a:spLocks noGrp="1"/>
          </p:cNvSpPr>
          <p:nvPr>
            <p:ph sz="quarter" idx="10"/>
          </p:nvPr>
        </p:nvSpPr>
        <p:spPr>
          <a:xfrm>
            <a:off x="179388" y="948373"/>
            <a:ext cx="8785225" cy="5100026"/>
          </a:xfrm>
        </p:spPr>
        <p:txBody>
          <a:bodyPr/>
          <a:lstStyle/>
          <a:p>
            <a:pPr marL="119062" indent="0">
              <a:buSzPct val="100000"/>
              <a:buNone/>
            </a:pPr>
            <a:r>
              <a:rPr lang="en-US" b="1" i="1" smtClean="0"/>
              <a:t>Nội dung chính</a:t>
            </a:r>
          </a:p>
          <a:p>
            <a:pPr marL="1190625" lvl="2" indent="-514350">
              <a:buSzPct val="100000"/>
              <a:buFont typeface="+mj-lt"/>
              <a:buAutoNum type="arabicPeriod"/>
            </a:pPr>
            <a:r>
              <a:rPr lang="en-US" sz="3600" b="1" smtClean="0"/>
              <a:t>Giới thiệu</a:t>
            </a:r>
            <a:endParaRPr lang="en-US" sz="3600" b="1" dirty="0" smtClean="0"/>
          </a:p>
          <a:p>
            <a:pPr marL="1190625" lvl="2" indent="-514350">
              <a:buFont typeface="+mj-lt"/>
              <a:buAutoNum type="arabicPeriod"/>
            </a:pPr>
            <a:r>
              <a:rPr lang="en-US" sz="3600" b="1" smtClean="0"/>
              <a:t>Phân mảnh</a:t>
            </a:r>
            <a:endParaRPr lang="en-US" sz="3600" b="1" dirty="0"/>
          </a:p>
          <a:p>
            <a:pPr marL="1190625" lvl="2" indent="-514350">
              <a:buFont typeface="+mj-lt"/>
              <a:buAutoNum type="arabicPeriod"/>
            </a:pPr>
            <a:r>
              <a:rPr lang="en-US" sz="3600" b="1" smtClean="0"/>
              <a:t>Phân tán dữ liệu</a:t>
            </a:r>
            <a:endParaRPr lang="en-US" sz="3600" b="1" dirty="0"/>
          </a:p>
          <a:p>
            <a:pPr marL="633412" indent="-514350">
              <a:buFont typeface="+mj-lt"/>
              <a:buAutoNum type="arabicPeriod"/>
            </a:pPr>
            <a:endParaRPr lang="en-US" dirty="0" smtClean="0"/>
          </a:p>
        </p:txBody>
      </p:sp>
      <p:sp>
        <p:nvSpPr>
          <p:cNvPr id="4" name="TextBox 3"/>
          <p:cNvSpPr txBox="1"/>
          <p:nvPr/>
        </p:nvSpPr>
        <p:spPr>
          <a:xfrm>
            <a:off x="2699792" y="5184303"/>
            <a:ext cx="6120680" cy="707886"/>
          </a:xfrm>
          <a:prstGeom prst="rect">
            <a:avLst/>
          </a:prstGeom>
          <a:noFill/>
        </p:spPr>
        <p:txBody>
          <a:bodyPr wrap="square" rtlCol="0">
            <a:spAutoFit/>
          </a:bodyPr>
          <a:lstStyle/>
          <a:p>
            <a:r>
              <a:rPr lang="en-US" dirty="0" smtClean="0">
                <a:solidFill>
                  <a:schemeClr val="accent6"/>
                </a:solidFill>
              </a:rPr>
              <a:t>Chap 3</a:t>
            </a:r>
            <a:r>
              <a:rPr lang="en-US" dirty="0">
                <a:solidFill>
                  <a:schemeClr val="accent6"/>
                </a:solidFill>
              </a:rPr>
              <a:t>, </a:t>
            </a:r>
            <a:r>
              <a:rPr lang="en-US" b="1" i="1" dirty="0">
                <a:solidFill>
                  <a:schemeClr val="accent6"/>
                </a:solidFill>
              </a:rPr>
              <a:t>Principles of Distributed Database </a:t>
            </a:r>
            <a:r>
              <a:rPr lang="en-US" b="1" i="1" dirty="0" smtClean="0">
                <a:solidFill>
                  <a:schemeClr val="accent6"/>
                </a:solidFill>
              </a:rPr>
              <a:t>Systems,</a:t>
            </a:r>
            <a:r>
              <a:rPr lang="es-ES" b="1" i="1" dirty="0" smtClean="0">
                <a:solidFill>
                  <a:schemeClr val="accent6"/>
                </a:solidFill>
              </a:rPr>
              <a:t> </a:t>
            </a:r>
          </a:p>
          <a:p>
            <a:r>
              <a:rPr lang="es-ES" dirty="0" smtClean="0">
                <a:solidFill>
                  <a:schemeClr val="accent6"/>
                </a:solidFill>
              </a:rPr>
              <a:t>M</a:t>
            </a:r>
            <a:r>
              <a:rPr lang="es-ES" dirty="0">
                <a:solidFill>
                  <a:schemeClr val="accent6"/>
                </a:solidFill>
              </a:rPr>
              <a:t>. </a:t>
            </a:r>
            <a:r>
              <a:rPr lang="es-ES" dirty="0" err="1" smtClean="0">
                <a:solidFill>
                  <a:schemeClr val="accent6"/>
                </a:solidFill>
              </a:rPr>
              <a:t>Tamer</a:t>
            </a:r>
            <a:r>
              <a:rPr lang="es-ES" dirty="0" smtClean="0">
                <a:solidFill>
                  <a:schemeClr val="accent6"/>
                </a:solidFill>
              </a:rPr>
              <a:t> </a:t>
            </a:r>
            <a:r>
              <a:rPr lang="es-ES" dirty="0" err="1">
                <a:solidFill>
                  <a:schemeClr val="accent6"/>
                </a:solidFill>
              </a:rPr>
              <a:t>Özsu</a:t>
            </a:r>
            <a:r>
              <a:rPr lang="es-ES" dirty="0" smtClean="0">
                <a:solidFill>
                  <a:schemeClr val="accent6"/>
                </a:solidFill>
              </a:rPr>
              <a:t>, Patrick </a:t>
            </a:r>
            <a:r>
              <a:rPr lang="es-ES" dirty="0" err="1">
                <a:solidFill>
                  <a:schemeClr val="accent6"/>
                </a:solidFill>
              </a:rPr>
              <a:t>Valduriez</a:t>
            </a:r>
            <a:r>
              <a:rPr lang="en-US" dirty="0" smtClean="0">
                <a:solidFill>
                  <a:schemeClr val="accent6"/>
                </a:solidFill>
              </a:rPr>
              <a:t>, 2011</a:t>
            </a:r>
            <a:endParaRPr lang="en-US" dirty="0">
              <a:solidFill>
                <a:schemeClr val="accent6"/>
              </a:solidFill>
            </a:endParaRPr>
          </a:p>
        </p:txBody>
      </p:sp>
    </p:spTree>
    <p:extLst>
      <p:ext uri="{BB962C8B-B14F-4D97-AF65-F5344CB8AC3E}">
        <p14:creationId xmlns:p14="http://schemas.microsoft.com/office/powerpoint/2010/main" val="1110925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8" name="TextBox 7"/>
          <p:cNvSpPr txBox="1"/>
          <p:nvPr/>
        </p:nvSpPr>
        <p:spPr>
          <a:xfrm>
            <a:off x="446225" y="1323453"/>
            <a:ext cx="3549712" cy="830997"/>
          </a:xfrm>
          <a:prstGeom prst="rect">
            <a:avLst/>
          </a:prstGeom>
          <a:noFill/>
        </p:spPr>
        <p:txBody>
          <a:bodyPr wrap="square" rtlCol="0">
            <a:spAutoFit/>
          </a:bodyPr>
          <a:lstStyle/>
          <a:p>
            <a:pPr marL="342900" indent="-342900">
              <a:buFont typeface="Courier New" panose="02070309020205020404" pitchFamily="49" charset="0"/>
              <a:buChar char="o"/>
            </a:pPr>
            <a:r>
              <a:rPr lang="en-US" sz="2400" i="1" smtClean="0">
                <a:solidFill>
                  <a:schemeClr val="tx1"/>
                </a:solidFill>
              </a:rPr>
              <a:t>Ví dụ 1: CSDL quản lý đào tạo tại ĐHQGHN</a:t>
            </a:r>
            <a:endParaRPr lang="en-US" sz="2400">
              <a:solidFill>
                <a:schemeClr val="tx1"/>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46255755"/>
              </p:ext>
            </p:extLst>
          </p:nvPr>
        </p:nvGraphicFramePr>
        <p:xfrm>
          <a:off x="4283968" y="1289051"/>
          <a:ext cx="3888432" cy="4819254"/>
        </p:xfrm>
        <a:graphic>
          <a:graphicData uri="http://schemas.openxmlformats.org/presentationml/2006/ole">
            <mc:AlternateContent xmlns:mc="http://schemas.openxmlformats.org/markup-compatibility/2006">
              <mc:Choice xmlns:v="urn:schemas-microsoft-com:vml" Requires="v">
                <p:oleObj spid="_x0000_s3154" name="Worksheet" r:id="rId4" imgW="2467129" imgH="3057584" progId="Excel.Sheet.12">
                  <p:embed/>
                </p:oleObj>
              </mc:Choice>
              <mc:Fallback>
                <p:oleObj name="Worksheet" r:id="rId4" imgW="2467129" imgH="3057584" progId="Excel.Sheet.12">
                  <p:embed/>
                  <p:pic>
                    <p:nvPicPr>
                      <p:cNvPr id="0" name=""/>
                      <p:cNvPicPr/>
                      <p:nvPr/>
                    </p:nvPicPr>
                    <p:blipFill>
                      <a:blip r:embed="rId5"/>
                      <a:stretch>
                        <a:fillRect/>
                      </a:stretch>
                    </p:blipFill>
                    <p:spPr>
                      <a:xfrm>
                        <a:off x="4283968" y="1289051"/>
                        <a:ext cx="3888432" cy="4819254"/>
                      </a:xfrm>
                      <a:prstGeom prst="rect">
                        <a:avLst/>
                      </a:prstGeom>
                    </p:spPr>
                  </p:pic>
                </p:oleObj>
              </mc:Fallback>
            </mc:AlternateContent>
          </a:graphicData>
        </a:graphic>
      </p:graphicFrame>
      <p:sp>
        <p:nvSpPr>
          <p:cNvPr id="3" name="TextBox 2"/>
          <p:cNvSpPr txBox="1"/>
          <p:nvPr/>
        </p:nvSpPr>
        <p:spPr>
          <a:xfrm>
            <a:off x="1420051" y="3698678"/>
            <a:ext cx="1439818" cy="400110"/>
          </a:xfrm>
          <a:prstGeom prst="rect">
            <a:avLst/>
          </a:prstGeom>
          <a:noFill/>
        </p:spPr>
        <p:txBody>
          <a:bodyPr wrap="none" rtlCol="0">
            <a:spAutoFit/>
          </a:bodyPr>
          <a:lstStyle/>
          <a:p>
            <a:r>
              <a:rPr lang="en-US" smtClean="0">
                <a:solidFill>
                  <a:srgbClr val="7030A0"/>
                </a:solidFill>
              </a:rPr>
              <a:t>Quan hệ SV</a:t>
            </a:r>
            <a:endParaRPr lang="en-US">
              <a:solidFill>
                <a:srgbClr val="7030A0"/>
              </a:solidFill>
            </a:endParaRPr>
          </a:p>
        </p:txBody>
      </p:sp>
      <p:sp>
        <p:nvSpPr>
          <p:cNvPr id="5" name="Right Arrow 4"/>
          <p:cNvSpPr/>
          <p:nvPr/>
        </p:nvSpPr>
        <p:spPr>
          <a:xfrm>
            <a:off x="2987824" y="3816151"/>
            <a:ext cx="1008113"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8056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8" name="TextBox 7"/>
          <p:cNvSpPr txBox="1"/>
          <p:nvPr/>
        </p:nvSpPr>
        <p:spPr>
          <a:xfrm>
            <a:off x="446224" y="1323453"/>
            <a:ext cx="6502039"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i="1" smtClean="0">
                <a:solidFill>
                  <a:schemeClr val="tx1"/>
                </a:solidFill>
              </a:rPr>
              <a:t>Ví dụ 1: CSDL quản lý đào tạo tại ĐHQGHN</a:t>
            </a:r>
            <a:endParaRPr lang="en-US" sz="2400">
              <a:solidFill>
                <a:schemeClr val="tx1"/>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73070088"/>
              </p:ext>
            </p:extLst>
          </p:nvPr>
        </p:nvGraphicFramePr>
        <p:xfrm>
          <a:off x="827583" y="1793544"/>
          <a:ext cx="3374945" cy="4182847"/>
        </p:xfrm>
        <a:graphic>
          <a:graphicData uri="http://schemas.openxmlformats.org/presentationml/2006/ole">
            <mc:AlternateContent xmlns:mc="http://schemas.openxmlformats.org/markup-compatibility/2006">
              <mc:Choice xmlns:v="urn:schemas-microsoft-com:vml" Requires="v">
                <p:oleObj spid="_x0000_s4178" name="Worksheet" r:id="rId4" imgW="2467129" imgH="3057584" progId="Excel.Sheet.12">
                  <p:embed/>
                </p:oleObj>
              </mc:Choice>
              <mc:Fallback>
                <p:oleObj name="Worksheet" r:id="rId4" imgW="2467129" imgH="3057584" progId="Excel.Sheet.12">
                  <p:embed/>
                  <p:pic>
                    <p:nvPicPr>
                      <p:cNvPr id="0" name=""/>
                      <p:cNvPicPr/>
                      <p:nvPr/>
                    </p:nvPicPr>
                    <p:blipFill>
                      <a:blip r:embed="rId5"/>
                      <a:stretch>
                        <a:fillRect/>
                      </a:stretch>
                    </p:blipFill>
                    <p:spPr>
                      <a:xfrm>
                        <a:off x="827583" y="1793544"/>
                        <a:ext cx="3374945" cy="4182847"/>
                      </a:xfrm>
                      <a:prstGeom prst="rect">
                        <a:avLst/>
                      </a:prstGeom>
                    </p:spPr>
                  </p:pic>
                </p:oleObj>
              </mc:Fallback>
            </mc:AlternateContent>
          </a:graphicData>
        </a:graphic>
      </p:graphicFrame>
      <p:pic>
        <p:nvPicPr>
          <p:cNvPr id="6" name="Picture 5"/>
          <p:cNvPicPr>
            <a:picLocks noChangeAspect="1"/>
          </p:cNvPicPr>
          <p:nvPr/>
        </p:nvPicPr>
        <p:blipFill>
          <a:blip r:embed="rId6"/>
          <a:stretch>
            <a:fillRect/>
          </a:stretch>
        </p:blipFill>
        <p:spPr>
          <a:xfrm>
            <a:off x="5015684" y="2007642"/>
            <a:ext cx="3738494" cy="3039145"/>
          </a:xfrm>
          <a:prstGeom prst="rect">
            <a:avLst/>
          </a:prstGeom>
        </p:spPr>
      </p:pic>
      <p:sp>
        <p:nvSpPr>
          <p:cNvPr id="3" name="Right Brace 2"/>
          <p:cNvSpPr/>
          <p:nvPr/>
        </p:nvSpPr>
        <p:spPr>
          <a:xfrm>
            <a:off x="4283968" y="2042044"/>
            <a:ext cx="432048" cy="2278163"/>
          </a:xfrm>
          <a:prstGeom prst="rightBrace">
            <a:avLst/>
          </a:prstGeom>
          <a:ln>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p:cNvCxnSpPr/>
          <p:nvPr/>
        </p:nvCxnSpPr>
        <p:spPr>
          <a:xfrm>
            <a:off x="4587081" y="2736031"/>
            <a:ext cx="849015" cy="1584176"/>
          </a:xfrm>
          <a:prstGeom prst="straightConnector1">
            <a:avLst/>
          </a:prstGeom>
          <a:ln w="38100">
            <a:solidFill>
              <a:schemeClr val="tx2">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4408407" y="4379452"/>
            <a:ext cx="178674"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a:stCxn id="7" idx="1"/>
          </p:cNvCxnSpPr>
          <p:nvPr/>
        </p:nvCxnSpPr>
        <p:spPr>
          <a:xfrm flipV="1">
            <a:off x="4587081" y="2795276"/>
            <a:ext cx="921023" cy="1944216"/>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4408407" y="5184303"/>
            <a:ext cx="307609"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3" idx="1"/>
          </p:cNvCxnSpPr>
          <p:nvPr/>
        </p:nvCxnSpPr>
        <p:spPr>
          <a:xfrm flipV="1">
            <a:off x="4716016" y="2795276"/>
            <a:ext cx="3024336" cy="278507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177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8" name="TextBox 7"/>
          <p:cNvSpPr txBox="1"/>
          <p:nvPr/>
        </p:nvSpPr>
        <p:spPr>
          <a:xfrm>
            <a:off x="446224" y="1323453"/>
            <a:ext cx="6502039"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i="1" smtClean="0">
                <a:solidFill>
                  <a:schemeClr val="tx1"/>
                </a:solidFill>
              </a:rPr>
              <a:t>Ví dụ 1: CSDL quản lý đào tạo tại ĐHQGHN</a:t>
            </a:r>
            <a:endParaRPr lang="en-US" sz="2400">
              <a:solidFill>
                <a:schemeClr val="tx1"/>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299683145"/>
              </p:ext>
            </p:extLst>
          </p:nvPr>
        </p:nvGraphicFramePr>
        <p:xfrm>
          <a:off x="611560" y="2042044"/>
          <a:ext cx="2968246" cy="3678791"/>
        </p:xfrm>
        <a:graphic>
          <a:graphicData uri="http://schemas.openxmlformats.org/presentationml/2006/ole">
            <mc:AlternateContent xmlns:mc="http://schemas.openxmlformats.org/markup-compatibility/2006">
              <mc:Choice xmlns:v="urn:schemas-microsoft-com:vml" Requires="v">
                <p:oleObj spid="_x0000_s5437" name="Worksheet" r:id="rId4" imgW="2467129" imgH="3057584" progId="Excel.Sheet.12">
                  <p:embed/>
                </p:oleObj>
              </mc:Choice>
              <mc:Fallback>
                <p:oleObj name="Worksheet" r:id="rId4" imgW="2467129" imgH="3057584" progId="Excel.Sheet.12">
                  <p:embed/>
                  <p:pic>
                    <p:nvPicPr>
                      <p:cNvPr id="0" name=""/>
                      <p:cNvPicPr/>
                      <p:nvPr/>
                    </p:nvPicPr>
                    <p:blipFill>
                      <a:blip r:embed="rId5"/>
                      <a:stretch>
                        <a:fillRect/>
                      </a:stretch>
                    </p:blipFill>
                    <p:spPr>
                      <a:xfrm>
                        <a:off x="611560" y="2042044"/>
                        <a:ext cx="2968246" cy="3678791"/>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47564882"/>
              </p:ext>
            </p:extLst>
          </p:nvPr>
        </p:nvGraphicFramePr>
        <p:xfrm>
          <a:off x="5508104" y="1812390"/>
          <a:ext cx="2503132" cy="1942585"/>
        </p:xfrm>
        <a:graphic>
          <a:graphicData uri="http://schemas.openxmlformats.org/presentationml/2006/ole">
            <mc:AlternateContent xmlns:mc="http://schemas.openxmlformats.org/markup-compatibility/2006">
              <mc:Choice xmlns:v="urn:schemas-microsoft-com:vml" Requires="v">
                <p:oleObj spid="_x0000_s5438" name="Worksheet" r:id="rId6" imgW="2467129" imgH="1914637" progId="Excel.Sheet.12">
                  <p:embed/>
                </p:oleObj>
              </mc:Choice>
              <mc:Fallback>
                <p:oleObj name="Worksheet" r:id="rId6" imgW="2467129" imgH="1914637" progId="Excel.Sheet.12">
                  <p:embed/>
                  <p:pic>
                    <p:nvPicPr>
                      <p:cNvPr id="0" name=""/>
                      <p:cNvPicPr/>
                      <p:nvPr/>
                    </p:nvPicPr>
                    <p:blipFill>
                      <a:blip r:embed="rId7"/>
                      <a:stretch>
                        <a:fillRect/>
                      </a:stretch>
                    </p:blipFill>
                    <p:spPr>
                      <a:xfrm>
                        <a:off x="5508104" y="1812390"/>
                        <a:ext cx="2503132" cy="194258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180772072"/>
              </p:ext>
            </p:extLst>
          </p:nvPr>
        </p:nvGraphicFramePr>
        <p:xfrm>
          <a:off x="5508103" y="4115991"/>
          <a:ext cx="2466975" cy="771525"/>
        </p:xfrm>
        <a:graphic>
          <a:graphicData uri="http://schemas.openxmlformats.org/presentationml/2006/ole">
            <mc:AlternateContent xmlns:mc="http://schemas.openxmlformats.org/markup-compatibility/2006">
              <mc:Choice xmlns:v="urn:schemas-microsoft-com:vml" Requires="v">
                <p:oleObj spid="_x0000_s5439" name="Worksheet" r:id="rId8" imgW="2467129" imgH="771690" progId="Excel.Sheet.12">
                  <p:embed/>
                </p:oleObj>
              </mc:Choice>
              <mc:Fallback>
                <p:oleObj name="Worksheet" r:id="rId8" imgW="2467129" imgH="771690" progId="Excel.Sheet.12">
                  <p:embed/>
                  <p:pic>
                    <p:nvPicPr>
                      <p:cNvPr id="0" name=""/>
                      <p:cNvPicPr/>
                      <p:nvPr/>
                    </p:nvPicPr>
                    <p:blipFill>
                      <a:blip r:embed="rId9"/>
                      <a:stretch>
                        <a:fillRect/>
                      </a:stretch>
                    </p:blipFill>
                    <p:spPr>
                      <a:xfrm>
                        <a:off x="5508103" y="4115991"/>
                        <a:ext cx="2466975" cy="77152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234555464"/>
              </p:ext>
            </p:extLst>
          </p:nvPr>
        </p:nvGraphicFramePr>
        <p:xfrm>
          <a:off x="5508102" y="5276592"/>
          <a:ext cx="2466975" cy="771525"/>
        </p:xfrm>
        <a:graphic>
          <a:graphicData uri="http://schemas.openxmlformats.org/presentationml/2006/ole">
            <mc:AlternateContent xmlns:mc="http://schemas.openxmlformats.org/markup-compatibility/2006">
              <mc:Choice xmlns:v="urn:schemas-microsoft-com:vml" Requires="v">
                <p:oleObj spid="_x0000_s5440" name="Worksheet" r:id="rId10" imgW="2467129" imgH="771690" progId="Excel.Sheet.12">
                  <p:embed/>
                </p:oleObj>
              </mc:Choice>
              <mc:Fallback>
                <p:oleObj name="Worksheet" r:id="rId10" imgW="2467129" imgH="771690" progId="Excel.Sheet.12">
                  <p:embed/>
                  <p:pic>
                    <p:nvPicPr>
                      <p:cNvPr id="0" name=""/>
                      <p:cNvPicPr/>
                      <p:nvPr/>
                    </p:nvPicPr>
                    <p:blipFill>
                      <a:blip r:embed="rId11"/>
                      <a:stretch>
                        <a:fillRect/>
                      </a:stretch>
                    </p:blipFill>
                    <p:spPr>
                      <a:xfrm>
                        <a:off x="5508102" y="5276592"/>
                        <a:ext cx="2466975" cy="771525"/>
                      </a:xfrm>
                      <a:prstGeom prst="rect">
                        <a:avLst/>
                      </a:prstGeom>
                    </p:spPr>
                  </p:pic>
                </p:oleObj>
              </mc:Fallback>
            </mc:AlternateContent>
          </a:graphicData>
        </a:graphic>
      </p:graphicFrame>
      <p:sp>
        <p:nvSpPr>
          <p:cNvPr id="16" name="Right Arrow 15"/>
          <p:cNvSpPr/>
          <p:nvPr/>
        </p:nvSpPr>
        <p:spPr>
          <a:xfrm rot="19350842">
            <a:off x="3707904" y="3050667"/>
            <a:ext cx="136815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1267459">
            <a:off x="3707904" y="4536231"/>
            <a:ext cx="158417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686254">
            <a:off x="3707904" y="5276592"/>
            <a:ext cx="1368152" cy="267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128589" y="2387620"/>
            <a:ext cx="824265" cy="523220"/>
          </a:xfrm>
          <a:prstGeom prst="rect">
            <a:avLst/>
          </a:prstGeom>
          <a:noFill/>
        </p:spPr>
        <p:txBody>
          <a:bodyPr wrap="none" rtlCol="0">
            <a:spAutoFit/>
          </a:bodyPr>
          <a:lstStyle/>
          <a:p>
            <a:r>
              <a:rPr lang="en-US" sz="2800" b="1" smtClean="0">
                <a:solidFill>
                  <a:srgbClr val="7030A0"/>
                </a:solidFill>
              </a:rPr>
              <a:t>SV1</a:t>
            </a:r>
            <a:endParaRPr lang="en-US" sz="2800" b="1">
              <a:solidFill>
                <a:srgbClr val="7030A0"/>
              </a:solidFill>
            </a:endParaRPr>
          </a:p>
        </p:txBody>
      </p:sp>
      <p:sp>
        <p:nvSpPr>
          <p:cNvPr id="22" name="TextBox 21"/>
          <p:cNvSpPr txBox="1"/>
          <p:nvPr/>
        </p:nvSpPr>
        <p:spPr>
          <a:xfrm>
            <a:off x="8128589" y="4291754"/>
            <a:ext cx="824265" cy="523220"/>
          </a:xfrm>
          <a:prstGeom prst="rect">
            <a:avLst/>
          </a:prstGeom>
          <a:noFill/>
        </p:spPr>
        <p:txBody>
          <a:bodyPr wrap="none" rtlCol="0">
            <a:spAutoFit/>
          </a:bodyPr>
          <a:lstStyle/>
          <a:p>
            <a:r>
              <a:rPr lang="en-US" sz="2800" b="1" smtClean="0">
                <a:solidFill>
                  <a:srgbClr val="7030A0"/>
                </a:solidFill>
              </a:rPr>
              <a:t>SV2</a:t>
            </a:r>
            <a:endParaRPr lang="en-US" sz="2800" b="1">
              <a:solidFill>
                <a:srgbClr val="7030A0"/>
              </a:solidFill>
            </a:endParaRPr>
          </a:p>
        </p:txBody>
      </p:sp>
      <p:sp>
        <p:nvSpPr>
          <p:cNvPr id="23" name="TextBox 22"/>
          <p:cNvSpPr txBox="1"/>
          <p:nvPr/>
        </p:nvSpPr>
        <p:spPr>
          <a:xfrm>
            <a:off x="8097533" y="5435077"/>
            <a:ext cx="824265" cy="523220"/>
          </a:xfrm>
          <a:prstGeom prst="rect">
            <a:avLst/>
          </a:prstGeom>
          <a:noFill/>
        </p:spPr>
        <p:txBody>
          <a:bodyPr wrap="none" rtlCol="0">
            <a:spAutoFit/>
          </a:bodyPr>
          <a:lstStyle/>
          <a:p>
            <a:r>
              <a:rPr lang="en-US" sz="2800" b="1" smtClean="0">
                <a:solidFill>
                  <a:srgbClr val="7030A0"/>
                </a:solidFill>
              </a:rPr>
              <a:t>SV3</a:t>
            </a:r>
            <a:endParaRPr lang="en-US" sz="2800" b="1">
              <a:solidFill>
                <a:srgbClr val="7030A0"/>
              </a:solidFill>
            </a:endParaRPr>
          </a:p>
        </p:txBody>
      </p:sp>
      <p:sp>
        <p:nvSpPr>
          <p:cNvPr id="21" name="TextBox 20"/>
          <p:cNvSpPr txBox="1"/>
          <p:nvPr/>
        </p:nvSpPr>
        <p:spPr>
          <a:xfrm>
            <a:off x="2900225" y="3504957"/>
            <a:ext cx="2983509" cy="523220"/>
          </a:xfrm>
          <a:prstGeom prst="rect">
            <a:avLst/>
          </a:prstGeom>
          <a:noFill/>
          <a:effectLst>
            <a:glow rad="101600">
              <a:schemeClr val="accent1">
                <a:satMod val="175000"/>
                <a:alpha val="40000"/>
              </a:schemeClr>
            </a:glow>
          </a:effectLst>
        </p:spPr>
        <p:txBody>
          <a:bodyPr wrap="none" rtlCol="0">
            <a:spAutoFit/>
          </a:bodyPr>
          <a:lstStyle/>
          <a:p>
            <a:r>
              <a:rPr lang="en-US" sz="2800" b="1" i="1" smtClean="0">
                <a:solidFill>
                  <a:srgbClr val="7030A0"/>
                </a:solidFill>
              </a:rPr>
              <a:t>Phân mảnh ngang</a:t>
            </a:r>
            <a:endParaRPr lang="en-US" sz="2800" b="1" i="1">
              <a:solidFill>
                <a:srgbClr val="7030A0"/>
              </a:solidFill>
            </a:endParaRPr>
          </a:p>
        </p:txBody>
      </p:sp>
    </p:spTree>
    <p:extLst>
      <p:ext uri="{BB962C8B-B14F-4D97-AF65-F5344CB8AC3E}">
        <p14:creationId xmlns:p14="http://schemas.microsoft.com/office/powerpoint/2010/main" val="396763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8" name="TextBox 7"/>
          <p:cNvSpPr txBox="1"/>
          <p:nvPr/>
        </p:nvSpPr>
        <p:spPr>
          <a:xfrm>
            <a:off x="446224" y="1323453"/>
            <a:ext cx="8281713"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i="1" smtClean="0">
                <a:solidFill>
                  <a:schemeClr val="tx1"/>
                </a:solidFill>
              </a:rPr>
              <a:t>Ví dụ 2: Quản lý dự án </a:t>
            </a:r>
            <a:r>
              <a:rPr lang="en-US" sz="1800" i="1" smtClean="0">
                <a:solidFill>
                  <a:schemeClr val="tx2"/>
                </a:solidFill>
              </a:rPr>
              <a:t>(</a:t>
            </a:r>
            <a:r>
              <a:rPr lang="es-ES" sz="1800">
                <a:solidFill>
                  <a:schemeClr val="tx2"/>
                </a:solidFill>
              </a:rPr>
              <a:t>M. Tamer </a:t>
            </a:r>
            <a:r>
              <a:rPr lang="es-ES" sz="1800" smtClean="0">
                <a:solidFill>
                  <a:schemeClr val="tx2"/>
                </a:solidFill>
              </a:rPr>
              <a:t>Özsu)</a:t>
            </a:r>
            <a:endParaRPr lang="en-US" sz="2400">
              <a:solidFill>
                <a:schemeClr val="tx2"/>
              </a:solidFill>
            </a:endParaRPr>
          </a:p>
        </p:txBody>
      </p:sp>
      <p:pic>
        <p:nvPicPr>
          <p:cNvPr id="2" name="Picture 1"/>
          <p:cNvPicPr>
            <a:picLocks noChangeAspect="1"/>
          </p:cNvPicPr>
          <p:nvPr/>
        </p:nvPicPr>
        <p:blipFill>
          <a:blip r:embed="rId3"/>
          <a:stretch>
            <a:fillRect/>
          </a:stretch>
        </p:blipFill>
        <p:spPr>
          <a:xfrm>
            <a:off x="611560" y="1785118"/>
            <a:ext cx="4032448" cy="2247057"/>
          </a:xfrm>
          <a:prstGeom prst="rect">
            <a:avLst/>
          </a:prstGeom>
        </p:spPr>
      </p:pic>
      <p:pic>
        <p:nvPicPr>
          <p:cNvPr id="4" name="Picture 3"/>
          <p:cNvPicPr>
            <a:picLocks noChangeAspect="1"/>
          </p:cNvPicPr>
          <p:nvPr/>
        </p:nvPicPr>
        <p:blipFill>
          <a:blip r:embed="rId4"/>
          <a:stretch>
            <a:fillRect/>
          </a:stretch>
        </p:blipFill>
        <p:spPr>
          <a:xfrm>
            <a:off x="5380023" y="2042044"/>
            <a:ext cx="3643660" cy="2134147"/>
          </a:xfrm>
          <a:prstGeom prst="rect">
            <a:avLst/>
          </a:prstGeom>
        </p:spPr>
      </p:pic>
      <p:pic>
        <p:nvPicPr>
          <p:cNvPr id="5" name="Picture 4"/>
          <p:cNvPicPr>
            <a:picLocks noChangeAspect="1"/>
          </p:cNvPicPr>
          <p:nvPr/>
        </p:nvPicPr>
        <p:blipFill>
          <a:blip r:embed="rId5"/>
          <a:stretch>
            <a:fillRect/>
          </a:stretch>
        </p:blipFill>
        <p:spPr>
          <a:xfrm>
            <a:off x="611560" y="4752255"/>
            <a:ext cx="5905500" cy="1447800"/>
          </a:xfrm>
          <a:prstGeom prst="rect">
            <a:avLst/>
          </a:prstGeom>
        </p:spPr>
      </p:pic>
      <p:sp>
        <p:nvSpPr>
          <p:cNvPr id="9" name="Right Arrow 8"/>
          <p:cNvSpPr/>
          <p:nvPr/>
        </p:nvSpPr>
        <p:spPr>
          <a:xfrm rot="6887196">
            <a:off x="1404722" y="4382185"/>
            <a:ext cx="1080120" cy="134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2226528">
            <a:off x="3203848" y="4320207"/>
            <a:ext cx="1204559" cy="15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03584" y="4042842"/>
            <a:ext cx="2983509" cy="523220"/>
          </a:xfrm>
          <a:prstGeom prst="rect">
            <a:avLst/>
          </a:prstGeom>
          <a:noFill/>
          <a:effectLst>
            <a:glow rad="101600">
              <a:schemeClr val="accent1">
                <a:satMod val="175000"/>
                <a:alpha val="40000"/>
              </a:schemeClr>
            </a:glow>
          </a:effectLst>
        </p:spPr>
        <p:txBody>
          <a:bodyPr wrap="none" rtlCol="0">
            <a:spAutoFit/>
          </a:bodyPr>
          <a:lstStyle/>
          <a:p>
            <a:r>
              <a:rPr lang="en-US" sz="2800" b="1" i="1" smtClean="0">
                <a:solidFill>
                  <a:srgbClr val="7030A0"/>
                </a:solidFill>
              </a:rPr>
              <a:t>Phân mảnh ngang</a:t>
            </a:r>
            <a:endParaRPr lang="en-US" sz="2800" b="1" i="1">
              <a:solidFill>
                <a:srgbClr val="7030A0"/>
              </a:solidFill>
            </a:endParaRPr>
          </a:p>
        </p:txBody>
      </p:sp>
    </p:spTree>
    <p:extLst>
      <p:ext uri="{BB962C8B-B14F-4D97-AF65-F5344CB8AC3E}">
        <p14:creationId xmlns:p14="http://schemas.microsoft.com/office/powerpoint/2010/main" val="826409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13" name="TextBox 12"/>
          <p:cNvSpPr txBox="1"/>
          <p:nvPr/>
        </p:nvSpPr>
        <p:spPr>
          <a:xfrm>
            <a:off x="611560" y="1151855"/>
            <a:ext cx="8280920" cy="3323987"/>
          </a:xfrm>
          <a:prstGeom prst="rect">
            <a:avLst/>
          </a:prstGeom>
          <a:noFill/>
          <a:effectLst>
            <a:glow rad="101600">
              <a:schemeClr val="accent1">
                <a:satMod val="175000"/>
                <a:alpha val="40000"/>
              </a:schemeClr>
            </a:glow>
          </a:effectLst>
        </p:spPr>
        <p:txBody>
          <a:bodyPr wrap="square" rtlCol="0">
            <a:spAutoFit/>
          </a:bodyPr>
          <a:lstStyle/>
          <a:p>
            <a:pPr marL="457200" indent="-457200">
              <a:lnSpc>
                <a:spcPct val="150000"/>
              </a:lnSpc>
              <a:buFont typeface="Wingdings" panose="05000000000000000000" pitchFamily="2" charset="2"/>
              <a:buChar char="§"/>
            </a:pPr>
            <a:r>
              <a:rPr lang="en-US" sz="2800" i="1" smtClean="0">
                <a:solidFill>
                  <a:srgbClr val="7030A0"/>
                </a:solidFill>
              </a:rPr>
              <a:t>Phân mảnh ngang:</a:t>
            </a:r>
          </a:p>
          <a:p>
            <a:pPr marL="914400" lvl="1" indent="-457200">
              <a:lnSpc>
                <a:spcPct val="150000"/>
              </a:lnSpc>
              <a:buFont typeface="Courier New" panose="02070309020205020404" pitchFamily="49" charset="0"/>
              <a:buChar char="o"/>
            </a:pPr>
            <a:r>
              <a:rPr lang="en-US" sz="2800" i="1" smtClean="0">
                <a:solidFill>
                  <a:srgbClr val="7030A0"/>
                </a:solidFill>
              </a:rPr>
              <a:t>Quan hệ được chia theo chiều ngang, tạo ra các mảnh là các quan hệ nhỏ hơn.</a:t>
            </a:r>
          </a:p>
          <a:p>
            <a:pPr marL="914400" lvl="1" indent="-457200">
              <a:lnSpc>
                <a:spcPct val="150000"/>
              </a:lnSpc>
              <a:buFont typeface="Courier New" panose="02070309020205020404" pitchFamily="49" charset="0"/>
              <a:buChar char="o"/>
            </a:pPr>
            <a:r>
              <a:rPr lang="en-US" sz="2800" i="1" smtClean="0">
                <a:solidFill>
                  <a:srgbClr val="7030A0"/>
                </a:solidFill>
              </a:rPr>
              <a:t>Mỗi mảnh tương ứng với phép toán chọn, bao gồm các bộ thỏa mãn điều kiện cho trước.</a:t>
            </a:r>
          </a:p>
        </p:txBody>
      </p:sp>
      <p:sp>
        <p:nvSpPr>
          <p:cNvPr id="6" name="TextBox 5"/>
          <p:cNvSpPr txBox="1"/>
          <p:nvPr/>
        </p:nvSpPr>
        <p:spPr>
          <a:xfrm>
            <a:off x="1187624" y="4475842"/>
            <a:ext cx="6480720" cy="1754326"/>
          </a:xfrm>
          <a:prstGeom prst="rect">
            <a:avLst/>
          </a:prstGeom>
          <a:noFill/>
        </p:spPr>
        <p:txBody>
          <a:bodyPr wrap="square" rtlCol="0">
            <a:spAutoFit/>
          </a:bodyPr>
          <a:lstStyle/>
          <a:p>
            <a:pPr marL="342900" indent="-342900">
              <a:buFont typeface="Wingdings" panose="05000000000000000000" pitchFamily="2" charset="2"/>
              <a:buChar char="Ø"/>
            </a:pPr>
            <a:r>
              <a:rPr lang="en-US" b="1" i="1" smtClean="0">
                <a:solidFill>
                  <a:schemeClr val="tx1"/>
                </a:solidFill>
              </a:rPr>
              <a:t>Ví dụ: </a:t>
            </a:r>
          </a:p>
          <a:p>
            <a:r>
              <a:rPr lang="en-US" b="1" i="1">
                <a:solidFill>
                  <a:schemeClr val="tx1"/>
                </a:solidFill>
              </a:rPr>
              <a:t> </a:t>
            </a:r>
            <a:r>
              <a:rPr lang="en-US" b="1" i="1" smtClean="0">
                <a:solidFill>
                  <a:schemeClr val="tx1"/>
                </a:solidFill>
              </a:rPr>
              <a:t>  		</a:t>
            </a:r>
            <a:r>
              <a:rPr lang="en-US" sz="2400" b="1" i="1" smtClean="0">
                <a:solidFill>
                  <a:schemeClr val="tx1"/>
                </a:solidFill>
              </a:rPr>
              <a:t>SV1  = </a:t>
            </a:r>
            <a:r>
              <a:rPr lang="en-US" sz="4400" b="1" i="1" smtClean="0">
                <a:solidFill>
                  <a:schemeClr val="tx1"/>
                </a:solidFill>
                <a:sym typeface="Symbol" panose="05050102010706020507" pitchFamily="18" charset="2"/>
              </a:rPr>
              <a:t></a:t>
            </a:r>
            <a:r>
              <a:rPr lang="en-US" sz="2400" b="1" i="1" smtClean="0">
                <a:solidFill>
                  <a:schemeClr val="tx1"/>
                </a:solidFill>
                <a:sym typeface="Symbol" panose="05050102010706020507" pitchFamily="18" charset="2"/>
              </a:rPr>
              <a:t> </a:t>
            </a:r>
            <a:r>
              <a:rPr lang="en-US" sz="2400" b="1" i="1" baseline="-25000" smtClean="0">
                <a:solidFill>
                  <a:schemeClr val="tx1"/>
                </a:solidFill>
                <a:sym typeface="Symbol" panose="05050102010706020507" pitchFamily="18" charset="2"/>
              </a:rPr>
              <a:t>TRUONG =“ĐHCN”  </a:t>
            </a:r>
            <a:r>
              <a:rPr lang="en-US" sz="2400" b="1" i="1" smtClean="0">
                <a:solidFill>
                  <a:schemeClr val="tx1"/>
                </a:solidFill>
                <a:sym typeface="Symbol" panose="05050102010706020507" pitchFamily="18" charset="2"/>
              </a:rPr>
              <a:t>(SV)</a:t>
            </a:r>
          </a:p>
          <a:p>
            <a:r>
              <a:rPr lang="en-US" sz="2400" b="1" i="1" smtClean="0">
                <a:solidFill>
                  <a:schemeClr val="tx1"/>
                </a:solidFill>
              </a:rPr>
              <a:t>		SV3  </a:t>
            </a:r>
            <a:r>
              <a:rPr lang="en-US" sz="2400" b="1" i="1">
                <a:solidFill>
                  <a:schemeClr val="tx1"/>
                </a:solidFill>
              </a:rPr>
              <a:t>= </a:t>
            </a:r>
            <a:r>
              <a:rPr lang="en-US" sz="4400" b="1" i="1">
                <a:solidFill>
                  <a:schemeClr val="tx1"/>
                </a:solidFill>
                <a:sym typeface="Symbol" panose="05050102010706020507" pitchFamily="18" charset="2"/>
              </a:rPr>
              <a:t></a:t>
            </a:r>
            <a:r>
              <a:rPr lang="en-US" sz="2400" b="1" i="1">
                <a:solidFill>
                  <a:schemeClr val="tx1"/>
                </a:solidFill>
                <a:sym typeface="Symbol" panose="05050102010706020507" pitchFamily="18" charset="2"/>
              </a:rPr>
              <a:t> </a:t>
            </a:r>
            <a:r>
              <a:rPr lang="en-US" sz="2400" b="1" i="1" baseline="-25000">
                <a:solidFill>
                  <a:schemeClr val="tx1"/>
                </a:solidFill>
                <a:sym typeface="Symbol" panose="05050102010706020507" pitchFamily="18" charset="2"/>
              </a:rPr>
              <a:t>TRUONG =“</a:t>
            </a:r>
            <a:r>
              <a:rPr lang="en-US" sz="2400" b="1" i="1" baseline="-25000" smtClean="0">
                <a:solidFill>
                  <a:schemeClr val="tx1"/>
                </a:solidFill>
                <a:sym typeface="Symbol" panose="05050102010706020507" pitchFamily="18" charset="2"/>
              </a:rPr>
              <a:t>ĐHNN</a:t>
            </a:r>
            <a:r>
              <a:rPr lang="en-US" sz="2400" b="1" i="1" baseline="-25000">
                <a:solidFill>
                  <a:schemeClr val="tx1"/>
                </a:solidFill>
                <a:sym typeface="Symbol" panose="05050102010706020507" pitchFamily="18" charset="2"/>
              </a:rPr>
              <a:t>”  </a:t>
            </a:r>
            <a:r>
              <a:rPr lang="en-US" sz="2400" b="1" i="1">
                <a:solidFill>
                  <a:schemeClr val="tx1"/>
                </a:solidFill>
                <a:sym typeface="Symbol" panose="05050102010706020507" pitchFamily="18" charset="2"/>
              </a:rPr>
              <a:t>(SV</a:t>
            </a:r>
            <a:r>
              <a:rPr lang="en-US" sz="2400" b="1" i="1" smtClean="0">
                <a:solidFill>
                  <a:schemeClr val="tx1"/>
                </a:solidFill>
                <a:sym typeface="Symbol" panose="05050102010706020507" pitchFamily="18" charset="2"/>
              </a:rPr>
              <a:t>)</a:t>
            </a:r>
            <a:endParaRPr lang="en-US" sz="2400" b="1" i="1" smtClean="0">
              <a:solidFill>
                <a:schemeClr val="tx1"/>
              </a:solidFill>
            </a:endParaRPr>
          </a:p>
        </p:txBody>
      </p:sp>
    </p:spTree>
    <p:extLst>
      <p:ext uri="{BB962C8B-B14F-4D97-AF65-F5344CB8AC3E}">
        <p14:creationId xmlns:p14="http://schemas.microsoft.com/office/powerpoint/2010/main" val="595087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62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8" name="TextBox 7"/>
          <p:cNvSpPr txBox="1"/>
          <p:nvPr/>
        </p:nvSpPr>
        <p:spPr>
          <a:xfrm>
            <a:off x="446224" y="1323453"/>
            <a:ext cx="6502039"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i="1" smtClean="0">
                <a:solidFill>
                  <a:schemeClr val="tx1"/>
                </a:solidFill>
              </a:rPr>
              <a:t>Ví dụ 3: CSDL quản lý đào tạo tại ĐHQGHN</a:t>
            </a:r>
            <a:endParaRPr lang="en-US" sz="2400">
              <a:solidFill>
                <a:schemeClr val="tx1"/>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786814781"/>
              </p:ext>
            </p:extLst>
          </p:nvPr>
        </p:nvGraphicFramePr>
        <p:xfrm>
          <a:off x="323528" y="1943943"/>
          <a:ext cx="4543425" cy="2789979"/>
        </p:xfrm>
        <a:graphic>
          <a:graphicData uri="http://schemas.openxmlformats.org/presentationml/2006/ole">
            <mc:AlternateContent xmlns:mc="http://schemas.openxmlformats.org/markup-compatibility/2006">
              <mc:Choice xmlns:v="urn:schemas-microsoft-com:vml" Requires="v">
                <p:oleObj spid="_x0000_s6217" name="Worksheet" r:id="rId4" imgW="4543542" imgH="2295620" progId="Excel.Sheet.12">
                  <p:embed/>
                </p:oleObj>
              </mc:Choice>
              <mc:Fallback>
                <p:oleObj name="Worksheet" r:id="rId4" imgW="4543542" imgH="2295620" progId="Excel.Sheet.12">
                  <p:embed/>
                  <p:pic>
                    <p:nvPicPr>
                      <p:cNvPr id="0" name=""/>
                      <p:cNvPicPr/>
                      <p:nvPr/>
                    </p:nvPicPr>
                    <p:blipFill>
                      <a:blip r:embed="rId5"/>
                      <a:stretch>
                        <a:fillRect/>
                      </a:stretch>
                    </p:blipFill>
                    <p:spPr>
                      <a:xfrm>
                        <a:off x="323528" y="1943943"/>
                        <a:ext cx="4543425" cy="2789979"/>
                      </a:xfrm>
                      <a:prstGeom prst="rect">
                        <a:avLst/>
                      </a:prstGeom>
                    </p:spPr>
                  </p:pic>
                </p:oleObj>
              </mc:Fallback>
            </mc:AlternateContent>
          </a:graphicData>
        </a:graphic>
      </p:graphicFrame>
      <p:pic>
        <p:nvPicPr>
          <p:cNvPr id="11" name="Picture 10"/>
          <p:cNvPicPr>
            <a:picLocks noChangeAspect="1"/>
          </p:cNvPicPr>
          <p:nvPr/>
        </p:nvPicPr>
        <p:blipFill>
          <a:blip r:embed="rId6"/>
          <a:stretch>
            <a:fillRect/>
          </a:stretch>
        </p:blipFill>
        <p:spPr>
          <a:xfrm>
            <a:off x="5391864" y="2064382"/>
            <a:ext cx="3429000" cy="2867025"/>
          </a:xfrm>
          <a:prstGeom prst="rect">
            <a:avLst/>
          </a:prstGeom>
        </p:spPr>
      </p:pic>
      <p:sp>
        <p:nvSpPr>
          <p:cNvPr id="16" name="Right Arrow 15"/>
          <p:cNvSpPr/>
          <p:nvPr/>
        </p:nvSpPr>
        <p:spPr>
          <a:xfrm>
            <a:off x="2771800" y="2231975"/>
            <a:ext cx="2736304" cy="24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915816" y="5184303"/>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endCxn id="17" idx="2"/>
          </p:cNvCxnSpPr>
          <p:nvPr/>
        </p:nvCxnSpPr>
        <p:spPr>
          <a:xfrm>
            <a:off x="539552" y="4752255"/>
            <a:ext cx="2376264" cy="54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2"/>
            <a:endCxn id="17" idx="2"/>
          </p:cNvCxnSpPr>
          <p:nvPr/>
        </p:nvCxnSpPr>
        <p:spPr>
          <a:xfrm>
            <a:off x="1615335" y="4733922"/>
            <a:ext cx="1300481" cy="55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7" idx="1"/>
          </p:cNvCxnSpPr>
          <p:nvPr/>
        </p:nvCxnSpPr>
        <p:spPr>
          <a:xfrm flipH="1">
            <a:off x="2947452" y="4752255"/>
            <a:ext cx="184388" cy="46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0"/>
          </p:cNvCxnSpPr>
          <p:nvPr/>
        </p:nvCxnSpPr>
        <p:spPr>
          <a:xfrm flipH="1">
            <a:off x="3023828" y="4752255"/>
            <a:ext cx="90010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7" idx="1"/>
          </p:cNvCxnSpPr>
          <p:nvPr/>
        </p:nvCxnSpPr>
        <p:spPr>
          <a:xfrm flipH="1">
            <a:off x="2947452" y="4752255"/>
            <a:ext cx="1552540" cy="463684"/>
          </a:xfrm>
          <a:prstGeom prst="line">
            <a:avLst/>
          </a:prstGeom>
        </p:spPr>
        <p:style>
          <a:lnRef idx="1">
            <a:schemeClr val="accent1"/>
          </a:lnRef>
          <a:fillRef idx="0">
            <a:schemeClr val="accent1"/>
          </a:fillRef>
          <a:effectRef idx="0">
            <a:schemeClr val="accent1"/>
          </a:effectRef>
          <a:fontRef idx="minor">
            <a:schemeClr val="tx1"/>
          </a:fontRef>
        </p:style>
      </p:cxnSp>
      <p:sp>
        <p:nvSpPr>
          <p:cNvPr id="28" name="Right Arrow 27"/>
          <p:cNvSpPr/>
          <p:nvPr/>
        </p:nvSpPr>
        <p:spPr>
          <a:xfrm rot="20767320">
            <a:off x="3125970" y="4903929"/>
            <a:ext cx="2386004" cy="114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5195" y="1943943"/>
            <a:ext cx="2520280" cy="2789979"/>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038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8"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graphicFrame>
        <p:nvGraphicFramePr>
          <p:cNvPr id="3" name="Table 2"/>
          <p:cNvGraphicFramePr>
            <a:graphicFrameLocks noGrp="1"/>
          </p:cNvGraphicFramePr>
          <p:nvPr>
            <p:extLst>
              <p:ext uri="{D42A27DB-BD31-4B8C-83A1-F6EECF244321}">
                <p14:modId xmlns:p14="http://schemas.microsoft.com/office/powerpoint/2010/main" val="973067935"/>
              </p:ext>
            </p:extLst>
          </p:nvPr>
        </p:nvGraphicFramePr>
        <p:xfrm>
          <a:off x="539552" y="1367879"/>
          <a:ext cx="4546600" cy="2353801"/>
        </p:xfrm>
        <a:graphic>
          <a:graphicData uri="http://schemas.openxmlformats.org/drawingml/2006/table">
            <a:tbl>
              <a:tblPr/>
              <a:tblGrid>
                <a:gridCol w="609600"/>
                <a:gridCol w="1244600"/>
                <a:gridCol w="736600"/>
                <a:gridCol w="736600"/>
                <a:gridCol w="609600"/>
                <a:gridCol w="609600"/>
              </a:tblGrid>
              <a:tr h="190500">
                <a:tc>
                  <a:txBody>
                    <a:bodyPr/>
                    <a:lstStyle/>
                    <a:p>
                      <a:pPr algn="ctr" fontAlgn="b"/>
                      <a:r>
                        <a:rPr lang="en-US" sz="1000" b="1" i="0" u="none" strike="noStrike">
                          <a:solidFill>
                            <a:srgbClr val="000000"/>
                          </a:solidFill>
                          <a:effectLst/>
                          <a:latin typeface="Arial" panose="020B0604020202020204" pitchFamily="34" charset="0"/>
                        </a:rPr>
                        <a:t>Mã SV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panose="020B0604020202020204" pitchFamily="34" charset="0"/>
                        </a:rPr>
                        <a:t>Họ và tên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Điểm 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Hạnh kiểm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Đoàn viên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Đảng viên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11020026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Nguyễn Đức Cảnh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Tốt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13020523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Hoàng Mạnh Cầm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Tốt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13020034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100" b="0" i="0" u="none" strike="noStrike">
                          <a:solidFill>
                            <a:srgbClr val="000000"/>
                          </a:solidFill>
                          <a:effectLst/>
                          <a:latin typeface="Calibri" panose="020F0502020204030204" pitchFamily="34" charset="0"/>
                        </a:rPr>
                        <a:t>Lương Văn Chinh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Khá</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13020038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Phạm Văn Chính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Tốt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1636">
                <a:tc>
                  <a:txBody>
                    <a:bodyPr/>
                    <a:lstStyle/>
                    <a:p>
                      <a:pPr algn="ctr" fontAlgn="b"/>
                      <a:r>
                        <a:rPr lang="en-US" sz="1100" b="0" i="0" u="none" strike="noStrike">
                          <a:solidFill>
                            <a:srgbClr val="000000"/>
                          </a:solidFill>
                          <a:effectLst/>
                          <a:latin typeface="Calibri" panose="020F0502020204030204" pitchFamily="34" charset="0"/>
                        </a:rPr>
                        <a:t>13020047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100" b="0" i="0" u="none" strike="noStrike">
                          <a:solidFill>
                            <a:srgbClr val="000000"/>
                          </a:solidFill>
                          <a:effectLst/>
                          <a:latin typeface="Calibri" panose="020F0502020204030204" pitchFamily="34" charset="0"/>
                        </a:rPr>
                        <a:t>Nguyễn Viết Cương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Tốt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pPr algn="ctr" fontAlgn="b"/>
                      <a:r>
                        <a:rPr lang="en-US" sz="1100" b="0" i="0" u="none" strike="noStrike">
                          <a:solidFill>
                            <a:srgbClr val="000000"/>
                          </a:solidFill>
                          <a:effectLst/>
                          <a:latin typeface="Calibri" panose="020F0502020204030204" pitchFamily="34" charset="0"/>
                        </a:rPr>
                        <a:t>13020048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100" b="0" i="0" u="none" strike="noStrike">
                          <a:solidFill>
                            <a:srgbClr val="000000"/>
                          </a:solidFill>
                          <a:effectLst/>
                          <a:latin typeface="Calibri" panose="020F0502020204030204" pitchFamily="34" charset="0"/>
                        </a:rPr>
                        <a:t>Phan Đoàn Cương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Khá</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13020051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100" b="0" i="0" u="none" strike="noStrike">
                          <a:solidFill>
                            <a:srgbClr val="000000"/>
                          </a:solidFill>
                          <a:effectLst/>
                          <a:latin typeface="Calibri" panose="020F0502020204030204" pitchFamily="34" charset="0"/>
                        </a:rPr>
                        <a:t>Đinh Việt Cường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Khá</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13020089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100" b="0" i="0" u="none" strike="noStrike">
                          <a:solidFill>
                            <a:srgbClr val="000000"/>
                          </a:solidFill>
                          <a:effectLst/>
                          <a:latin typeface="Calibri" panose="020F0502020204030204" pitchFamily="34" charset="0"/>
                        </a:rPr>
                        <a:t>Mai Thị Dương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Tốt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13020615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100" b="0" i="0" u="none" strike="noStrike">
                          <a:solidFill>
                            <a:srgbClr val="000000"/>
                          </a:solidFill>
                          <a:effectLst/>
                          <a:latin typeface="Calibri" panose="020F0502020204030204" pitchFamily="34" charset="0"/>
                        </a:rPr>
                        <a:t>Nguyễn Văn Dưỡng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Tốt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13020092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Phạm Thị Đào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Tốt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effectLst/>
                          <a:latin typeface="Calibri" panose="020F0502020204030204" pitchFamily="34" charset="0"/>
                        </a:rPr>
                        <a:t>11020068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Mai Thành Đạt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Tốt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37138432"/>
              </p:ext>
            </p:extLst>
          </p:nvPr>
        </p:nvGraphicFramePr>
        <p:xfrm>
          <a:off x="6012160" y="1270213"/>
          <a:ext cx="2590800" cy="2295525"/>
        </p:xfrm>
        <a:graphic>
          <a:graphicData uri="http://schemas.openxmlformats.org/presentationml/2006/ole">
            <mc:AlternateContent xmlns:mc="http://schemas.openxmlformats.org/markup-compatibility/2006">
              <mc:Choice xmlns:v="urn:schemas-microsoft-com:vml" Requires="v">
                <p:oleObj spid="_x0000_s10381" name="Worksheet" r:id="rId4" imgW="2590800" imgH="2295620" progId="Excel.Sheet.12">
                  <p:embed/>
                </p:oleObj>
              </mc:Choice>
              <mc:Fallback>
                <p:oleObj name="Worksheet" r:id="rId4" imgW="2590800" imgH="2295620" progId="Excel.Sheet.12">
                  <p:embed/>
                  <p:pic>
                    <p:nvPicPr>
                      <p:cNvPr id="0" name=""/>
                      <p:cNvPicPr/>
                      <p:nvPr/>
                    </p:nvPicPr>
                    <p:blipFill>
                      <a:blip r:embed="rId5"/>
                      <a:stretch>
                        <a:fillRect/>
                      </a:stretch>
                    </p:blipFill>
                    <p:spPr>
                      <a:xfrm>
                        <a:off x="6012160" y="1270213"/>
                        <a:ext cx="2590800" cy="2295525"/>
                      </a:xfrm>
                      <a:prstGeom prst="rect">
                        <a:avLst/>
                      </a:prstGeom>
                    </p:spPr>
                  </p:pic>
                </p:oleObj>
              </mc:Fallback>
            </mc:AlternateContent>
          </a:graphicData>
        </a:graphic>
      </p:graphicFrame>
      <p:sp>
        <p:nvSpPr>
          <p:cNvPr id="8" name="Right Arrow 7"/>
          <p:cNvSpPr/>
          <p:nvPr/>
        </p:nvSpPr>
        <p:spPr>
          <a:xfrm>
            <a:off x="5076056" y="2303983"/>
            <a:ext cx="936104" cy="11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3429913">
            <a:off x="4756649" y="3060112"/>
            <a:ext cx="1565825" cy="11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621620701"/>
              </p:ext>
            </p:extLst>
          </p:nvPr>
        </p:nvGraphicFramePr>
        <p:xfrm>
          <a:off x="6012159" y="3828215"/>
          <a:ext cx="2571750" cy="2295525"/>
        </p:xfrm>
        <a:graphic>
          <a:graphicData uri="http://schemas.openxmlformats.org/presentationml/2006/ole">
            <mc:AlternateContent xmlns:mc="http://schemas.openxmlformats.org/markup-compatibility/2006">
              <mc:Choice xmlns:v="urn:schemas-microsoft-com:vml" Requires="v">
                <p:oleObj spid="_x0000_s10382" name="Worksheet" r:id="rId6" imgW="2571935" imgH="2295620" progId="Excel.Sheet.12">
                  <p:embed/>
                </p:oleObj>
              </mc:Choice>
              <mc:Fallback>
                <p:oleObj name="Worksheet" r:id="rId6" imgW="2571935" imgH="2295620" progId="Excel.Sheet.12">
                  <p:embed/>
                  <p:pic>
                    <p:nvPicPr>
                      <p:cNvPr id="0" name=""/>
                      <p:cNvPicPr/>
                      <p:nvPr/>
                    </p:nvPicPr>
                    <p:blipFill>
                      <a:blip r:embed="rId7"/>
                      <a:stretch>
                        <a:fillRect/>
                      </a:stretch>
                    </p:blipFill>
                    <p:spPr>
                      <a:xfrm>
                        <a:off x="6012159" y="3828215"/>
                        <a:ext cx="2571750" cy="2295525"/>
                      </a:xfrm>
                      <a:prstGeom prst="rect">
                        <a:avLst/>
                      </a:prstGeom>
                    </p:spPr>
                  </p:pic>
                </p:oleObj>
              </mc:Fallback>
            </mc:AlternateContent>
          </a:graphicData>
        </a:graphic>
      </p:graphicFrame>
      <p:pic>
        <p:nvPicPr>
          <p:cNvPr id="6" name="Picture 5"/>
          <p:cNvPicPr>
            <a:picLocks noChangeAspect="1"/>
          </p:cNvPicPr>
          <p:nvPr/>
        </p:nvPicPr>
        <p:blipFill>
          <a:blip r:embed="rId8"/>
          <a:stretch>
            <a:fillRect/>
          </a:stretch>
        </p:blipFill>
        <p:spPr>
          <a:xfrm>
            <a:off x="2051720" y="4248199"/>
            <a:ext cx="2889754" cy="859611"/>
          </a:xfrm>
          <a:prstGeom prst="rect">
            <a:avLst/>
          </a:prstGeom>
        </p:spPr>
      </p:pic>
    </p:spTree>
    <p:extLst>
      <p:ext uri="{BB962C8B-B14F-4D97-AF65-F5344CB8AC3E}">
        <p14:creationId xmlns:p14="http://schemas.microsoft.com/office/powerpoint/2010/main" val="224259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62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35496" y="503783"/>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8" name="TextBox 7"/>
          <p:cNvSpPr txBox="1"/>
          <p:nvPr/>
        </p:nvSpPr>
        <p:spPr>
          <a:xfrm>
            <a:off x="446224" y="1079847"/>
            <a:ext cx="6502039"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i="1" smtClean="0">
                <a:solidFill>
                  <a:schemeClr val="tx1"/>
                </a:solidFill>
              </a:rPr>
              <a:t>Ví dụ 4: Quản lý dự án </a:t>
            </a:r>
            <a:endParaRPr lang="en-US" sz="2400">
              <a:solidFill>
                <a:schemeClr val="tx1"/>
              </a:solidFill>
            </a:endParaRPr>
          </a:p>
        </p:txBody>
      </p:sp>
      <p:pic>
        <p:nvPicPr>
          <p:cNvPr id="3" name="Picture 2"/>
          <p:cNvPicPr>
            <a:picLocks noChangeAspect="1"/>
          </p:cNvPicPr>
          <p:nvPr/>
        </p:nvPicPr>
        <p:blipFill>
          <a:blip r:embed="rId3"/>
          <a:stretch>
            <a:fillRect/>
          </a:stretch>
        </p:blipFill>
        <p:spPr>
          <a:xfrm>
            <a:off x="35496" y="1497086"/>
            <a:ext cx="5503841" cy="2607097"/>
          </a:xfrm>
          <a:prstGeom prst="rect">
            <a:avLst/>
          </a:prstGeom>
        </p:spPr>
      </p:pic>
      <p:pic>
        <p:nvPicPr>
          <p:cNvPr id="4" name="Picture 3"/>
          <p:cNvPicPr>
            <a:picLocks noChangeAspect="1"/>
          </p:cNvPicPr>
          <p:nvPr/>
        </p:nvPicPr>
        <p:blipFill>
          <a:blip r:embed="rId4"/>
          <a:stretch>
            <a:fillRect/>
          </a:stretch>
        </p:blipFill>
        <p:spPr>
          <a:xfrm>
            <a:off x="5539337" y="2167005"/>
            <a:ext cx="3514176" cy="2092426"/>
          </a:xfrm>
          <a:prstGeom prst="rect">
            <a:avLst/>
          </a:prstGeom>
        </p:spPr>
      </p:pic>
      <p:pic>
        <p:nvPicPr>
          <p:cNvPr id="5" name="Picture 4"/>
          <p:cNvPicPr>
            <a:picLocks noChangeAspect="1"/>
          </p:cNvPicPr>
          <p:nvPr/>
        </p:nvPicPr>
        <p:blipFill>
          <a:blip r:embed="rId5"/>
          <a:stretch>
            <a:fillRect/>
          </a:stretch>
        </p:blipFill>
        <p:spPr>
          <a:xfrm>
            <a:off x="467438" y="4176191"/>
            <a:ext cx="1832306" cy="1991292"/>
          </a:xfrm>
          <a:prstGeom prst="rect">
            <a:avLst/>
          </a:prstGeom>
        </p:spPr>
      </p:pic>
      <p:pic>
        <p:nvPicPr>
          <p:cNvPr id="6" name="Picture 5"/>
          <p:cNvPicPr>
            <a:picLocks noChangeAspect="1"/>
          </p:cNvPicPr>
          <p:nvPr/>
        </p:nvPicPr>
        <p:blipFill>
          <a:blip r:embed="rId6"/>
          <a:stretch>
            <a:fillRect/>
          </a:stretch>
        </p:blipFill>
        <p:spPr>
          <a:xfrm>
            <a:off x="3070127" y="4248199"/>
            <a:ext cx="3033907" cy="1728192"/>
          </a:xfrm>
          <a:prstGeom prst="rect">
            <a:avLst/>
          </a:prstGeom>
        </p:spPr>
      </p:pic>
      <p:sp>
        <p:nvSpPr>
          <p:cNvPr id="9" name="Right Arrow 8"/>
          <p:cNvSpPr/>
          <p:nvPr/>
        </p:nvSpPr>
        <p:spPr>
          <a:xfrm rot="7707256" flipV="1">
            <a:off x="1467146" y="3972839"/>
            <a:ext cx="966404" cy="410962"/>
          </a:xfrm>
          <a:prstGeom prst="rightArrow">
            <a:avLst/>
          </a:prstGeom>
          <a:solidFill>
            <a:srgbClr val="0070C0"/>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803885" flipV="1">
            <a:off x="3601820" y="3886564"/>
            <a:ext cx="966404" cy="410962"/>
          </a:xfrm>
          <a:prstGeom prst="rightArrow">
            <a:avLst/>
          </a:prstGeom>
          <a:solidFill>
            <a:srgbClr val="0070C0"/>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7"/>
          <a:stretch>
            <a:fillRect/>
          </a:stretch>
        </p:blipFill>
        <p:spPr>
          <a:xfrm>
            <a:off x="5539337" y="1149166"/>
            <a:ext cx="2889754" cy="859611"/>
          </a:xfrm>
          <a:prstGeom prst="rect">
            <a:avLst/>
          </a:prstGeom>
        </p:spPr>
      </p:pic>
    </p:spTree>
    <p:extLst>
      <p:ext uri="{BB962C8B-B14F-4D97-AF65-F5344CB8AC3E}">
        <p14:creationId xmlns:p14="http://schemas.microsoft.com/office/powerpoint/2010/main" val="683104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(bảng)</a:t>
            </a:r>
            <a:endParaRPr lang="en-US" sz="3200" i="1" dirty="0" smtClean="0"/>
          </a:p>
        </p:txBody>
      </p:sp>
      <p:sp>
        <p:nvSpPr>
          <p:cNvPr id="13" name="TextBox 12"/>
          <p:cNvSpPr txBox="1"/>
          <p:nvPr/>
        </p:nvSpPr>
        <p:spPr>
          <a:xfrm>
            <a:off x="611560" y="1151855"/>
            <a:ext cx="8280920" cy="3323987"/>
          </a:xfrm>
          <a:prstGeom prst="rect">
            <a:avLst/>
          </a:prstGeom>
          <a:noFill/>
          <a:effectLst>
            <a:glow rad="101600">
              <a:schemeClr val="accent1">
                <a:satMod val="175000"/>
                <a:alpha val="40000"/>
              </a:schemeClr>
            </a:glow>
          </a:effectLst>
        </p:spPr>
        <p:txBody>
          <a:bodyPr wrap="square" rtlCol="0">
            <a:spAutoFit/>
          </a:bodyPr>
          <a:lstStyle/>
          <a:p>
            <a:pPr marL="457200" indent="-457200">
              <a:lnSpc>
                <a:spcPct val="150000"/>
              </a:lnSpc>
              <a:buFont typeface="Wingdings" panose="05000000000000000000" pitchFamily="2" charset="2"/>
              <a:buChar char="§"/>
            </a:pPr>
            <a:r>
              <a:rPr lang="en-US" sz="2800" i="1" smtClean="0">
                <a:solidFill>
                  <a:srgbClr val="7030A0"/>
                </a:solidFill>
              </a:rPr>
              <a:t>Phân mảnh dọc:</a:t>
            </a:r>
          </a:p>
          <a:p>
            <a:pPr marL="914400" lvl="1" indent="-457200">
              <a:lnSpc>
                <a:spcPct val="150000"/>
              </a:lnSpc>
              <a:buFont typeface="Courier New" panose="02070309020205020404" pitchFamily="49" charset="0"/>
              <a:buChar char="o"/>
            </a:pPr>
            <a:r>
              <a:rPr lang="en-US" sz="2800" i="1" smtClean="0">
                <a:solidFill>
                  <a:srgbClr val="7030A0"/>
                </a:solidFill>
              </a:rPr>
              <a:t>Quan hệ được chia thành các quan hệ nhỏ, theo chiều dọc, tạo ra các mảnh bao gồm các cột của quan hệ gốc.</a:t>
            </a:r>
          </a:p>
          <a:p>
            <a:pPr marL="914400" lvl="1" indent="-457200">
              <a:lnSpc>
                <a:spcPct val="150000"/>
              </a:lnSpc>
              <a:buFont typeface="Courier New" panose="02070309020205020404" pitchFamily="49" charset="0"/>
              <a:buChar char="o"/>
            </a:pPr>
            <a:r>
              <a:rPr lang="en-US" sz="2800" i="1" smtClean="0">
                <a:solidFill>
                  <a:srgbClr val="7030A0"/>
                </a:solidFill>
              </a:rPr>
              <a:t>Mỗi mảnh tương ứng với phép toán chiếu.</a:t>
            </a:r>
          </a:p>
        </p:txBody>
      </p:sp>
      <p:sp>
        <p:nvSpPr>
          <p:cNvPr id="6" name="TextBox 5"/>
          <p:cNvSpPr txBox="1"/>
          <p:nvPr/>
        </p:nvSpPr>
        <p:spPr>
          <a:xfrm>
            <a:off x="1130697" y="4745865"/>
            <a:ext cx="7329735" cy="1446550"/>
          </a:xfrm>
          <a:prstGeom prst="rect">
            <a:avLst/>
          </a:prstGeom>
          <a:noFill/>
        </p:spPr>
        <p:txBody>
          <a:bodyPr wrap="square" rtlCol="0">
            <a:spAutoFit/>
          </a:bodyPr>
          <a:lstStyle/>
          <a:p>
            <a:pPr marL="342900" indent="-342900">
              <a:buFont typeface="Wingdings" panose="05000000000000000000" pitchFamily="2" charset="2"/>
              <a:buChar char="Ø"/>
            </a:pPr>
            <a:r>
              <a:rPr lang="en-US" b="1" i="1" smtClean="0">
                <a:solidFill>
                  <a:schemeClr val="tx1"/>
                </a:solidFill>
              </a:rPr>
              <a:t>Ví dụ: </a:t>
            </a:r>
          </a:p>
          <a:p>
            <a:r>
              <a:rPr lang="en-US" b="1" i="1">
                <a:solidFill>
                  <a:schemeClr val="tx1"/>
                </a:solidFill>
              </a:rPr>
              <a:t> </a:t>
            </a:r>
            <a:r>
              <a:rPr lang="en-US" b="1" i="1" smtClean="0">
                <a:solidFill>
                  <a:schemeClr val="tx1"/>
                </a:solidFill>
              </a:rPr>
              <a:t>  		</a:t>
            </a:r>
            <a:r>
              <a:rPr lang="en-US" sz="2400" b="1" i="1" smtClean="0">
                <a:solidFill>
                  <a:schemeClr val="tx1"/>
                </a:solidFill>
              </a:rPr>
              <a:t>SV_ĐT  = </a:t>
            </a:r>
            <a:r>
              <a:rPr lang="en-US" sz="4400" b="1" i="1" smtClean="0">
                <a:solidFill>
                  <a:schemeClr val="tx1"/>
                </a:solidFill>
                <a:sym typeface="Symbol" panose="05050102010706020507" pitchFamily="18" charset="2"/>
              </a:rPr>
              <a:t></a:t>
            </a:r>
            <a:r>
              <a:rPr lang="en-US" sz="2400" b="1" i="1" smtClean="0">
                <a:solidFill>
                  <a:schemeClr val="tx1"/>
                </a:solidFill>
                <a:sym typeface="Symbol" panose="05050102010706020507" pitchFamily="18" charset="2"/>
              </a:rPr>
              <a:t> masv,hoten,diemtb</a:t>
            </a:r>
            <a:r>
              <a:rPr lang="en-US" sz="2400" b="1" i="1" baseline="-25000" smtClean="0">
                <a:solidFill>
                  <a:schemeClr val="tx1"/>
                </a:solidFill>
                <a:sym typeface="Symbol" panose="05050102010706020507" pitchFamily="18" charset="2"/>
              </a:rPr>
              <a:t>  </a:t>
            </a:r>
            <a:r>
              <a:rPr lang="en-US" sz="2400" b="1" i="1" smtClean="0">
                <a:solidFill>
                  <a:schemeClr val="tx1"/>
                </a:solidFill>
                <a:sym typeface="Symbol" panose="05050102010706020507" pitchFamily="18" charset="2"/>
              </a:rPr>
              <a:t>(SV)</a:t>
            </a:r>
          </a:p>
          <a:p>
            <a:r>
              <a:rPr lang="en-US" sz="2400" b="1" i="1" smtClean="0">
                <a:solidFill>
                  <a:schemeClr val="tx1"/>
                </a:solidFill>
              </a:rPr>
              <a:t>		</a:t>
            </a:r>
            <a:endParaRPr lang="en-US" sz="2400" b="1" i="1">
              <a:solidFill>
                <a:schemeClr val="tx1"/>
              </a:solidFill>
              <a:sym typeface="Symbol" panose="05050102010706020507" pitchFamily="18" charset="2"/>
            </a:endParaRPr>
          </a:p>
        </p:txBody>
      </p:sp>
    </p:spTree>
    <p:extLst>
      <p:ext uri="{BB962C8B-B14F-4D97-AF65-F5344CB8AC3E}">
        <p14:creationId xmlns:p14="http://schemas.microsoft.com/office/powerpoint/2010/main" val="2874841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2.3. </a:t>
            </a:r>
            <a:r>
              <a:rPr lang="en-US" b="1" i="1" smtClean="0"/>
              <a:t>Các kiểu phân mảnh các quan hệ </a:t>
            </a:r>
            <a:endParaRPr lang="en-US" sz="3200" i="1" dirty="0" smtClean="0"/>
          </a:p>
        </p:txBody>
      </p:sp>
      <p:sp>
        <p:nvSpPr>
          <p:cNvPr id="13" name="TextBox 12"/>
          <p:cNvSpPr txBox="1"/>
          <p:nvPr/>
        </p:nvSpPr>
        <p:spPr>
          <a:xfrm>
            <a:off x="539552" y="1426527"/>
            <a:ext cx="8280920" cy="2677656"/>
          </a:xfrm>
          <a:prstGeom prst="rect">
            <a:avLst/>
          </a:prstGeom>
          <a:noFill/>
          <a:effectLst>
            <a:glow rad="101600">
              <a:schemeClr val="accent1">
                <a:satMod val="175000"/>
                <a:alpha val="40000"/>
              </a:schemeClr>
            </a:glow>
          </a:effectLst>
        </p:spPr>
        <p:txBody>
          <a:bodyPr wrap="square" rtlCol="0">
            <a:spAutoFit/>
          </a:bodyPr>
          <a:lstStyle/>
          <a:p>
            <a:pPr marL="457200" indent="-457200">
              <a:lnSpc>
                <a:spcPct val="150000"/>
              </a:lnSpc>
              <a:buFont typeface="Wingdings" panose="05000000000000000000" pitchFamily="2" charset="2"/>
              <a:buChar char="§"/>
            </a:pPr>
            <a:r>
              <a:rPr lang="en-US" sz="2800" i="1" smtClean="0">
                <a:solidFill>
                  <a:srgbClr val="7030A0"/>
                </a:solidFill>
              </a:rPr>
              <a:t>Phân mảnh hỗn hợp:</a:t>
            </a:r>
          </a:p>
          <a:p>
            <a:pPr marL="914400" lvl="1" indent="-457200">
              <a:lnSpc>
                <a:spcPct val="150000"/>
              </a:lnSpc>
              <a:buFont typeface="Courier New" panose="02070309020205020404" pitchFamily="49" charset="0"/>
              <a:buChar char="o"/>
            </a:pPr>
            <a:r>
              <a:rPr lang="en-US" sz="2800" i="1" smtClean="0">
                <a:solidFill>
                  <a:srgbClr val="7030A0"/>
                </a:solidFill>
              </a:rPr>
              <a:t>Quá trình phân mảnh có thể là chuỗi liên tiếp</a:t>
            </a:r>
          </a:p>
          <a:p>
            <a:pPr marL="914400" lvl="1" indent="-457200">
              <a:lnSpc>
                <a:spcPct val="150000"/>
              </a:lnSpc>
              <a:buFont typeface="Courier New" panose="02070309020205020404" pitchFamily="49" charset="0"/>
              <a:buChar char="o"/>
            </a:pPr>
            <a:r>
              <a:rPr lang="en-US" sz="2800" i="1" smtClean="0">
                <a:solidFill>
                  <a:srgbClr val="7030A0"/>
                </a:solidFill>
              </a:rPr>
              <a:t>Trên chuỗi phân mảnh có thể kết hợp cả phân mảnh ngang và dọc </a:t>
            </a:r>
            <a:r>
              <a:rPr lang="en-US" sz="2800" i="1" smtClean="0">
                <a:solidFill>
                  <a:srgbClr val="7030A0"/>
                </a:solidFill>
                <a:sym typeface="Symbol" panose="05050102010706020507" pitchFamily="18" charset="2"/>
              </a:rPr>
              <a:t></a:t>
            </a:r>
            <a:r>
              <a:rPr lang="en-US" sz="2800" i="1" smtClean="0">
                <a:solidFill>
                  <a:srgbClr val="7030A0"/>
                </a:solidFill>
              </a:rPr>
              <a:t> phân mảnh hỗn hợp</a:t>
            </a:r>
          </a:p>
        </p:txBody>
      </p:sp>
    </p:spTree>
    <p:extLst>
      <p:ext uri="{BB962C8B-B14F-4D97-AF65-F5344CB8AC3E}">
        <p14:creationId xmlns:p14="http://schemas.microsoft.com/office/powerpoint/2010/main" val="331185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6147" name="Rectangle 3"/>
          <p:cNvSpPr>
            <a:spLocks noGrp="1" noChangeArrowheads="1"/>
          </p:cNvSpPr>
          <p:nvPr>
            <p:ph idx="1"/>
          </p:nvPr>
        </p:nvSpPr>
        <p:spPr/>
        <p:txBody>
          <a:bodyPr/>
          <a:lstStyle/>
          <a:p>
            <a:pPr>
              <a:buFont typeface="Wingdings" panose="05000000000000000000" pitchFamily="2" charset="2"/>
              <a:buChar char="v"/>
            </a:pPr>
            <a:r>
              <a:rPr lang="en-US" smtClean="0"/>
              <a:t>Bài toán thiết kế phân tán:</a:t>
            </a:r>
          </a:p>
          <a:p>
            <a:pPr lvl="1">
              <a:lnSpc>
                <a:spcPct val="150000"/>
              </a:lnSpc>
            </a:pPr>
            <a:r>
              <a:rPr lang="en-US" i="1" smtClean="0"/>
              <a:t>Quyết định lược đồ tổng thể và chức năng</a:t>
            </a:r>
          </a:p>
          <a:p>
            <a:pPr lvl="1">
              <a:lnSpc>
                <a:spcPct val="150000"/>
              </a:lnSpc>
            </a:pPr>
            <a:r>
              <a:rPr lang="en-US" smtClean="0"/>
              <a:t>Quyết định vị trí sẽ đặt của dữ liệu và  chương trình tại các site của mạng máy tính.</a:t>
            </a:r>
          </a:p>
          <a:p>
            <a:pPr lvl="3" indent="-252000">
              <a:buFont typeface="Courier New" panose="02070309020205020404" pitchFamily="49" charset="0"/>
              <a:buChar char="o"/>
            </a:pPr>
            <a:r>
              <a:rPr lang="en-US" sz="2800" smtClean="0">
                <a:solidFill>
                  <a:schemeClr val="tx1"/>
                </a:solidFill>
              </a:rPr>
              <a:t>Sự phân tán dữ liệu</a:t>
            </a:r>
          </a:p>
          <a:p>
            <a:pPr lvl="3" indent="-252000">
              <a:buFont typeface="Courier New" panose="02070309020205020404" pitchFamily="49" charset="0"/>
              <a:buChar char="o"/>
            </a:pPr>
            <a:r>
              <a:rPr lang="en-US" sz="2800" smtClean="0">
                <a:solidFill>
                  <a:schemeClr val="tx1"/>
                </a:solidFill>
              </a:rPr>
              <a:t>Sự phân tán của  phần mềm HQTCSDL </a:t>
            </a:r>
          </a:p>
          <a:p>
            <a:pPr lvl="3" indent="-252000">
              <a:buFont typeface="Courier New" panose="02070309020205020404" pitchFamily="49" charset="0"/>
              <a:buChar char="o"/>
            </a:pPr>
            <a:r>
              <a:rPr lang="en-US" sz="2800" smtClean="0">
                <a:solidFill>
                  <a:schemeClr val="tx1"/>
                </a:solidFill>
              </a:rPr>
              <a:t>Sự phân tán của chương trình ứng dụng thực hiện trên CSDL</a:t>
            </a:r>
          </a:p>
        </p:txBody>
      </p:sp>
    </p:spTree>
    <p:extLst>
      <p:ext uri="{BB962C8B-B14F-4D97-AF65-F5344CB8AC3E}">
        <p14:creationId xmlns:p14="http://schemas.microsoft.com/office/powerpoint/2010/main" val="2790778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4049" y="649288"/>
            <a:ext cx="8824913" cy="718591"/>
          </a:xfrm>
        </p:spPr>
        <p:txBody>
          <a:bodyPr/>
          <a:lstStyle/>
          <a:p>
            <a:pPr marL="91440" indent="0">
              <a:lnSpc>
                <a:spcPct val="100000"/>
              </a:lnSpc>
              <a:spcBef>
                <a:spcPts val="0"/>
              </a:spcBef>
              <a:spcAft>
                <a:spcPts val="0"/>
              </a:spcAft>
              <a:buNone/>
            </a:pPr>
            <a:r>
              <a:rPr lang="en-US" sz="3200" smtClean="0"/>
              <a:t>2.4. </a:t>
            </a:r>
            <a:r>
              <a:rPr lang="en-US" sz="3200" i="1" smtClean="0"/>
              <a:t>M</a:t>
            </a:r>
            <a:r>
              <a:rPr lang="en-US" b="1" i="1" smtClean="0"/>
              <a:t>ức độ phân mảnh</a:t>
            </a:r>
            <a:endParaRPr lang="en-US" sz="3200" i="1" dirty="0" smtClean="0"/>
          </a:p>
        </p:txBody>
      </p:sp>
      <p:sp>
        <p:nvSpPr>
          <p:cNvPr id="13" name="TextBox 12"/>
          <p:cNvSpPr txBox="1"/>
          <p:nvPr/>
        </p:nvSpPr>
        <p:spPr>
          <a:xfrm>
            <a:off x="611560" y="1208762"/>
            <a:ext cx="8280920" cy="2031325"/>
          </a:xfrm>
          <a:prstGeom prst="rect">
            <a:avLst/>
          </a:prstGeom>
          <a:noFill/>
          <a:effectLst>
            <a:glow rad="101600">
              <a:schemeClr val="accent1">
                <a:satMod val="175000"/>
                <a:alpha val="40000"/>
              </a:schemeClr>
            </a:glow>
          </a:effectLst>
        </p:spPr>
        <p:txBody>
          <a:bodyPr wrap="square" rtlCol="0">
            <a:spAutoFit/>
          </a:bodyPr>
          <a:lstStyle/>
          <a:p>
            <a:pPr marL="457200" indent="-457200">
              <a:lnSpc>
                <a:spcPct val="150000"/>
              </a:lnSpc>
              <a:buFont typeface="Wingdings" panose="05000000000000000000" pitchFamily="2" charset="2"/>
              <a:buChar char="§"/>
            </a:pPr>
            <a:r>
              <a:rPr lang="en-US" sz="2800" i="1" smtClean="0">
                <a:solidFill>
                  <a:srgbClr val="7030A0"/>
                </a:solidFill>
              </a:rPr>
              <a:t>Phân mảnh ít nhất: Toàn bộ quan hệ là 1 mảnh</a:t>
            </a:r>
          </a:p>
          <a:p>
            <a:pPr marL="457200" indent="-457200">
              <a:lnSpc>
                <a:spcPct val="150000"/>
              </a:lnSpc>
              <a:buFont typeface="Wingdings" panose="05000000000000000000" pitchFamily="2" charset="2"/>
              <a:buChar char="§"/>
            </a:pPr>
            <a:r>
              <a:rPr lang="en-US" sz="2800" i="1" smtClean="0">
                <a:solidFill>
                  <a:srgbClr val="7030A0"/>
                </a:solidFill>
              </a:rPr>
              <a:t>Phân mảnh nhiều nhất: Từng bộ (hay từng thuộc tính) là 1 mảnh</a:t>
            </a:r>
          </a:p>
        </p:txBody>
      </p:sp>
      <p:sp>
        <p:nvSpPr>
          <p:cNvPr id="6" name="TextBox 5"/>
          <p:cNvSpPr txBox="1"/>
          <p:nvPr/>
        </p:nvSpPr>
        <p:spPr>
          <a:xfrm>
            <a:off x="743539" y="3568728"/>
            <a:ext cx="8148941" cy="461665"/>
          </a:xfrm>
          <a:prstGeom prst="rect">
            <a:avLst/>
          </a:prstGeom>
          <a:noFill/>
        </p:spPr>
        <p:txBody>
          <a:bodyPr wrap="square" rtlCol="0">
            <a:spAutoFit/>
          </a:bodyPr>
          <a:lstStyle/>
          <a:p>
            <a:r>
              <a:rPr lang="en-US" sz="2400" b="1" smtClean="0">
                <a:solidFill>
                  <a:schemeClr val="tx1"/>
                </a:solidFill>
                <a:sym typeface="Symbol" panose="05050102010706020507" pitchFamily="18" charset="2"/>
              </a:rPr>
              <a:t>Khối phân mảnh quá lớn hay quá nhỏ đều có nhiều bất lợi!!</a:t>
            </a:r>
            <a:endParaRPr lang="en-US" sz="2400" b="1">
              <a:solidFill>
                <a:schemeClr val="tx1"/>
              </a:solidFill>
              <a:sym typeface="Symbol" panose="05050102010706020507" pitchFamily="18" charset="2"/>
            </a:endParaRPr>
          </a:p>
        </p:txBody>
      </p:sp>
      <p:sp>
        <p:nvSpPr>
          <p:cNvPr id="7" name="TextBox 6"/>
          <p:cNvSpPr txBox="1"/>
          <p:nvPr/>
        </p:nvSpPr>
        <p:spPr>
          <a:xfrm>
            <a:off x="1592730" y="4608239"/>
            <a:ext cx="5988701" cy="1307537"/>
          </a:xfrm>
          <a:prstGeom prst="rect">
            <a:avLst/>
          </a:prstGeom>
          <a:noFill/>
        </p:spPr>
        <p:txBody>
          <a:bodyPr wrap="square" rtlCol="0">
            <a:spAutoFit/>
          </a:bodyPr>
          <a:lstStyle/>
          <a:p>
            <a:pPr>
              <a:lnSpc>
                <a:spcPct val="150000"/>
              </a:lnSpc>
            </a:pPr>
            <a:r>
              <a:rPr lang="en-US" sz="2400" b="1" smtClean="0">
                <a:solidFill>
                  <a:schemeClr val="tx1"/>
                </a:solidFill>
                <a:sym typeface="Symbol" panose="05050102010706020507" pitchFamily="18" charset="2"/>
              </a:rPr>
              <a:t> </a:t>
            </a:r>
            <a:r>
              <a:rPr lang="en-US" sz="2800" b="1" smtClean="0">
                <a:solidFill>
                  <a:srgbClr val="000099"/>
                </a:solidFill>
                <a:sym typeface="Symbol" panose="05050102010706020507" pitchFamily="18" charset="2"/>
              </a:rPr>
              <a:t>Việc phân mảnh cần xác định mức độ phân mảnh phù hợp</a:t>
            </a:r>
            <a:endParaRPr lang="en-US" sz="2800" b="1">
              <a:solidFill>
                <a:srgbClr val="000099"/>
              </a:solidFill>
              <a:sym typeface="Symbol" panose="05050102010706020507" pitchFamily="18" charset="2"/>
            </a:endParaRPr>
          </a:p>
        </p:txBody>
      </p:sp>
    </p:spTree>
    <p:extLst>
      <p:ext uri="{BB962C8B-B14F-4D97-AF65-F5344CB8AC3E}">
        <p14:creationId xmlns:p14="http://schemas.microsoft.com/office/powerpoint/2010/main" val="22358549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85146"/>
            <a:ext cx="8824913" cy="718591"/>
          </a:xfrm>
        </p:spPr>
        <p:txBody>
          <a:bodyPr/>
          <a:lstStyle/>
          <a:p>
            <a:pPr marL="91440" indent="0">
              <a:lnSpc>
                <a:spcPct val="100000"/>
              </a:lnSpc>
              <a:spcBef>
                <a:spcPts val="0"/>
              </a:spcBef>
              <a:spcAft>
                <a:spcPts val="0"/>
              </a:spcAft>
              <a:buNone/>
            </a:pPr>
            <a:r>
              <a:rPr lang="en-US" smtClean="0"/>
              <a:t>2.4. </a:t>
            </a:r>
            <a:r>
              <a:rPr lang="en-US" b="1" i="1" smtClean="0"/>
              <a:t>Tính đúng đắn của phân mảnh</a:t>
            </a:r>
            <a:endParaRPr lang="en-US" b="1" i="1" dirty="0" smtClean="0"/>
          </a:p>
        </p:txBody>
      </p:sp>
      <p:sp>
        <p:nvSpPr>
          <p:cNvPr id="13" name="TextBox 12"/>
          <p:cNvSpPr txBox="1"/>
          <p:nvPr/>
        </p:nvSpPr>
        <p:spPr>
          <a:xfrm>
            <a:off x="271996" y="1401180"/>
            <a:ext cx="8280920" cy="2123658"/>
          </a:xfrm>
          <a:prstGeom prst="rect">
            <a:avLst/>
          </a:prstGeom>
          <a:noFill/>
          <a:effectLst>
            <a:glow rad="101600">
              <a:schemeClr val="accent1">
                <a:satMod val="175000"/>
                <a:alpha val="40000"/>
              </a:schemeClr>
            </a:glow>
          </a:effectLst>
        </p:spPr>
        <p:txBody>
          <a:bodyPr wrap="square" rtlCol="0">
            <a:spAutoFit/>
          </a:bodyPr>
          <a:lstStyle/>
          <a:p>
            <a:pPr marL="342900" indent="-342900">
              <a:buFont typeface="Wingdings" panose="05000000000000000000" pitchFamily="2" charset="2"/>
              <a:buChar char="q"/>
            </a:pPr>
            <a:r>
              <a:rPr lang="en-US" sz="2400" b="1" i="1" smtClean="0">
                <a:solidFill>
                  <a:srgbClr val="000099"/>
                </a:solidFill>
              </a:rPr>
              <a:t>Tính đầy đủ</a:t>
            </a:r>
            <a:r>
              <a:rPr lang="en-US" sz="2400" smtClean="0">
                <a:solidFill>
                  <a:srgbClr val="000099"/>
                </a:solidFill>
              </a:rPr>
              <a:t>: </a:t>
            </a:r>
          </a:p>
          <a:p>
            <a:pPr>
              <a:lnSpc>
                <a:spcPct val="150000"/>
              </a:lnSpc>
            </a:pPr>
            <a:r>
              <a:rPr lang="en-US" sz="2400" smtClean="0">
                <a:solidFill>
                  <a:srgbClr val="000099"/>
                </a:solidFill>
              </a:rPr>
              <a:t>Thao tác Phân mảnh quan </a:t>
            </a:r>
            <a:r>
              <a:rPr lang="en-US" sz="2400">
                <a:solidFill>
                  <a:srgbClr val="000099"/>
                </a:solidFill>
              </a:rPr>
              <a:t>hệ R </a:t>
            </a:r>
            <a:r>
              <a:rPr lang="en-US" sz="2400" smtClean="0">
                <a:solidFill>
                  <a:srgbClr val="000099"/>
                </a:solidFill>
              </a:rPr>
              <a:t>thành các quan hệ (mảnh) R</a:t>
            </a:r>
            <a:r>
              <a:rPr lang="en-US" sz="2400" baseline="-25000" smtClean="0">
                <a:solidFill>
                  <a:srgbClr val="000099"/>
                </a:solidFill>
              </a:rPr>
              <a:t>1</a:t>
            </a:r>
            <a:r>
              <a:rPr lang="en-US" sz="2400">
                <a:solidFill>
                  <a:srgbClr val="000099"/>
                </a:solidFill>
              </a:rPr>
              <a:t>, R</a:t>
            </a:r>
            <a:r>
              <a:rPr lang="en-US" sz="2400" baseline="-25000">
                <a:solidFill>
                  <a:srgbClr val="000099"/>
                </a:solidFill>
              </a:rPr>
              <a:t>2</a:t>
            </a:r>
            <a:r>
              <a:rPr lang="en-US" sz="2400">
                <a:solidFill>
                  <a:srgbClr val="000099"/>
                </a:solidFill>
              </a:rPr>
              <a:t>, ..., R</a:t>
            </a:r>
            <a:r>
              <a:rPr lang="en-US" sz="2400" baseline="-25000">
                <a:solidFill>
                  <a:srgbClr val="000099"/>
                </a:solidFill>
              </a:rPr>
              <a:t>n</a:t>
            </a:r>
            <a:r>
              <a:rPr lang="en-US" sz="2400">
                <a:solidFill>
                  <a:srgbClr val="000099"/>
                </a:solidFill>
              </a:rPr>
              <a:t> </a:t>
            </a:r>
            <a:r>
              <a:rPr lang="en-US" sz="2400" smtClean="0">
                <a:solidFill>
                  <a:srgbClr val="000099"/>
                </a:solidFill>
              </a:rPr>
              <a:t> được gọi là đầy đủ khi và chỉ khi mỗi phần tử dữ liệu của R đều thuộc vào một mảnh R</a:t>
            </a:r>
            <a:r>
              <a:rPr lang="en-US" sz="2400" baseline="-25000" smtClean="0">
                <a:solidFill>
                  <a:srgbClr val="000099"/>
                </a:solidFill>
              </a:rPr>
              <a:t>i </a:t>
            </a:r>
            <a:r>
              <a:rPr lang="en-US" sz="2400" smtClean="0">
                <a:solidFill>
                  <a:srgbClr val="000099"/>
                </a:solidFill>
              </a:rPr>
              <a:t>nào đó</a:t>
            </a:r>
            <a:endParaRPr lang="en-US" sz="2400" dirty="0">
              <a:solidFill>
                <a:srgbClr val="000099"/>
              </a:solidFill>
            </a:endParaRPr>
          </a:p>
        </p:txBody>
      </p:sp>
      <p:sp>
        <p:nvSpPr>
          <p:cNvPr id="7" name="TextBox 6"/>
          <p:cNvSpPr txBox="1"/>
          <p:nvPr/>
        </p:nvSpPr>
        <p:spPr>
          <a:xfrm>
            <a:off x="271996" y="4752255"/>
            <a:ext cx="8013364" cy="1200329"/>
          </a:xfrm>
          <a:prstGeom prst="rect">
            <a:avLst/>
          </a:prstGeom>
          <a:noFill/>
        </p:spPr>
        <p:txBody>
          <a:bodyPr wrap="square" rtlCol="0">
            <a:spAutoFit/>
          </a:bodyPr>
          <a:lstStyle/>
          <a:p>
            <a:pPr>
              <a:lnSpc>
                <a:spcPct val="150000"/>
              </a:lnSpc>
            </a:pPr>
            <a:r>
              <a:rPr lang="en-US" sz="2400" i="1" smtClean="0">
                <a:solidFill>
                  <a:schemeClr val="tx1"/>
                </a:solidFill>
                <a:sym typeface="Symbol" panose="05050102010706020507" pitchFamily="18" charset="2"/>
              </a:rPr>
              <a:t>Phần tử dữ liệu t là bộ (nếu phân mảnh ngang), thuộc tính (nếu phân mảnh dọc)</a:t>
            </a:r>
            <a:endParaRPr lang="en-US" sz="2800" i="1">
              <a:solidFill>
                <a:srgbClr val="000099"/>
              </a:solidFill>
              <a:sym typeface="Symbol" panose="05050102010706020507" pitchFamily="18" charset="2"/>
            </a:endParaRPr>
          </a:p>
        </p:txBody>
      </p:sp>
      <p:sp>
        <p:nvSpPr>
          <p:cNvPr id="8" name="TextBox 7"/>
          <p:cNvSpPr txBox="1"/>
          <p:nvPr/>
        </p:nvSpPr>
        <p:spPr>
          <a:xfrm>
            <a:off x="271996" y="3741394"/>
            <a:ext cx="8013364" cy="578813"/>
          </a:xfrm>
          <a:prstGeom prst="rect">
            <a:avLst/>
          </a:prstGeom>
          <a:noFill/>
        </p:spPr>
        <p:txBody>
          <a:bodyPr wrap="square" rtlCol="0">
            <a:spAutoFit/>
          </a:bodyPr>
          <a:lstStyle/>
          <a:p>
            <a:pPr>
              <a:lnSpc>
                <a:spcPct val="150000"/>
              </a:lnSpc>
            </a:pPr>
            <a:r>
              <a:rPr lang="en-US" sz="2400" i="1">
                <a:solidFill>
                  <a:schemeClr val="tx1"/>
                </a:solidFill>
                <a:sym typeface="Symbol" panose="05050102010706020507" pitchFamily="18" charset="2"/>
              </a:rPr>
              <a:t>Tức là: </a:t>
            </a:r>
            <a:r>
              <a:rPr lang="en-US" sz="2400" b="1" i="1">
                <a:solidFill>
                  <a:schemeClr val="tx1"/>
                </a:solidFill>
                <a:sym typeface="Symbol" panose="05050102010706020507" pitchFamily="18" charset="2"/>
              </a:rPr>
              <a:t> t  R thì   R</a:t>
            </a:r>
            <a:r>
              <a:rPr lang="en-US" sz="2400" b="1" i="1" baseline="-25000">
                <a:solidFill>
                  <a:schemeClr val="tx1"/>
                </a:solidFill>
                <a:sym typeface="Symbol" panose="05050102010706020507" pitchFamily="18" charset="2"/>
              </a:rPr>
              <a:t>i</a:t>
            </a:r>
            <a:r>
              <a:rPr lang="en-US" sz="2400" b="1" i="1">
                <a:solidFill>
                  <a:schemeClr val="tx1"/>
                </a:solidFill>
                <a:sym typeface="Symbol" panose="05050102010706020507" pitchFamily="18" charset="2"/>
              </a:rPr>
              <a:t> để t  </a:t>
            </a:r>
            <a:r>
              <a:rPr lang="en-US" sz="2400" b="1" i="1" smtClean="0">
                <a:solidFill>
                  <a:schemeClr val="tx1"/>
                </a:solidFill>
                <a:sym typeface="Symbol" panose="05050102010706020507" pitchFamily="18" charset="2"/>
              </a:rPr>
              <a:t> R</a:t>
            </a:r>
            <a:r>
              <a:rPr lang="en-US" sz="2400" b="1" i="1" baseline="-25000" smtClean="0">
                <a:solidFill>
                  <a:schemeClr val="tx1"/>
                </a:solidFill>
                <a:sym typeface="Symbol" panose="05050102010706020507" pitchFamily="18" charset="2"/>
              </a:rPr>
              <a:t>i</a:t>
            </a:r>
            <a:endParaRPr lang="en-US" sz="2800" b="1" i="1" baseline="-25000">
              <a:solidFill>
                <a:srgbClr val="000099"/>
              </a:solidFill>
              <a:sym typeface="Symbol" panose="05050102010706020507" pitchFamily="18" charset="2"/>
            </a:endParaRPr>
          </a:p>
        </p:txBody>
      </p:sp>
    </p:spTree>
    <p:extLst>
      <p:ext uri="{BB962C8B-B14F-4D97-AF65-F5344CB8AC3E}">
        <p14:creationId xmlns:p14="http://schemas.microsoft.com/office/powerpoint/2010/main" val="32917311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85146"/>
            <a:ext cx="8824913" cy="718591"/>
          </a:xfrm>
        </p:spPr>
        <p:txBody>
          <a:bodyPr/>
          <a:lstStyle/>
          <a:p>
            <a:pPr marL="91440" indent="0">
              <a:lnSpc>
                <a:spcPct val="100000"/>
              </a:lnSpc>
              <a:spcBef>
                <a:spcPts val="0"/>
              </a:spcBef>
              <a:spcAft>
                <a:spcPts val="0"/>
              </a:spcAft>
              <a:buNone/>
            </a:pPr>
            <a:r>
              <a:rPr lang="en-US" smtClean="0"/>
              <a:t>2.4. </a:t>
            </a:r>
            <a:r>
              <a:rPr lang="en-US" b="1" i="1" smtClean="0"/>
              <a:t>Tính đúng đắn của phân mảnh</a:t>
            </a:r>
            <a:endParaRPr lang="en-US" b="1" i="1" dirty="0" smtClean="0"/>
          </a:p>
        </p:txBody>
      </p:sp>
      <p:sp>
        <p:nvSpPr>
          <p:cNvPr id="13" name="TextBox 12"/>
          <p:cNvSpPr txBox="1"/>
          <p:nvPr/>
        </p:nvSpPr>
        <p:spPr>
          <a:xfrm>
            <a:off x="271996" y="1401180"/>
            <a:ext cx="8280920" cy="1754326"/>
          </a:xfrm>
          <a:prstGeom prst="rect">
            <a:avLst/>
          </a:prstGeom>
          <a:noFill/>
          <a:effectLst>
            <a:glow rad="101600">
              <a:schemeClr val="accent1">
                <a:satMod val="175000"/>
                <a:alpha val="40000"/>
              </a:schemeClr>
            </a:glow>
          </a:effectLst>
        </p:spPr>
        <p:txBody>
          <a:bodyPr wrap="square" rtlCol="0">
            <a:spAutoFit/>
          </a:bodyPr>
          <a:lstStyle/>
          <a:p>
            <a:pPr marL="342900" indent="-342900">
              <a:buFont typeface="Wingdings" panose="05000000000000000000" pitchFamily="2" charset="2"/>
              <a:buChar char="q"/>
            </a:pPr>
            <a:r>
              <a:rPr lang="en-US" sz="2400" b="1" i="1" smtClean="0">
                <a:solidFill>
                  <a:srgbClr val="000099"/>
                </a:solidFill>
              </a:rPr>
              <a:t>Tính tái tạo (tính khôi phục lại)</a:t>
            </a:r>
            <a:r>
              <a:rPr lang="en-US" sz="2400" smtClean="0">
                <a:solidFill>
                  <a:srgbClr val="000099"/>
                </a:solidFill>
              </a:rPr>
              <a:t>: </a:t>
            </a:r>
          </a:p>
          <a:p>
            <a:pPr lvl="1"/>
            <a:r>
              <a:rPr lang="en-US" sz="2800" smtClean="0">
                <a:solidFill>
                  <a:srgbClr val="000099"/>
                </a:solidFill>
              </a:rPr>
              <a:t>Thao tác Phân mảnh quan </a:t>
            </a:r>
            <a:r>
              <a:rPr lang="en-US" sz="2800">
                <a:solidFill>
                  <a:srgbClr val="000099"/>
                </a:solidFill>
              </a:rPr>
              <a:t>hệ R </a:t>
            </a:r>
            <a:r>
              <a:rPr lang="en-US" sz="2800" smtClean="0">
                <a:solidFill>
                  <a:srgbClr val="000099"/>
                </a:solidFill>
              </a:rPr>
              <a:t>thành các quan hệ (mảnh) R</a:t>
            </a:r>
            <a:r>
              <a:rPr lang="en-US" sz="2800" baseline="-25000" smtClean="0">
                <a:solidFill>
                  <a:srgbClr val="000099"/>
                </a:solidFill>
              </a:rPr>
              <a:t>1</a:t>
            </a:r>
            <a:r>
              <a:rPr lang="en-US" sz="2800">
                <a:solidFill>
                  <a:srgbClr val="000099"/>
                </a:solidFill>
              </a:rPr>
              <a:t>, R</a:t>
            </a:r>
            <a:r>
              <a:rPr lang="en-US" sz="2800" baseline="-25000">
                <a:solidFill>
                  <a:srgbClr val="000099"/>
                </a:solidFill>
              </a:rPr>
              <a:t>2</a:t>
            </a:r>
            <a:r>
              <a:rPr lang="en-US" sz="2800">
                <a:solidFill>
                  <a:srgbClr val="000099"/>
                </a:solidFill>
              </a:rPr>
              <a:t>, ..., </a:t>
            </a:r>
            <a:r>
              <a:rPr lang="en-US" sz="2800" smtClean="0">
                <a:solidFill>
                  <a:srgbClr val="000099"/>
                </a:solidFill>
              </a:rPr>
              <a:t>R</a:t>
            </a:r>
            <a:r>
              <a:rPr lang="en-US" sz="2800" baseline="-25000" smtClean="0">
                <a:solidFill>
                  <a:srgbClr val="000099"/>
                </a:solidFill>
              </a:rPr>
              <a:t>n</a:t>
            </a:r>
            <a:r>
              <a:rPr lang="en-US" sz="2800" smtClean="0">
                <a:solidFill>
                  <a:srgbClr val="000099"/>
                </a:solidFill>
              </a:rPr>
              <a:t>thì phải tồn tại phép toán hợp quan hệ ∇ sao cho:  R </a:t>
            </a:r>
            <a:r>
              <a:rPr lang="en-US" sz="2800">
                <a:solidFill>
                  <a:srgbClr val="000099"/>
                </a:solidFill>
              </a:rPr>
              <a:t>= ∇</a:t>
            </a:r>
            <a:r>
              <a:rPr lang="en-US" sz="2800" baseline="-25000">
                <a:solidFill>
                  <a:srgbClr val="000099"/>
                </a:solidFill>
              </a:rPr>
              <a:t>1≤i≤</a:t>
            </a:r>
            <a:r>
              <a:rPr lang="en-US" sz="2800" baseline="-25000" smtClean="0">
                <a:solidFill>
                  <a:srgbClr val="000099"/>
                </a:solidFill>
              </a:rPr>
              <a:t>n</a:t>
            </a:r>
            <a:r>
              <a:rPr lang="en-US" sz="2800" smtClean="0">
                <a:solidFill>
                  <a:srgbClr val="000099"/>
                </a:solidFill>
              </a:rPr>
              <a:t>R</a:t>
            </a:r>
            <a:r>
              <a:rPr lang="en-US" sz="2800" baseline="-25000" smtClean="0">
                <a:solidFill>
                  <a:srgbClr val="000099"/>
                </a:solidFill>
              </a:rPr>
              <a:t>i</a:t>
            </a:r>
            <a:endParaRPr lang="en-US" sz="2800" baseline="-25000">
              <a:solidFill>
                <a:srgbClr val="000099"/>
              </a:solidFill>
            </a:endParaRPr>
          </a:p>
        </p:txBody>
      </p:sp>
      <p:sp>
        <p:nvSpPr>
          <p:cNvPr id="7" name="TextBox 6"/>
          <p:cNvSpPr txBox="1"/>
          <p:nvPr/>
        </p:nvSpPr>
        <p:spPr>
          <a:xfrm>
            <a:off x="558262" y="4464223"/>
            <a:ext cx="8013364" cy="1477328"/>
          </a:xfrm>
          <a:prstGeom prst="rect">
            <a:avLst/>
          </a:prstGeom>
          <a:noFill/>
        </p:spPr>
        <p:txBody>
          <a:bodyPr wrap="square" rtlCol="0">
            <a:spAutoFit/>
          </a:bodyPr>
          <a:lstStyle/>
          <a:p>
            <a:pPr>
              <a:lnSpc>
                <a:spcPct val="150000"/>
              </a:lnSpc>
            </a:pPr>
            <a:r>
              <a:rPr lang="en-US" i="1" smtClean="0">
                <a:solidFill>
                  <a:srgbClr val="000099"/>
                </a:solidFill>
                <a:sym typeface="Symbol" panose="05050102010706020507" pitchFamily="18" charset="2"/>
              </a:rPr>
              <a:t>Phép toán </a:t>
            </a:r>
            <a:r>
              <a:rPr lang="en-US" smtClean="0">
                <a:solidFill>
                  <a:srgbClr val="000099"/>
                </a:solidFill>
              </a:rPr>
              <a:t>∇:</a:t>
            </a:r>
          </a:p>
          <a:p>
            <a:pPr marL="800100" lvl="1" indent="-342900">
              <a:lnSpc>
                <a:spcPct val="150000"/>
              </a:lnSpc>
              <a:buFont typeface="Wingdings" panose="05000000000000000000" pitchFamily="2" charset="2"/>
              <a:buChar char="ü"/>
            </a:pPr>
            <a:r>
              <a:rPr lang="en-US" smtClean="0">
                <a:solidFill>
                  <a:srgbClr val="000099"/>
                </a:solidFill>
              </a:rPr>
              <a:t>Phép toán Kết nối (với phân đoạn dọc), </a:t>
            </a:r>
          </a:p>
          <a:p>
            <a:pPr marL="800100" lvl="1" indent="-342900">
              <a:lnSpc>
                <a:spcPct val="150000"/>
              </a:lnSpc>
              <a:buFont typeface="Wingdings" panose="05000000000000000000" pitchFamily="2" charset="2"/>
              <a:buChar char="ü"/>
            </a:pPr>
            <a:r>
              <a:rPr lang="en-US">
                <a:solidFill>
                  <a:srgbClr val="000099"/>
                </a:solidFill>
              </a:rPr>
              <a:t>Phép toán </a:t>
            </a:r>
            <a:r>
              <a:rPr lang="en-US" smtClean="0">
                <a:solidFill>
                  <a:srgbClr val="000099"/>
                </a:solidFill>
              </a:rPr>
              <a:t>Hợp trong trường hợp phân đoạn ngang</a:t>
            </a:r>
            <a:endParaRPr lang="en-US" i="1">
              <a:solidFill>
                <a:srgbClr val="000099"/>
              </a:solidFill>
              <a:sym typeface="Symbol" panose="05050102010706020507" pitchFamily="18" charset="2"/>
            </a:endParaRPr>
          </a:p>
        </p:txBody>
      </p:sp>
      <p:sp>
        <p:nvSpPr>
          <p:cNvPr id="8" name="TextBox 7"/>
          <p:cNvSpPr txBox="1"/>
          <p:nvPr/>
        </p:nvSpPr>
        <p:spPr>
          <a:xfrm>
            <a:off x="580399" y="3384103"/>
            <a:ext cx="8013364" cy="646331"/>
          </a:xfrm>
          <a:prstGeom prst="rect">
            <a:avLst/>
          </a:prstGeom>
          <a:noFill/>
        </p:spPr>
        <p:txBody>
          <a:bodyPr wrap="square" rtlCol="0">
            <a:spAutoFit/>
          </a:bodyPr>
          <a:lstStyle/>
          <a:p>
            <a:pPr>
              <a:lnSpc>
                <a:spcPct val="150000"/>
              </a:lnSpc>
            </a:pPr>
            <a:r>
              <a:rPr lang="en-US" sz="2400" i="1">
                <a:solidFill>
                  <a:schemeClr val="tx1"/>
                </a:solidFill>
                <a:sym typeface="Symbol" panose="05050102010706020507" pitchFamily="18" charset="2"/>
              </a:rPr>
              <a:t>Tức </a:t>
            </a:r>
            <a:r>
              <a:rPr lang="en-US" sz="2400" i="1" smtClean="0">
                <a:solidFill>
                  <a:schemeClr val="tx1"/>
                </a:solidFill>
                <a:sym typeface="Symbol" panose="05050102010706020507" pitchFamily="18" charset="2"/>
              </a:rPr>
              <a:t>là có thể khôi phục đầy đủ R từ các mảnh</a:t>
            </a:r>
            <a:r>
              <a:rPr lang="en-US" sz="2400" b="1" i="1" smtClean="0">
                <a:solidFill>
                  <a:schemeClr val="tx1"/>
                </a:solidFill>
                <a:sym typeface="Symbol" panose="05050102010706020507" pitchFamily="18" charset="2"/>
              </a:rPr>
              <a:t>  R</a:t>
            </a:r>
            <a:r>
              <a:rPr lang="en-US" sz="2400" b="1" i="1" baseline="-25000" smtClean="0">
                <a:solidFill>
                  <a:schemeClr val="tx1"/>
                </a:solidFill>
                <a:sym typeface="Symbol" panose="05050102010706020507" pitchFamily="18" charset="2"/>
              </a:rPr>
              <a:t>i</a:t>
            </a:r>
            <a:endParaRPr lang="en-US" sz="2800" b="1" i="1" baseline="-25000">
              <a:solidFill>
                <a:srgbClr val="000099"/>
              </a:solidFill>
              <a:sym typeface="Symbol" panose="05050102010706020507" pitchFamily="18" charset="2"/>
            </a:endParaRPr>
          </a:p>
        </p:txBody>
      </p:sp>
    </p:spTree>
    <p:extLst>
      <p:ext uri="{BB962C8B-B14F-4D97-AF65-F5344CB8AC3E}">
        <p14:creationId xmlns:p14="http://schemas.microsoft.com/office/powerpoint/2010/main" val="2106976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85146"/>
            <a:ext cx="8824913" cy="718591"/>
          </a:xfrm>
        </p:spPr>
        <p:txBody>
          <a:bodyPr/>
          <a:lstStyle/>
          <a:p>
            <a:pPr marL="91440" indent="0">
              <a:lnSpc>
                <a:spcPct val="100000"/>
              </a:lnSpc>
              <a:spcBef>
                <a:spcPts val="0"/>
              </a:spcBef>
              <a:spcAft>
                <a:spcPts val="0"/>
              </a:spcAft>
              <a:buNone/>
            </a:pPr>
            <a:r>
              <a:rPr lang="en-US" smtClean="0"/>
              <a:t>2.4. </a:t>
            </a:r>
            <a:r>
              <a:rPr lang="en-US" b="1" i="1" smtClean="0"/>
              <a:t>Tính đúng đắn của phân mảnh</a:t>
            </a:r>
            <a:endParaRPr lang="en-US" b="1" i="1" dirty="0" smtClean="0"/>
          </a:p>
        </p:txBody>
      </p:sp>
      <p:sp>
        <p:nvSpPr>
          <p:cNvPr id="13" name="TextBox 12"/>
          <p:cNvSpPr txBox="1"/>
          <p:nvPr/>
        </p:nvSpPr>
        <p:spPr>
          <a:xfrm>
            <a:off x="271996" y="1401180"/>
            <a:ext cx="8280920" cy="2185214"/>
          </a:xfrm>
          <a:prstGeom prst="rect">
            <a:avLst/>
          </a:prstGeom>
          <a:noFill/>
          <a:effectLst>
            <a:glow rad="101600">
              <a:schemeClr val="accent1">
                <a:satMod val="175000"/>
                <a:alpha val="40000"/>
              </a:schemeClr>
            </a:glow>
          </a:effectLst>
        </p:spPr>
        <p:txBody>
          <a:bodyPr wrap="square" rtlCol="0">
            <a:spAutoFit/>
          </a:bodyPr>
          <a:lstStyle/>
          <a:p>
            <a:pPr marL="342900" indent="-342900">
              <a:buFont typeface="Wingdings" panose="05000000000000000000" pitchFamily="2" charset="2"/>
              <a:buChar char="q"/>
            </a:pPr>
            <a:r>
              <a:rPr lang="en-US" sz="2400" b="1" i="1" smtClean="0">
                <a:solidFill>
                  <a:srgbClr val="000099"/>
                </a:solidFill>
              </a:rPr>
              <a:t>Tính tách rời</a:t>
            </a:r>
            <a:endParaRPr lang="en-US" sz="2400" smtClean="0">
              <a:solidFill>
                <a:srgbClr val="000099"/>
              </a:solidFill>
            </a:endParaRPr>
          </a:p>
          <a:p>
            <a:pPr lvl="1"/>
            <a:r>
              <a:rPr lang="en-US" sz="2800" smtClean="0">
                <a:solidFill>
                  <a:srgbClr val="000099"/>
                </a:solidFill>
              </a:rPr>
              <a:t>Thao tác Phân mảnh quan </a:t>
            </a:r>
            <a:r>
              <a:rPr lang="en-US" sz="2800">
                <a:solidFill>
                  <a:srgbClr val="000099"/>
                </a:solidFill>
              </a:rPr>
              <a:t>hệ R </a:t>
            </a:r>
            <a:r>
              <a:rPr lang="en-US" sz="2800" smtClean="0">
                <a:solidFill>
                  <a:srgbClr val="000099"/>
                </a:solidFill>
              </a:rPr>
              <a:t>thành các quan hệ (mảnh) R</a:t>
            </a:r>
            <a:r>
              <a:rPr lang="en-US" sz="2800" baseline="-25000" smtClean="0">
                <a:solidFill>
                  <a:srgbClr val="000099"/>
                </a:solidFill>
              </a:rPr>
              <a:t>1</a:t>
            </a:r>
            <a:r>
              <a:rPr lang="en-US" sz="2800">
                <a:solidFill>
                  <a:srgbClr val="000099"/>
                </a:solidFill>
              </a:rPr>
              <a:t>, R</a:t>
            </a:r>
            <a:r>
              <a:rPr lang="en-US" sz="2800" baseline="-25000">
                <a:solidFill>
                  <a:srgbClr val="000099"/>
                </a:solidFill>
              </a:rPr>
              <a:t>2</a:t>
            </a:r>
            <a:r>
              <a:rPr lang="en-US" sz="2800">
                <a:solidFill>
                  <a:srgbClr val="000099"/>
                </a:solidFill>
              </a:rPr>
              <a:t>, ..., </a:t>
            </a:r>
            <a:r>
              <a:rPr lang="en-US" sz="2800" smtClean="0">
                <a:solidFill>
                  <a:srgbClr val="000099"/>
                </a:solidFill>
              </a:rPr>
              <a:t>R</a:t>
            </a:r>
            <a:r>
              <a:rPr lang="en-US" sz="2800" baseline="-25000" smtClean="0">
                <a:solidFill>
                  <a:srgbClr val="000099"/>
                </a:solidFill>
              </a:rPr>
              <a:t>n </a:t>
            </a:r>
            <a:r>
              <a:rPr lang="en-US" sz="2800" smtClean="0">
                <a:solidFill>
                  <a:srgbClr val="000099"/>
                </a:solidFill>
              </a:rPr>
              <a:t>được gọi là tách rời nếu không có một đơn vị dữ liệu nào của R đồng thời thuộc vào nhiều hơn một mảnh R</a:t>
            </a:r>
            <a:r>
              <a:rPr lang="en-US" sz="2800" baseline="-25000" smtClean="0">
                <a:solidFill>
                  <a:srgbClr val="000099"/>
                </a:solidFill>
              </a:rPr>
              <a:t>i</a:t>
            </a:r>
            <a:endParaRPr lang="en-US" sz="2800" baseline="-25000">
              <a:solidFill>
                <a:srgbClr val="000099"/>
              </a:solidFill>
            </a:endParaRPr>
          </a:p>
        </p:txBody>
      </p:sp>
      <p:sp>
        <p:nvSpPr>
          <p:cNvPr id="7" name="TextBox 6"/>
          <p:cNvSpPr txBox="1"/>
          <p:nvPr/>
        </p:nvSpPr>
        <p:spPr>
          <a:xfrm>
            <a:off x="558262" y="4464223"/>
            <a:ext cx="8013364" cy="1477328"/>
          </a:xfrm>
          <a:prstGeom prst="rect">
            <a:avLst/>
          </a:prstGeom>
          <a:noFill/>
        </p:spPr>
        <p:txBody>
          <a:bodyPr wrap="square" rtlCol="0">
            <a:spAutoFit/>
          </a:bodyPr>
          <a:lstStyle/>
          <a:p>
            <a:pPr>
              <a:lnSpc>
                <a:spcPct val="150000"/>
              </a:lnSpc>
            </a:pPr>
            <a:r>
              <a:rPr lang="en-US" i="1" smtClean="0">
                <a:solidFill>
                  <a:srgbClr val="000099"/>
                </a:solidFill>
                <a:sym typeface="Symbol" panose="05050102010706020507" pitchFamily="18" charset="2"/>
              </a:rPr>
              <a:t>Chú ý</a:t>
            </a:r>
            <a:r>
              <a:rPr lang="en-US" smtClean="0">
                <a:solidFill>
                  <a:srgbClr val="000099"/>
                </a:solidFill>
              </a:rPr>
              <a:t>:</a:t>
            </a:r>
          </a:p>
          <a:p>
            <a:pPr marL="800100" lvl="1" indent="-342900">
              <a:lnSpc>
                <a:spcPct val="150000"/>
              </a:lnSpc>
              <a:buFont typeface="Wingdings" panose="05000000000000000000" pitchFamily="2" charset="2"/>
              <a:buChar char="ü"/>
            </a:pPr>
            <a:r>
              <a:rPr lang="en-US" smtClean="0">
                <a:solidFill>
                  <a:srgbClr val="000099"/>
                </a:solidFill>
              </a:rPr>
              <a:t>Với phân mảnh dọc, mỗi mảnh đều chứa khóa nên tính tách rời chỉ áp dụng với thuộc tính không khóa.</a:t>
            </a:r>
          </a:p>
        </p:txBody>
      </p:sp>
      <p:sp>
        <p:nvSpPr>
          <p:cNvPr id="8" name="TextBox 7"/>
          <p:cNvSpPr txBox="1"/>
          <p:nvPr/>
        </p:nvSpPr>
        <p:spPr>
          <a:xfrm>
            <a:off x="580399" y="3586394"/>
            <a:ext cx="8013364" cy="659861"/>
          </a:xfrm>
          <a:prstGeom prst="rect">
            <a:avLst/>
          </a:prstGeom>
          <a:noFill/>
        </p:spPr>
        <p:txBody>
          <a:bodyPr wrap="square" rtlCol="0">
            <a:spAutoFit/>
          </a:bodyPr>
          <a:lstStyle/>
          <a:p>
            <a:pPr>
              <a:lnSpc>
                <a:spcPct val="150000"/>
              </a:lnSpc>
            </a:pPr>
            <a:r>
              <a:rPr lang="en-US" sz="2400" i="1">
                <a:solidFill>
                  <a:schemeClr val="tx1"/>
                </a:solidFill>
                <a:sym typeface="Symbol" panose="05050102010706020507" pitchFamily="18" charset="2"/>
              </a:rPr>
              <a:t>Tức </a:t>
            </a:r>
            <a:r>
              <a:rPr lang="en-US" sz="2400" i="1" smtClean="0">
                <a:solidFill>
                  <a:schemeClr val="tx1"/>
                </a:solidFill>
                <a:sym typeface="Symbol" panose="05050102010706020507" pitchFamily="18" charset="2"/>
              </a:rPr>
              <a:t>là R</a:t>
            </a:r>
            <a:r>
              <a:rPr lang="en-US" sz="2400" i="1" baseline="-25000" smtClean="0">
                <a:solidFill>
                  <a:schemeClr val="tx1"/>
                </a:solidFill>
                <a:sym typeface="Symbol" panose="05050102010706020507" pitchFamily="18" charset="2"/>
              </a:rPr>
              <a:t>i  </a:t>
            </a:r>
            <a:r>
              <a:rPr lang="en-US" sz="2400" i="1" smtClean="0">
                <a:solidFill>
                  <a:schemeClr val="tx1"/>
                </a:solidFill>
                <a:sym typeface="Symbol" panose="05050102010706020507" pitchFamily="18" charset="2"/>
              </a:rPr>
              <a:t> </a:t>
            </a:r>
            <a:r>
              <a:rPr lang="en-US" sz="2800" i="1" smtClean="0">
                <a:solidFill>
                  <a:schemeClr val="tx1"/>
                </a:solidFill>
                <a:sym typeface="Symbol" panose="05050102010706020507" pitchFamily="18" charset="2"/>
              </a:rPr>
              <a:t>R</a:t>
            </a:r>
            <a:r>
              <a:rPr lang="en-US" sz="2800" i="1" baseline="-25000" smtClean="0">
                <a:solidFill>
                  <a:schemeClr val="tx1"/>
                </a:solidFill>
                <a:sym typeface="Symbol" panose="05050102010706020507" pitchFamily="18" charset="2"/>
              </a:rPr>
              <a:t>j </a:t>
            </a:r>
            <a:r>
              <a:rPr lang="en-US" sz="2800" i="1" smtClean="0">
                <a:solidFill>
                  <a:schemeClr val="tx1"/>
                </a:solidFill>
                <a:sym typeface="Symbol" panose="05050102010706020507" pitchFamily="18" charset="2"/>
              </a:rPr>
              <a:t>=, với mọi i,j;</a:t>
            </a:r>
            <a:endParaRPr lang="en-US" sz="2800" i="1" baseline="-25000">
              <a:solidFill>
                <a:srgbClr val="000099"/>
              </a:solidFill>
              <a:sym typeface="Symbol" panose="05050102010706020507" pitchFamily="18" charset="2"/>
            </a:endParaRPr>
          </a:p>
        </p:txBody>
      </p:sp>
    </p:spTree>
    <p:extLst>
      <p:ext uri="{BB962C8B-B14F-4D97-AF65-F5344CB8AC3E}">
        <p14:creationId xmlns:p14="http://schemas.microsoft.com/office/powerpoint/2010/main" val="171018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85146"/>
            <a:ext cx="8824913" cy="718591"/>
          </a:xfrm>
        </p:spPr>
        <p:txBody>
          <a:bodyPr/>
          <a:lstStyle/>
          <a:p>
            <a:pPr marL="91440" indent="0">
              <a:lnSpc>
                <a:spcPct val="100000"/>
              </a:lnSpc>
              <a:spcBef>
                <a:spcPts val="0"/>
              </a:spcBef>
              <a:spcAft>
                <a:spcPts val="0"/>
              </a:spcAft>
              <a:buNone/>
            </a:pPr>
            <a:r>
              <a:rPr lang="en-US" smtClean="0"/>
              <a:t>2.5. </a:t>
            </a:r>
            <a:r>
              <a:rPr lang="en-US" b="1" i="1" smtClean="0"/>
              <a:t>Các kiểu cấp phát</a:t>
            </a:r>
            <a:endParaRPr lang="en-US" b="1" i="1" dirty="0" smtClean="0"/>
          </a:p>
        </p:txBody>
      </p:sp>
      <p:sp>
        <p:nvSpPr>
          <p:cNvPr id="13" name="TextBox 12"/>
          <p:cNvSpPr txBox="1"/>
          <p:nvPr/>
        </p:nvSpPr>
        <p:spPr>
          <a:xfrm>
            <a:off x="271996" y="1401180"/>
            <a:ext cx="8692492" cy="1200329"/>
          </a:xfrm>
          <a:prstGeom prst="rect">
            <a:avLst/>
          </a:prstGeom>
          <a:noFill/>
          <a:effectLst>
            <a:glow rad="101600">
              <a:schemeClr val="accent1">
                <a:satMod val="175000"/>
                <a:alpha val="40000"/>
              </a:schemeClr>
            </a:glow>
          </a:effectLst>
        </p:spPr>
        <p:txBody>
          <a:bodyPr wrap="square" rtlCol="0">
            <a:spAutoFit/>
          </a:bodyPr>
          <a:lstStyle/>
          <a:p>
            <a:pPr marL="342900" indent="-342900">
              <a:buFont typeface="Wingdings" panose="05000000000000000000" pitchFamily="2" charset="2"/>
              <a:buChar char="q"/>
            </a:pPr>
            <a:r>
              <a:rPr lang="en-US" sz="2400" b="1" i="1" smtClean="0">
                <a:solidFill>
                  <a:srgbClr val="000099"/>
                </a:solidFill>
              </a:rPr>
              <a:t>Yêu cầu: Giả sử có các phân mảnh {F</a:t>
            </a:r>
            <a:r>
              <a:rPr lang="en-US" sz="2400" b="1" i="1" baseline="-25000" smtClean="0">
                <a:solidFill>
                  <a:srgbClr val="000099"/>
                </a:solidFill>
              </a:rPr>
              <a:t>1</a:t>
            </a:r>
            <a:r>
              <a:rPr lang="en-US" sz="2400" b="1" i="1" smtClean="0">
                <a:solidFill>
                  <a:srgbClr val="000099"/>
                </a:solidFill>
              </a:rPr>
              <a:t>,F</a:t>
            </a:r>
            <a:r>
              <a:rPr lang="en-US" sz="2400" b="1" i="1" baseline="-25000" smtClean="0">
                <a:solidFill>
                  <a:srgbClr val="000099"/>
                </a:solidFill>
              </a:rPr>
              <a:t>2</a:t>
            </a:r>
            <a:r>
              <a:rPr lang="en-US" sz="2400" b="1" i="1" smtClean="0">
                <a:solidFill>
                  <a:srgbClr val="000099"/>
                </a:solidFill>
              </a:rPr>
              <a:t>,..,F</a:t>
            </a:r>
            <a:r>
              <a:rPr lang="en-US" b="1" i="1" smtClean="0">
                <a:solidFill>
                  <a:srgbClr val="000099"/>
                </a:solidFill>
              </a:rPr>
              <a:t>n</a:t>
            </a:r>
            <a:r>
              <a:rPr lang="en-US" sz="2400" b="1" i="1" smtClean="0">
                <a:solidFill>
                  <a:srgbClr val="000099"/>
                </a:solidFill>
              </a:rPr>
              <a:t>}; các site {S</a:t>
            </a:r>
            <a:r>
              <a:rPr lang="en-US" sz="2400" b="1" i="1" baseline="-25000" smtClean="0">
                <a:solidFill>
                  <a:srgbClr val="000099"/>
                </a:solidFill>
              </a:rPr>
              <a:t>1</a:t>
            </a:r>
            <a:r>
              <a:rPr lang="en-US" sz="2400" b="1" i="1" smtClean="0">
                <a:solidFill>
                  <a:srgbClr val="000099"/>
                </a:solidFill>
              </a:rPr>
              <a:t>,S</a:t>
            </a:r>
            <a:r>
              <a:rPr lang="en-US" sz="2400" b="1" i="1" baseline="-25000" smtClean="0">
                <a:solidFill>
                  <a:srgbClr val="000099"/>
                </a:solidFill>
              </a:rPr>
              <a:t>2</a:t>
            </a:r>
            <a:r>
              <a:rPr lang="en-US" sz="2400" b="1" i="1" smtClean="0">
                <a:solidFill>
                  <a:srgbClr val="000099"/>
                </a:solidFill>
              </a:rPr>
              <a:t>,..,S</a:t>
            </a:r>
            <a:r>
              <a:rPr lang="en-US" sz="2400" b="1" i="1" baseline="-25000" smtClean="0">
                <a:solidFill>
                  <a:srgbClr val="000099"/>
                </a:solidFill>
              </a:rPr>
              <a:t>m</a:t>
            </a:r>
            <a:r>
              <a:rPr lang="en-US" sz="2400" b="1" i="1" smtClean="0">
                <a:solidFill>
                  <a:srgbClr val="000099"/>
                </a:solidFill>
              </a:rPr>
              <a:t>} trên mạng và tập ứng dụng {Q</a:t>
            </a:r>
            <a:r>
              <a:rPr lang="en-US" sz="2400" b="1" i="1" baseline="-25000" smtClean="0">
                <a:solidFill>
                  <a:srgbClr val="000099"/>
                </a:solidFill>
              </a:rPr>
              <a:t>1</a:t>
            </a:r>
            <a:r>
              <a:rPr lang="en-US" sz="2400" b="1" i="1" smtClean="0">
                <a:solidFill>
                  <a:srgbClr val="000099"/>
                </a:solidFill>
              </a:rPr>
              <a:t>,Q</a:t>
            </a:r>
            <a:r>
              <a:rPr lang="en-US" sz="2400" b="1" i="1" baseline="-25000" smtClean="0">
                <a:solidFill>
                  <a:srgbClr val="000099"/>
                </a:solidFill>
              </a:rPr>
              <a:t>2</a:t>
            </a:r>
            <a:r>
              <a:rPr lang="en-US" sz="2400" b="1" i="1" smtClean="0">
                <a:solidFill>
                  <a:srgbClr val="000099"/>
                </a:solidFill>
              </a:rPr>
              <a:t>,..,Q</a:t>
            </a:r>
            <a:r>
              <a:rPr lang="en-US" sz="2400" b="1" i="1" baseline="-25000" smtClean="0">
                <a:solidFill>
                  <a:srgbClr val="000099"/>
                </a:solidFill>
              </a:rPr>
              <a:t>k</a:t>
            </a:r>
            <a:r>
              <a:rPr lang="en-US" sz="2400" b="1" i="1" smtClean="0">
                <a:solidFill>
                  <a:srgbClr val="000099"/>
                </a:solidFill>
              </a:rPr>
              <a:t>} thực hiện trên đó.</a:t>
            </a:r>
            <a:endParaRPr lang="en-US" sz="2400" smtClean="0">
              <a:solidFill>
                <a:srgbClr val="000099"/>
              </a:solidFill>
            </a:endParaRPr>
          </a:p>
        </p:txBody>
      </p:sp>
      <p:sp>
        <p:nvSpPr>
          <p:cNvPr id="8" name="TextBox 7"/>
          <p:cNvSpPr txBox="1"/>
          <p:nvPr/>
        </p:nvSpPr>
        <p:spPr>
          <a:xfrm>
            <a:off x="611560" y="2560222"/>
            <a:ext cx="8013364" cy="661207"/>
          </a:xfrm>
          <a:prstGeom prst="rect">
            <a:avLst/>
          </a:prstGeom>
          <a:noFill/>
        </p:spPr>
        <p:txBody>
          <a:bodyPr wrap="square" rtlCol="0">
            <a:spAutoFit/>
          </a:bodyPr>
          <a:lstStyle/>
          <a:p>
            <a:pPr>
              <a:lnSpc>
                <a:spcPct val="150000"/>
              </a:lnSpc>
            </a:pPr>
            <a:r>
              <a:rPr lang="en-US" sz="2800" b="1" i="1" smtClean="0">
                <a:solidFill>
                  <a:schemeClr val="tx1"/>
                </a:solidFill>
                <a:sym typeface="Symbol" panose="05050102010706020507" pitchFamily="18" charset="2"/>
              </a:rPr>
              <a:t>Việc cấp phát cần đảm bảo:</a:t>
            </a:r>
            <a:endParaRPr lang="en-US" sz="3200" b="1" i="1" baseline="-25000">
              <a:solidFill>
                <a:srgbClr val="000099"/>
              </a:solidFill>
              <a:sym typeface="Symbol" panose="05050102010706020507" pitchFamily="18" charset="2"/>
            </a:endParaRPr>
          </a:p>
        </p:txBody>
      </p:sp>
      <p:sp>
        <p:nvSpPr>
          <p:cNvPr id="9" name="TextBox 8"/>
          <p:cNvSpPr txBox="1"/>
          <p:nvPr/>
        </p:nvSpPr>
        <p:spPr>
          <a:xfrm>
            <a:off x="558262" y="3221429"/>
            <a:ext cx="8013364" cy="1384995"/>
          </a:xfrm>
          <a:prstGeom prst="rect">
            <a:avLst/>
          </a:prstGeom>
          <a:noFill/>
        </p:spPr>
        <p:txBody>
          <a:bodyPr wrap="square" rtlCol="0">
            <a:spAutoFit/>
          </a:bodyPr>
          <a:lstStyle/>
          <a:p>
            <a:pPr marL="457200" indent="-457200">
              <a:buFont typeface="Arial" panose="020B0604020202020204" pitchFamily="34" charset="0"/>
              <a:buChar char="•"/>
            </a:pPr>
            <a:r>
              <a:rPr lang="en-US" sz="2800" i="1" smtClean="0">
                <a:solidFill>
                  <a:schemeClr val="tx1"/>
                </a:solidFill>
                <a:sym typeface="Symbol" panose="05050102010706020507" pitchFamily="18" charset="2"/>
              </a:rPr>
              <a:t>Chi phí nhỏ nhất: lưu trữ F</a:t>
            </a:r>
            <a:r>
              <a:rPr lang="en-US" sz="2800" i="1" baseline="-25000" smtClean="0">
                <a:solidFill>
                  <a:schemeClr val="tx1"/>
                </a:solidFill>
                <a:sym typeface="Symbol" panose="05050102010706020507" pitchFamily="18" charset="2"/>
              </a:rPr>
              <a:t>i </a:t>
            </a:r>
            <a:r>
              <a:rPr lang="en-US" sz="2800" i="1" smtClean="0">
                <a:solidFill>
                  <a:schemeClr val="tx1"/>
                </a:solidFill>
                <a:sym typeface="Symbol" panose="05050102010706020507" pitchFamily="18" charset="2"/>
              </a:rPr>
              <a:t>tại site S</a:t>
            </a:r>
            <a:r>
              <a:rPr lang="en-US" sz="2800" i="1" baseline="-25000" smtClean="0">
                <a:solidFill>
                  <a:schemeClr val="tx1"/>
                </a:solidFill>
                <a:sym typeface="Symbol" panose="05050102010706020507" pitchFamily="18" charset="2"/>
              </a:rPr>
              <a:t>j</a:t>
            </a:r>
            <a:r>
              <a:rPr lang="en-US" sz="2800" i="1" smtClean="0">
                <a:solidFill>
                  <a:schemeClr val="tx1"/>
                </a:solidFill>
                <a:sym typeface="Symbol" panose="05050102010706020507" pitchFamily="18" charset="2"/>
              </a:rPr>
              <a:t>, truy xuất tại mảnh F</a:t>
            </a:r>
            <a:r>
              <a:rPr lang="en-US" sz="2400" i="1" baseline="-25000" smtClean="0">
                <a:solidFill>
                  <a:schemeClr val="tx1"/>
                </a:solidFill>
                <a:sym typeface="Symbol" panose="05050102010706020507" pitchFamily="18" charset="2"/>
              </a:rPr>
              <a:t>i</a:t>
            </a:r>
            <a:r>
              <a:rPr lang="en-US" sz="2800" i="1" smtClean="0">
                <a:solidFill>
                  <a:schemeClr val="tx1"/>
                </a:solidFill>
                <a:sym typeface="Symbol" panose="05050102010706020507" pitchFamily="18" charset="2"/>
              </a:rPr>
              <a:t>, cập nhật F</a:t>
            </a:r>
            <a:r>
              <a:rPr lang="en-US" sz="2400" i="1" baseline="-25000" smtClean="0">
                <a:solidFill>
                  <a:schemeClr val="tx1"/>
                </a:solidFill>
                <a:sym typeface="Symbol" panose="05050102010706020507" pitchFamily="18" charset="2"/>
              </a:rPr>
              <a:t>i</a:t>
            </a:r>
            <a:r>
              <a:rPr lang="en-US" sz="2800" i="1">
                <a:solidFill>
                  <a:schemeClr val="tx1"/>
                </a:solidFill>
                <a:sym typeface="Symbol" panose="05050102010706020507" pitchFamily="18" charset="2"/>
              </a:rPr>
              <a:t> </a:t>
            </a:r>
            <a:r>
              <a:rPr lang="en-US" sz="2800" i="1" smtClean="0">
                <a:solidFill>
                  <a:schemeClr val="tx1"/>
                </a:solidFill>
                <a:sym typeface="Symbol" panose="05050102010706020507" pitchFamily="18" charset="2"/>
              </a:rPr>
              <a:t>tại các site, chi phí trao đổi thông tin</a:t>
            </a:r>
            <a:endParaRPr lang="en-US" sz="3200" i="1" baseline="-25000">
              <a:solidFill>
                <a:srgbClr val="000099"/>
              </a:solidFill>
              <a:sym typeface="Symbol" panose="05050102010706020507" pitchFamily="18" charset="2"/>
            </a:endParaRPr>
          </a:p>
        </p:txBody>
      </p:sp>
      <p:sp>
        <p:nvSpPr>
          <p:cNvPr id="10" name="TextBox 9"/>
          <p:cNvSpPr txBox="1"/>
          <p:nvPr/>
        </p:nvSpPr>
        <p:spPr>
          <a:xfrm>
            <a:off x="600726" y="4606424"/>
            <a:ext cx="8013364" cy="954107"/>
          </a:xfrm>
          <a:prstGeom prst="rect">
            <a:avLst/>
          </a:prstGeom>
          <a:noFill/>
        </p:spPr>
        <p:txBody>
          <a:bodyPr wrap="square" rtlCol="0">
            <a:spAutoFit/>
          </a:bodyPr>
          <a:lstStyle/>
          <a:p>
            <a:pPr marL="457200" indent="-457200">
              <a:buFont typeface="Arial" panose="020B0604020202020204" pitchFamily="34" charset="0"/>
              <a:buChar char="•"/>
            </a:pPr>
            <a:r>
              <a:rPr lang="en-US" sz="2800" i="1" smtClean="0">
                <a:solidFill>
                  <a:schemeClr val="tx1"/>
                </a:solidFill>
                <a:sym typeface="Symbol" panose="05050102010706020507" pitchFamily="18" charset="2"/>
              </a:rPr>
              <a:t>Hiệu năng tối ưu: Giảm thời gian đáp ứng, tăng lưu lượng xử lý tại mỗi site của mạng</a:t>
            </a:r>
            <a:endParaRPr lang="en-US" sz="3200" i="1" baseline="-25000">
              <a:solidFill>
                <a:srgbClr val="000099"/>
              </a:solidFill>
              <a:sym typeface="Symbol" panose="05050102010706020507" pitchFamily="18" charset="2"/>
            </a:endParaRPr>
          </a:p>
        </p:txBody>
      </p:sp>
    </p:spTree>
    <p:extLst>
      <p:ext uri="{BB962C8B-B14F-4D97-AF65-F5344CB8AC3E}">
        <p14:creationId xmlns:p14="http://schemas.microsoft.com/office/powerpoint/2010/main" val="3364256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85146"/>
            <a:ext cx="8824913" cy="718591"/>
          </a:xfrm>
        </p:spPr>
        <p:txBody>
          <a:bodyPr/>
          <a:lstStyle/>
          <a:p>
            <a:pPr marL="91440" indent="0">
              <a:lnSpc>
                <a:spcPct val="100000"/>
              </a:lnSpc>
              <a:spcBef>
                <a:spcPts val="0"/>
              </a:spcBef>
              <a:spcAft>
                <a:spcPts val="0"/>
              </a:spcAft>
              <a:buNone/>
            </a:pPr>
            <a:r>
              <a:rPr lang="en-US" smtClean="0"/>
              <a:t>2.5. </a:t>
            </a:r>
            <a:r>
              <a:rPr lang="en-US" b="1" i="1" smtClean="0"/>
              <a:t>Các kiểu cấp phát</a:t>
            </a:r>
            <a:endParaRPr lang="en-US" b="1" i="1" dirty="0" smtClean="0"/>
          </a:p>
        </p:txBody>
      </p:sp>
      <p:sp>
        <p:nvSpPr>
          <p:cNvPr id="13" name="TextBox 12"/>
          <p:cNvSpPr txBox="1"/>
          <p:nvPr/>
        </p:nvSpPr>
        <p:spPr>
          <a:xfrm>
            <a:off x="271996" y="1401180"/>
            <a:ext cx="8692492" cy="461665"/>
          </a:xfrm>
          <a:prstGeom prst="rect">
            <a:avLst/>
          </a:prstGeom>
          <a:noFill/>
          <a:effectLst>
            <a:glow rad="101600">
              <a:schemeClr val="accent1">
                <a:satMod val="175000"/>
                <a:alpha val="40000"/>
              </a:schemeClr>
            </a:glow>
          </a:effectLst>
        </p:spPr>
        <p:txBody>
          <a:bodyPr wrap="square" rtlCol="0">
            <a:spAutoFit/>
          </a:bodyPr>
          <a:lstStyle/>
          <a:p>
            <a:pPr marL="342900" indent="-342900">
              <a:buFont typeface="Wingdings" panose="05000000000000000000" pitchFamily="2" charset="2"/>
              <a:buChar char="q"/>
            </a:pPr>
            <a:r>
              <a:rPr lang="en-US" sz="2400" b="1" i="1" smtClean="0">
                <a:solidFill>
                  <a:srgbClr val="000099"/>
                </a:solidFill>
              </a:rPr>
              <a:t>Các kiểu cấp phát</a:t>
            </a:r>
            <a:endParaRPr lang="en-US" sz="2400" smtClean="0">
              <a:solidFill>
                <a:srgbClr val="000099"/>
              </a:solidFill>
            </a:endParaRPr>
          </a:p>
        </p:txBody>
      </p:sp>
      <p:sp>
        <p:nvSpPr>
          <p:cNvPr id="9" name="TextBox 8"/>
          <p:cNvSpPr txBox="1"/>
          <p:nvPr/>
        </p:nvSpPr>
        <p:spPr>
          <a:xfrm>
            <a:off x="405774" y="1922239"/>
            <a:ext cx="8013364" cy="954107"/>
          </a:xfrm>
          <a:prstGeom prst="rect">
            <a:avLst/>
          </a:prstGeom>
          <a:noFill/>
        </p:spPr>
        <p:txBody>
          <a:bodyPr wrap="square" rtlCol="0">
            <a:spAutoFit/>
          </a:bodyPr>
          <a:lstStyle/>
          <a:p>
            <a:pPr marL="457200" indent="-457200">
              <a:buFont typeface="Arial" panose="020B0604020202020204" pitchFamily="34" charset="0"/>
              <a:buChar char="•"/>
            </a:pPr>
            <a:r>
              <a:rPr lang="en-US" sz="2800" i="1" smtClean="0">
                <a:solidFill>
                  <a:schemeClr val="tx1"/>
                </a:solidFill>
                <a:sym typeface="Symbol" panose="05050102010706020507" pitchFamily="18" charset="2"/>
              </a:rPr>
              <a:t>Không nhân bản (phân hoạch): Mỗi mảnh nằm trên đúng một site</a:t>
            </a:r>
            <a:endParaRPr lang="en-US" sz="3200" i="1" baseline="-25000">
              <a:solidFill>
                <a:srgbClr val="000099"/>
              </a:solidFill>
              <a:sym typeface="Symbol" panose="05050102010706020507" pitchFamily="18" charset="2"/>
            </a:endParaRPr>
          </a:p>
        </p:txBody>
      </p:sp>
      <p:sp>
        <p:nvSpPr>
          <p:cNvPr id="10" name="TextBox 9"/>
          <p:cNvSpPr txBox="1"/>
          <p:nvPr/>
        </p:nvSpPr>
        <p:spPr>
          <a:xfrm>
            <a:off x="600726" y="4606424"/>
            <a:ext cx="8013364"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b="1" i="1" smtClean="0">
                <a:solidFill>
                  <a:schemeClr val="tx1"/>
                </a:solidFill>
                <a:sym typeface="Symbol" panose="05050102010706020507" pitchFamily="18" charset="2"/>
              </a:rPr>
              <a:t>Quy tắc</a:t>
            </a:r>
            <a:r>
              <a:rPr lang="en-US" sz="2800" i="1" smtClean="0">
                <a:solidFill>
                  <a:schemeClr val="tx1"/>
                </a:solidFill>
                <a:sym typeface="Symbol" panose="05050102010706020507" pitchFamily="18" charset="2"/>
              </a:rPr>
              <a:t>: Nếu số truy vấn đọc &gt;&gt; số truy vấn ghi thì nhân bản là có lợi.</a:t>
            </a:r>
            <a:endParaRPr lang="en-US" sz="3200" i="1" baseline="-25000">
              <a:solidFill>
                <a:srgbClr val="000099"/>
              </a:solidFill>
              <a:sym typeface="Symbol" panose="05050102010706020507" pitchFamily="18" charset="2"/>
            </a:endParaRPr>
          </a:p>
        </p:txBody>
      </p:sp>
      <p:sp>
        <p:nvSpPr>
          <p:cNvPr id="11" name="TextBox 10"/>
          <p:cNvSpPr txBox="1"/>
          <p:nvPr/>
        </p:nvSpPr>
        <p:spPr>
          <a:xfrm>
            <a:off x="380168" y="2876346"/>
            <a:ext cx="8013364" cy="523220"/>
          </a:xfrm>
          <a:prstGeom prst="rect">
            <a:avLst/>
          </a:prstGeom>
          <a:noFill/>
        </p:spPr>
        <p:txBody>
          <a:bodyPr wrap="square" rtlCol="0">
            <a:spAutoFit/>
          </a:bodyPr>
          <a:lstStyle/>
          <a:p>
            <a:pPr marL="457200" indent="-457200">
              <a:buFont typeface="Arial" panose="020B0604020202020204" pitchFamily="34" charset="0"/>
              <a:buChar char="•"/>
            </a:pPr>
            <a:r>
              <a:rPr lang="en-US" sz="2800" i="1" smtClean="0">
                <a:solidFill>
                  <a:schemeClr val="tx1"/>
                </a:solidFill>
                <a:sym typeface="Symbol" panose="05050102010706020507" pitchFamily="18" charset="2"/>
              </a:rPr>
              <a:t>Nhân bản đầy đủ: Mọi mảnh nằm trên mọi site</a:t>
            </a:r>
            <a:endParaRPr lang="en-US" sz="3200" i="1" baseline="-25000">
              <a:solidFill>
                <a:srgbClr val="000099"/>
              </a:solidFill>
              <a:sym typeface="Symbol" panose="05050102010706020507" pitchFamily="18" charset="2"/>
            </a:endParaRPr>
          </a:p>
        </p:txBody>
      </p:sp>
      <p:sp>
        <p:nvSpPr>
          <p:cNvPr id="12" name="TextBox 11"/>
          <p:cNvSpPr txBox="1"/>
          <p:nvPr/>
        </p:nvSpPr>
        <p:spPr>
          <a:xfrm>
            <a:off x="405774" y="3543997"/>
            <a:ext cx="8013364" cy="954107"/>
          </a:xfrm>
          <a:prstGeom prst="rect">
            <a:avLst/>
          </a:prstGeom>
          <a:noFill/>
        </p:spPr>
        <p:txBody>
          <a:bodyPr wrap="square" rtlCol="0">
            <a:spAutoFit/>
          </a:bodyPr>
          <a:lstStyle/>
          <a:p>
            <a:pPr marL="457200" indent="-457200">
              <a:buFont typeface="Arial" panose="020B0604020202020204" pitchFamily="34" charset="0"/>
              <a:buChar char="•"/>
            </a:pPr>
            <a:r>
              <a:rPr lang="en-US" sz="2800" i="1" smtClean="0">
                <a:solidFill>
                  <a:schemeClr val="tx1"/>
                </a:solidFill>
                <a:sym typeface="Symbol" panose="05050102010706020507" pitchFamily="18" charset="2"/>
              </a:rPr>
              <a:t>Nhân bản từng phần: Mỗi mảnh có thể nằm trên một số site.</a:t>
            </a:r>
            <a:endParaRPr lang="en-US" sz="3200" i="1" baseline="-25000">
              <a:solidFill>
                <a:srgbClr val="000099"/>
              </a:solidFill>
              <a:sym typeface="Symbol" panose="05050102010706020507" pitchFamily="18" charset="2"/>
            </a:endParaRPr>
          </a:p>
        </p:txBody>
      </p:sp>
    </p:spTree>
    <p:extLst>
      <p:ext uri="{BB962C8B-B14F-4D97-AF65-F5344CB8AC3E}">
        <p14:creationId xmlns:p14="http://schemas.microsoft.com/office/powerpoint/2010/main" val="2216760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85146"/>
            <a:ext cx="8824913" cy="718591"/>
          </a:xfrm>
        </p:spPr>
        <p:txBody>
          <a:bodyPr/>
          <a:lstStyle/>
          <a:p>
            <a:pPr marL="91440" indent="0">
              <a:lnSpc>
                <a:spcPct val="100000"/>
              </a:lnSpc>
              <a:spcBef>
                <a:spcPts val="0"/>
              </a:spcBef>
              <a:spcAft>
                <a:spcPts val="0"/>
              </a:spcAft>
              <a:buNone/>
            </a:pPr>
            <a:r>
              <a:rPr lang="en-US" smtClean="0"/>
              <a:t>2.5. </a:t>
            </a:r>
            <a:r>
              <a:rPr lang="en-US" b="1" i="1" smtClean="0"/>
              <a:t>Các kiểu cấp phát</a:t>
            </a:r>
            <a:endParaRPr lang="en-US" b="1" i="1" dirty="0" smtClean="0"/>
          </a:p>
        </p:txBody>
      </p:sp>
      <p:sp>
        <p:nvSpPr>
          <p:cNvPr id="13" name="TextBox 12"/>
          <p:cNvSpPr txBox="1"/>
          <p:nvPr/>
        </p:nvSpPr>
        <p:spPr>
          <a:xfrm>
            <a:off x="179512" y="1151855"/>
            <a:ext cx="8692492" cy="461665"/>
          </a:xfrm>
          <a:prstGeom prst="rect">
            <a:avLst/>
          </a:prstGeom>
          <a:noFill/>
          <a:effectLst>
            <a:glow rad="101600">
              <a:schemeClr val="accent1">
                <a:satMod val="175000"/>
                <a:alpha val="40000"/>
              </a:schemeClr>
            </a:glow>
          </a:effectLst>
        </p:spPr>
        <p:txBody>
          <a:bodyPr wrap="square" rtlCol="0">
            <a:spAutoFit/>
          </a:bodyPr>
          <a:lstStyle/>
          <a:p>
            <a:pPr marL="342900" indent="-342900">
              <a:buFont typeface="Wingdings" panose="05000000000000000000" pitchFamily="2" charset="2"/>
              <a:buChar char="q"/>
            </a:pPr>
            <a:r>
              <a:rPr lang="en-US" sz="2400" b="1" i="1" smtClean="0">
                <a:solidFill>
                  <a:srgbClr val="000099"/>
                </a:solidFill>
              </a:rPr>
              <a:t>So sánh các kiểu cấp phát(Ozsu)</a:t>
            </a:r>
            <a:endParaRPr lang="en-US" sz="2400" smtClean="0">
              <a:solidFill>
                <a:srgbClr val="000099"/>
              </a:solidFill>
            </a:endParaRPr>
          </a:p>
        </p:txBody>
      </p:sp>
      <p:pic>
        <p:nvPicPr>
          <p:cNvPr id="2" name="Picture 1"/>
          <p:cNvPicPr>
            <a:picLocks noChangeAspect="1"/>
          </p:cNvPicPr>
          <p:nvPr/>
        </p:nvPicPr>
        <p:blipFill>
          <a:blip r:embed="rId3"/>
          <a:stretch>
            <a:fillRect/>
          </a:stretch>
        </p:blipFill>
        <p:spPr>
          <a:xfrm>
            <a:off x="1475656" y="1757536"/>
            <a:ext cx="6624736" cy="4399918"/>
          </a:xfrm>
          <a:prstGeom prst="rect">
            <a:avLst/>
          </a:prstGeom>
        </p:spPr>
      </p:pic>
    </p:spTree>
    <p:extLst>
      <p:ext uri="{BB962C8B-B14F-4D97-AF65-F5344CB8AC3E}">
        <p14:creationId xmlns:p14="http://schemas.microsoft.com/office/powerpoint/2010/main" val="369735086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85146"/>
            <a:ext cx="8824913" cy="718591"/>
          </a:xfrm>
        </p:spPr>
        <p:txBody>
          <a:bodyPr/>
          <a:lstStyle/>
          <a:p>
            <a:pPr marL="91440" indent="0">
              <a:lnSpc>
                <a:spcPct val="100000"/>
              </a:lnSpc>
              <a:spcBef>
                <a:spcPts val="0"/>
              </a:spcBef>
              <a:spcAft>
                <a:spcPts val="0"/>
              </a:spcAft>
              <a:buNone/>
            </a:pPr>
            <a:r>
              <a:rPr lang="en-US" smtClean="0"/>
              <a:t>2.5. </a:t>
            </a:r>
            <a:r>
              <a:rPr lang="en-US" b="1" i="1" smtClean="0"/>
              <a:t>Yêu cầu thông tin</a:t>
            </a:r>
            <a:endParaRPr lang="en-US" b="1" i="1" dirty="0" smtClean="0"/>
          </a:p>
        </p:txBody>
      </p:sp>
      <p:sp>
        <p:nvSpPr>
          <p:cNvPr id="13" name="TextBox 12"/>
          <p:cNvSpPr txBox="1"/>
          <p:nvPr/>
        </p:nvSpPr>
        <p:spPr>
          <a:xfrm>
            <a:off x="755576" y="1439595"/>
            <a:ext cx="7097396" cy="2677656"/>
          </a:xfrm>
          <a:prstGeom prst="rect">
            <a:avLst/>
          </a:prstGeom>
          <a:noFill/>
          <a:effectLst>
            <a:glow rad="101600">
              <a:schemeClr val="accent1">
                <a:satMod val="175000"/>
                <a:alpha val="40000"/>
              </a:schemeClr>
            </a:glow>
          </a:effectLst>
        </p:spPr>
        <p:txBody>
          <a:bodyPr wrap="square" rtlCol="0">
            <a:spAutoFit/>
          </a:bodyPr>
          <a:lstStyle/>
          <a:p>
            <a:pPr marL="342900" indent="-342900">
              <a:lnSpc>
                <a:spcPct val="150000"/>
              </a:lnSpc>
              <a:buFont typeface="Wingdings" panose="05000000000000000000" pitchFamily="2" charset="2"/>
              <a:buChar char="§"/>
            </a:pPr>
            <a:r>
              <a:rPr lang="en-US" sz="2800" smtClean="0">
                <a:solidFill>
                  <a:srgbClr val="000099"/>
                </a:solidFill>
              </a:rPr>
              <a:t>Thông tin về cơ sở dữ liệu</a:t>
            </a:r>
          </a:p>
          <a:p>
            <a:pPr marL="342900" indent="-342900">
              <a:lnSpc>
                <a:spcPct val="150000"/>
              </a:lnSpc>
              <a:buFont typeface="Wingdings" panose="05000000000000000000" pitchFamily="2" charset="2"/>
              <a:buChar char="§"/>
            </a:pPr>
            <a:r>
              <a:rPr lang="en-US" sz="2800" smtClean="0">
                <a:solidFill>
                  <a:srgbClr val="000099"/>
                </a:solidFill>
              </a:rPr>
              <a:t>Thông tin về ứng dụng</a:t>
            </a:r>
          </a:p>
          <a:p>
            <a:pPr marL="342900" indent="-342900">
              <a:lnSpc>
                <a:spcPct val="150000"/>
              </a:lnSpc>
              <a:buFont typeface="Wingdings" panose="05000000000000000000" pitchFamily="2" charset="2"/>
              <a:buChar char="§"/>
            </a:pPr>
            <a:r>
              <a:rPr lang="en-US" sz="2800" smtClean="0">
                <a:solidFill>
                  <a:srgbClr val="000099"/>
                </a:solidFill>
              </a:rPr>
              <a:t>Thông tin về mạng truyền thông</a:t>
            </a:r>
          </a:p>
          <a:p>
            <a:pPr marL="342900" indent="-342900">
              <a:lnSpc>
                <a:spcPct val="150000"/>
              </a:lnSpc>
              <a:buFont typeface="Wingdings" panose="05000000000000000000" pitchFamily="2" charset="2"/>
              <a:buChar char="§"/>
            </a:pPr>
            <a:r>
              <a:rPr lang="en-US" sz="2800" smtClean="0">
                <a:solidFill>
                  <a:srgbClr val="000099"/>
                </a:solidFill>
              </a:rPr>
              <a:t>Thông tin về các máy trạm làm việc</a:t>
            </a:r>
          </a:p>
        </p:txBody>
      </p:sp>
    </p:spTree>
    <p:extLst>
      <p:ext uri="{BB962C8B-B14F-4D97-AF65-F5344CB8AC3E}">
        <p14:creationId xmlns:p14="http://schemas.microsoft.com/office/powerpoint/2010/main" val="331794433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3228" y="1228236"/>
            <a:ext cx="6330579" cy="523220"/>
          </a:xfrm>
          <a:prstGeom prst="rect">
            <a:avLst/>
          </a:prstGeom>
          <a:noFill/>
        </p:spPr>
        <p:txBody>
          <a:bodyPr wrap="none" rtlCol="0">
            <a:spAutoFit/>
          </a:bodyPr>
          <a:lstStyle/>
          <a:p>
            <a:pPr marL="342900" indent="-342900">
              <a:buFont typeface="Wingdings" panose="05000000000000000000" pitchFamily="2" charset="2"/>
              <a:buChar char="v"/>
            </a:pPr>
            <a:r>
              <a:rPr lang="en-US" sz="2800" b="1" smtClean="0">
                <a:solidFill>
                  <a:schemeClr val="tx1"/>
                </a:solidFill>
                <a:latin typeface="Courier New" panose="02070309020205020404" pitchFamily="49" charset="0"/>
                <a:cs typeface="Courier New" panose="02070309020205020404" pitchFamily="49" charset="0"/>
              </a:rPr>
              <a:t>Yêu cầu Thông tin phân đoạn</a:t>
            </a:r>
            <a:endParaRPr lang="en-US" sz="2800"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274029" y="1756482"/>
            <a:ext cx="4297971"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về CSDL</a:t>
            </a:r>
            <a:endParaRPr lang="en-US" sz="2800" b="1">
              <a:solidFill>
                <a:schemeClr val="tx1"/>
              </a:solidFill>
              <a:latin typeface="Courier New" panose="02070309020205020404" pitchFamily="49" charset="0"/>
              <a:cs typeface="Courier New" panose="02070309020205020404" pitchFamily="49" charset="0"/>
            </a:endParaRPr>
          </a:p>
        </p:txBody>
      </p:sp>
      <p:sp>
        <p:nvSpPr>
          <p:cNvPr id="6" name="TextBox 5"/>
          <p:cNvSpPr txBox="1"/>
          <p:nvPr/>
        </p:nvSpPr>
        <p:spPr>
          <a:xfrm>
            <a:off x="347258" y="3744143"/>
            <a:ext cx="4512774"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ứng dụng</a:t>
            </a:r>
            <a:endParaRPr lang="en-US" sz="2800" b="1">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813605" y="4436510"/>
            <a:ext cx="4118435" cy="1200329"/>
          </a:xfrm>
          <a:prstGeom prst="rect">
            <a:avLst/>
          </a:prstGeom>
          <a:noFill/>
        </p:spPr>
        <p:txBody>
          <a:bodyPr wrap="none" rtlCol="0">
            <a:spAutoFit/>
          </a:bodyPr>
          <a:lstStyle/>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Các vị từ đơn giản</a:t>
            </a:r>
          </a:p>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Các vị từ sơ cấp (chuẩn hội)</a:t>
            </a:r>
          </a:p>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Tuần xuất các truy vấn</a:t>
            </a:r>
            <a:endParaRPr lang="en-US" sz="2400">
              <a:solidFill>
                <a:schemeClr val="tx1"/>
              </a:solidFill>
              <a:cs typeface="Times New Roman" panose="02020603050405020304" pitchFamily="18" charset="0"/>
            </a:endParaRPr>
          </a:p>
        </p:txBody>
      </p:sp>
      <p:sp>
        <p:nvSpPr>
          <p:cNvPr id="8" name="TextBox 7"/>
          <p:cNvSpPr txBox="1"/>
          <p:nvPr/>
        </p:nvSpPr>
        <p:spPr>
          <a:xfrm>
            <a:off x="755576" y="2379891"/>
            <a:ext cx="7704856" cy="1200329"/>
          </a:xfrm>
          <a:prstGeom prst="rect">
            <a:avLst/>
          </a:prstGeom>
          <a:noFill/>
        </p:spPr>
        <p:txBody>
          <a:bodyPr wrap="square" rtlCol="0">
            <a:spAutoFit/>
          </a:bodyPr>
          <a:lstStyle/>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Lược đồ tổng thể (lược đồ quan hệ tập trung)</a:t>
            </a:r>
          </a:p>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Các liên kết</a:t>
            </a:r>
          </a:p>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Bản số của quan hệ </a:t>
            </a:r>
            <a:endParaRPr lang="en-US" sz="2400">
              <a:solidFill>
                <a:schemeClr val="tx1"/>
              </a:solidFill>
              <a:cs typeface="Times New Roman" panose="02020603050405020304" pitchFamily="18" charset="0"/>
            </a:endParaRPr>
          </a:p>
        </p:txBody>
      </p:sp>
    </p:spTree>
    <p:extLst>
      <p:ext uri="{BB962C8B-B14F-4D97-AF65-F5344CB8AC3E}">
        <p14:creationId xmlns:p14="http://schemas.microsoft.com/office/powerpoint/2010/main" val="273661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3228" y="1228236"/>
            <a:ext cx="6330579" cy="523220"/>
          </a:xfrm>
          <a:prstGeom prst="rect">
            <a:avLst/>
          </a:prstGeom>
          <a:noFill/>
        </p:spPr>
        <p:txBody>
          <a:bodyPr wrap="none" rtlCol="0">
            <a:spAutoFit/>
          </a:bodyPr>
          <a:lstStyle/>
          <a:p>
            <a:pPr marL="342900" indent="-342900">
              <a:buFont typeface="Wingdings" panose="05000000000000000000" pitchFamily="2" charset="2"/>
              <a:buChar char="v"/>
            </a:pPr>
            <a:r>
              <a:rPr lang="en-US" sz="2800" b="1" smtClean="0">
                <a:solidFill>
                  <a:schemeClr val="tx1"/>
                </a:solidFill>
                <a:latin typeface="Courier New" panose="02070309020205020404" pitchFamily="49" charset="0"/>
                <a:cs typeface="Courier New" panose="02070309020205020404" pitchFamily="49" charset="0"/>
              </a:rPr>
              <a:t>Yêu cầu Thông tin phân đoạn</a:t>
            </a:r>
            <a:endParaRPr lang="en-US" sz="2800"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274029" y="1756482"/>
            <a:ext cx="4297971"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về CSDL</a:t>
            </a:r>
            <a:endParaRPr lang="en-US" sz="2800" b="1">
              <a:solidFill>
                <a:schemeClr val="tx1"/>
              </a:solidFill>
              <a:latin typeface="Courier New" panose="02070309020205020404" pitchFamily="49" charset="0"/>
              <a:cs typeface="Courier New" panose="02070309020205020404" pitchFamily="49" charset="0"/>
            </a:endParaRPr>
          </a:p>
        </p:txBody>
      </p:sp>
      <p:sp>
        <p:nvSpPr>
          <p:cNvPr id="8" name="TextBox 7"/>
          <p:cNvSpPr txBox="1"/>
          <p:nvPr/>
        </p:nvSpPr>
        <p:spPr>
          <a:xfrm>
            <a:off x="755576" y="2379891"/>
            <a:ext cx="7704856" cy="461665"/>
          </a:xfrm>
          <a:prstGeom prst="rect">
            <a:avLst/>
          </a:prstGeom>
          <a:noFill/>
        </p:spPr>
        <p:txBody>
          <a:bodyPr wrap="square" rtlCol="0">
            <a:spAutoFit/>
          </a:bodyPr>
          <a:lstStyle/>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Xác định Lược đồ toàn cục (</a:t>
            </a:r>
            <a:r>
              <a:rPr lang="en-US" sz="2400" i="1" smtClean="0">
                <a:solidFill>
                  <a:schemeClr val="tx1"/>
                </a:solidFill>
                <a:cs typeface="Times New Roman" panose="02020603050405020304" pitchFamily="18" charset="0"/>
              </a:rPr>
              <a:t>lược đồ quan hệ tập trung</a:t>
            </a:r>
            <a:r>
              <a:rPr lang="en-US" sz="2400" smtClean="0">
                <a:solidFill>
                  <a:schemeClr val="tx1"/>
                </a:solidFill>
                <a:cs typeface="Times New Roman" panose="02020603050405020304" pitchFamily="18" charset="0"/>
              </a:rPr>
              <a:t>)</a:t>
            </a:r>
            <a:endParaRPr lang="en-US" sz="2400">
              <a:solidFill>
                <a:schemeClr val="tx1"/>
              </a:solidFill>
              <a:cs typeface="Times New Roman" panose="02020603050405020304" pitchFamily="18" charset="0"/>
            </a:endParaRPr>
          </a:p>
        </p:txBody>
      </p:sp>
      <p:sp>
        <p:nvSpPr>
          <p:cNvPr id="3" name="Rectangle 2"/>
          <p:cNvSpPr/>
          <p:nvPr/>
        </p:nvSpPr>
        <p:spPr>
          <a:xfrm>
            <a:off x="3059832" y="2795389"/>
            <a:ext cx="5256584" cy="3268587"/>
          </a:xfrm>
          <a:prstGeom prst="rect">
            <a:avLst/>
          </a:prstGeom>
        </p:spPr>
        <p:txBody>
          <a:bodyPr wrap="square">
            <a:spAutoFit/>
          </a:bodyPr>
          <a:lstStyle/>
          <a:p>
            <a:pPr marL="428970" lvl="1" eaLnBrk="1" hangingPunct="1">
              <a:lnSpc>
                <a:spcPct val="200000"/>
              </a:lnSpc>
              <a:spcBef>
                <a:spcPct val="10000"/>
              </a:spcBef>
              <a:spcAft>
                <a:spcPct val="10000"/>
              </a:spcAft>
              <a:buClr>
                <a:srgbClr val="60B5CC"/>
              </a:buClr>
              <a:buSzPct val="90000"/>
            </a:pPr>
            <a:r>
              <a:rPr lang="en-US" sz="2400">
                <a:solidFill>
                  <a:srgbClr val="003300"/>
                </a:solidFill>
                <a:latin typeface="Corbel"/>
              </a:rPr>
              <a:t>SKILL(</a:t>
            </a:r>
            <a:r>
              <a:rPr lang="en-US" sz="2400" u="sng">
                <a:solidFill>
                  <a:srgbClr val="003300"/>
                </a:solidFill>
                <a:latin typeface="Corbel"/>
              </a:rPr>
              <a:t>Title</a:t>
            </a:r>
            <a:r>
              <a:rPr lang="en-US" sz="2400">
                <a:solidFill>
                  <a:srgbClr val="003300"/>
                </a:solidFill>
                <a:latin typeface="Corbel"/>
              </a:rPr>
              <a:t>,Sal</a:t>
            </a:r>
            <a:r>
              <a:rPr lang="en-US" sz="2400" smtClean="0">
                <a:solidFill>
                  <a:srgbClr val="003300"/>
                </a:solidFill>
                <a:latin typeface="Corbel"/>
              </a:rPr>
              <a:t>)</a:t>
            </a:r>
            <a:endParaRPr lang="en-US" sz="2400">
              <a:solidFill>
                <a:srgbClr val="003300"/>
              </a:solidFill>
              <a:latin typeface="Corbel"/>
            </a:endParaRPr>
          </a:p>
          <a:p>
            <a:pPr marL="428970" lvl="1" eaLnBrk="1" hangingPunct="1">
              <a:lnSpc>
                <a:spcPct val="200000"/>
              </a:lnSpc>
              <a:spcBef>
                <a:spcPct val="10000"/>
              </a:spcBef>
              <a:spcAft>
                <a:spcPct val="10000"/>
              </a:spcAft>
              <a:buClr>
                <a:srgbClr val="60B5CC"/>
              </a:buClr>
              <a:buSzPct val="90000"/>
            </a:pPr>
            <a:r>
              <a:rPr lang="en-US" sz="2400">
                <a:solidFill>
                  <a:srgbClr val="003300"/>
                </a:solidFill>
                <a:latin typeface="Corbel"/>
              </a:rPr>
              <a:t>EMP(</a:t>
            </a:r>
            <a:r>
              <a:rPr lang="en-US" sz="2400" u="sng">
                <a:solidFill>
                  <a:srgbClr val="003300"/>
                </a:solidFill>
                <a:latin typeface="Corbel"/>
              </a:rPr>
              <a:t>Eno</a:t>
            </a:r>
            <a:r>
              <a:rPr lang="en-US" sz="2400">
                <a:solidFill>
                  <a:srgbClr val="003300"/>
                </a:solidFill>
                <a:latin typeface="Corbel"/>
              </a:rPr>
              <a:t>, Ename,Title)</a:t>
            </a:r>
          </a:p>
          <a:p>
            <a:pPr marL="428970" lvl="1" eaLnBrk="1" hangingPunct="1">
              <a:lnSpc>
                <a:spcPct val="200000"/>
              </a:lnSpc>
              <a:spcBef>
                <a:spcPct val="10000"/>
              </a:spcBef>
              <a:spcAft>
                <a:spcPct val="10000"/>
              </a:spcAft>
              <a:buClr>
                <a:srgbClr val="60B5CC"/>
              </a:buClr>
              <a:buSzPct val="90000"/>
            </a:pPr>
            <a:r>
              <a:rPr lang="en-US" sz="2400">
                <a:solidFill>
                  <a:srgbClr val="003300"/>
                </a:solidFill>
                <a:latin typeface="Corbel"/>
              </a:rPr>
              <a:t>PROJ(</a:t>
            </a:r>
            <a:r>
              <a:rPr lang="en-US" sz="2400" u="sng">
                <a:solidFill>
                  <a:srgbClr val="003300"/>
                </a:solidFill>
                <a:latin typeface="Corbel"/>
              </a:rPr>
              <a:t>Pno</a:t>
            </a:r>
            <a:r>
              <a:rPr lang="en-US" sz="2400">
                <a:solidFill>
                  <a:srgbClr val="003300"/>
                </a:solidFill>
                <a:latin typeface="Corbel"/>
              </a:rPr>
              <a:t>, Pname, Buget,Loc</a:t>
            </a:r>
            <a:r>
              <a:rPr lang="en-US" sz="2400" smtClean="0">
                <a:solidFill>
                  <a:srgbClr val="003300"/>
                </a:solidFill>
                <a:latin typeface="Corbel"/>
              </a:rPr>
              <a:t>)</a:t>
            </a:r>
          </a:p>
          <a:p>
            <a:pPr marL="428970" lvl="1" eaLnBrk="1" hangingPunct="1">
              <a:lnSpc>
                <a:spcPct val="200000"/>
              </a:lnSpc>
              <a:spcBef>
                <a:spcPct val="10000"/>
              </a:spcBef>
              <a:spcAft>
                <a:spcPct val="10000"/>
              </a:spcAft>
              <a:buClr>
                <a:srgbClr val="60B5CC"/>
              </a:buClr>
              <a:buSzPct val="90000"/>
            </a:pPr>
            <a:r>
              <a:rPr lang="en-US" sz="2400">
                <a:solidFill>
                  <a:srgbClr val="003300"/>
                </a:solidFill>
                <a:latin typeface="Corbel"/>
              </a:rPr>
              <a:t>ASG(</a:t>
            </a:r>
            <a:r>
              <a:rPr lang="en-US" sz="2400" u="sng">
                <a:solidFill>
                  <a:srgbClr val="003300"/>
                </a:solidFill>
                <a:latin typeface="Corbel"/>
              </a:rPr>
              <a:t>Eno,Pno</a:t>
            </a:r>
            <a:r>
              <a:rPr lang="en-US" sz="2400">
                <a:solidFill>
                  <a:srgbClr val="003300"/>
                </a:solidFill>
                <a:latin typeface="Corbel"/>
              </a:rPr>
              <a:t>,Resp,Dur)</a:t>
            </a:r>
            <a:endParaRPr lang="en-US" sz="2400" dirty="0">
              <a:solidFill>
                <a:srgbClr val="003300"/>
              </a:solidFill>
              <a:latin typeface="Corbel"/>
            </a:endParaRPr>
          </a:p>
        </p:txBody>
      </p:sp>
      <p:cxnSp>
        <p:nvCxnSpPr>
          <p:cNvPr id="6" name="Straight Arrow Connector 5"/>
          <p:cNvCxnSpPr/>
          <p:nvPr/>
        </p:nvCxnSpPr>
        <p:spPr>
          <a:xfrm flipH="1" flipV="1">
            <a:off x="4932040" y="3507739"/>
            <a:ext cx="1152128" cy="45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4427984" y="4248199"/>
            <a:ext cx="144016" cy="1368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716016" y="5040287"/>
            <a:ext cx="36004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44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6147" name="Rectangle 3"/>
          <p:cNvSpPr>
            <a:spLocks noGrp="1" noChangeArrowheads="1"/>
          </p:cNvSpPr>
          <p:nvPr>
            <p:ph idx="1"/>
          </p:nvPr>
        </p:nvSpPr>
        <p:spPr/>
        <p:txBody>
          <a:bodyPr/>
          <a:lstStyle/>
          <a:p>
            <a:pPr>
              <a:buFont typeface="Wingdings" panose="05000000000000000000" pitchFamily="2" charset="2"/>
              <a:buChar char="v"/>
            </a:pPr>
            <a:r>
              <a:rPr lang="en-US" smtClean="0"/>
              <a:t>Bài toán thiết kế:</a:t>
            </a:r>
            <a:endParaRPr lang="en-US" dirty="0" smtClean="0"/>
          </a:p>
          <a:p>
            <a:pPr lvl="1">
              <a:lnSpc>
                <a:spcPct val="150000"/>
              </a:lnSpc>
            </a:pPr>
            <a:r>
              <a:rPr lang="en-US" i="1" smtClean="0"/>
              <a:t>Khía cạnh cần khảo sát :</a:t>
            </a:r>
          </a:p>
          <a:p>
            <a:pPr marL="1236663" lvl="2" indent="-514350">
              <a:lnSpc>
                <a:spcPct val="150000"/>
              </a:lnSpc>
              <a:buAutoNum type="arabicPeriod"/>
            </a:pPr>
            <a:r>
              <a:rPr lang="en-US" sz="2400" i="1" smtClean="0">
                <a:solidFill>
                  <a:schemeClr val="tx1"/>
                </a:solidFill>
              </a:rPr>
              <a:t>Mức độ chia sẻ</a:t>
            </a:r>
          </a:p>
          <a:p>
            <a:pPr marL="1236663" lvl="2" indent="-514350">
              <a:lnSpc>
                <a:spcPct val="150000"/>
              </a:lnSpc>
              <a:buAutoNum type="arabicPeriod"/>
            </a:pPr>
            <a:r>
              <a:rPr lang="en-US" sz="2400" i="1" smtClean="0">
                <a:solidFill>
                  <a:schemeClr val="tx1"/>
                </a:solidFill>
              </a:rPr>
              <a:t>Kiểu truy xuất</a:t>
            </a:r>
          </a:p>
          <a:p>
            <a:pPr marL="1236663" lvl="2" indent="-514350">
              <a:lnSpc>
                <a:spcPct val="150000"/>
              </a:lnSpc>
              <a:buAutoNum type="arabicPeriod"/>
            </a:pPr>
            <a:r>
              <a:rPr lang="en-US" sz="2400" i="1" smtClean="0">
                <a:solidFill>
                  <a:schemeClr val="tx1"/>
                </a:solidFill>
              </a:rPr>
              <a:t>Mức độ hiểu biết về mẫu truy xuất</a:t>
            </a:r>
            <a:endParaRPr lang="en-US" sz="2400" smtClean="0">
              <a:solidFill>
                <a:schemeClr val="tx1"/>
              </a:solidFill>
            </a:endParaRPr>
          </a:p>
        </p:txBody>
      </p:sp>
    </p:spTree>
    <p:extLst>
      <p:ext uri="{BB962C8B-B14F-4D97-AF65-F5344CB8AC3E}">
        <p14:creationId xmlns:p14="http://schemas.microsoft.com/office/powerpoint/2010/main" val="1194141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3228" y="1228236"/>
            <a:ext cx="6330579" cy="523220"/>
          </a:xfrm>
          <a:prstGeom prst="rect">
            <a:avLst/>
          </a:prstGeom>
          <a:noFill/>
        </p:spPr>
        <p:txBody>
          <a:bodyPr wrap="none" rtlCol="0">
            <a:spAutoFit/>
          </a:bodyPr>
          <a:lstStyle/>
          <a:p>
            <a:pPr marL="342900" indent="-342900">
              <a:buFont typeface="Wingdings" panose="05000000000000000000" pitchFamily="2" charset="2"/>
              <a:buChar char="v"/>
            </a:pPr>
            <a:r>
              <a:rPr lang="en-US" sz="2800" b="1" smtClean="0">
                <a:solidFill>
                  <a:schemeClr val="tx1"/>
                </a:solidFill>
                <a:latin typeface="Courier New" panose="02070309020205020404" pitchFamily="49" charset="0"/>
                <a:cs typeface="Courier New" panose="02070309020205020404" pitchFamily="49" charset="0"/>
              </a:rPr>
              <a:t>Yêu cầu Thông tin phân đoạn</a:t>
            </a:r>
            <a:endParaRPr lang="en-US" sz="2800"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274029" y="1756482"/>
            <a:ext cx="4297971"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về CSDL</a:t>
            </a:r>
            <a:endParaRPr lang="en-US" sz="2800" b="1">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310015" y="2350510"/>
            <a:ext cx="8438449" cy="461665"/>
          </a:xfrm>
          <a:prstGeom prst="rect">
            <a:avLst/>
          </a:prstGeom>
          <a:noFill/>
        </p:spPr>
        <p:txBody>
          <a:bodyPr wrap="square" rtlCol="0">
            <a:spAutoFit/>
          </a:bodyPr>
          <a:lstStyle/>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Xác định Liên kết </a:t>
            </a:r>
            <a:r>
              <a:rPr lang="en-US" i="1" smtClean="0">
                <a:solidFill>
                  <a:schemeClr val="tx1"/>
                </a:solidFill>
                <a:cs typeface="Times New Roman" panose="02020603050405020304" pitchFamily="18" charset="0"/>
              </a:rPr>
              <a:t>(sử dụng kí hiệu mô hình mạng): thể hiện liên kết join</a:t>
            </a:r>
            <a:endParaRPr lang="en-US" i="1">
              <a:solidFill>
                <a:schemeClr val="tx1"/>
              </a:solidFill>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43879" y="2893327"/>
            <a:ext cx="5740290" cy="3045939"/>
          </a:xfrm>
          <a:prstGeom prst="rect">
            <a:avLst/>
          </a:prstGeom>
        </p:spPr>
      </p:pic>
      <p:sp>
        <p:nvSpPr>
          <p:cNvPr id="9" name="TextBox 8"/>
          <p:cNvSpPr txBox="1"/>
          <p:nvPr/>
        </p:nvSpPr>
        <p:spPr>
          <a:xfrm>
            <a:off x="6228184" y="3888159"/>
            <a:ext cx="2904602" cy="400110"/>
          </a:xfrm>
          <a:prstGeom prst="rect">
            <a:avLst/>
          </a:prstGeom>
          <a:noFill/>
        </p:spPr>
        <p:txBody>
          <a:bodyPr wrap="square" rtlCol="0">
            <a:spAutoFit/>
          </a:bodyPr>
          <a:lstStyle/>
          <a:p>
            <a:pPr marL="457200" indent="-457200">
              <a:buFont typeface="Arial" panose="020B0604020202020204" pitchFamily="34" charset="0"/>
              <a:buChar char="•"/>
            </a:pPr>
            <a:r>
              <a:rPr lang="en-US" smtClean="0">
                <a:solidFill>
                  <a:schemeClr val="tx1"/>
                </a:solidFill>
                <a:cs typeface="Times New Roman" panose="02020603050405020304" pitchFamily="18" charset="0"/>
              </a:rPr>
              <a:t>owner(L</a:t>
            </a:r>
            <a:r>
              <a:rPr lang="en-US" baseline="-25000" smtClean="0">
                <a:solidFill>
                  <a:schemeClr val="tx1"/>
                </a:solidFill>
                <a:cs typeface="Times New Roman" panose="02020603050405020304" pitchFamily="18" charset="0"/>
              </a:rPr>
              <a:t>1</a:t>
            </a:r>
            <a:r>
              <a:rPr lang="en-US" smtClean="0">
                <a:solidFill>
                  <a:schemeClr val="tx1"/>
                </a:solidFill>
                <a:cs typeface="Times New Roman" panose="02020603050405020304" pitchFamily="18" charset="0"/>
              </a:rPr>
              <a:t>) = SKILL</a:t>
            </a:r>
            <a:endParaRPr lang="en-US">
              <a:solidFill>
                <a:schemeClr val="tx1"/>
              </a:solidFill>
              <a:cs typeface="Times New Roman" panose="02020603050405020304" pitchFamily="18" charset="0"/>
            </a:endParaRPr>
          </a:p>
        </p:txBody>
      </p:sp>
      <p:sp>
        <p:nvSpPr>
          <p:cNvPr id="10" name="TextBox 9"/>
          <p:cNvSpPr txBox="1"/>
          <p:nvPr/>
        </p:nvSpPr>
        <p:spPr>
          <a:xfrm>
            <a:off x="6216895" y="4464223"/>
            <a:ext cx="2904602" cy="400110"/>
          </a:xfrm>
          <a:prstGeom prst="rect">
            <a:avLst/>
          </a:prstGeom>
          <a:noFill/>
        </p:spPr>
        <p:txBody>
          <a:bodyPr wrap="square" rtlCol="0">
            <a:spAutoFit/>
          </a:bodyPr>
          <a:lstStyle/>
          <a:p>
            <a:pPr marL="457200" indent="-457200">
              <a:buFont typeface="Arial" panose="020B0604020202020204" pitchFamily="34" charset="0"/>
              <a:buChar char="•"/>
            </a:pPr>
            <a:r>
              <a:rPr lang="en-US" smtClean="0">
                <a:solidFill>
                  <a:schemeClr val="tx1"/>
                </a:solidFill>
                <a:cs typeface="Times New Roman" panose="02020603050405020304" pitchFamily="18" charset="0"/>
              </a:rPr>
              <a:t>member(L</a:t>
            </a:r>
            <a:r>
              <a:rPr lang="en-US" baseline="-25000" smtClean="0">
                <a:solidFill>
                  <a:schemeClr val="tx1"/>
                </a:solidFill>
                <a:cs typeface="Times New Roman" panose="02020603050405020304" pitchFamily="18" charset="0"/>
              </a:rPr>
              <a:t>1</a:t>
            </a:r>
            <a:r>
              <a:rPr lang="en-US" smtClean="0">
                <a:solidFill>
                  <a:schemeClr val="tx1"/>
                </a:solidFill>
                <a:cs typeface="Times New Roman" panose="02020603050405020304" pitchFamily="18" charset="0"/>
              </a:rPr>
              <a:t>) = EMP</a:t>
            </a:r>
            <a:endParaRPr lang="en-US">
              <a:solidFill>
                <a:schemeClr val="tx1"/>
              </a:solidFill>
              <a:cs typeface="Times New Roman" panose="02020603050405020304" pitchFamily="18" charset="0"/>
            </a:endParaRPr>
          </a:p>
        </p:txBody>
      </p:sp>
      <p:sp>
        <p:nvSpPr>
          <p:cNvPr id="11" name="TextBox 10"/>
          <p:cNvSpPr txBox="1"/>
          <p:nvPr/>
        </p:nvSpPr>
        <p:spPr>
          <a:xfrm>
            <a:off x="6203448" y="3211174"/>
            <a:ext cx="2904602" cy="707886"/>
          </a:xfrm>
          <a:prstGeom prst="rect">
            <a:avLst/>
          </a:prstGeom>
          <a:noFill/>
        </p:spPr>
        <p:txBody>
          <a:bodyPr wrap="square" rtlCol="0">
            <a:spAutoFit/>
          </a:bodyPr>
          <a:lstStyle/>
          <a:p>
            <a:pPr marL="457200" indent="-457200">
              <a:buFont typeface="Arial" panose="020B0604020202020204" pitchFamily="34" charset="0"/>
              <a:buChar char="•"/>
            </a:pPr>
            <a:r>
              <a:rPr lang="en-US" smtClean="0">
                <a:solidFill>
                  <a:schemeClr val="tx1"/>
                </a:solidFill>
                <a:cs typeface="Times New Roman" panose="02020603050405020304" pitchFamily="18" charset="0"/>
              </a:rPr>
              <a:t>Thể hiện thao tác kết nối</a:t>
            </a:r>
            <a:endParaRPr lang="en-US">
              <a:solidFill>
                <a:schemeClr val="tx1"/>
              </a:solidFill>
              <a:cs typeface="Times New Roman" panose="02020603050405020304" pitchFamily="18" charset="0"/>
            </a:endParaRPr>
          </a:p>
        </p:txBody>
      </p:sp>
    </p:spTree>
    <p:extLst>
      <p:ext uri="{BB962C8B-B14F-4D97-AF65-F5344CB8AC3E}">
        <p14:creationId xmlns:p14="http://schemas.microsoft.com/office/powerpoint/2010/main" val="691551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3228" y="1228236"/>
            <a:ext cx="6330579" cy="523220"/>
          </a:xfrm>
          <a:prstGeom prst="rect">
            <a:avLst/>
          </a:prstGeom>
          <a:noFill/>
        </p:spPr>
        <p:txBody>
          <a:bodyPr wrap="none" rtlCol="0">
            <a:spAutoFit/>
          </a:bodyPr>
          <a:lstStyle/>
          <a:p>
            <a:pPr marL="342900" indent="-342900">
              <a:buFont typeface="Wingdings" panose="05000000000000000000" pitchFamily="2" charset="2"/>
              <a:buChar char="v"/>
            </a:pPr>
            <a:r>
              <a:rPr lang="en-US" sz="2800" b="1" smtClean="0">
                <a:solidFill>
                  <a:schemeClr val="tx1"/>
                </a:solidFill>
                <a:latin typeface="Courier New" panose="02070309020205020404" pitchFamily="49" charset="0"/>
                <a:cs typeface="Courier New" panose="02070309020205020404" pitchFamily="49" charset="0"/>
              </a:rPr>
              <a:t>Yêu cầu Thông tin phân đoạn</a:t>
            </a:r>
            <a:endParaRPr lang="en-US" sz="2800"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274029" y="1756482"/>
            <a:ext cx="4297971"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về CSDL</a:t>
            </a:r>
            <a:endParaRPr lang="en-US" sz="2800" b="1">
              <a:solidFill>
                <a:schemeClr val="tx1"/>
              </a:solidFill>
              <a:latin typeface="Courier New" panose="02070309020205020404" pitchFamily="49" charset="0"/>
              <a:cs typeface="Courier New" panose="02070309020205020404" pitchFamily="49" charset="0"/>
            </a:endParaRPr>
          </a:p>
        </p:txBody>
      </p:sp>
      <p:sp>
        <p:nvSpPr>
          <p:cNvPr id="8" name="TextBox 7"/>
          <p:cNvSpPr txBox="1"/>
          <p:nvPr/>
        </p:nvSpPr>
        <p:spPr>
          <a:xfrm>
            <a:off x="274029" y="2306713"/>
            <a:ext cx="7704856" cy="461665"/>
          </a:xfrm>
          <a:prstGeom prst="rect">
            <a:avLst/>
          </a:prstGeom>
          <a:noFill/>
        </p:spPr>
        <p:txBody>
          <a:bodyPr wrap="square" rtlCol="0">
            <a:spAutoFit/>
          </a:bodyPr>
          <a:lstStyle/>
          <a:p>
            <a:pPr marL="457200" indent="-457200">
              <a:buFont typeface="Arial" panose="020B0604020202020204" pitchFamily="34" charset="0"/>
              <a:buChar char="•"/>
            </a:pPr>
            <a:r>
              <a:rPr lang="en-US" sz="2400" i="1" smtClean="0">
                <a:solidFill>
                  <a:schemeClr val="tx1"/>
                </a:solidFill>
                <a:cs typeface="Times New Roman" panose="02020603050405020304" pitchFamily="18" charset="0"/>
              </a:rPr>
              <a:t>Ví dụ:</a:t>
            </a:r>
            <a:endParaRPr lang="en-US" sz="2400" i="1">
              <a:solidFill>
                <a:schemeClr val="tx1"/>
              </a:solidFill>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835697" y="2309543"/>
            <a:ext cx="6534884" cy="3882872"/>
          </a:xfrm>
          <a:prstGeom prst="rect">
            <a:avLst/>
          </a:prstGeom>
        </p:spPr>
      </p:pic>
      <p:sp>
        <p:nvSpPr>
          <p:cNvPr id="3" name="TextBox 2"/>
          <p:cNvSpPr txBox="1"/>
          <p:nvPr/>
        </p:nvSpPr>
        <p:spPr>
          <a:xfrm rot="16200000">
            <a:off x="431205" y="4388484"/>
            <a:ext cx="1976823" cy="400110"/>
          </a:xfrm>
          <a:prstGeom prst="rect">
            <a:avLst/>
          </a:prstGeom>
          <a:noFill/>
        </p:spPr>
        <p:txBody>
          <a:bodyPr wrap="none" rtlCol="0">
            <a:spAutoFit/>
          </a:bodyPr>
          <a:lstStyle/>
          <a:p>
            <a:r>
              <a:rPr lang="en-US" i="1" smtClean="0">
                <a:solidFill>
                  <a:schemeClr val="tx1"/>
                </a:solidFill>
              </a:rPr>
              <a:t>Lược đồ toàn cục</a:t>
            </a:r>
            <a:endParaRPr lang="en-US" i="1">
              <a:solidFill>
                <a:schemeClr val="tx1"/>
              </a:solidFill>
            </a:endParaRPr>
          </a:p>
        </p:txBody>
      </p:sp>
    </p:spTree>
    <p:extLst>
      <p:ext uri="{BB962C8B-B14F-4D97-AF65-F5344CB8AC3E}">
        <p14:creationId xmlns:p14="http://schemas.microsoft.com/office/powerpoint/2010/main" val="3951595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pic>
        <p:nvPicPr>
          <p:cNvPr id="16" name="Picture 15"/>
          <p:cNvPicPr>
            <a:picLocks noChangeAspect="1"/>
          </p:cNvPicPr>
          <p:nvPr/>
        </p:nvPicPr>
        <p:blipFill>
          <a:blip r:embed="rId3"/>
          <a:stretch>
            <a:fillRect/>
          </a:stretch>
        </p:blipFill>
        <p:spPr>
          <a:xfrm>
            <a:off x="251520" y="1442978"/>
            <a:ext cx="8834327" cy="4608512"/>
          </a:xfrm>
          <a:prstGeom prst="rect">
            <a:avLst/>
          </a:prstGeom>
        </p:spPr>
      </p:pic>
      <p:sp>
        <p:nvSpPr>
          <p:cNvPr id="19" name="TextBox 18"/>
          <p:cNvSpPr txBox="1"/>
          <p:nvPr/>
        </p:nvSpPr>
        <p:spPr>
          <a:xfrm>
            <a:off x="130577" y="1151854"/>
            <a:ext cx="7704856" cy="461665"/>
          </a:xfrm>
          <a:prstGeom prst="rect">
            <a:avLst/>
          </a:prstGeom>
          <a:noFill/>
        </p:spPr>
        <p:txBody>
          <a:bodyPr wrap="square" rtlCol="0">
            <a:spAutoFit/>
          </a:bodyPr>
          <a:lstStyle/>
          <a:p>
            <a:pPr marL="457200" indent="-457200">
              <a:buFont typeface="Arial" panose="020B0604020202020204" pitchFamily="34" charset="0"/>
              <a:buChar char="•"/>
            </a:pPr>
            <a:r>
              <a:rPr lang="en-US" sz="2400" i="1" smtClean="0">
                <a:solidFill>
                  <a:schemeClr val="tx1"/>
                </a:solidFill>
                <a:cs typeface="Times New Roman" panose="02020603050405020304" pitchFamily="18" charset="0"/>
              </a:rPr>
              <a:t>Ví dụ:</a:t>
            </a:r>
            <a:endParaRPr lang="en-US" sz="2400" i="1">
              <a:solidFill>
                <a:schemeClr val="tx1"/>
              </a:solidFill>
              <a:cs typeface="Times New Roman" panose="02020603050405020304" pitchFamily="18" charset="0"/>
            </a:endParaRPr>
          </a:p>
        </p:txBody>
      </p:sp>
      <p:sp>
        <p:nvSpPr>
          <p:cNvPr id="17" name="TextBox 16"/>
          <p:cNvSpPr txBox="1"/>
          <p:nvPr/>
        </p:nvSpPr>
        <p:spPr>
          <a:xfrm>
            <a:off x="6372200" y="2871279"/>
            <a:ext cx="470000" cy="400110"/>
          </a:xfrm>
          <a:prstGeom prst="rect">
            <a:avLst/>
          </a:prstGeom>
          <a:noFill/>
        </p:spPr>
        <p:txBody>
          <a:bodyPr wrap="none" rtlCol="0">
            <a:spAutoFit/>
          </a:bodyPr>
          <a:lstStyle/>
          <a:p>
            <a:r>
              <a:rPr lang="en-US" smtClean="0">
                <a:solidFill>
                  <a:schemeClr val="tx1"/>
                </a:solidFill>
              </a:rPr>
              <a:t>L1</a:t>
            </a:r>
            <a:endParaRPr lang="en-US">
              <a:solidFill>
                <a:schemeClr val="tx1"/>
              </a:solidFill>
            </a:endParaRPr>
          </a:p>
        </p:txBody>
      </p:sp>
      <p:sp>
        <p:nvSpPr>
          <p:cNvPr id="21" name="TextBox 20"/>
          <p:cNvSpPr txBox="1"/>
          <p:nvPr/>
        </p:nvSpPr>
        <p:spPr>
          <a:xfrm>
            <a:off x="2555776" y="3861771"/>
            <a:ext cx="470000" cy="400110"/>
          </a:xfrm>
          <a:prstGeom prst="rect">
            <a:avLst/>
          </a:prstGeom>
          <a:noFill/>
        </p:spPr>
        <p:txBody>
          <a:bodyPr wrap="none" rtlCol="0">
            <a:spAutoFit/>
          </a:bodyPr>
          <a:lstStyle/>
          <a:p>
            <a:r>
              <a:rPr lang="en-US" smtClean="0">
                <a:solidFill>
                  <a:schemeClr val="tx1"/>
                </a:solidFill>
              </a:rPr>
              <a:t>L2</a:t>
            </a:r>
            <a:endParaRPr lang="en-US">
              <a:solidFill>
                <a:schemeClr val="tx1"/>
              </a:solidFill>
            </a:endParaRPr>
          </a:p>
        </p:txBody>
      </p:sp>
      <p:sp>
        <p:nvSpPr>
          <p:cNvPr id="22" name="TextBox 21"/>
          <p:cNvSpPr txBox="1"/>
          <p:nvPr/>
        </p:nvSpPr>
        <p:spPr>
          <a:xfrm>
            <a:off x="2070133" y="4968279"/>
            <a:ext cx="470000" cy="400110"/>
          </a:xfrm>
          <a:prstGeom prst="rect">
            <a:avLst/>
          </a:prstGeom>
          <a:noFill/>
        </p:spPr>
        <p:txBody>
          <a:bodyPr wrap="none" rtlCol="0">
            <a:spAutoFit/>
          </a:bodyPr>
          <a:lstStyle/>
          <a:p>
            <a:r>
              <a:rPr lang="en-US" smtClean="0">
                <a:solidFill>
                  <a:schemeClr val="tx1"/>
                </a:solidFill>
              </a:rPr>
              <a:t>L3</a:t>
            </a:r>
            <a:endParaRPr lang="en-US">
              <a:solidFill>
                <a:schemeClr val="tx1"/>
              </a:solidFill>
            </a:endParaRPr>
          </a:p>
        </p:txBody>
      </p:sp>
      <p:sp>
        <p:nvSpPr>
          <p:cNvPr id="23" name="TextBox 22"/>
          <p:cNvSpPr txBox="1"/>
          <p:nvPr/>
        </p:nvSpPr>
        <p:spPr>
          <a:xfrm>
            <a:off x="3748005" y="4798131"/>
            <a:ext cx="470000" cy="400110"/>
          </a:xfrm>
          <a:prstGeom prst="rect">
            <a:avLst/>
          </a:prstGeom>
          <a:noFill/>
        </p:spPr>
        <p:txBody>
          <a:bodyPr wrap="none" rtlCol="0">
            <a:spAutoFit/>
          </a:bodyPr>
          <a:lstStyle/>
          <a:p>
            <a:r>
              <a:rPr lang="en-US" smtClean="0">
                <a:solidFill>
                  <a:schemeClr val="tx1"/>
                </a:solidFill>
              </a:rPr>
              <a:t>L4</a:t>
            </a:r>
            <a:endParaRPr lang="en-US">
              <a:solidFill>
                <a:schemeClr val="tx1"/>
              </a:solidFill>
            </a:endParaRPr>
          </a:p>
        </p:txBody>
      </p:sp>
      <p:sp>
        <p:nvSpPr>
          <p:cNvPr id="24" name="TextBox 23"/>
          <p:cNvSpPr txBox="1"/>
          <p:nvPr/>
        </p:nvSpPr>
        <p:spPr>
          <a:xfrm>
            <a:off x="6220558" y="5198241"/>
            <a:ext cx="470000" cy="400110"/>
          </a:xfrm>
          <a:prstGeom prst="rect">
            <a:avLst/>
          </a:prstGeom>
          <a:noFill/>
        </p:spPr>
        <p:txBody>
          <a:bodyPr wrap="none" rtlCol="0">
            <a:spAutoFit/>
          </a:bodyPr>
          <a:lstStyle/>
          <a:p>
            <a:r>
              <a:rPr lang="en-US" smtClean="0">
                <a:solidFill>
                  <a:schemeClr val="tx1"/>
                </a:solidFill>
              </a:rPr>
              <a:t>L5</a:t>
            </a:r>
            <a:endParaRPr lang="en-US">
              <a:solidFill>
                <a:schemeClr val="tx1"/>
              </a:solidFill>
            </a:endParaRPr>
          </a:p>
        </p:txBody>
      </p:sp>
      <p:sp>
        <p:nvSpPr>
          <p:cNvPr id="2" name="TextBox 1"/>
          <p:cNvSpPr txBox="1"/>
          <p:nvPr/>
        </p:nvSpPr>
        <p:spPr>
          <a:xfrm>
            <a:off x="1274082" y="1790128"/>
            <a:ext cx="1031051" cy="400110"/>
          </a:xfrm>
          <a:prstGeom prst="rect">
            <a:avLst/>
          </a:prstGeom>
          <a:noFill/>
        </p:spPr>
        <p:txBody>
          <a:bodyPr wrap="none" rtlCol="0">
            <a:spAutoFit/>
          </a:bodyPr>
          <a:lstStyle/>
          <a:p>
            <a:r>
              <a:rPr lang="en-US" i="1" smtClean="0">
                <a:solidFill>
                  <a:schemeClr val="tx1"/>
                </a:solidFill>
              </a:rPr>
              <a:t>Liên kết</a:t>
            </a:r>
            <a:endParaRPr lang="en-US" i="1">
              <a:solidFill>
                <a:schemeClr val="tx1"/>
              </a:solidFill>
            </a:endParaRPr>
          </a:p>
        </p:txBody>
      </p:sp>
    </p:spTree>
    <p:extLst>
      <p:ext uri="{BB962C8B-B14F-4D97-AF65-F5344CB8AC3E}">
        <p14:creationId xmlns:p14="http://schemas.microsoft.com/office/powerpoint/2010/main" val="175659176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19" name="TextBox 18"/>
          <p:cNvSpPr txBox="1"/>
          <p:nvPr/>
        </p:nvSpPr>
        <p:spPr>
          <a:xfrm>
            <a:off x="130577" y="1266254"/>
            <a:ext cx="7704856" cy="461665"/>
          </a:xfrm>
          <a:prstGeom prst="rect">
            <a:avLst/>
          </a:prstGeom>
          <a:noFill/>
        </p:spPr>
        <p:txBody>
          <a:bodyPr wrap="square" rtlCol="0">
            <a:spAutoFit/>
          </a:bodyPr>
          <a:lstStyle/>
          <a:p>
            <a:pPr marL="457200" indent="-457200">
              <a:buFont typeface="Arial" panose="020B0604020202020204" pitchFamily="34" charset="0"/>
              <a:buChar char="•"/>
            </a:pPr>
            <a:r>
              <a:rPr lang="en-US" sz="2400" i="1" smtClean="0">
                <a:solidFill>
                  <a:schemeClr val="tx1"/>
                </a:solidFill>
                <a:cs typeface="Times New Roman" panose="02020603050405020304" pitchFamily="18" charset="0"/>
              </a:rPr>
              <a:t>Ví dụ 2: Xác định  mối liên kết về CSDL của csdl sau:</a:t>
            </a:r>
            <a:endParaRPr lang="en-US" sz="2400" i="1">
              <a:solidFill>
                <a:schemeClr val="tx1"/>
              </a:solidFill>
              <a:cs typeface="Times New Roman" panose="02020603050405020304" pitchFamily="18" charset="0"/>
            </a:endParaRPr>
          </a:p>
        </p:txBody>
      </p:sp>
      <p:sp>
        <p:nvSpPr>
          <p:cNvPr id="3" name="Rectangle 2"/>
          <p:cNvSpPr/>
          <p:nvPr/>
        </p:nvSpPr>
        <p:spPr>
          <a:xfrm>
            <a:off x="226478" y="1816528"/>
            <a:ext cx="8932863" cy="4339650"/>
          </a:xfrm>
          <a:prstGeom prst="rect">
            <a:avLst/>
          </a:prstGeom>
        </p:spPr>
        <p:txBody>
          <a:bodyPr wrap="square">
            <a:spAutoFit/>
          </a:bodyPr>
          <a:lstStyle/>
          <a:p>
            <a:pPr indent="228600">
              <a:spcBef>
                <a:spcPts val="865"/>
              </a:spcBef>
              <a:spcAft>
                <a:spcPts val="0"/>
              </a:spcAft>
            </a:pP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SINHVIEN(</a:t>
            </a:r>
            <a:r>
              <a:rPr lang="en-US" sz="2400" u="sng"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Masv</a:t>
            </a: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,Hoten,Ngaysinh,Noisinh,Manganh)</a:t>
            </a:r>
          </a:p>
          <a:p>
            <a:pPr indent="228600">
              <a:spcBef>
                <a:spcPts val="865"/>
              </a:spcBef>
              <a:spcAft>
                <a:spcPts val="0"/>
              </a:spcAft>
            </a:pPr>
            <a:endParaRPr lang="en-US" sz="2400">
              <a:solidFill>
                <a:srgbClr val="000099"/>
              </a:solidFill>
              <a:latin typeface="Courier New" panose="02070309020205020404" pitchFamily="49" charset="0"/>
              <a:ea typeface="Times New Roman" panose="02020603050405020304" pitchFamily="18" charset="0"/>
              <a:cs typeface="Courier New" panose="02070309020205020404" pitchFamily="49" charset="0"/>
            </a:endParaRPr>
          </a:p>
          <a:p>
            <a:pPr indent="228600">
              <a:spcBef>
                <a:spcPts val="865"/>
              </a:spcBef>
              <a:spcAft>
                <a:spcPts val="0"/>
              </a:spcAft>
            </a:pPr>
            <a:r>
              <a:rPr lang="en-US" sz="2400">
                <a:solidFill>
                  <a:srgbClr val="000099"/>
                </a:solidFill>
                <a:latin typeface="Courier New" panose="02070309020205020404" pitchFamily="49" charset="0"/>
                <a:ea typeface="Times New Roman" panose="02020603050405020304" pitchFamily="18" charset="0"/>
                <a:cs typeface="Courier New" panose="02070309020205020404" pitchFamily="49" charset="0"/>
              </a:rPr>
              <a:t>MONHOC (</a:t>
            </a:r>
            <a:r>
              <a:rPr lang="en-US" sz="2400" u="sng">
                <a:solidFill>
                  <a:srgbClr val="000099"/>
                </a:solidFill>
                <a:latin typeface="Courier New" panose="02070309020205020404" pitchFamily="49" charset="0"/>
                <a:ea typeface="Times New Roman" panose="02020603050405020304" pitchFamily="18" charset="0"/>
                <a:cs typeface="Courier New" panose="02070309020205020404" pitchFamily="49" charset="0"/>
              </a:rPr>
              <a:t>Mamh</a:t>
            </a:r>
            <a:r>
              <a:rPr lang="en-US" sz="2400">
                <a:solidFill>
                  <a:srgbClr val="000099"/>
                </a:solidFill>
                <a:latin typeface="Courier New" panose="02070309020205020404" pitchFamily="49" charset="0"/>
                <a:ea typeface="Times New Roman" panose="02020603050405020304" pitchFamily="18" charset="0"/>
                <a:cs typeface="Courier New" panose="02070309020205020404" pitchFamily="49" charset="0"/>
              </a:rPr>
              <a:t>, Tenmh, Sotichi</a:t>
            </a: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  </a:t>
            </a:r>
          </a:p>
          <a:p>
            <a:pPr indent="228600">
              <a:spcBef>
                <a:spcPts val="865"/>
              </a:spcBef>
              <a:spcAft>
                <a:spcPts val="0"/>
              </a:spcAft>
            </a:pPr>
            <a:endPar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endParaRPr>
          </a:p>
          <a:p>
            <a:pPr indent="228600">
              <a:spcBef>
                <a:spcPts val="865"/>
              </a:spcBef>
              <a:spcAft>
                <a:spcPts val="0"/>
              </a:spcAft>
            </a:pP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SV_MH(</a:t>
            </a:r>
            <a:r>
              <a:rPr lang="en-US" sz="2400" u="sng"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Masv,Mamh, Magv</a:t>
            </a: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 </a:t>
            </a:r>
            <a:r>
              <a:rPr lang="en-US" sz="2400">
                <a:solidFill>
                  <a:srgbClr val="000099"/>
                </a:solidFill>
                <a:latin typeface="Courier New" panose="02070309020205020404" pitchFamily="49" charset="0"/>
                <a:ea typeface="Times New Roman" panose="02020603050405020304" pitchFamily="18" charset="0"/>
                <a:cs typeface="Courier New" panose="02070309020205020404" pitchFamily="49" charset="0"/>
              </a:rPr>
              <a:t>Diem</a:t>
            </a: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a:t>
            </a:r>
          </a:p>
          <a:p>
            <a:pPr indent="228600">
              <a:spcBef>
                <a:spcPts val="865"/>
              </a:spcBef>
              <a:spcAft>
                <a:spcPts val="0"/>
              </a:spcAft>
            </a:pPr>
            <a:endPar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endParaRPr>
          </a:p>
          <a:p>
            <a:pPr indent="228600">
              <a:spcBef>
                <a:spcPts val="865"/>
              </a:spcBef>
              <a:spcAft>
                <a:spcPts val="0"/>
              </a:spcAft>
            </a:pP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GIAOVIEN(</a:t>
            </a:r>
            <a:r>
              <a:rPr lang="en-US" sz="2400" u="sng"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Magv</a:t>
            </a: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 Hoten,Ngaysinh)</a:t>
            </a:r>
          </a:p>
          <a:p>
            <a:pPr indent="228600">
              <a:spcBef>
                <a:spcPts val="865"/>
              </a:spcBef>
              <a:spcAft>
                <a:spcPts val="0"/>
              </a:spcAft>
            </a:pPr>
            <a:endPar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endParaRPr>
          </a:p>
          <a:p>
            <a:pPr indent="228600">
              <a:spcBef>
                <a:spcPts val="865"/>
              </a:spcBef>
              <a:spcAft>
                <a:spcPts val="0"/>
              </a:spcAft>
            </a:pP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NGANH(</a:t>
            </a:r>
            <a:r>
              <a:rPr lang="en-US" sz="2400" u="sng"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Manganh</a:t>
            </a:r>
            <a:r>
              <a:rPr lang="en-US" sz="2400" smtClean="0">
                <a:solidFill>
                  <a:srgbClr val="000099"/>
                </a:solidFill>
                <a:latin typeface="Courier New" panose="02070309020205020404" pitchFamily="49" charset="0"/>
                <a:ea typeface="Times New Roman" panose="02020603050405020304" pitchFamily="18" charset="0"/>
                <a:cs typeface="Courier New" panose="02070309020205020404" pitchFamily="49" charset="0"/>
              </a:rPr>
              <a:t>,Tennganh)</a:t>
            </a:r>
            <a:endParaRPr lang="en-US" sz="2400">
              <a:solidFill>
                <a:srgbClr val="000099"/>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696439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19" name="TextBox 18"/>
          <p:cNvSpPr txBox="1"/>
          <p:nvPr/>
        </p:nvSpPr>
        <p:spPr>
          <a:xfrm>
            <a:off x="130577" y="1266254"/>
            <a:ext cx="7704856" cy="461665"/>
          </a:xfrm>
          <a:prstGeom prst="rect">
            <a:avLst/>
          </a:prstGeom>
          <a:noFill/>
        </p:spPr>
        <p:txBody>
          <a:bodyPr wrap="square" rtlCol="0">
            <a:spAutoFit/>
          </a:bodyPr>
          <a:lstStyle/>
          <a:p>
            <a:pPr marL="457200" indent="-457200">
              <a:buFont typeface="Arial" panose="020B0604020202020204" pitchFamily="34" charset="0"/>
              <a:buChar char="•"/>
            </a:pPr>
            <a:r>
              <a:rPr lang="en-US" sz="2400" i="1" smtClean="0">
                <a:solidFill>
                  <a:schemeClr val="tx1"/>
                </a:solidFill>
                <a:cs typeface="Times New Roman" panose="02020603050405020304" pitchFamily="18" charset="0"/>
              </a:rPr>
              <a:t>Ví dụ 3: Xác định  mối liên kết về CSDL của csdl sau:</a:t>
            </a:r>
            <a:endParaRPr lang="en-US" sz="2400" i="1">
              <a:solidFill>
                <a:schemeClr val="tx1"/>
              </a:solidFill>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91679" y="1875876"/>
            <a:ext cx="6143753" cy="4148734"/>
          </a:xfrm>
          <a:prstGeom prst="rect">
            <a:avLst/>
          </a:prstGeom>
        </p:spPr>
      </p:pic>
    </p:spTree>
    <p:extLst>
      <p:ext uri="{BB962C8B-B14F-4D97-AF65-F5344CB8AC3E}">
        <p14:creationId xmlns:p14="http://schemas.microsoft.com/office/powerpoint/2010/main" val="3690172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3228" y="1228236"/>
            <a:ext cx="6330579" cy="523220"/>
          </a:xfrm>
          <a:prstGeom prst="rect">
            <a:avLst/>
          </a:prstGeom>
          <a:noFill/>
        </p:spPr>
        <p:txBody>
          <a:bodyPr wrap="none" rtlCol="0">
            <a:spAutoFit/>
          </a:bodyPr>
          <a:lstStyle/>
          <a:p>
            <a:pPr marL="342900" indent="-342900">
              <a:buFont typeface="Wingdings" panose="05000000000000000000" pitchFamily="2" charset="2"/>
              <a:buChar char="v"/>
            </a:pPr>
            <a:r>
              <a:rPr lang="en-US" sz="2800" b="1" smtClean="0">
                <a:solidFill>
                  <a:schemeClr val="tx1"/>
                </a:solidFill>
                <a:latin typeface="Courier New" panose="02070309020205020404" pitchFamily="49" charset="0"/>
                <a:cs typeface="Courier New" panose="02070309020205020404" pitchFamily="49" charset="0"/>
              </a:rPr>
              <a:t>Yêu cầu Thông tin phân đoạn</a:t>
            </a:r>
            <a:endParaRPr lang="en-US" sz="2800"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274029" y="1756482"/>
            <a:ext cx="4297971"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về CSDL</a:t>
            </a:r>
            <a:endParaRPr lang="en-US" sz="2800" b="1">
              <a:solidFill>
                <a:schemeClr val="tx1"/>
              </a:solidFill>
              <a:latin typeface="Courier New" panose="02070309020205020404" pitchFamily="49" charset="0"/>
              <a:cs typeface="Courier New" panose="02070309020205020404" pitchFamily="49" charset="0"/>
            </a:endParaRPr>
          </a:p>
        </p:txBody>
      </p:sp>
      <p:sp>
        <p:nvSpPr>
          <p:cNvPr id="8" name="TextBox 7"/>
          <p:cNvSpPr txBox="1"/>
          <p:nvPr/>
        </p:nvSpPr>
        <p:spPr>
          <a:xfrm>
            <a:off x="755576" y="2379891"/>
            <a:ext cx="7704856" cy="1200329"/>
          </a:xfrm>
          <a:prstGeom prst="rect">
            <a:avLst/>
          </a:prstGeom>
          <a:noFill/>
        </p:spPr>
        <p:txBody>
          <a:bodyPr wrap="square" rtlCol="0">
            <a:spAutoFit/>
          </a:bodyPr>
          <a:lstStyle/>
          <a:p>
            <a:pPr marL="457200" indent="-457200">
              <a:buFont typeface="Arial" panose="020B0604020202020204" pitchFamily="34" charset="0"/>
              <a:buChar char="•"/>
            </a:pPr>
            <a:r>
              <a:rPr lang="en-US" sz="2400" smtClean="0">
                <a:solidFill>
                  <a:schemeClr val="tx1"/>
                </a:solidFill>
                <a:cs typeface="Times New Roman" panose="02020603050405020304" pitchFamily="18" charset="0"/>
              </a:rPr>
              <a:t>Bản số của quan hệ: số bộ của quan hệ R:</a:t>
            </a:r>
          </a:p>
          <a:p>
            <a:r>
              <a:rPr lang="en-US" sz="2400" smtClean="0">
                <a:solidFill>
                  <a:schemeClr val="tx1"/>
                </a:solidFill>
                <a:cs typeface="Times New Roman" panose="02020603050405020304" pitchFamily="18" charset="0"/>
              </a:rPr>
              <a:t>	</a:t>
            </a:r>
            <a:r>
              <a:rPr lang="en-US" sz="2400" b="1" smtClean="0">
                <a:solidFill>
                  <a:schemeClr val="tx1"/>
                </a:solidFill>
                <a:cs typeface="Times New Roman" panose="02020603050405020304" pitchFamily="18" charset="0"/>
              </a:rPr>
              <a:t>Card(R)</a:t>
            </a:r>
            <a:endParaRPr lang="en-US" sz="2400" b="1">
              <a:solidFill>
                <a:schemeClr val="tx1"/>
              </a:solidFill>
              <a:cs typeface="Times New Roman" panose="02020603050405020304" pitchFamily="18" charset="0"/>
            </a:endParaRPr>
          </a:p>
          <a:p>
            <a:r>
              <a:rPr lang="en-US" sz="2400" smtClean="0">
                <a:solidFill>
                  <a:schemeClr val="tx1"/>
                </a:solidFill>
                <a:cs typeface="Times New Roman" panose="02020603050405020304" pitchFamily="18" charset="0"/>
              </a:rPr>
              <a:t> </a:t>
            </a:r>
            <a:endParaRPr lang="en-US" sz="2400">
              <a:solidFill>
                <a:schemeClr val="tx1"/>
              </a:solidFill>
              <a:cs typeface="Times New Roman" panose="02020603050405020304" pitchFamily="18" charset="0"/>
            </a:endParaRPr>
          </a:p>
        </p:txBody>
      </p:sp>
    </p:spTree>
    <p:extLst>
      <p:ext uri="{BB962C8B-B14F-4D97-AF65-F5344CB8AC3E}">
        <p14:creationId xmlns:p14="http://schemas.microsoft.com/office/powerpoint/2010/main" val="207287564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25580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852771"/>
            <a:ext cx="8568371"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ứng dụng</a:t>
            </a:r>
            <a:r>
              <a:rPr lang="en-US" sz="2400" b="1" i="1" smtClean="0">
                <a:solidFill>
                  <a:schemeClr val="tx1"/>
                </a:solidFill>
                <a:latin typeface="Courier New" panose="02070309020205020404" pitchFamily="49" charset="0"/>
                <a:cs typeface="Courier New" panose="02070309020205020404" pitchFamily="49" charset="0"/>
              </a:rPr>
              <a:t> (với phân đoạn cơ sở)</a:t>
            </a:r>
            <a:endParaRPr lang="en-US" sz="2800" b="1" i="1">
              <a:solidFill>
                <a:schemeClr val="tx1"/>
              </a:solidFill>
              <a:latin typeface="Courier New" panose="02070309020205020404" pitchFamily="49" charset="0"/>
              <a:cs typeface="Courier New" panose="02070309020205020404" pitchFamily="49" charset="0"/>
            </a:endParaRPr>
          </a:p>
        </p:txBody>
      </p:sp>
      <p:sp>
        <p:nvSpPr>
          <p:cNvPr id="8" name="TextBox 7"/>
          <p:cNvSpPr txBox="1"/>
          <p:nvPr/>
        </p:nvSpPr>
        <p:spPr>
          <a:xfrm>
            <a:off x="539552" y="2587947"/>
            <a:ext cx="7704856" cy="2862322"/>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400" b="1" smtClean="0">
                <a:solidFill>
                  <a:schemeClr val="tx1"/>
                </a:solidFill>
                <a:cs typeface="Times New Roman" panose="02020603050405020304" pitchFamily="18" charset="0"/>
              </a:rPr>
              <a:t>Điều kiện phân đoạn</a:t>
            </a:r>
          </a:p>
          <a:p>
            <a:pPr marL="342900" indent="-342900">
              <a:lnSpc>
                <a:spcPct val="150000"/>
              </a:lnSpc>
              <a:buFont typeface="Wingdings" panose="05000000000000000000" pitchFamily="2" charset="2"/>
              <a:buChar char="ü"/>
            </a:pPr>
            <a:r>
              <a:rPr lang="en-US" sz="2400" smtClean="0">
                <a:solidFill>
                  <a:schemeClr val="tx1"/>
                </a:solidFill>
                <a:cs typeface="Times New Roman" panose="02020603050405020304" pitchFamily="18" charset="0"/>
              </a:rPr>
              <a:t>Mỗi  phân đoạn ngang của một quan hệ gồm tập các bộ, thỏa  mãn điều kiện nào đó (</a:t>
            </a:r>
            <a:r>
              <a:rPr lang="en-US" sz="2400" i="1" smtClean="0">
                <a:solidFill>
                  <a:schemeClr val="tx1"/>
                </a:solidFill>
                <a:cs typeface="Times New Roman" panose="02020603050405020304" pitchFamily="18" charset="0"/>
              </a:rPr>
              <a:t>điều kiện phân đoạn)</a:t>
            </a:r>
          </a:p>
          <a:p>
            <a:pPr marL="342900" indent="-342900">
              <a:lnSpc>
                <a:spcPct val="150000"/>
              </a:lnSpc>
              <a:buFont typeface="Wingdings" panose="05000000000000000000" pitchFamily="2" charset="2"/>
              <a:buChar char="ü"/>
            </a:pPr>
            <a:r>
              <a:rPr lang="en-US" sz="2400" i="1" smtClean="0">
                <a:solidFill>
                  <a:schemeClr val="tx1"/>
                </a:solidFill>
                <a:cs typeface="Times New Roman" panose="02020603050405020304" pitchFamily="18" charset="0"/>
              </a:rPr>
              <a:t>Điều kiện phân đoạn là một biểu thức logic được xây dựng từ các vị từ</a:t>
            </a:r>
            <a:r>
              <a:rPr lang="en-US" sz="2400">
                <a:solidFill>
                  <a:schemeClr val="tx1"/>
                </a:solidFill>
                <a:cs typeface="Times New Roman" panose="02020603050405020304" pitchFamily="18" charset="0"/>
              </a:rPr>
              <a:t>.</a:t>
            </a:r>
          </a:p>
        </p:txBody>
      </p:sp>
    </p:spTree>
    <p:extLst>
      <p:ext uri="{BB962C8B-B14F-4D97-AF65-F5344CB8AC3E}">
        <p14:creationId xmlns:p14="http://schemas.microsoft.com/office/powerpoint/2010/main" val="1940464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8568371"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ứng dụng</a:t>
            </a:r>
            <a:r>
              <a:rPr lang="en-US" sz="2400" b="1" i="1" smtClean="0">
                <a:solidFill>
                  <a:schemeClr val="tx1"/>
                </a:solidFill>
                <a:latin typeface="Courier New" panose="02070309020205020404" pitchFamily="49" charset="0"/>
                <a:cs typeface="Courier New" panose="02070309020205020404" pitchFamily="49" charset="0"/>
              </a:rPr>
              <a:t> (với phân đoạn cơ sở)</a:t>
            </a:r>
            <a:endParaRPr lang="en-US" sz="2800" b="1" i="1">
              <a:solidFill>
                <a:schemeClr val="tx1"/>
              </a:solidFill>
              <a:latin typeface="Courier New" panose="02070309020205020404" pitchFamily="49" charset="0"/>
              <a:cs typeface="Courier New" panose="02070309020205020404" pitchFamily="49" charset="0"/>
            </a:endParaRPr>
          </a:p>
        </p:txBody>
      </p:sp>
      <p:sp>
        <p:nvSpPr>
          <p:cNvPr id="9" name="TextBox 8"/>
          <p:cNvSpPr txBox="1"/>
          <p:nvPr/>
        </p:nvSpPr>
        <p:spPr>
          <a:xfrm>
            <a:off x="600520" y="2270011"/>
            <a:ext cx="7787904" cy="830997"/>
          </a:xfrm>
          <a:prstGeom prst="rect">
            <a:avLst/>
          </a:prstGeom>
          <a:noFill/>
        </p:spPr>
        <p:txBody>
          <a:bodyPr wrap="square" rtlCol="0">
            <a:spAutoFit/>
          </a:bodyPr>
          <a:lstStyle/>
          <a:p>
            <a:pPr marL="457200" indent="-457200">
              <a:buFont typeface="Courier New" panose="02070309020205020404" pitchFamily="49" charset="0"/>
              <a:buChar char="o"/>
            </a:pPr>
            <a:r>
              <a:rPr lang="en-US" sz="2400" smtClean="0">
                <a:solidFill>
                  <a:schemeClr val="tx1"/>
                </a:solidFill>
                <a:latin typeface="Courier New" panose="02070309020205020404" pitchFamily="49" charset="0"/>
                <a:cs typeface="Courier New" panose="02070309020205020404" pitchFamily="49" charset="0"/>
              </a:rPr>
              <a:t>Thông tin định tính: Tác động tới việc phân mảnh: Phân mảnh theo tiêu chí nào?</a:t>
            </a:r>
            <a:endParaRPr lang="en-US" sz="2400" i="1">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588498" y="3283060"/>
            <a:ext cx="7787904" cy="1200329"/>
          </a:xfrm>
          <a:prstGeom prst="rect">
            <a:avLst/>
          </a:prstGeom>
          <a:noFill/>
        </p:spPr>
        <p:txBody>
          <a:bodyPr wrap="square" rtlCol="0">
            <a:spAutoFit/>
          </a:bodyPr>
          <a:lstStyle/>
          <a:p>
            <a:pPr marL="457200" indent="-457200">
              <a:buFont typeface="Courier New" panose="02070309020205020404" pitchFamily="49" charset="0"/>
              <a:buChar char="o"/>
            </a:pPr>
            <a:r>
              <a:rPr lang="en-US" sz="2400" smtClean="0">
                <a:solidFill>
                  <a:schemeClr val="tx1"/>
                </a:solidFill>
                <a:latin typeface="Courier New" panose="02070309020205020404" pitchFamily="49" charset="0"/>
                <a:cs typeface="Courier New" panose="02070309020205020404" pitchFamily="49" charset="0"/>
              </a:rPr>
              <a:t>Thông tin định lượng: Tác động tới việc cấp phát và định vị: Tần xuất, kiểu truy xuất</a:t>
            </a:r>
            <a:endParaRPr lang="en-US" sz="2400" i="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86627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8568371"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Thông tin ứng dụng</a:t>
            </a:r>
            <a:r>
              <a:rPr lang="en-US" sz="2400" b="1" i="1" smtClean="0">
                <a:solidFill>
                  <a:schemeClr val="tx1"/>
                </a:solidFill>
                <a:latin typeface="Courier New" panose="02070309020205020404" pitchFamily="49" charset="0"/>
                <a:cs typeface="Courier New" panose="02070309020205020404" pitchFamily="49" charset="0"/>
              </a:rPr>
              <a:t> (với phân đoạn cơ sở)</a:t>
            </a:r>
            <a:endParaRPr lang="en-US" sz="2800" b="1" i="1">
              <a:solidFill>
                <a:schemeClr val="tx1"/>
              </a:solidFill>
              <a:latin typeface="Courier New" panose="02070309020205020404" pitchFamily="49" charset="0"/>
              <a:cs typeface="Courier New" panose="02070309020205020404" pitchFamily="49" charset="0"/>
            </a:endParaRPr>
          </a:p>
        </p:txBody>
      </p:sp>
      <p:sp>
        <p:nvSpPr>
          <p:cNvPr id="3" name="Rectangle 2"/>
          <p:cNvSpPr/>
          <p:nvPr/>
        </p:nvSpPr>
        <p:spPr>
          <a:xfrm>
            <a:off x="117583" y="2119389"/>
            <a:ext cx="8784976" cy="3757632"/>
          </a:xfrm>
          <a:prstGeom prst="rect">
            <a:avLst/>
          </a:prstGeom>
        </p:spPr>
        <p:txBody>
          <a:bodyPr wrap="square">
            <a:spAutoFit/>
          </a:bodyPr>
          <a:lstStyle/>
          <a:p>
            <a:pPr marL="800100" lvl="1" indent="-342900" eaLnBrk="1" hangingPunct="1">
              <a:lnSpc>
                <a:spcPct val="150000"/>
              </a:lnSpc>
              <a:spcBef>
                <a:spcPct val="10000"/>
              </a:spcBef>
              <a:spcAft>
                <a:spcPct val="10000"/>
              </a:spcAft>
              <a:buClr>
                <a:srgbClr val="60B5CC"/>
              </a:buClr>
              <a:buSzPct val="90000"/>
              <a:buFont typeface="Courier New" panose="02070309020205020404" pitchFamily="49" charset="0"/>
              <a:buChar char="o"/>
            </a:pPr>
            <a:r>
              <a:rPr lang="en-US" sz="2400" b="1" i="1" smtClean="0">
                <a:solidFill>
                  <a:srgbClr val="000099"/>
                </a:solidFill>
                <a:latin typeface="Courier New" panose="02070309020205020404" pitchFamily="49" charset="0"/>
                <a:cs typeface="Courier New" panose="02070309020205020404" pitchFamily="49" charset="0"/>
              </a:rPr>
              <a:t>Vị từ đơn giản</a:t>
            </a:r>
            <a:r>
              <a:rPr lang="en-US" sz="2400" smtClean="0">
                <a:solidFill>
                  <a:srgbClr val="003300"/>
                </a:solidFill>
                <a:latin typeface="Corbel"/>
              </a:rPr>
              <a:t> </a:t>
            </a:r>
            <a:r>
              <a:rPr lang="en-US" sz="2400">
                <a:solidFill>
                  <a:srgbClr val="003300"/>
                </a:solidFill>
                <a:latin typeface="Corbel"/>
              </a:rPr>
              <a:t>: </a:t>
            </a:r>
            <a:r>
              <a:rPr lang="en-US" sz="2400" smtClean="0">
                <a:solidFill>
                  <a:srgbClr val="003300"/>
                </a:solidFill>
                <a:latin typeface="Corbel"/>
              </a:rPr>
              <a:t>Giả sử có lược đồ R(A</a:t>
            </a:r>
            <a:r>
              <a:rPr lang="en-US" sz="2400" i="1" baseline="-25000" smtClean="0">
                <a:solidFill>
                  <a:srgbClr val="003300"/>
                </a:solidFill>
                <a:latin typeface="Corbel"/>
              </a:rPr>
              <a:t>1</a:t>
            </a:r>
            <a:r>
              <a:rPr lang="en-US" sz="2400">
                <a:solidFill>
                  <a:srgbClr val="003300"/>
                </a:solidFill>
                <a:latin typeface="Corbel"/>
              </a:rPr>
              <a:t>, A</a:t>
            </a:r>
            <a:r>
              <a:rPr lang="en-US">
                <a:solidFill>
                  <a:srgbClr val="003300"/>
                </a:solidFill>
                <a:latin typeface="Corbel"/>
              </a:rPr>
              <a:t>2</a:t>
            </a:r>
            <a:r>
              <a:rPr lang="en-US" sz="2400">
                <a:solidFill>
                  <a:srgbClr val="003300"/>
                </a:solidFill>
                <a:latin typeface="Corbel"/>
              </a:rPr>
              <a:t>, …, </a:t>
            </a:r>
            <a:r>
              <a:rPr lang="en-US" sz="2400" smtClean="0">
                <a:solidFill>
                  <a:srgbClr val="003300"/>
                </a:solidFill>
                <a:latin typeface="Corbel"/>
              </a:rPr>
              <a:t>A</a:t>
            </a:r>
            <a:r>
              <a:rPr lang="en-US" sz="2400" baseline="-25000" smtClean="0">
                <a:solidFill>
                  <a:srgbClr val="003300"/>
                </a:solidFill>
                <a:latin typeface="Corbel"/>
              </a:rPr>
              <a:t>n</a:t>
            </a:r>
            <a:r>
              <a:rPr lang="en-US" sz="2400" smtClean="0">
                <a:solidFill>
                  <a:srgbClr val="003300"/>
                </a:solidFill>
                <a:latin typeface="Corbel"/>
              </a:rPr>
              <a:t>).</a:t>
            </a:r>
            <a:r>
              <a:rPr lang="en-US" sz="2400" baseline="-25000" smtClean="0">
                <a:solidFill>
                  <a:srgbClr val="003300"/>
                </a:solidFill>
                <a:latin typeface="Corbel"/>
              </a:rPr>
              <a:t>. </a:t>
            </a:r>
            <a:r>
              <a:rPr lang="en-US" sz="2400" smtClean="0">
                <a:solidFill>
                  <a:srgbClr val="003300"/>
                </a:solidFill>
                <a:cs typeface="Times New Roman" panose="02020603050405020304" pitchFamily="18" charset="0"/>
              </a:rPr>
              <a:t>Biểu thức </a:t>
            </a:r>
            <a:r>
              <a:rPr lang="en-US" sz="2800" b="1" i="1" smtClean="0">
                <a:solidFill>
                  <a:srgbClr val="003300"/>
                </a:solidFill>
                <a:cs typeface="Times New Roman" panose="02020603050405020304" pitchFamily="18" charset="0"/>
              </a:rPr>
              <a:t>p</a:t>
            </a:r>
            <a:r>
              <a:rPr lang="en-US" sz="2800" b="1" i="1" baseline="-25000" smtClean="0">
                <a:solidFill>
                  <a:srgbClr val="003300"/>
                </a:solidFill>
                <a:cs typeface="Times New Roman" panose="02020603050405020304" pitchFamily="18" charset="0"/>
              </a:rPr>
              <a:t>j</a:t>
            </a:r>
            <a:r>
              <a:rPr lang="en-US" sz="2400" i="1" smtClean="0">
                <a:solidFill>
                  <a:srgbClr val="003300"/>
                </a:solidFill>
                <a:cs typeface="Times New Roman" panose="02020603050405020304" pitchFamily="18" charset="0"/>
              </a:rPr>
              <a:t> </a:t>
            </a:r>
            <a:r>
              <a:rPr lang="en-US" sz="2400" smtClean="0">
                <a:solidFill>
                  <a:srgbClr val="003300"/>
                </a:solidFill>
                <a:cs typeface="Times New Roman" panose="02020603050405020304" pitchFamily="18" charset="0"/>
              </a:rPr>
              <a:t>có dạng  </a:t>
            </a:r>
            <a:r>
              <a:rPr lang="en-US" sz="2400">
                <a:solidFill>
                  <a:srgbClr val="003300"/>
                </a:solidFill>
                <a:cs typeface="Times New Roman" panose="02020603050405020304" pitchFamily="18" charset="0"/>
              </a:rPr>
              <a:t>: </a:t>
            </a:r>
            <a:r>
              <a:rPr lang="en-US" sz="2400" smtClean="0">
                <a:solidFill>
                  <a:srgbClr val="003300"/>
                </a:solidFill>
                <a:cs typeface="Times New Roman" panose="02020603050405020304" pitchFamily="18" charset="0"/>
              </a:rPr>
              <a:t>   </a:t>
            </a:r>
            <a:r>
              <a:rPr lang="en-US" sz="2400" b="1" smtClean="0">
                <a:solidFill>
                  <a:srgbClr val="003300"/>
                </a:solidFill>
                <a:cs typeface="Times New Roman" panose="02020603050405020304" pitchFamily="18" charset="0"/>
              </a:rPr>
              <a:t>A</a:t>
            </a:r>
            <a:r>
              <a:rPr lang="en-US" sz="2400" b="1" baseline="-25000" smtClean="0">
                <a:solidFill>
                  <a:srgbClr val="003300"/>
                </a:solidFill>
                <a:cs typeface="Times New Roman" panose="02020603050405020304" pitchFamily="18" charset="0"/>
              </a:rPr>
              <a:t>i</a:t>
            </a:r>
            <a:r>
              <a:rPr lang="en-US" sz="2400" b="1" smtClean="0">
                <a:solidFill>
                  <a:srgbClr val="003300"/>
                </a:solidFill>
                <a:cs typeface="Times New Roman" panose="02020603050405020304" pitchFamily="18" charset="0"/>
              </a:rPr>
              <a:t> θ Value </a:t>
            </a:r>
          </a:p>
          <a:p>
            <a:pPr lvl="1" eaLnBrk="1" hangingPunct="1">
              <a:lnSpc>
                <a:spcPct val="150000"/>
              </a:lnSpc>
              <a:spcBef>
                <a:spcPct val="10000"/>
              </a:spcBef>
              <a:spcAft>
                <a:spcPct val="10000"/>
              </a:spcAft>
              <a:buClr>
                <a:srgbClr val="60B5CC"/>
              </a:buClr>
              <a:buSzPct val="90000"/>
            </a:pPr>
            <a:r>
              <a:rPr lang="en-US" sz="2400" b="1" smtClean="0">
                <a:solidFill>
                  <a:srgbClr val="003300"/>
                </a:solidFill>
                <a:cs typeface="Times New Roman" panose="02020603050405020304" pitchFamily="18" charset="0"/>
              </a:rPr>
              <a:t>    </a:t>
            </a:r>
            <a:r>
              <a:rPr lang="en-US" sz="2400" smtClean="0">
                <a:solidFill>
                  <a:srgbClr val="003300"/>
                </a:solidFill>
                <a:cs typeface="Times New Roman" panose="02020603050405020304" pitchFamily="18" charset="0"/>
              </a:rPr>
              <a:t>được gọi là một </a:t>
            </a:r>
            <a:r>
              <a:rPr lang="en-US" sz="2400" i="1" smtClean="0">
                <a:solidFill>
                  <a:srgbClr val="003300"/>
                </a:solidFill>
                <a:cs typeface="Times New Roman" panose="02020603050405020304" pitchFamily="18" charset="0"/>
              </a:rPr>
              <a:t>vị từ đơn giản của R  </a:t>
            </a:r>
            <a:endParaRPr lang="en-US" sz="2400" i="1">
              <a:solidFill>
                <a:srgbClr val="003300"/>
              </a:solidFill>
              <a:cs typeface="Times New Roman" panose="02020603050405020304" pitchFamily="18" charset="0"/>
            </a:endParaRPr>
          </a:p>
          <a:p>
            <a:pPr lvl="1" eaLnBrk="1" hangingPunct="1">
              <a:lnSpc>
                <a:spcPct val="105000"/>
              </a:lnSpc>
              <a:spcBef>
                <a:spcPct val="10000"/>
              </a:spcBef>
              <a:spcAft>
                <a:spcPct val="10000"/>
              </a:spcAft>
              <a:buClr>
                <a:srgbClr val="60B5CC"/>
              </a:buClr>
              <a:buSzPct val="90000"/>
            </a:pPr>
            <a:r>
              <a:rPr lang="en-US" sz="2400" i="1" smtClean="0">
                <a:solidFill>
                  <a:srgbClr val="003300"/>
                </a:solidFill>
                <a:latin typeface="Corbel"/>
              </a:rPr>
              <a:t>Trong đó</a:t>
            </a:r>
            <a:r>
              <a:rPr lang="en-US" sz="2400" smtClean="0">
                <a:solidFill>
                  <a:srgbClr val="003300"/>
                </a:solidFill>
                <a:latin typeface="Corbel"/>
              </a:rPr>
              <a:t>:</a:t>
            </a:r>
          </a:p>
          <a:p>
            <a:pPr marL="1257300" lvl="2" indent="-342900" eaLnBrk="1" hangingPunct="1">
              <a:lnSpc>
                <a:spcPct val="105000"/>
              </a:lnSpc>
              <a:spcBef>
                <a:spcPct val="10000"/>
              </a:spcBef>
              <a:spcAft>
                <a:spcPct val="10000"/>
              </a:spcAft>
              <a:buClr>
                <a:srgbClr val="60B5CC"/>
              </a:buClr>
              <a:buSzPct val="90000"/>
              <a:buFont typeface="Wingdings" panose="05000000000000000000" pitchFamily="2" charset="2"/>
              <a:buChar char="ü"/>
            </a:pPr>
            <a:r>
              <a:rPr lang="en-US" sz="2400" smtClean="0">
                <a:solidFill>
                  <a:srgbClr val="003300"/>
                </a:solidFill>
                <a:latin typeface="Corbel"/>
              </a:rPr>
              <a:t>θ </a:t>
            </a:r>
            <a:r>
              <a:rPr lang="en-US" sz="2400">
                <a:solidFill>
                  <a:srgbClr val="003300"/>
                </a:solidFill>
                <a:latin typeface="Corbel"/>
                <a:sym typeface="Symbol"/>
              </a:rPr>
              <a:t> </a:t>
            </a:r>
            <a:r>
              <a:rPr lang="en-US" sz="2400">
                <a:solidFill>
                  <a:srgbClr val="003300"/>
                </a:solidFill>
                <a:latin typeface="Corbel"/>
              </a:rPr>
              <a:t>{=,&lt;,≤,&gt;,≥,≠}, </a:t>
            </a:r>
            <a:endParaRPr lang="en-US" sz="2400" smtClean="0">
              <a:solidFill>
                <a:srgbClr val="003300"/>
              </a:solidFill>
              <a:latin typeface="Corbel"/>
            </a:endParaRPr>
          </a:p>
          <a:p>
            <a:pPr marL="1257300" lvl="2" indent="-342900" eaLnBrk="1" hangingPunct="1">
              <a:lnSpc>
                <a:spcPct val="105000"/>
              </a:lnSpc>
              <a:spcBef>
                <a:spcPct val="10000"/>
              </a:spcBef>
              <a:spcAft>
                <a:spcPct val="10000"/>
              </a:spcAft>
              <a:buClr>
                <a:srgbClr val="60B5CC"/>
              </a:buClr>
              <a:buSzPct val="90000"/>
              <a:buFont typeface="Wingdings" panose="05000000000000000000" pitchFamily="2" charset="2"/>
              <a:buChar char="ü"/>
            </a:pPr>
            <a:r>
              <a:rPr lang="en-US" sz="2400" smtClean="0">
                <a:solidFill>
                  <a:srgbClr val="003300"/>
                </a:solidFill>
                <a:latin typeface="Corbel"/>
              </a:rPr>
              <a:t>Value </a:t>
            </a:r>
            <a:r>
              <a:rPr lang="en-US" sz="2400">
                <a:solidFill>
                  <a:srgbClr val="003300"/>
                </a:solidFill>
                <a:latin typeface="Corbel"/>
                <a:sym typeface="Symbol"/>
              </a:rPr>
              <a:t> </a:t>
            </a:r>
            <a:r>
              <a:rPr lang="en-US" sz="2400" smtClean="0">
                <a:solidFill>
                  <a:srgbClr val="003300"/>
                </a:solidFill>
                <a:latin typeface="Corbel"/>
              </a:rPr>
              <a:t>Di.</a:t>
            </a:r>
          </a:p>
          <a:p>
            <a:pPr marL="1257300" lvl="2" indent="-342900" eaLnBrk="1" hangingPunct="1">
              <a:lnSpc>
                <a:spcPct val="105000"/>
              </a:lnSpc>
              <a:spcBef>
                <a:spcPct val="10000"/>
              </a:spcBef>
              <a:spcAft>
                <a:spcPct val="10000"/>
              </a:spcAft>
              <a:buClr>
                <a:srgbClr val="60B5CC"/>
              </a:buClr>
              <a:buSzPct val="90000"/>
              <a:buFont typeface="Wingdings" panose="05000000000000000000" pitchFamily="2" charset="2"/>
              <a:buChar char="ü"/>
            </a:pPr>
            <a:r>
              <a:rPr lang="en-US" sz="2400" smtClean="0">
                <a:solidFill>
                  <a:srgbClr val="003300"/>
                </a:solidFill>
                <a:latin typeface="Corbel"/>
              </a:rPr>
              <a:t>Di = dom(Ai)</a:t>
            </a:r>
            <a:endParaRPr lang="en-US" sz="2400">
              <a:solidFill>
                <a:srgbClr val="003300"/>
              </a:solidFill>
              <a:latin typeface="Corbel"/>
            </a:endParaRPr>
          </a:p>
        </p:txBody>
      </p:sp>
      <p:sp>
        <p:nvSpPr>
          <p:cNvPr id="4" name="TextBox 3"/>
          <p:cNvSpPr txBox="1"/>
          <p:nvPr/>
        </p:nvSpPr>
        <p:spPr>
          <a:xfrm>
            <a:off x="4803481" y="4824263"/>
            <a:ext cx="3589444" cy="830997"/>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sz="2400" b="1" smtClean="0">
                <a:solidFill>
                  <a:srgbClr val="000099"/>
                </a:solidFill>
              </a:rPr>
              <a:t>Pr={p</a:t>
            </a:r>
            <a:r>
              <a:rPr lang="en-US" sz="2400" b="1" baseline="-25000" smtClean="0">
                <a:solidFill>
                  <a:srgbClr val="000099"/>
                </a:solidFill>
              </a:rPr>
              <a:t>1</a:t>
            </a:r>
            <a:r>
              <a:rPr lang="en-US" sz="2400" b="1" smtClean="0">
                <a:solidFill>
                  <a:srgbClr val="000099"/>
                </a:solidFill>
              </a:rPr>
              <a:t>,p</a:t>
            </a:r>
            <a:r>
              <a:rPr lang="en-US" sz="2400" b="1" baseline="-25000" smtClean="0">
                <a:solidFill>
                  <a:srgbClr val="000099"/>
                </a:solidFill>
              </a:rPr>
              <a:t>2</a:t>
            </a:r>
            <a:r>
              <a:rPr lang="en-US" sz="2400" b="1" smtClean="0">
                <a:solidFill>
                  <a:srgbClr val="000099"/>
                </a:solidFill>
              </a:rPr>
              <a:t>,...,p</a:t>
            </a:r>
            <a:r>
              <a:rPr lang="en-US" sz="2400" b="1" baseline="-25000" smtClean="0">
                <a:solidFill>
                  <a:srgbClr val="000099"/>
                </a:solidFill>
              </a:rPr>
              <a:t>n</a:t>
            </a:r>
            <a:r>
              <a:rPr lang="en-US" sz="2400" b="1" smtClean="0">
                <a:solidFill>
                  <a:srgbClr val="000099"/>
                </a:solidFill>
              </a:rPr>
              <a:t>} gọi là tập </a:t>
            </a:r>
          </a:p>
          <a:p>
            <a:r>
              <a:rPr lang="en-US" sz="2400" b="1" smtClean="0">
                <a:solidFill>
                  <a:srgbClr val="000099"/>
                </a:solidFill>
              </a:rPr>
              <a:t>các vị từ đơn giản của R</a:t>
            </a:r>
            <a:endParaRPr lang="en-US" sz="2400" b="1">
              <a:solidFill>
                <a:srgbClr val="000099"/>
              </a:solidFill>
            </a:endParaRPr>
          </a:p>
        </p:txBody>
      </p:sp>
    </p:spTree>
    <p:extLst>
      <p:ext uri="{BB962C8B-B14F-4D97-AF65-F5344CB8AC3E}">
        <p14:creationId xmlns:p14="http://schemas.microsoft.com/office/powerpoint/2010/main" val="38618406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3653564"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Vị từ đơn giản</a:t>
            </a:r>
            <a:endParaRPr lang="en-US" sz="2800" b="1" i="1">
              <a:solidFill>
                <a:schemeClr val="tx1"/>
              </a:solidFill>
              <a:latin typeface="Courier New" panose="02070309020205020404" pitchFamily="49" charset="0"/>
              <a:cs typeface="Courier New" panose="02070309020205020404" pitchFamily="49" charset="0"/>
            </a:endParaRPr>
          </a:p>
        </p:txBody>
      </p:sp>
      <p:sp>
        <p:nvSpPr>
          <p:cNvPr id="3" name="Rectangle 2"/>
          <p:cNvSpPr/>
          <p:nvPr/>
        </p:nvSpPr>
        <p:spPr>
          <a:xfrm>
            <a:off x="117583" y="2105817"/>
            <a:ext cx="8784976" cy="646331"/>
          </a:xfrm>
          <a:prstGeom prst="rect">
            <a:avLst/>
          </a:prstGeom>
        </p:spPr>
        <p:txBody>
          <a:bodyPr wrap="square">
            <a:spAutoFit/>
          </a:bodyPr>
          <a:lstStyle/>
          <a:p>
            <a:pPr marL="274320" lvl="1" indent="-365760" eaLnBrk="1" hangingPunct="1">
              <a:lnSpc>
                <a:spcPct val="150000"/>
              </a:lnSpc>
              <a:spcBef>
                <a:spcPct val="10000"/>
              </a:spcBef>
              <a:spcAft>
                <a:spcPct val="10000"/>
              </a:spcAft>
              <a:buClr>
                <a:srgbClr val="60B5CC"/>
              </a:buClr>
              <a:buSzPct val="90000"/>
              <a:buFont typeface="Courier New" panose="02070309020205020404" pitchFamily="49" charset="0"/>
              <a:buChar char="o"/>
            </a:pPr>
            <a:r>
              <a:rPr lang="en-US" sz="2400" b="1" i="1" smtClean="0">
                <a:solidFill>
                  <a:srgbClr val="000099"/>
                </a:solidFill>
                <a:latin typeface="Courier New" panose="02070309020205020404" pitchFamily="49" charset="0"/>
                <a:cs typeface="Courier New" panose="02070309020205020404" pitchFamily="49" charset="0"/>
              </a:rPr>
              <a:t>Ví dụ:</a:t>
            </a:r>
            <a:endParaRPr lang="en-US" sz="2400">
              <a:solidFill>
                <a:srgbClr val="003300"/>
              </a:solidFill>
              <a:latin typeface="Corbel"/>
            </a:endParaRPr>
          </a:p>
        </p:txBody>
      </p:sp>
      <p:pic>
        <p:nvPicPr>
          <p:cNvPr id="7" name="Picture 6"/>
          <p:cNvPicPr>
            <a:picLocks noChangeAspect="1"/>
          </p:cNvPicPr>
          <p:nvPr/>
        </p:nvPicPr>
        <p:blipFill>
          <a:blip r:embed="rId3"/>
          <a:stretch>
            <a:fillRect/>
          </a:stretch>
        </p:blipFill>
        <p:spPr>
          <a:xfrm>
            <a:off x="214593" y="2880047"/>
            <a:ext cx="4933471" cy="3024336"/>
          </a:xfrm>
          <a:prstGeom prst="rect">
            <a:avLst/>
          </a:prstGeom>
        </p:spPr>
      </p:pic>
      <p:sp>
        <p:nvSpPr>
          <p:cNvPr id="4" name="Rectangle 3"/>
          <p:cNvSpPr/>
          <p:nvPr/>
        </p:nvSpPr>
        <p:spPr>
          <a:xfrm>
            <a:off x="5065085" y="3587119"/>
            <a:ext cx="3905449" cy="589072"/>
          </a:xfrm>
          <a:prstGeom prst="rect">
            <a:avLst/>
          </a:prstGeom>
        </p:spPr>
        <p:txBody>
          <a:bodyPr wrap="square">
            <a:spAutoFit/>
          </a:bodyPr>
          <a:lstStyle/>
          <a:p>
            <a:pPr marL="182880" lvl="3" eaLnBrk="1" hangingPunct="1">
              <a:lnSpc>
                <a:spcPct val="150000"/>
              </a:lnSpc>
              <a:spcBef>
                <a:spcPct val="10000"/>
              </a:spcBef>
              <a:spcAft>
                <a:spcPct val="10000"/>
              </a:spcAft>
              <a:buClr>
                <a:srgbClr val="6BB76D"/>
              </a:buClr>
            </a:pPr>
            <a:r>
              <a:rPr lang="en-US" sz="2400">
                <a:solidFill>
                  <a:srgbClr val="000099"/>
                </a:solidFill>
                <a:latin typeface="Corbel"/>
              </a:rPr>
              <a:t>p</a:t>
            </a:r>
            <a:r>
              <a:rPr lang="en-US" sz="2400" smtClean="0">
                <a:solidFill>
                  <a:srgbClr val="000099"/>
                </a:solidFill>
                <a:latin typeface="Corbel"/>
              </a:rPr>
              <a:t>1:PNAME </a:t>
            </a:r>
            <a:r>
              <a:rPr lang="en-US" sz="2400">
                <a:solidFill>
                  <a:srgbClr val="000099"/>
                </a:solidFill>
                <a:latin typeface="Corbel"/>
              </a:rPr>
              <a:t>= "Maintenance</a:t>
            </a:r>
            <a:r>
              <a:rPr lang="en-US" sz="2400" smtClean="0">
                <a:solidFill>
                  <a:srgbClr val="000099"/>
                </a:solidFill>
                <a:latin typeface="Corbel"/>
              </a:rPr>
              <a:t>"</a:t>
            </a:r>
            <a:endParaRPr lang="en-US" sz="2400">
              <a:solidFill>
                <a:srgbClr val="000099"/>
              </a:solidFill>
              <a:latin typeface="Corbel"/>
            </a:endParaRPr>
          </a:p>
        </p:txBody>
      </p:sp>
      <p:sp>
        <p:nvSpPr>
          <p:cNvPr id="9" name="Rectangle 8"/>
          <p:cNvSpPr/>
          <p:nvPr/>
        </p:nvSpPr>
        <p:spPr>
          <a:xfrm>
            <a:off x="5065085" y="4235191"/>
            <a:ext cx="3905449" cy="589072"/>
          </a:xfrm>
          <a:prstGeom prst="rect">
            <a:avLst/>
          </a:prstGeom>
        </p:spPr>
        <p:txBody>
          <a:bodyPr wrap="square">
            <a:spAutoFit/>
          </a:bodyPr>
          <a:lstStyle/>
          <a:p>
            <a:pPr marL="182880" lvl="3" eaLnBrk="1" hangingPunct="1">
              <a:lnSpc>
                <a:spcPct val="150000"/>
              </a:lnSpc>
              <a:spcBef>
                <a:spcPct val="10000"/>
              </a:spcBef>
              <a:spcAft>
                <a:spcPct val="10000"/>
              </a:spcAft>
              <a:buClr>
                <a:srgbClr val="6BB76D"/>
              </a:buClr>
            </a:pPr>
            <a:r>
              <a:rPr lang="en-US" sz="2400" smtClean="0">
                <a:solidFill>
                  <a:srgbClr val="000099"/>
                </a:solidFill>
                <a:latin typeface="Corbel"/>
              </a:rPr>
              <a:t>p2:BUDGET </a:t>
            </a:r>
            <a:r>
              <a:rPr lang="en-US" sz="2400">
                <a:solidFill>
                  <a:srgbClr val="000099"/>
                </a:solidFill>
                <a:latin typeface="Corbel"/>
              </a:rPr>
              <a:t>≤ 200000</a:t>
            </a:r>
            <a:endParaRPr lang="en-US" sz="2400" dirty="0">
              <a:solidFill>
                <a:srgbClr val="000099"/>
              </a:solidFill>
              <a:latin typeface="Corbel"/>
            </a:endParaRPr>
          </a:p>
        </p:txBody>
      </p:sp>
      <p:sp>
        <p:nvSpPr>
          <p:cNvPr id="6" name="TextBox 5"/>
          <p:cNvSpPr txBox="1"/>
          <p:nvPr/>
        </p:nvSpPr>
        <p:spPr>
          <a:xfrm>
            <a:off x="5176736" y="3240087"/>
            <a:ext cx="2204450" cy="400110"/>
          </a:xfrm>
          <a:prstGeom prst="rect">
            <a:avLst/>
          </a:prstGeom>
          <a:noFill/>
        </p:spPr>
        <p:txBody>
          <a:bodyPr wrap="none" rtlCol="0">
            <a:spAutoFit/>
          </a:bodyPr>
          <a:lstStyle/>
          <a:p>
            <a:r>
              <a:rPr lang="en-US" b="1" i="1" smtClean="0">
                <a:solidFill>
                  <a:srgbClr val="000099"/>
                </a:solidFill>
              </a:rPr>
              <a:t>Các vị từ đơn giản</a:t>
            </a:r>
            <a:endParaRPr lang="en-US" b="1" i="1">
              <a:solidFill>
                <a:srgbClr val="000099"/>
              </a:solidFill>
            </a:endParaRPr>
          </a:p>
        </p:txBody>
      </p:sp>
      <p:sp>
        <p:nvSpPr>
          <p:cNvPr id="11" name="Rectangle 10"/>
          <p:cNvSpPr/>
          <p:nvPr/>
        </p:nvSpPr>
        <p:spPr>
          <a:xfrm>
            <a:off x="5098982" y="4826004"/>
            <a:ext cx="3905449" cy="646331"/>
          </a:xfrm>
          <a:prstGeom prst="rect">
            <a:avLst/>
          </a:prstGeom>
        </p:spPr>
        <p:txBody>
          <a:bodyPr wrap="square">
            <a:spAutoFit/>
          </a:bodyPr>
          <a:lstStyle/>
          <a:p>
            <a:pPr marL="182880" lvl="3" eaLnBrk="1" hangingPunct="1">
              <a:lnSpc>
                <a:spcPct val="150000"/>
              </a:lnSpc>
              <a:spcBef>
                <a:spcPct val="10000"/>
              </a:spcBef>
              <a:spcAft>
                <a:spcPct val="10000"/>
              </a:spcAft>
              <a:buClr>
                <a:srgbClr val="6BB76D"/>
              </a:buClr>
            </a:pPr>
            <a:r>
              <a:rPr lang="en-US" sz="2400" smtClean="0">
                <a:solidFill>
                  <a:srgbClr val="000099"/>
                </a:solidFill>
                <a:latin typeface="Corbel"/>
              </a:rPr>
              <a:t>p3:LOC=“New York”</a:t>
            </a:r>
            <a:endParaRPr lang="en-US" sz="2400" dirty="0">
              <a:solidFill>
                <a:srgbClr val="000099"/>
              </a:solidFill>
              <a:latin typeface="Corbel"/>
            </a:endParaRPr>
          </a:p>
        </p:txBody>
      </p:sp>
    </p:spTree>
    <p:extLst>
      <p:ext uri="{BB962C8B-B14F-4D97-AF65-F5344CB8AC3E}">
        <p14:creationId xmlns:p14="http://schemas.microsoft.com/office/powerpoint/2010/main" val="2360801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6147" name="Rectangle 3"/>
          <p:cNvSpPr>
            <a:spLocks noGrp="1" noChangeArrowheads="1"/>
          </p:cNvSpPr>
          <p:nvPr>
            <p:ph idx="1"/>
          </p:nvPr>
        </p:nvSpPr>
        <p:spPr/>
        <p:txBody>
          <a:bodyPr/>
          <a:lstStyle/>
          <a:p>
            <a:pPr>
              <a:buFont typeface="Wingdings" panose="05000000000000000000" pitchFamily="2" charset="2"/>
              <a:buChar char="v"/>
            </a:pPr>
            <a:r>
              <a:rPr lang="en-US" smtClean="0"/>
              <a:t>Bài toán thiết kế:</a:t>
            </a:r>
            <a:endParaRPr lang="en-US" dirty="0" smtClean="0"/>
          </a:p>
          <a:p>
            <a:pPr marL="438150" lvl="1" indent="-319088">
              <a:lnSpc>
                <a:spcPct val="150000"/>
              </a:lnSpc>
              <a:buClr>
                <a:schemeClr val="accent1"/>
              </a:buClr>
              <a:buSzPct val="80000"/>
              <a:buFont typeface="Wingdings 2" panose="05020102010507070707" pitchFamily="18" charset="2"/>
              <a:buChar char=""/>
            </a:pPr>
            <a:r>
              <a:rPr lang="en-US" i="1" smtClean="0"/>
              <a:t>Cần </a:t>
            </a:r>
            <a:r>
              <a:rPr lang="en-US" i="1"/>
              <a:t>khảo sát </a:t>
            </a:r>
            <a:r>
              <a:rPr lang="en-US" i="1" smtClean="0"/>
              <a:t>:</a:t>
            </a:r>
            <a:endParaRPr lang="en-US" i="1"/>
          </a:p>
          <a:p>
            <a:pPr marL="914400" lvl="1" indent="-457200">
              <a:lnSpc>
                <a:spcPct val="150000"/>
              </a:lnSpc>
              <a:buAutoNum type="arabicPeriod"/>
            </a:pPr>
            <a:r>
              <a:rPr lang="en-US" sz="2800" b="1" i="1" smtClean="0">
                <a:solidFill>
                  <a:schemeClr val="tx1"/>
                </a:solidFill>
              </a:rPr>
              <a:t>Mức độ chia sẻ</a:t>
            </a:r>
          </a:p>
          <a:p>
            <a:pPr marL="1400175" lvl="3" indent="-457200">
              <a:lnSpc>
                <a:spcPct val="150000"/>
              </a:lnSpc>
              <a:buFont typeface="Courier New" panose="02070309020205020404" pitchFamily="49" charset="0"/>
              <a:buChar char="o"/>
            </a:pPr>
            <a:r>
              <a:rPr lang="en-US" sz="2200" i="1" smtClean="0">
                <a:solidFill>
                  <a:schemeClr val="tx1"/>
                </a:solidFill>
              </a:rPr>
              <a:t>Không chia sẻ: mỗi ứng dụng và dữ liệu tại mỗi site không chia sẻ, truyền thông với tới site khác</a:t>
            </a:r>
          </a:p>
          <a:p>
            <a:pPr marL="1400175" lvl="3" indent="-457200">
              <a:lnSpc>
                <a:spcPct val="150000"/>
              </a:lnSpc>
              <a:buFont typeface="Courier New" panose="02070309020205020404" pitchFamily="49" charset="0"/>
              <a:buChar char="o"/>
            </a:pPr>
            <a:r>
              <a:rPr lang="en-US" sz="2200" i="1" smtClean="0">
                <a:solidFill>
                  <a:schemeClr val="tx1"/>
                </a:solidFill>
              </a:rPr>
              <a:t>Chia sẻ dữ liệu:   tất cả chương trình được nhân bản đầy đủ tại tất cả các site, nhưng dữ liệu không nhân bản</a:t>
            </a:r>
          </a:p>
          <a:p>
            <a:pPr marL="1400175" lvl="3" indent="-457200">
              <a:lnSpc>
                <a:spcPct val="150000"/>
              </a:lnSpc>
              <a:buFont typeface="Courier New" panose="02070309020205020404" pitchFamily="49" charset="0"/>
              <a:buChar char="o"/>
            </a:pPr>
            <a:r>
              <a:rPr lang="en-US" sz="2200" i="1" smtClean="0">
                <a:solidFill>
                  <a:schemeClr val="tx1"/>
                </a:solidFill>
              </a:rPr>
              <a:t>Chia sẻ dữ liệu và chương trình:  </a:t>
            </a:r>
            <a:r>
              <a:rPr lang="en-US" sz="2200" i="1">
                <a:solidFill>
                  <a:schemeClr val="tx1"/>
                </a:solidFill>
              </a:rPr>
              <a:t>cả chương trình </a:t>
            </a:r>
            <a:r>
              <a:rPr lang="en-US" sz="2200" i="1" smtClean="0">
                <a:solidFill>
                  <a:schemeClr val="tx1"/>
                </a:solidFill>
              </a:rPr>
              <a:t>và dữ liệu đều có thể được </a:t>
            </a:r>
            <a:r>
              <a:rPr lang="en-US" sz="2200" i="1">
                <a:solidFill>
                  <a:schemeClr val="tx1"/>
                </a:solidFill>
              </a:rPr>
              <a:t>nhân bản </a:t>
            </a:r>
            <a:r>
              <a:rPr lang="en-US" sz="2200" i="1" smtClean="0">
                <a:solidFill>
                  <a:schemeClr val="tx1"/>
                </a:solidFill>
              </a:rPr>
              <a:t>tại </a:t>
            </a:r>
            <a:r>
              <a:rPr lang="en-US" sz="2200" i="1">
                <a:solidFill>
                  <a:schemeClr val="tx1"/>
                </a:solidFill>
              </a:rPr>
              <a:t>các </a:t>
            </a:r>
            <a:r>
              <a:rPr lang="en-US" sz="2200" i="1" smtClean="0">
                <a:solidFill>
                  <a:schemeClr val="tx1"/>
                </a:solidFill>
              </a:rPr>
              <a:t>site</a:t>
            </a:r>
          </a:p>
        </p:txBody>
      </p:sp>
    </p:spTree>
    <p:extLst>
      <p:ext uri="{BB962C8B-B14F-4D97-AF65-F5344CB8AC3E}">
        <p14:creationId xmlns:p14="http://schemas.microsoft.com/office/powerpoint/2010/main" val="2171432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3653564"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Vị từ đơn giản</a:t>
            </a:r>
            <a:endParaRPr lang="en-US" sz="2800" b="1" i="1">
              <a:solidFill>
                <a:schemeClr val="tx1"/>
              </a:solidFill>
              <a:latin typeface="Courier New" panose="02070309020205020404" pitchFamily="49" charset="0"/>
              <a:cs typeface="Courier New" panose="02070309020205020404" pitchFamily="49" charset="0"/>
            </a:endParaRPr>
          </a:p>
        </p:txBody>
      </p:sp>
      <p:sp>
        <p:nvSpPr>
          <p:cNvPr id="3" name="Rectangle 2"/>
          <p:cNvSpPr/>
          <p:nvPr/>
        </p:nvSpPr>
        <p:spPr>
          <a:xfrm>
            <a:off x="117583" y="2105817"/>
            <a:ext cx="8784976" cy="646331"/>
          </a:xfrm>
          <a:prstGeom prst="rect">
            <a:avLst/>
          </a:prstGeom>
        </p:spPr>
        <p:txBody>
          <a:bodyPr wrap="square">
            <a:spAutoFit/>
          </a:bodyPr>
          <a:lstStyle/>
          <a:p>
            <a:pPr marL="274320" lvl="1" indent="-365760" eaLnBrk="1" hangingPunct="1">
              <a:lnSpc>
                <a:spcPct val="150000"/>
              </a:lnSpc>
              <a:spcBef>
                <a:spcPct val="10000"/>
              </a:spcBef>
              <a:spcAft>
                <a:spcPct val="10000"/>
              </a:spcAft>
              <a:buClr>
                <a:srgbClr val="60B5CC"/>
              </a:buClr>
              <a:buSzPct val="90000"/>
              <a:buFont typeface="Courier New" panose="02070309020205020404" pitchFamily="49" charset="0"/>
              <a:buChar char="o"/>
            </a:pPr>
            <a:r>
              <a:rPr lang="en-US" sz="2400" b="1" i="1" smtClean="0">
                <a:solidFill>
                  <a:srgbClr val="000099"/>
                </a:solidFill>
                <a:latin typeface="Courier New" panose="02070309020205020404" pitchFamily="49" charset="0"/>
                <a:cs typeface="Courier New" panose="02070309020205020404" pitchFamily="49" charset="0"/>
              </a:rPr>
              <a:t>Ví dụ </a:t>
            </a:r>
            <a:r>
              <a:rPr lang="en-US" sz="2400" smtClean="0">
                <a:solidFill>
                  <a:srgbClr val="003300"/>
                </a:solidFill>
                <a:latin typeface="Corbel"/>
              </a:rPr>
              <a:t>:</a:t>
            </a:r>
            <a:endParaRPr lang="en-US" sz="2400">
              <a:solidFill>
                <a:srgbClr val="003300"/>
              </a:solidFill>
              <a:latin typeface="Corbel"/>
            </a:endParaRPr>
          </a:p>
        </p:txBody>
      </p:sp>
      <p:sp>
        <p:nvSpPr>
          <p:cNvPr id="4" name="Rectangle 3"/>
          <p:cNvSpPr/>
          <p:nvPr/>
        </p:nvSpPr>
        <p:spPr>
          <a:xfrm>
            <a:off x="5148064" y="3387154"/>
            <a:ext cx="3905449" cy="646331"/>
          </a:xfrm>
          <a:prstGeom prst="rect">
            <a:avLst/>
          </a:prstGeom>
        </p:spPr>
        <p:txBody>
          <a:bodyPr wrap="square">
            <a:spAutoFit/>
          </a:bodyPr>
          <a:lstStyle/>
          <a:p>
            <a:pPr marL="182880" lvl="3" eaLnBrk="1" hangingPunct="1">
              <a:lnSpc>
                <a:spcPct val="150000"/>
              </a:lnSpc>
              <a:spcBef>
                <a:spcPct val="10000"/>
              </a:spcBef>
              <a:spcAft>
                <a:spcPct val="10000"/>
              </a:spcAft>
              <a:buClr>
                <a:srgbClr val="6BB76D"/>
              </a:buClr>
            </a:pPr>
            <a:r>
              <a:rPr lang="en-US" sz="2400" smtClean="0">
                <a:solidFill>
                  <a:srgbClr val="000099"/>
                </a:solidFill>
                <a:latin typeface="Corbel"/>
              </a:rPr>
              <a:t>p1: Matruong </a:t>
            </a:r>
            <a:r>
              <a:rPr lang="en-US" sz="2400">
                <a:solidFill>
                  <a:srgbClr val="000099"/>
                </a:solidFill>
                <a:latin typeface="Corbel"/>
              </a:rPr>
              <a:t>= </a:t>
            </a:r>
            <a:r>
              <a:rPr lang="en-US" sz="2400" smtClean="0">
                <a:solidFill>
                  <a:srgbClr val="000099"/>
                </a:solidFill>
                <a:latin typeface="Corbel"/>
              </a:rPr>
              <a:t>“ĐHCN"</a:t>
            </a:r>
            <a:endParaRPr lang="en-US" sz="2400">
              <a:solidFill>
                <a:srgbClr val="000099"/>
              </a:solidFill>
              <a:latin typeface="Corbel"/>
            </a:endParaRPr>
          </a:p>
        </p:txBody>
      </p:sp>
      <p:sp>
        <p:nvSpPr>
          <p:cNvPr id="6" name="TextBox 5"/>
          <p:cNvSpPr txBox="1"/>
          <p:nvPr/>
        </p:nvSpPr>
        <p:spPr>
          <a:xfrm>
            <a:off x="5508104" y="2796426"/>
            <a:ext cx="2204450" cy="400110"/>
          </a:xfrm>
          <a:prstGeom prst="rect">
            <a:avLst/>
          </a:prstGeom>
          <a:noFill/>
        </p:spPr>
        <p:txBody>
          <a:bodyPr wrap="none" rtlCol="0">
            <a:spAutoFit/>
          </a:bodyPr>
          <a:lstStyle/>
          <a:p>
            <a:r>
              <a:rPr lang="en-US" b="1" i="1" smtClean="0">
                <a:solidFill>
                  <a:srgbClr val="000099"/>
                </a:solidFill>
              </a:rPr>
              <a:t>Các vị từ đơn giản</a:t>
            </a:r>
            <a:endParaRPr lang="en-US" b="1" i="1">
              <a:solidFill>
                <a:srgbClr val="000099"/>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290533513"/>
              </p:ext>
            </p:extLst>
          </p:nvPr>
        </p:nvGraphicFramePr>
        <p:xfrm>
          <a:off x="323528" y="2952052"/>
          <a:ext cx="4853208" cy="2808316"/>
        </p:xfrm>
        <a:graphic>
          <a:graphicData uri="http://schemas.openxmlformats.org/drawingml/2006/table">
            <a:tbl>
              <a:tblPr/>
              <a:tblGrid>
                <a:gridCol w="878474"/>
                <a:gridCol w="1785822"/>
                <a:gridCol w="1152128"/>
                <a:gridCol w="1036784"/>
              </a:tblGrid>
              <a:tr h="570204">
                <a:tc>
                  <a:txBody>
                    <a:bodyPr/>
                    <a:lstStyle/>
                    <a:p>
                      <a:pPr algn="l" fontAlgn="ctr"/>
                      <a:r>
                        <a:rPr lang="en-US" sz="1600" b="1" i="0" u="none" strike="noStrike">
                          <a:solidFill>
                            <a:srgbClr val="000000"/>
                          </a:solidFill>
                          <a:effectLst/>
                          <a:latin typeface="Calibri" panose="020F0502020204030204" pitchFamily="34" charset="0"/>
                        </a:rPr>
                        <a:t>Mã ngành</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Tên ngành</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vi-VN" sz="1600" b="1" i="0" u="none" strike="noStrike">
                          <a:solidFill>
                            <a:srgbClr val="000000"/>
                          </a:solidFill>
                          <a:effectLst/>
                          <a:latin typeface="Calibri" panose="020F0502020204030204" pitchFamily="34" charset="0"/>
                        </a:rPr>
                        <a:t>Mã trường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Tổng </a:t>
                      </a:r>
                      <a:r>
                        <a:rPr lang="en-US" sz="1600" b="1" i="0" u="none" strike="noStrike" smtClean="0">
                          <a:solidFill>
                            <a:srgbClr val="000000"/>
                          </a:solidFill>
                          <a:effectLst/>
                          <a:latin typeface="Calibri" panose="020F0502020204030204" pitchFamily="34" charset="0"/>
                        </a:rPr>
                        <a:t>số</a:t>
                      </a:r>
                    </a:p>
                    <a:p>
                      <a:pPr algn="l" fontAlgn="ctr"/>
                      <a:r>
                        <a:rPr lang="en-US" sz="1600" b="1" i="0" u="none" strike="noStrike" smtClean="0">
                          <a:solidFill>
                            <a:srgbClr val="000000"/>
                          </a:solidFill>
                          <a:effectLst/>
                          <a:latin typeface="Calibri" panose="020F0502020204030204" pitchFamily="34" charset="0"/>
                        </a:rPr>
                        <a:t> </a:t>
                      </a:r>
                      <a:r>
                        <a:rPr lang="en-US" sz="1600" b="1" i="0" u="none" strike="noStrike">
                          <a:solidFill>
                            <a:srgbClr val="000000"/>
                          </a:solidFill>
                          <a:effectLst/>
                          <a:latin typeface="Calibri" panose="020F0502020204030204" pitchFamily="34" charset="0"/>
                        </a:rPr>
                        <a:t>tín chỉ</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852">
                <a:tc>
                  <a:txBody>
                    <a:bodyPr/>
                    <a:lstStyle/>
                    <a:p>
                      <a:pPr algn="l" fontAlgn="ctr"/>
                      <a:r>
                        <a:rPr lang="en-US" sz="1600" b="1" i="0" u="none" strike="noStrike">
                          <a:solidFill>
                            <a:srgbClr val="000000"/>
                          </a:solidFill>
                          <a:effectLst/>
                          <a:latin typeface="Calibri" panose="020F0502020204030204" pitchFamily="34" charset="0"/>
                        </a:rPr>
                        <a:t>Math</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Toán học</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ĐHKHTN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125</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0204">
                <a:tc>
                  <a:txBody>
                    <a:bodyPr/>
                    <a:lstStyle/>
                    <a:p>
                      <a:pPr algn="l" fontAlgn="ctr"/>
                      <a:r>
                        <a:rPr lang="en-US" sz="1600" b="1" i="0" u="none" strike="noStrike">
                          <a:solidFill>
                            <a:srgbClr val="000000"/>
                          </a:solidFill>
                          <a:effectLst/>
                          <a:latin typeface="Calibri" panose="020F0502020204030204" pitchFamily="34" charset="0"/>
                        </a:rPr>
                        <a:t>InTec</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Công nghệ thông tin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ĐHCN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128</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0204">
                <a:tc>
                  <a:txBody>
                    <a:bodyPr/>
                    <a:lstStyle/>
                    <a:p>
                      <a:pPr algn="l" fontAlgn="ctr"/>
                      <a:r>
                        <a:rPr lang="en-US" sz="1600" b="1" i="0" u="none" strike="noStrike">
                          <a:solidFill>
                            <a:srgbClr val="000000"/>
                          </a:solidFill>
                          <a:effectLst/>
                          <a:latin typeface="Calibri" panose="020F0502020204030204" pitchFamily="34" charset="0"/>
                        </a:rPr>
                        <a:t>IS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Các hệ thống thông tin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ĐHCN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130</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852">
                <a:tc>
                  <a:txBody>
                    <a:bodyPr/>
                    <a:lstStyle/>
                    <a:p>
                      <a:pPr algn="l" fontAlgn="ctr"/>
                      <a:r>
                        <a:rPr lang="en-US" sz="1600" b="1" i="0" u="none" strike="noStrike">
                          <a:solidFill>
                            <a:srgbClr val="000000"/>
                          </a:solidFill>
                          <a:effectLst/>
                          <a:latin typeface="Calibri" panose="020F0502020204030204" pitchFamily="34" charset="0"/>
                        </a:rPr>
                        <a:t>Phys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Vật lý</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effectLst/>
                          <a:latin typeface="Calibri" panose="020F0502020204030204" pitchFamily="34" charset="0"/>
                        </a:rPr>
                        <a:t>ĐHKHTN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131</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5159388" y="4079831"/>
            <a:ext cx="3905449" cy="646331"/>
          </a:xfrm>
          <a:prstGeom prst="rect">
            <a:avLst/>
          </a:prstGeom>
        </p:spPr>
        <p:txBody>
          <a:bodyPr wrap="square">
            <a:spAutoFit/>
          </a:bodyPr>
          <a:lstStyle/>
          <a:p>
            <a:pPr marL="182880" lvl="3" eaLnBrk="1" hangingPunct="1">
              <a:lnSpc>
                <a:spcPct val="150000"/>
              </a:lnSpc>
              <a:spcBef>
                <a:spcPct val="10000"/>
              </a:spcBef>
              <a:spcAft>
                <a:spcPct val="10000"/>
              </a:spcAft>
              <a:buClr>
                <a:srgbClr val="6BB76D"/>
              </a:buClr>
            </a:pPr>
            <a:r>
              <a:rPr lang="en-US" sz="2400" smtClean="0">
                <a:solidFill>
                  <a:srgbClr val="000099"/>
                </a:solidFill>
                <a:latin typeface="Corbel"/>
              </a:rPr>
              <a:t>p2: Matruong </a:t>
            </a:r>
            <a:r>
              <a:rPr lang="en-US" sz="2400">
                <a:solidFill>
                  <a:srgbClr val="000099"/>
                </a:solidFill>
                <a:latin typeface="Corbel"/>
              </a:rPr>
              <a:t>= </a:t>
            </a:r>
            <a:r>
              <a:rPr lang="en-US" sz="2400" smtClean="0">
                <a:solidFill>
                  <a:srgbClr val="000099"/>
                </a:solidFill>
                <a:latin typeface="Corbel"/>
              </a:rPr>
              <a:t>“ĐHKHTN"</a:t>
            </a:r>
            <a:endParaRPr lang="en-US" sz="2400">
              <a:solidFill>
                <a:srgbClr val="000099"/>
              </a:solidFill>
              <a:latin typeface="Corbel"/>
            </a:endParaRPr>
          </a:p>
        </p:txBody>
      </p:sp>
      <p:sp>
        <p:nvSpPr>
          <p:cNvPr id="13" name="Rectangle 12"/>
          <p:cNvSpPr/>
          <p:nvPr/>
        </p:nvSpPr>
        <p:spPr>
          <a:xfrm>
            <a:off x="5148063" y="4785505"/>
            <a:ext cx="3905449" cy="646331"/>
          </a:xfrm>
          <a:prstGeom prst="rect">
            <a:avLst/>
          </a:prstGeom>
        </p:spPr>
        <p:txBody>
          <a:bodyPr wrap="square">
            <a:spAutoFit/>
          </a:bodyPr>
          <a:lstStyle/>
          <a:p>
            <a:pPr marL="182880" lvl="3" eaLnBrk="1" hangingPunct="1">
              <a:lnSpc>
                <a:spcPct val="150000"/>
              </a:lnSpc>
              <a:spcBef>
                <a:spcPct val="10000"/>
              </a:spcBef>
              <a:spcAft>
                <a:spcPct val="10000"/>
              </a:spcAft>
              <a:buClr>
                <a:srgbClr val="6BB76D"/>
              </a:buClr>
            </a:pPr>
            <a:r>
              <a:rPr lang="en-US" sz="2400" smtClean="0">
                <a:solidFill>
                  <a:srgbClr val="000099"/>
                </a:solidFill>
                <a:latin typeface="Corbel"/>
              </a:rPr>
              <a:t>p3: Manganh </a:t>
            </a:r>
            <a:r>
              <a:rPr lang="en-US" sz="2400" smtClean="0">
                <a:solidFill>
                  <a:srgbClr val="000099"/>
                </a:solidFill>
                <a:latin typeface="Corbel"/>
                <a:sym typeface="Symbol" panose="05050102010706020507" pitchFamily="18" charset="2"/>
              </a:rPr>
              <a:t></a:t>
            </a:r>
            <a:r>
              <a:rPr lang="en-US" sz="2400" smtClean="0">
                <a:solidFill>
                  <a:srgbClr val="000099"/>
                </a:solidFill>
                <a:latin typeface="Corbel"/>
              </a:rPr>
              <a:t> “InTec”</a:t>
            </a:r>
            <a:endParaRPr lang="en-US" sz="2400">
              <a:solidFill>
                <a:srgbClr val="000099"/>
              </a:solidFill>
              <a:latin typeface="Corbel"/>
            </a:endParaRPr>
          </a:p>
        </p:txBody>
      </p:sp>
    </p:spTree>
    <p:extLst>
      <p:ext uri="{BB962C8B-B14F-4D97-AF65-F5344CB8AC3E}">
        <p14:creationId xmlns:p14="http://schemas.microsoft.com/office/powerpoint/2010/main" val="3181704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4083169" cy="523220"/>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Vị từ hội sơ cấp</a:t>
            </a:r>
            <a:endParaRPr lang="en-US" sz="2800" b="1" i="1">
              <a:solidFill>
                <a:schemeClr val="tx1"/>
              </a:solidFill>
              <a:latin typeface="Courier New" panose="02070309020205020404" pitchFamily="49" charset="0"/>
              <a:cs typeface="Courier New" panose="02070309020205020404" pitchFamily="49" charset="0"/>
            </a:endParaRPr>
          </a:p>
        </p:txBody>
      </p:sp>
      <p:sp>
        <p:nvSpPr>
          <p:cNvPr id="3" name="Rectangle 2"/>
          <p:cNvSpPr/>
          <p:nvPr/>
        </p:nvSpPr>
        <p:spPr>
          <a:xfrm>
            <a:off x="124097" y="3659944"/>
            <a:ext cx="8929415" cy="461665"/>
          </a:xfrm>
          <a:prstGeom prst="rect">
            <a:avLst/>
          </a:prstGeom>
        </p:spPr>
        <p:txBody>
          <a:bodyPr wrap="square">
            <a:spAutoFit/>
          </a:bodyPr>
          <a:lstStyle/>
          <a:p>
            <a:r>
              <a:rPr lang="en-US" sz="2400" b="1" i="1" smtClean="0">
                <a:solidFill>
                  <a:srgbClr val="000099"/>
                </a:solidFill>
                <a:latin typeface="Courier New" panose="02070309020205020404" pitchFamily="49" charset="0"/>
                <a:cs typeface="Courier New" panose="02070309020205020404" pitchFamily="49" charset="0"/>
              </a:rPr>
              <a:t>Cho quan hệ R(A</a:t>
            </a:r>
            <a:r>
              <a:rPr lang="en-US" sz="2400" b="1" i="1" baseline="-25000" smtClean="0">
                <a:solidFill>
                  <a:srgbClr val="000099"/>
                </a:solidFill>
                <a:latin typeface="Courier New" panose="02070309020205020404" pitchFamily="49" charset="0"/>
                <a:cs typeface="Courier New" panose="02070309020205020404" pitchFamily="49" charset="0"/>
              </a:rPr>
              <a:t>1</a:t>
            </a:r>
            <a:r>
              <a:rPr lang="en-US" sz="2400" b="1" i="1" smtClean="0">
                <a:solidFill>
                  <a:srgbClr val="000099"/>
                </a:solidFill>
                <a:latin typeface="Courier New" panose="02070309020205020404" pitchFamily="49" charset="0"/>
                <a:cs typeface="Courier New" panose="02070309020205020404" pitchFamily="49" charset="0"/>
              </a:rPr>
              <a:t>,..,A</a:t>
            </a:r>
            <a:r>
              <a:rPr lang="en-US" sz="2400" b="1" i="1" baseline="-25000">
                <a:solidFill>
                  <a:srgbClr val="000099"/>
                </a:solidFill>
                <a:latin typeface="Courier New" panose="02070309020205020404" pitchFamily="49" charset="0"/>
                <a:cs typeface="Courier New" panose="02070309020205020404" pitchFamily="49" charset="0"/>
              </a:rPr>
              <a:t>k</a:t>
            </a:r>
            <a:r>
              <a:rPr lang="en-US" sz="2400" b="1" i="1" smtClean="0">
                <a:solidFill>
                  <a:srgbClr val="000099"/>
                </a:solidFill>
                <a:latin typeface="Courier New" panose="02070309020205020404" pitchFamily="49" charset="0"/>
                <a:cs typeface="Courier New" panose="02070309020205020404" pitchFamily="49" charset="0"/>
              </a:rPr>
              <a:t>),</a:t>
            </a:r>
            <a:r>
              <a:rPr lang="en-US" sz="2400" b="1" smtClean="0">
                <a:solidFill>
                  <a:srgbClr val="000099"/>
                </a:solidFill>
              </a:rPr>
              <a:t>Pr</a:t>
            </a:r>
            <a:r>
              <a:rPr lang="en-US" sz="2400" b="1">
                <a:solidFill>
                  <a:srgbClr val="000099"/>
                </a:solidFill>
              </a:rPr>
              <a:t>={p</a:t>
            </a:r>
            <a:r>
              <a:rPr lang="en-US" sz="2400" b="1" baseline="-25000">
                <a:solidFill>
                  <a:srgbClr val="000099"/>
                </a:solidFill>
              </a:rPr>
              <a:t>1</a:t>
            </a:r>
            <a:r>
              <a:rPr lang="en-US" sz="2400" b="1">
                <a:solidFill>
                  <a:srgbClr val="000099"/>
                </a:solidFill>
              </a:rPr>
              <a:t>,p</a:t>
            </a:r>
            <a:r>
              <a:rPr lang="en-US" sz="2400" b="1" baseline="-25000">
                <a:solidFill>
                  <a:srgbClr val="000099"/>
                </a:solidFill>
              </a:rPr>
              <a:t>2</a:t>
            </a:r>
            <a:r>
              <a:rPr lang="en-US" sz="2400" b="1">
                <a:solidFill>
                  <a:srgbClr val="000099"/>
                </a:solidFill>
              </a:rPr>
              <a:t>,...,p</a:t>
            </a:r>
            <a:r>
              <a:rPr lang="en-US" sz="2400" b="1" baseline="-25000">
                <a:solidFill>
                  <a:srgbClr val="000099"/>
                </a:solidFill>
              </a:rPr>
              <a:t>n</a:t>
            </a:r>
            <a:r>
              <a:rPr lang="en-US" sz="2400" b="1">
                <a:solidFill>
                  <a:srgbClr val="000099"/>
                </a:solidFill>
              </a:rPr>
              <a:t>} </a:t>
            </a:r>
            <a:r>
              <a:rPr lang="en-US" sz="2400" b="1" smtClean="0">
                <a:solidFill>
                  <a:srgbClr val="000099"/>
                </a:solidFill>
              </a:rPr>
              <a:t>tập vị </a:t>
            </a:r>
            <a:r>
              <a:rPr lang="en-US" sz="2400" b="1">
                <a:solidFill>
                  <a:srgbClr val="000099"/>
                </a:solidFill>
              </a:rPr>
              <a:t>từ đơn giản </a:t>
            </a:r>
          </a:p>
        </p:txBody>
      </p:sp>
      <p:sp>
        <p:nvSpPr>
          <p:cNvPr id="14" name="Rectangle 13"/>
          <p:cNvSpPr/>
          <p:nvPr/>
        </p:nvSpPr>
        <p:spPr>
          <a:xfrm>
            <a:off x="124098" y="2162186"/>
            <a:ext cx="8784976" cy="1200329"/>
          </a:xfrm>
          <a:prstGeom prst="rect">
            <a:avLst/>
          </a:prstGeom>
        </p:spPr>
        <p:txBody>
          <a:bodyPr wrap="square">
            <a:spAutoFit/>
          </a:bodyPr>
          <a:lstStyle/>
          <a:p>
            <a:pPr marL="274320" lvl="1" indent="-365760" eaLnBrk="1" hangingPunct="1">
              <a:lnSpc>
                <a:spcPct val="150000"/>
              </a:lnSpc>
              <a:spcBef>
                <a:spcPct val="10000"/>
              </a:spcBef>
              <a:spcAft>
                <a:spcPct val="10000"/>
              </a:spcAft>
              <a:buClr>
                <a:srgbClr val="60B5CC"/>
              </a:buClr>
              <a:buSzPct val="90000"/>
              <a:buFont typeface="Courier New" panose="02070309020205020404" pitchFamily="49" charset="0"/>
              <a:buChar char="o"/>
            </a:pPr>
            <a:r>
              <a:rPr lang="en-US" sz="2400" b="1" i="1" smtClean="0">
                <a:solidFill>
                  <a:srgbClr val="000099"/>
                </a:solidFill>
                <a:latin typeface="Courier New" panose="02070309020205020404" pitchFamily="49" charset="0"/>
                <a:cs typeface="Courier New" panose="02070309020205020404" pitchFamily="49" charset="0"/>
              </a:rPr>
              <a:t>Mệnh đề được xây dựng ở dạng chuẩn hội của các vị từ đơn giản.</a:t>
            </a:r>
            <a:endParaRPr lang="en-US" sz="2400">
              <a:solidFill>
                <a:srgbClr val="003300"/>
              </a:solidFill>
              <a:latin typeface="Corbel"/>
            </a:endParaRPr>
          </a:p>
        </p:txBody>
      </p:sp>
      <p:sp>
        <p:nvSpPr>
          <p:cNvPr id="15" name="Rectangle 14"/>
          <p:cNvSpPr/>
          <p:nvPr/>
        </p:nvSpPr>
        <p:spPr>
          <a:xfrm>
            <a:off x="539129" y="4348783"/>
            <a:ext cx="8929415" cy="461665"/>
          </a:xfrm>
          <a:prstGeom prst="rect">
            <a:avLst/>
          </a:prstGeom>
        </p:spPr>
        <p:txBody>
          <a:bodyPr wrap="square">
            <a:spAutoFit/>
          </a:bodyPr>
          <a:lstStyle/>
          <a:p>
            <a:pPr marL="342900" lvl="1" indent="-342900">
              <a:buFont typeface="Courier New" panose="02070309020205020404" pitchFamily="49" charset="0"/>
              <a:buChar char="o"/>
            </a:pPr>
            <a:r>
              <a:rPr lang="en-US" sz="2400" b="1" smtClean="0">
                <a:solidFill>
                  <a:srgbClr val="000099"/>
                </a:solidFill>
              </a:rPr>
              <a:t>m</a:t>
            </a:r>
            <a:r>
              <a:rPr lang="en-US" sz="2400" b="1" baseline="-25000" smtClean="0">
                <a:solidFill>
                  <a:srgbClr val="000099"/>
                </a:solidFill>
              </a:rPr>
              <a:t>i</a:t>
            </a:r>
            <a:r>
              <a:rPr lang="en-US" sz="2400" b="1" smtClean="0">
                <a:solidFill>
                  <a:srgbClr val="000099"/>
                </a:solidFill>
              </a:rPr>
              <a:t> </a:t>
            </a:r>
            <a:r>
              <a:rPr lang="en-US" sz="2400" b="1">
                <a:solidFill>
                  <a:srgbClr val="000099"/>
                </a:solidFill>
              </a:rPr>
              <a:t>=  </a:t>
            </a:r>
            <a:r>
              <a:rPr lang="en-US" sz="2400" b="1" smtClean="0">
                <a:solidFill>
                  <a:srgbClr val="000099"/>
                </a:solidFill>
                <a:sym typeface="Symbol"/>
              </a:rPr>
              <a:t></a:t>
            </a:r>
            <a:r>
              <a:rPr lang="en-US" sz="2400" b="1" baseline="-25000" smtClean="0">
                <a:solidFill>
                  <a:srgbClr val="000099"/>
                </a:solidFill>
              </a:rPr>
              <a:t> </a:t>
            </a:r>
            <a:r>
              <a:rPr lang="en-US" sz="2400" b="1">
                <a:solidFill>
                  <a:srgbClr val="000099"/>
                </a:solidFill>
              </a:rPr>
              <a:t>p</a:t>
            </a:r>
            <a:r>
              <a:rPr lang="en-US" sz="2400" b="1" baseline="-25000">
                <a:solidFill>
                  <a:srgbClr val="000099"/>
                </a:solidFill>
              </a:rPr>
              <a:t>j</a:t>
            </a:r>
            <a:r>
              <a:rPr lang="en-US" sz="2400" b="1">
                <a:solidFill>
                  <a:srgbClr val="000099"/>
                </a:solidFill>
              </a:rPr>
              <a:t>* </a:t>
            </a:r>
            <a:r>
              <a:rPr lang="en-US" sz="2400" b="1" smtClean="0">
                <a:solidFill>
                  <a:srgbClr val="000099"/>
                </a:solidFill>
              </a:rPr>
              <a:t> với p</a:t>
            </a:r>
            <a:r>
              <a:rPr lang="en-US" sz="2400" b="1" baseline="-25000" smtClean="0">
                <a:solidFill>
                  <a:srgbClr val="000099"/>
                </a:solidFill>
              </a:rPr>
              <a:t>j</a:t>
            </a:r>
            <a:r>
              <a:rPr lang="en-US" sz="2400" b="1" smtClean="0">
                <a:solidFill>
                  <a:srgbClr val="000099"/>
                </a:solidFill>
              </a:rPr>
              <a:t>* là  p</a:t>
            </a:r>
            <a:r>
              <a:rPr lang="en-US" sz="2400" b="1" baseline="-25000" smtClean="0">
                <a:solidFill>
                  <a:srgbClr val="000099"/>
                </a:solidFill>
              </a:rPr>
              <a:t>j </a:t>
            </a:r>
            <a:r>
              <a:rPr lang="en-US" sz="2400" b="1" smtClean="0">
                <a:solidFill>
                  <a:srgbClr val="000099"/>
                </a:solidFill>
              </a:rPr>
              <a:t>hoặc </a:t>
            </a:r>
            <a:r>
              <a:rPr lang="en-US" sz="2400" b="1">
                <a:solidFill>
                  <a:srgbClr val="000099"/>
                </a:solidFill>
              </a:rPr>
              <a:t>¬(</a:t>
            </a:r>
            <a:r>
              <a:rPr lang="en-US" sz="2400" b="1" smtClean="0">
                <a:solidFill>
                  <a:srgbClr val="000099"/>
                </a:solidFill>
              </a:rPr>
              <a:t>p</a:t>
            </a:r>
            <a:r>
              <a:rPr lang="en-US" sz="2400" b="1" baseline="-25000" smtClean="0">
                <a:solidFill>
                  <a:srgbClr val="000099"/>
                </a:solidFill>
              </a:rPr>
              <a:t>j</a:t>
            </a:r>
            <a:r>
              <a:rPr lang="en-US" sz="2400" b="1" smtClean="0">
                <a:solidFill>
                  <a:srgbClr val="000099"/>
                </a:solidFill>
              </a:rPr>
              <a:t>) là vị từ hội sơ cấp</a:t>
            </a:r>
          </a:p>
        </p:txBody>
      </p:sp>
      <p:sp>
        <p:nvSpPr>
          <p:cNvPr id="16" name="Rectangle 15"/>
          <p:cNvSpPr/>
          <p:nvPr/>
        </p:nvSpPr>
        <p:spPr>
          <a:xfrm>
            <a:off x="539552" y="5040287"/>
            <a:ext cx="8929415" cy="461665"/>
          </a:xfrm>
          <a:prstGeom prst="rect">
            <a:avLst/>
          </a:prstGeom>
        </p:spPr>
        <p:txBody>
          <a:bodyPr wrap="square">
            <a:spAutoFit/>
          </a:bodyPr>
          <a:lstStyle/>
          <a:p>
            <a:pPr marL="342900" lvl="1" indent="-342900">
              <a:buFont typeface="Courier New" panose="02070309020205020404" pitchFamily="49" charset="0"/>
              <a:buChar char="o"/>
            </a:pPr>
            <a:r>
              <a:rPr lang="en-US" sz="2400" b="1" smtClean="0">
                <a:solidFill>
                  <a:srgbClr val="000099"/>
                </a:solidFill>
              </a:rPr>
              <a:t>M= {m</a:t>
            </a:r>
            <a:r>
              <a:rPr lang="en-US" sz="2400" b="1" baseline="-25000" smtClean="0">
                <a:solidFill>
                  <a:srgbClr val="000099"/>
                </a:solidFill>
              </a:rPr>
              <a:t>1</a:t>
            </a:r>
            <a:r>
              <a:rPr lang="en-US" sz="2400" b="1" smtClean="0">
                <a:solidFill>
                  <a:srgbClr val="000099"/>
                </a:solidFill>
              </a:rPr>
              <a:t>,m</a:t>
            </a:r>
            <a:r>
              <a:rPr lang="en-US" sz="2400" b="1" baseline="-25000" smtClean="0">
                <a:solidFill>
                  <a:srgbClr val="000099"/>
                </a:solidFill>
              </a:rPr>
              <a:t>2</a:t>
            </a:r>
            <a:r>
              <a:rPr lang="en-US" sz="2400" b="1" smtClean="0">
                <a:solidFill>
                  <a:srgbClr val="000099"/>
                </a:solidFill>
              </a:rPr>
              <a:t>,..,m</a:t>
            </a:r>
            <a:r>
              <a:rPr lang="en-US" sz="2400" b="1" baseline="-25000" smtClean="0">
                <a:solidFill>
                  <a:srgbClr val="000099"/>
                </a:solidFill>
              </a:rPr>
              <a:t>t</a:t>
            </a:r>
            <a:r>
              <a:rPr lang="en-US" sz="2400" b="1" smtClean="0">
                <a:solidFill>
                  <a:srgbClr val="000099"/>
                </a:solidFill>
              </a:rPr>
              <a:t>} là tập các vị từ hội sơ cấp của R</a:t>
            </a:r>
            <a:endParaRPr lang="en-US" sz="2400" b="1">
              <a:solidFill>
                <a:srgbClr val="000099"/>
              </a:solidFill>
            </a:endParaRPr>
          </a:p>
        </p:txBody>
      </p:sp>
    </p:spTree>
    <p:extLst>
      <p:ext uri="{BB962C8B-B14F-4D97-AF65-F5344CB8AC3E}">
        <p14:creationId xmlns:p14="http://schemas.microsoft.com/office/powerpoint/2010/main" val="1256458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4083169" cy="523220"/>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Vị từ hội sơ cấp</a:t>
            </a:r>
            <a:endParaRPr lang="en-US" sz="2800" b="1" i="1">
              <a:solidFill>
                <a:schemeClr val="tx1"/>
              </a:solidFill>
              <a:latin typeface="Courier New" panose="02070309020205020404" pitchFamily="49" charset="0"/>
              <a:cs typeface="Courier New" panose="02070309020205020404" pitchFamily="49" charset="0"/>
            </a:endParaRPr>
          </a:p>
        </p:txBody>
      </p:sp>
      <p:sp>
        <p:nvSpPr>
          <p:cNvPr id="16" name="Rectangle 15"/>
          <p:cNvSpPr/>
          <p:nvPr/>
        </p:nvSpPr>
        <p:spPr>
          <a:xfrm>
            <a:off x="220193" y="2105817"/>
            <a:ext cx="8929415" cy="830997"/>
          </a:xfrm>
          <a:prstGeom prst="rect">
            <a:avLst/>
          </a:prstGeom>
        </p:spPr>
        <p:txBody>
          <a:bodyPr wrap="square">
            <a:spAutoFit/>
          </a:bodyPr>
          <a:lstStyle/>
          <a:p>
            <a:pPr marL="342900" lvl="1" indent="-342900">
              <a:buFont typeface="Courier New" panose="02070309020205020404" pitchFamily="49" charset="0"/>
              <a:buChar char="o"/>
            </a:pPr>
            <a:r>
              <a:rPr lang="en-US" sz="2400" b="1" i="1" smtClean="0">
                <a:solidFill>
                  <a:schemeClr val="tx1"/>
                </a:solidFill>
              </a:rPr>
              <a:t>Ví dụ:   </a:t>
            </a:r>
            <a:r>
              <a:rPr lang="en-US" sz="2400" i="1" smtClean="0">
                <a:solidFill>
                  <a:schemeClr val="tx1"/>
                </a:solidFill>
              </a:rPr>
              <a:t>với 2 vị từ sơ cấp (PNAME = “Maintenance”) </a:t>
            </a:r>
          </a:p>
          <a:p>
            <a:pPr marL="0" lvl="1"/>
            <a:r>
              <a:rPr lang="en-US" sz="2400" i="1" smtClean="0">
                <a:solidFill>
                  <a:schemeClr val="tx1"/>
                </a:solidFill>
              </a:rPr>
              <a:t>	     và BUDGET </a:t>
            </a:r>
            <a:r>
              <a:rPr lang="en-US" sz="2400" i="1" smtClean="0">
                <a:solidFill>
                  <a:schemeClr val="tx1"/>
                </a:solidFill>
                <a:sym typeface="Symbol" panose="05050102010706020507" pitchFamily="18" charset="2"/>
              </a:rPr>
              <a:t> </a:t>
            </a:r>
            <a:r>
              <a:rPr lang="en-US" sz="2400" i="1" smtClean="0">
                <a:solidFill>
                  <a:schemeClr val="tx1"/>
                </a:solidFill>
              </a:rPr>
              <a:t>200000 có thể có các vị từ hội sơ cấp:</a:t>
            </a:r>
            <a:endParaRPr lang="en-US" sz="2400" i="1">
              <a:solidFill>
                <a:schemeClr val="tx1"/>
              </a:solidFill>
            </a:endParaRPr>
          </a:p>
        </p:txBody>
      </p:sp>
      <p:sp>
        <p:nvSpPr>
          <p:cNvPr id="4" name="Rectangle 3"/>
          <p:cNvSpPr/>
          <p:nvPr/>
        </p:nvSpPr>
        <p:spPr>
          <a:xfrm>
            <a:off x="246670" y="3096071"/>
            <a:ext cx="8833320" cy="2529923"/>
          </a:xfrm>
          <a:prstGeom prst="rect">
            <a:avLst/>
          </a:prstGeom>
        </p:spPr>
        <p:txBody>
          <a:bodyPr wrap="square">
            <a:spAutoFit/>
          </a:bodyPr>
          <a:lstStyle/>
          <a:p>
            <a:pPr marL="730250" lvl="1" indent="-273050" eaLnBrk="1" hangingPunct="1">
              <a:lnSpc>
                <a:spcPct val="150000"/>
              </a:lnSpc>
              <a:spcBef>
                <a:spcPct val="10000"/>
              </a:spcBef>
              <a:spcAft>
                <a:spcPct val="10000"/>
              </a:spcAft>
              <a:buClr>
                <a:srgbClr val="60B5CC"/>
              </a:buClr>
              <a:buSzPct val="90000"/>
              <a:buFont typeface="Wingdings" panose="05000000000000000000" pitchFamily="2" charset="2"/>
              <a:buChar char=""/>
            </a:pPr>
            <a:r>
              <a:rPr lang="en-US" sz="2400">
                <a:solidFill>
                  <a:srgbClr val="003300"/>
                </a:solidFill>
                <a:latin typeface="Corbel"/>
              </a:rPr>
              <a:t>m1: </a:t>
            </a:r>
            <a:r>
              <a:rPr lang="en-US" sz="2400" smtClean="0">
                <a:solidFill>
                  <a:srgbClr val="003300"/>
                </a:solidFill>
                <a:latin typeface="Corbel"/>
              </a:rPr>
              <a:t>(PNAME</a:t>
            </a:r>
            <a:r>
              <a:rPr lang="en-US" sz="2400">
                <a:solidFill>
                  <a:srgbClr val="003300"/>
                </a:solidFill>
                <a:latin typeface="Corbel"/>
              </a:rPr>
              <a:t>="</a:t>
            </a:r>
            <a:r>
              <a:rPr lang="en-US" sz="2400" smtClean="0">
                <a:solidFill>
                  <a:srgbClr val="003300"/>
                </a:solidFill>
                <a:latin typeface="Corbel"/>
              </a:rPr>
              <a:t>Maintenance“)</a:t>
            </a:r>
            <a:r>
              <a:rPr lang="en-US" sz="2400" smtClean="0">
                <a:solidFill>
                  <a:srgbClr val="003300"/>
                </a:solidFill>
                <a:latin typeface="Corbel"/>
                <a:sym typeface="Symbol"/>
              </a:rPr>
              <a:t> </a:t>
            </a:r>
            <a:r>
              <a:rPr lang="en-US" sz="2400">
                <a:solidFill>
                  <a:srgbClr val="003300"/>
                </a:solidFill>
                <a:latin typeface="Corbel"/>
                <a:sym typeface="Symbol"/>
              </a:rPr>
              <a:t></a:t>
            </a:r>
            <a:r>
              <a:rPr lang="en-US" sz="2400">
                <a:solidFill>
                  <a:srgbClr val="003300"/>
                </a:solidFill>
                <a:latin typeface="Corbel"/>
              </a:rPr>
              <a:t> </a:t>
            </a:r>
            <a:r>
              <a:rPr lang="en-US" sz="2400" smtClean="0">
                <a:solidFill>
                  <a:srgbClr val="003300"/>
                </a:solidFill>
                <a:latin typeface="Corbel"/>
              </a:rPr>
              <a:t>(BUDGET</a:t>
            </a:r>
            <a:r>
              <a:rPr lang="en-US" sz="2400">
                <a:solidFill>
                  <a:srgbClr val="003300"/>
                </a:solidFill>
                <a:latin typeface="Corbel"/>
              </a:rPr>
              <a:t>≤</a:t>
            </a:r>
            <a:r>
              <a:rPr lang="en-US" sz="2400" smtClean="0">
                <a:solidFill>
                  <a:srgbClr val="003300"/>
                </a:solidFill>
                <a:latin typeface="Corbel"/>
              </a:rPr>
              <a:t>200000)</a:t>
            </a:r>
            <a:endParaRPr lang="en-US" sz="2400">
              <a:solidFill>
                <a:srgbClr val="003300"/>
              </a:solidFill>
              <a:latin typeface="Corbel"/>
            </a:endParaRPr>
          </a:p>
          <a:p>
            <a:pPr marL="730250" lvl="1" indent="-273050" eaLnBrk="1" hangingPunct="1">
              <a:lnSpc>
                <a:spcPct val="150000"/>
              </a:lnSpc>
              <a:spcBef>
                <a:spcPct val="10000"/>
              </a:spcBef>
              <a:spcAft>
                <a:spcPct val="10000"/>
              </a:spcAft>
              <a:buClr>
                <a:srgbClr val="60B5CC"/>
              </a:buClr>
              <a:buSzPct val="90000"/>
              <a:buFont typeface="Wingdings" panose="05000000000000000000" pitchFamily="2" charset="2"/>
              <a:buChar char=""/>
            </a:pPr>
            <a:r>
              <a:rPr lang="en-US" sz="2400" smtClean="0">
                <a:solidFill>
                  <a:srgbClr val="003300"/>
                </a:solidFill>
                <a:latin typeface="Corbel"/>
              </a:rPr>
              <a:t>m2: </a:t>
            </a:r>
            <a:r>
              <a:rPr lang="en-US" sz="2400" b="1" smtClean="0">
                <a:solidFill>
                  <a:srgbClr val="000099"/>
                </a:solidFill>
              </a:rPr>
              <a:t>¬ </a:t>
            </a:r>
            <a:r>
              <a:rPr lang="en-US" sz="2400" smtClean="0">
                <a:solidFill>
                  <a:srgbClr val="003300"/>
                </a:solidFill>
                <a:latin typeface="Corbel"/>
              </a:rPr>
              <a:t>(PNAME</a:t>
            </a:r>
            <a:r>
              <a:rPr lang="en-US" sz="2400">
                <a:solidFill>
                  <a:srgbClr val="003300"/>
                </a:solidFill>
                <a:latin typeface="Corbel"/>
              </a:rPr>
              <a:t>="Maintenance") </a:t>
            </a:r>
            <a:r>
              <a:rPr lang="en-US" sz="2400">
                <a:solidFill>
                  <a:srgbClr val="003300"/>
                </a:solidFill>
                <a:latin typeface="Corbel"/>
                <a:sym typeface="Symbol"/>
              </a:rPr>
              <a:t></a:t>
            </a:r>
            <a:r>
              <a:rPr lang="en-US" sz="2400">
                <a:solidFill>
                  <a:srgbClr val="003300"/>
                </a:solidFill>
                <a:latin typeface="Corbel"/>
              </a:rPr>
              <a:t> </a:t>
            </a:r>
            <a:r>
              <a:rPr lang="en-US" sz="2400" smtClean="0">
                <a:solidFill>
                  <a:srgbClr val="003300"/>
                </a:solidFill>
                <a:latin typeface="Corbel"/>
              </a:rPr>
              <a:t>(BUDGET</a:t>
            </a:r>
            <a:r>
              <a:rPr lang="en-US" sz="2400">
                <a:solidFill>
                  <a:srgbClr val="003300"/>
                </a:solidFill>
                <a:latin typeface="Corbel"/>
              </a:rPr>
              <a:t>≤</a:t>
            </a:r>
            <a:r>
              <a:rPr lang="en-US" sz="2400" smtClean="0">
                <a:solidFill>
                  <a:srgbClr val="003300"/>
                </a:solidFill>
                <a:latin typeface="Corbel"/>
              </a:rPr>
              <a:t>200000)</a:t>
            </a:r>
            <a:endParaRPr lang="en-US" sz="2400">
              <a:solidFill>
                <a:srgbClr val="003300"/>
              </a:solidFill>
              <a:latin typeface="Corbel"/>
            </a:endParaRPr>
          </a:p>
          <a:p>
            <a:pPr marL="730250" lvl="1" indent="-273050" eaLnBrk="1" hangingPunct="1">
              <a:lnSpc>
                <a:spcPct val="150000"/>
              </a:lnSpc>
              <a:spcBef>
                <a:spcPct val="10000"/>
              </a:spcBef>
              <a:spcAft>
                <a:spcPct val="10000"/>
              </a:spcAft>
              <a:buClr>
                <a:srgbClr val="60B5CC"/>
              </a:buClr>
              <a:buSzPct val="90000"/>
              <a:buFont typeface="Wingdings" panose="05000000000000000000" pitchFamily="2" charset="2"/>
              <a:buChar char=""/>
            </a:pPr>
            <a:r>
              <a:rPr lang="en-US" sz="2400" smtClean="0">
                <a:solidFill>
                  <a:srgbClr val="003300"/>
                </a:solidFill>
                <a:latin typeface="Corbel"/>
              </a:rPr>
              <a:t>m3</a:t>
            </a:r>
            <a:r>
              <a:rPr lang="en-US" sz="2400">
                <a:solidFill>
                  <a:srgbClr val="003300"/>
                </a:solidFill>
                <a:latin typeface="Corbel"/>
              </a:rPr>
              <a:t>: </a:t>
            </a:r>
            <a:r>
              <a:rPr lang="en-US" sz="2400" smtClean="0">
                <a:solidFill>
                  <a:srgbClr val="003300"/>
                </a:solidFill>
                <a:latin typeface="Corbel"/>
              </a:rPr>
              <a:t>(PNAME</a:t>
            </a:r>
            <a:r>
              <a:rPr lang="en-US" sz="2400">
                <a:solidFill>
                  <a:srgbClr val="003300"/>
                </a:solidFill>
                <a:latin typeface="Corbel"/>
              </a:rPr>
              <a:t>= "</a:t>
            </a:r>
            <a:r>
              <a:rPr lang="en-US" sz="2400" smtClean="0">
                <a:solidFill>
                  <a:srgbClr val="003300"/>
                </a:solidFill>
                <a:latin typeface="Corbel"/>
              </a:rPr>
              <a:t>Maintenance“)</a:t>
            </a:r>
            <a:r>
              <a:rPr lang="en-US" sz="2400" smtClean="0">
                <a:solidFill>
                  <a:srgbClr val="003300"/>
                </a:solidFill>
                <a:latin typeface="Corbel"/>
                <a:sym typeface="Symbol"/>
              </a:rPr>
              <a:t> </a:t>
            </a:r>
            <a:r>
              <a:rPr lang="en-US" sz="2400">
                <a:solidFill>
                  <a:srgbClr val="003300"/>
                </a:solidFill>
                <a:latin typeface="Corbel"/>
                <a:sym typeface="Symbol"/>
              </a:rPr>
              <a:t></a:t>
            </a:r>
            <a:r>
              <a:rPr lang="en-US" sz="2400">
                <a:solidFill>
                  <a:srgbClr val="003300"/>
                </a:solidFill>
                <a:latin typeface="Corbel"/>
              </a:rPr>
              <a:t> </a:t>
            </a:r>
            <a:r>
              <a:rPr lang="en-US" sz="2400" b="1">
                <a:solidFill>
                  <a:srgbClr val="000099"/>
                </a:solidFill>
              </a:rPr>
              <a:t>¬ </a:t>
            </a:r>
            <a:r>
              <a:rPr lang="en-US" sz="2400" smtClean="0">
                <a:solidFill>
                  <a:srgbClr val="003300"/>
                </a:solidFill>
                <a:latin typeface="Corbel"/>
              </a:rPr>
              <a:t>(BUDGET</a:t>
            </a:r>
            <a:r>
              <a:rPr lang="en-US" sz="2400">
                <a:solidFill>
                  <a:srgbClr val="003300"/>
                </a:solidFill>
                <a:latin typeface="Corbel"/>
              </a:rPr>
              <a:t>≤200000)</a:t>
            </a:r>
          </a:p>
          <a:p>
            <a:pPr marL="730250" lvl="1" indent="-273050" eaLnBrk="1" hangingPunct="1">
              <a:lnSpc>
                <a:spcPct val="150000"/>
              </a:lnSpc>
              <a:spcBef>
                <a:spcPct val="10000"/>
              </a:spcBef>
              <a:spcAft>
                <a:spcPct val="10000"/>
              </a:spcAft>
              <a:buClr>
                <a:srgbClr val="60B5CC"/>
              </a:buClr>
              <a:buSzPct val="90000"/>
              <a:buFont typeface="Wingdings" panose="05000000000000000000" pitchFamily="2" charset="2"/>
              <a:buChar char=""/>
            </a:pPr>
            <a:r>
              <a:rPr lang="en-US" sz="2400" smtClean="0">
                <a:solidFill>
                  <a:srgbClr val="003300"/>
                </a:solidFill>
                <a:latin typeface="Corbel"/>
              </a:rPr>
              <a:t>m4</a:t>
            </a:r>
            <a:r>
              <a:rPr lang="en-US" sz="2400">
                <a:solidFill>
                  <a:srgbClr val="003300"/>
                </a:solidFill>
                <a:latin typeface="Corbel"/>
              </a:rPr>
              <a:t>: </a:t>
            </a:r>
            <a:r>
              <a:rPr lang="en-US" sz="2400" b="1">
                <a:solidFill>
                  <a:srgbClr val="000099"/>
                </a:solidFill>
              </a:rPr>
              <a:t>¬ </a:t>
            </a:r>
            <a:r>
              <a:rPr lang="en-US" sz="2400" smtClean="0">
                <a:solidFill>
                  <a:srgbClr val="003300"/>
                </a:solidFill>
                <a:latin typeface="Corbel"/>
              </a:rPr>
              <a:t>(PNAME</a:t>
            </a:r>
            <a:r>
              <a:rPr lang="en-US" sz="2400">
                <a:solidFill>
                  <a:srgbClr val="003300"/>
                </a:solidFill>
                <a:latin typeface="Corbel"/>
              </a:rPr>
              <a:t>="Maintenance") </a:t>
            </a:r>
            <a:r>
              <a:rPr lang="en-US" sz="2400">
                <a:solidFill>
                  <a:srgbClr val="003300"/>
                </a:solidFill>
                <a:latin typeface="Corbel"/>
                <a:sym typeface="Symbol"/>
              </a:rPr>
              <a:t></a:t>
            </a:r>
            <a:r>
              <a:rPr lang="en-US" sz="2400">
                <a:solidFill>
                  <a:srgbClr val="003300"/>
                </a:solidFill>
                <a:latin typeface="Corbel"/>
              </a:rPr>
              <a:t> </a:t>
            </a:r>
            <a:r>
              <a:rPr lang="en-US" sz="2400" b="1" smtClean="0">
                <a:solidFill>
                  <a:srgbClr val="000099"/>
                </a:solidFill>
              </a:rPr>
              <a:t>¬ (</a:t>
            </a:r>
            <a:r>
              <a:rPr lang="en-US" sz="2400" smtClean="0">
                <a:solidFill>
                  <a:srgbClr val="003300"/>
                </a:solidFill>
                <a:latin typeface="Corbel"/>
              </a:rPr>
              <a:t>BUDGET</a:t>
            </a:r>
            <a:r>
              <a:rPr lang="en-US" sz="2400">
                <a:solidFill>
                  <a:srgbClr val="003300"/>
                </a:solidFill>
                <a:latin typeface="Corbel"/>
              </a:rPr>
              <a:t>≤200000)</a:t>
            </a:r>
            <a:endParaRPr lang="en-US" sz="2400" dirty="0">
              <a:solidFill>
                <a:srgbClr val="003300"/>
              </a:solidFill>
              <a:latin typeface="Corbel"/>
            </a:endParaRPr>
          </a:p>
        </p:txBody>
      </p:sp>
    </p:spTree>
    <p:extLst>
      <p:ext uri="{BB962C8B-B14F-4D97-AF65-F5344CB8AC3E}">
        <p14:creationId xmlns:p14="http://schemas.microsoft.com/office/powerpoint/2010/main" val="19905631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4083169" cy="523220"/>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Vị từ hội sơ cấp</a:t>
            </a:r>
            <a:endParaRPr lang="en-US" sz="2800" b="1" i="1">
              <a:solidFill>
                <a:schemeClr val="tx1"/>
              </a:solidFill>
              <a:latin typeface="Courier New" panose="02070309020205020404" pitchFamily="49" charset="0"/>
              <a:cs typeface="Courier New" panose="02070309020205020404" pitchFamily="49" charset="0"/>
            </a:endParaRPr>
          </a:p>
        </p:txBody>
      </p:sp>
      <p:sp>
        <p:nvSpPr>
          <p:cNvPr id="16" name="Rectangle 15"/>
          <p:cNvSpPr/>
          <p:nvPr/>
        </p:nvSpPr>
        <p:spPr>
          <a:xfrm>
            <a:off x="220193" y="2105817"/>
            <a:ext cx="6656063" cy="461665"/>
          </a:xfrm>
          <a:prstGeom prst="rect">
            <a:avLst/>
          </a:prstGeom>
        </p:spPr>
        <p:txBody>
          <a:bodyPr wrap="square">
            <a:spAutoFit/>
          </a:bodyPr>
          <a:lstStyle/>
          <a:p>
            <a:pPr marL="342900" lvl="1" indent="-342900">
              <a:buFont typeface="Courier New" panose="02070309020205020404" pitchFamily="49" charset="0"/>
              <a:buChar char="o"/>
            </a:pPr>
            <a:r>
              <a:rPr lang="en-US" sz="2400" b="1" i="1" smtClean="0">
                <a:solidFill>
                  <a:schemeClr val="tx1"/>
                </a:solidFill>
              </a:rPr>
              <a:t>Ví dụ</a:t>
            </a:r>
            <a:r>
              <a:rPr lang="en-US" sz="2400" smtClean="0">
                <a:solidFill>
                  <a:schemeClr val="tx1"/>
                </a:solidFill>
              </a:rPr>
              <a:t>: Cho quan hệ PAY</a:t>
            </a:r>
            <a:endParaRPr lang="en-US" sz="2400">
              <a:solidFill>
                <a:schemeClr val="tx1"/>
              </a:solidFill>
            </a:endParaRPr>
          </a:p>
        </p:txBody>
      </p:sp>
      <p:pic>
        <p:nvPicPr>
          <p:cNvPr id="3" name="Picture 2"/>
          <p:cNvPicPr>
            <a:picLocks noChangeAspect="1"/>
          </p:cNvPicPr>
          <p:nvPr/>
        </p:nvPicPr>
        <p:blipFill>
          <a:blip r:embed="rId3"/>
          <a:stretch>
            <a:fillRect/>
          </a:stretch>
        </p:blipFill>
        <p:spPr>
          <a:xfrm>
            <a:off x="827584" y="2670141"/>
            <a:ext cx="3600400" cy="3142399"/>
          </a:xfrm>
          <a:prstGeom prst="rect">
            <a:avLst/>
          </a:prstGeom>
        </p:spPr>
      </p:pic>
      <p:pic>
        <p:nvPicPr>
          <p:cNvPr id="7" name="Picture 6"/>
          <p:cNvPicPr>
            <a:picLocks noChangeAspect="1"/>
          </p:cNvPicPr>
          <p:nvPr/>
        </p:nvPicPr>
        <p:blipFill>
          <a:blip r:embed="rId4"/>
          <a:stretch>
            <a:fillRect/>
          </a:stretch>
        </p:blipFill>
        <p:spPr>
          <a:xfrm>
            <a:off x="5071268" y="3685353"/>
            <a:ext cx="3609975" cy="1971614"/>
          </a:xfrm>
          <a:prstGeom prst="rect">
            <a:avLst/>
          </a:prstGeom>
        </p:spPr>
      </p:pic>
      <p:sp>
        <p:nvSpPr>
          <p:cNvPr id="11" name="Rectangle 10"/>
          <p:cNvSpPr/>
          <p:nvPr/>
        </p:nvSpPr>
        <p:spPr>
          <a:xfrm>
            <a:off x="4831755" y="2895585"/>
            <a:ext cx="4088999" cy="461665"/>
          </a:xfrm>
          <a:prstGeom prst="rect">
            <a:avLst/>
          </a:prstGeom>
        </p:spPr>
        <p:txBody>
          <a:bodyPr wrap="square">
            <a:spAutoFit/>
          </a:bodyPr>
          <a:lstStyle/>
          <a:p>
            <a:pPr marL="342900" lvl="1" indent="-342900">
              <a:buFont typeface="Courier New" panose="02070309020205020404" pitchFamily="49" charset="0"/>
              <a:buChar char="o"/>
            </a:pPr>
            <a:r>
              <a:rPr lang="en-US" sz="2400" b="1" i="1" smtClean="0">
                <a:solidFill>
                  <a:schemeClr val="tx1"/>
                </a:solidFill>
              </a:rPr>
              <a:t> </a:t>
            </a:r>
            <a:r>
              <a:rPr lang="en-US" sz="2400" i="1" smtClean="0">
                <a:solidFill>
                  <a:schemeClr val="tx1"/>
                </a:solidFill>
              </a:rPr>
              <a:t>Với</a:t>
            </a:r>
            <a:r>
              <a:rPr lang="en-US" sz="2400" b="1" i="1" smtClean="0">
                <a:solidFill>
                  <a:schemeClr val="tx1"/>
                </a:solidFill>
              </a:rPr>
              <a:t> </a:t>
            </a:r>
            <a:r>
              <a:rPr lang="en-US" sz="2400" i="1" smtClean="0">
                <a:solidFill>
                  <a:schemeClr val="tx1"/>
                </a:solidFill>
              </a:rPr>
              <a:t>tập các vị từ đơn giản</a:t>
            </a:r>
            <a:r>
              <a:rPr lang="en-US" sz="2400" smtClean="0">
                <a:solidFill>
                  <a:schemeClr val="tx1"/>
                </a:solidFill>
              </a:rPr>
              <a:t>:</a:t>
            </a:r>
            <a:endParaRPr lang="en-US" sz="2400">
              <a:solidFill>
                <a:schemeClr val="tx1"/>
              </a:solidFill>
            </a:endParaRPr>
          </a:p>
        </p:txBody>
      </p:sp>
    </p:spTree>
    <p:extLst>
      <p:ext uri="{BB962C8B-B14F-4D97-AF65-F5344CB8AC3E}">
        <p14:creationId xmlns:p14="http://schemas.microsoft.com/office/powerpoint/2010/main" val="282464420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3223959" cy="523220"/>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Vị từ sơ cấp</a:t>
            </a:r>
            <a:endParaRPr lang="en-US" sz="2800" b="1" i="1">
              <a:solidFill>
                <a:schemeClr val="tx1"/>
              </a:solidFill>
              <a:latin typeface="Courier New" panose="02070309020205020404" pitchFamily="49" charset="0"/>
              <a:cs typeface="Courier New" panose="02070309020205020404" pitchFamily="49" charset="0"/>
            </a:endParaRPr>
          </a:p>
        </p:txBody>
      </p:sp>
      <p:sp>
        <p:nvSpPr>
          <p:cNvPr id="16" name="Rectangle 15"/>
          <p:cNvSpPr/>
          <p:nvPr/>
        </p:nvSpPr>
        <p:spPr>
          <a:xfrm>
            <a:off x="220193" y="2105817"/>
            <a:ext cx="6656063" cy="461665"/>
          </a:xfrm>
          <a:prstGeom prst="rect">
            <a:avLst/>
          </a:prstGeom>
        </p:spPr>
        <p:txBody>
          <a:bodyPr wrap="square">
            <a:spAutoFit/>
          </a:bodyPr>
          <a:lstStyle/>
          <a:p>
            <a:pPr marL="342900" lvl="1" indent="-342900">
              <a:buFont typeface="Courier New" panose="02070309020205020404" pitchFamily="49" charset="0"/>
              <a:buChar char="o"/>
            </a:pPr>
            <a:r>
              <a:rPr lang="en-US" sz="2400" b="1" i="1" smtClean="0">
                <a:solidFill>
                  <a:schemeClr val="tx1"/>
                </a:solidFill>
              </a:rPr>
              <a:t>Ví dụ</a:t>
            </a:r>
            <a:r>
              <a:rPr lang="en-US" sz="2400" smtClean="0">
                <a:solidFill>
                  <a:schemeClr val="tx1"/>
                </a:solidFill>
              </a:rPr>
              <a:t>: Cho quan hệ PAY</a:t>
            </a:r>
            <a:endParaRPr lang="en-US" sz="2400">
              <a:solidFill>
                <a:schemeClr val="tx1"/>
              </a:solidFill>
            </a:endParaRPr>
          </a:p>
        </p:txBody>
      </p:sp>
      <p:pic>
        <p:nvPicPr>
          <p:cNvPr id="3" name="Picture 2"/>
          <p:cNvPicPr>
            <a:picLocks noChangeAspect="1"/>
          </p:cNvPicPr>
          <p:nvPr/>
        </p:nvPicPr>
        <p:blipFill>
          <a:blip r:embed="rId3"/>
          <a:stretch>
            <a:fillRect/>
          </a:stretch>
        </p:blipFill>
        <p:spPr>
          <a:xfrm>
            <a:off x="220193" y="2634789"/>
            <a:ext cx="1944216" cy="1469394"/>
          </a:xfrm>
          <a:prstGeom prst="rect">
            <a:avLst/>
          </a:prstGeom>
        </p:spPr>
      </p:pic>
      <p:pic>
        <p:nvPicPr>
          <p:cNvPr id="7" name="Picture 6"/>
          <p:cNvPicPr>
            <a:picLocks noChangeAspect="1"/>
          </p:cNvPicPr>
          <p:nvPr/>
        </p:nvPicPr>
        <p:blipFill>
          <a:blip r:embed="rId4"/>
          <a:stretch>
            <a:fillRect/>
          </a:stretch>
        </p:blipFill>
        <p:spPr>
          <a:xfrm>
            <a:off x="220193" y="4303661"/>
            <a:ext cx="2468475" cy="1528714"/>
          </a:xfrm>
          <a:prstGeom prst="rect">
            <a:avLst/>
          </a:prstGeom>
        </p:spPr>
      </p:pic>
      <p:sp>
        <p:nvSpPr>
          <p:cNvPr id="6" name="TextBox 5"/>
          <p:cNvSpPr txBox="1"/>
          <p:nvPr/>
        </p:nvSpPr>
        <p:spPr>
          <a:xfrm>
            <a:off x="5580112" y="2254274"/>
            <a:ext cx="2246128" cy="400110"/>
          </a:xfrm>
          <a:prstGeom prst="rect">
            <a:avLst/>
          </a:prstGeom>
          <a:noFill/>
        </p:spPr>
        <p:txBody>
          <a:bodyPr wrap="none" rtlCol="0">
            <a:spAutoFit/>
          </a:bodyPr>
          <a:lstStyle/>
          <a:p>
            <a:r>
              <a:rPr lang="en-US" i="1" smtClean="0">
                <a:solidFill>
                  <a:schemeClr val="tx1"/>
                </a:solidFill>
              </a:rPr>
              <a:t>Các vị từ hội sơ cấp</a:t>
            </a:r>
            <a:endParaRPr lang="en-US" i="1">
              <a:solidFill>
                <a:schemeClr val="tx1"/>
              </a:solidFill>
            </a:endParaRPr>
          </a:p>
        </p:txBody>
      </p:sp>
      <p:pic>
        <p:nvPicPr>
          <p:cNvPr id="8" name="Picture 7"/>
          <p:cNvPicPr>
            <a:picLocks noChangeAspect="1"/>
          </p:cNvPicPr>
          <p:nvPr/>
        </p:nvPicPr>
        <p:blipFill>
          <a:blip r:embed="rId5"/>
          <a:stretch>
            <a:fillRect/>
          </a:stretch>
        </p:blipFill>
        <p:spPr>
          <a:xfrm>
            <a:off x="3060862" y="2802842"/>
            <a:ext cx="6047642" cy="3222586"/>
          </a:xfrm>
          <a:prstGeom prst="rect">
            <a:avLst/>
          </a:prstGeom>
        </p:spPr>
      </p:pic>
      <p:sp>
        <p:nvSpPr>
          <p:cNvPr id="9" name="Right Arrow 8"/>
          <p:cNvSpPr/>
          <p:nvPr/>
        </p:nvSpPr>
        <p:spPr>
          <a:xfrm>
            <a:off x="2339752" y="3754715"/>
            <a:ext cx="576064" cy="349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36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3223959" cy="523220"/>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800" b="1" smtClean="0">
                <a:solidFill>
                  <a:schemeClr val="tx1"/>
                </a:solidFill>
                <a:latin typeface="Courier New" panose="02070309020205020404" pitchFamily="49" charset="0"/>
                <a:cs typeface="Courier New" panose="02070309020205020404" pitchFamily="49" charset="0"/>
              </a:rPr>
              <a:t>Vị từ sơ cấp</a:t>
            </a:r>
            <a:endParaRPr lang="en-US" sz="2800" b="1" i="1">
              <a:solidFill>
                <a:schemeClr val="tx1"/>
              </a:solidFill>
              <a:latin typeface="Courier New" panose="02070309020205020404" pitchFamily="49" charset="0"/>
              <a:cs typeface="Courier New" panose="02070309020205020404" pitchFamily="49" charset="0"/>
            </a:endParaRPr>
          </a:p>
        </p:txBody>
      </p:sp>
      <p:sp>
        <p:nvSpPr>
          <p:cNvPr id="16" name="Rectangle 15"/>
          <p:cNvSpPr/>
          <p:nvPr/>
        </p:nvSpPr>
        <p:spPr>
          <a:xfrm>
            <a:off x="220193" y="2105817"/>
            <a:ext cx="8456263" cy="461665"/>
          </a:xfrm>
          <a:prstGeom prst="rect">
            <a:avLst/>
          </a:prstGeom>
        </p:spPr>
        <p:txBody>
          <a:bodyPr wrap="square">
            <a:spAutoFit/>
          </a:bodyPr>
          <a:lstStyle/>
          <a:p>
            <a:pPr marL="342900" lvl="1" indent="-342900">
              <a:buFont typeface="Wingdings" panose="05000000000000000000" pitchFamily="2" charset="2"/>
              <a:buChar char="Ø"/>
            </a:pPr>
            <a:r>
              <a:rPr lang="en-US" sz="2400" b="1" i="1" smtClean="0">
                <a:solidFill>
                  <a:schemeClr val="tx1"/>
                </a:solidFill>
              </a:rPr>
              <a:t>Lưu ý:</a:t>
            </a:r>
          </a:p>
        </p:txBody>
      </p:sp>
      <p:sp>
        <p:nvSpPr>
          <p:cNvPr id="12" name="Rectangle 11"/>
          <p:cNvSpPr/>
          <p:nvPr/>
        </p:nvSpPr>
        <p:spPr>
          <a:xfrm>
            <a:off x="240572" y="2577662"/>
            <a:ext cx="8456263" cy="579967"/>
          </a:xfrm>
          <a:prstGeom prst="rect">
            <a:avLst/>
          </a:prstGeom>
        </p:spPr>
        <p:txBody>
          <a:bodyPr wrap="square">
            <a:spAutoFit/>
          </a:bodyPr>
          <a:lstStyle/>
          <a:p>
            <a:pPr marL="800100" lvl="2" indent="-342900">
              <a:lnSpc>
                <a:spcPct val="150000"/>
              </a:lnSpc>
              <a:buFont typeface="Courier New" panose="02070309020205020404" pitchFamily="49" charset="0"/>
              <a:buChar char="o"/>
            </a:pPr>
            <a:r>
              <a:rPr lang="en-US" sz="2400" i="1">
                <a:solidFill>
                  <a:schemeClr val="tx1"/>
                </a:solidFill>
              </a:rPr>
              <a:t>Có thể không cần xác định mọi vị từ hội sơ cấp</a:t>
            </a:r>
            <a:r>
              <a:rPr lang="en-US" sz="2400" i="1" smtClean="0">
                <a:solidFill>
                  <a:schemeClr val="tx1"/>
                </a:solidFill>
              </a:rPr>
              <a:t>.</a:t>
            </a:r>
            <a:endParaRPr lang="en-US" sz="2400" i="1">
              <a:solidFill>
                <a:schemeClr val="tx1"/>
              </a:solidFill>
            </a:endParaRPr>
          </a:p>
        </p:txBody>
      </p:sp>
      <p:sp>
        <p:nvSpPr>
          <p:cNvPr id="13" name="Rectangle 12"/>
          <p:cNvSpPr/>
          <p:nvPr/>
        </p:nvSpPr>
        <p:spPr>
          <a:xfrm>
            <a:off x="240572" y="3231461"/>
            <a:ext cx="8456263" cy="1200329"/>
          </a:xfrm>
          <a:prstGeom prst="rect">
            <a:avLst/>
          </a:prstGeom>
        </p:spPr>
        <p:txBody>
          <a:bodyPr wrap="square">
            <a:spAutoFit/>
          </a:bodyPr>
          <a:lstStyle/>
          <a:p>
            <a:pPr marL="800100" lvl="2" indent="-342900">
              <a:lnSpc>
                <a:spcPct val="150000"/>
              </a:lnSpc>
              <a:buFont typeface="Courier New" panose="02070309020205020404" pitchFamily="49" charset="0"/>
              <a:buChar char="o"/>
            </a:pPr>
            <a:r>
              <a:rPr lang="en-US" sz="2400" i="1">
                <a:solidFill>
                  <a:schemeClr val="tx1"/>
                </a:solidFill>
              </a:rPr>
              <a:t>Một số vị từ hội sơ cấp không có ý nghĩa hoặc có thể  được suy diễn từ </a:t>
            </a:r>
            <a:r>
              <a:rPr lang="en-US" sz="2400" i="1" smtClean="0">
                <a:solidFill>
                  <a:schemeClr val="tx1"/>
                </a:solidFill>
              </a:rPr>
              <a:t>các vị từ khác.</a:t>
            </a:r>
            <a:endParaRPr lang="en-US" sz="2400" i="1">
              <a:solidFill>
                <a:schemeClr val="tx1"/>
              </a:solidFill>
            </a:endParaRPr>
          </a:p>
        </p:txBody>
      </p:sp>
      <p:sp>
        <p:nvSpPr>
          <p:cNvPr id="14" name="Rectangle 13"/>
          <p:cNvSpPr/>
          <p:nvPr/>
        </p:nvSpPr>
        <p:spPr>
          <a:xfrm>
            <a:off x="240572" y="4333664"/>
            <a:ext cx="8456263" cy="1200329"/>
          </a:xfrm>
          <a:prstGeom prst="rect">
            <a:avLst/>
          </a:prstGeom>
        </p:spPr>
        <p:txBody>
          <a:bodyPr wrap="square">
            <a:spAutoFit/>
          </a:bodyPr>
          <a:lstStyle/>
          <a:p>
            <a:pPr marL="800100" lvl="2" indent="-342900">
              <a:lnSpc>
                <a:spcPct val="150000"/>
              </a:lnSpc>
              <a:buFont typeface="Courier New" panose="02070309020205020404" pitchFamily="49" charset="0"/>
              <a:buChar char="o"/>
            </a:pPr>
            <a:r>
              <a:rPr lang="en-US" sz="2400" i="1">
                <a:solidFill>
                  <a:schemeClr val="tx1"/>
                </a:solidFill>
              </a:rPr>
              <a:t>Có thể có nhiều cách biểu diễn một vị từ tương đương, chọn cách đơn giản </a:t>
            </a:r>
            <a:r>
              <a:rPr lang="en-US" sz="2400" i="1" smtClean="0">
                <a:solidFill>
                  <a:schemeClr val="tx1"/>
                </a:solidFill>
              </a:rPr>
              <a:t>nhất.</a:t>
            </a:r>
            <a:endParaRPr lang="en-US" sz="2400">
              <a:solidFill>
                <a:schemeClr val="tx1"/>
              </a:solidFill>
            </a:endParaRPr>
          </a:p>
        </p:txBody>
      </p:sp>
    </p:spTree>
    <p:extLst>
      <p:ext uri="{BB962C8B-B14F-4D97-AF65-F5344CB8AC3E}">
        <p14:creationId xmlns:p14="http://schemas.microsoft.com/office/powerpoint/2010/main" val="567533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2" name="TextBox 1"/>
          <p:cNvSpPr txBox="1"/>
          <p:nvPr/>
        </p:nvSpPr>
        <p:spPr>
          <a:xfrm>
            <a:off x="117583" y="1146771"/>
            <a:ext cx="4685898" cy="400110"/>
          </a:xfrm>
          <a:prstGeom prst="rect">
            <a:avLst/>
          </a:prstGeom>
          <a:noFill/>
        </p:spPr>
        <p:txBody>
          <a:bodyPr wrap="none" rtlCol="0">
            <a:spAutoFit/>
          </a:bodyPr>
          <a:lstStyle/>
          <a:p>
            <a:pPr marL="342900" indent="-342900">
              <a:buFont typeface="Wingdings" panose="05000000000000000000" pitchFamily="2" charset="2"/>
              <a:buChar char="v"/>
            </a:pPr>
            <a:r>
              <a:rPr lang="en-US" b="1" smtClean="0">
                <a:solidFill>
                  <a:schemeClr val="tx1"/>
                </a:solidFill>
                <a:latin typeface="Courier New" panose="02070309020205020404" pitchFamily="49" charset="0"/>
                <a:cs typeface="Courier New" panose="02070309020205020404" pitchFamily="49" charset="0"/>
              </a:rPr>
              <a:t>Yêu cầu Thông tin phân đoạn</a:t>
            </a:r>
            <a:endParaRPr lang="en-US" b="1">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198265" y="1564739"/>
            <a:ext cx="8600431"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400" b="1" smtClean="0">
                <a:solidFill>
                  <a:schemeClr val="tx1"/>
                </a:solidFill>
                <a:latin typeface="Courier New" panose="02070309020205020404" pitchFamily="49" charset="0"/>
                <a:cs typeface="Courier New" panose="02070309020205020404" pitchFamily="49" charset="0"/>
              </a:rPr>
              <a:t>Độ tuyển chọn của vị từ hội sơ cấp </a:t>
            </a:r>
            <a:r>
              <a:rPr lang="en-US" sz="2400" smtClean="0">
                <a:solidFill>
                  <a:schemeClr val="tx1"/>
                </a:solidFill>
                <a:cs typeface="Times New Roman" panose="02020603050405020304" pitchFamily="18" charset="0"/>
              </a:rPr>
              <a:t>(selectivity)</a:t>
            </a:r>
            <a:endParaRPr lang="en-US" sz="2400" i="1">
              <a:solidFill>
                <a:schemeClr val="tx1"/>
              </a:solidFill>
              <a:cs typeface="Times New Roman" panose="02020603050405020304" pitchFamily="18" charset="0"/>
            </a:endParaRPr>
          </a:p>
        </p:txBody>
      </p:sp>
      <p:sp>
        <p:nvSpPr>
          <p:cNvPr id="16" name="Rectangle 15"/>
          <p:cNvSpPr/>
          <p:nvPr/>
        </p:nvSpPr>
        <p:spPr>
          <a:xfrm>
            <a:off x="1063948" y="2015951"/>
            <a:ext cx="7016103" cy="461665"/>
          </a:xfrm>
          <a:prstGeom prst="rect">
            <a:avLst/>
          </a:prstGeom>
        </p:spPr>
        <p:txBody>
          <a:bodyPr wrap="square">
            <a:spAutoFit/>
          </a:bodyPr>
          <a:lstStyle/>
          <a:p>
            <a:pPr marL="0" lvl="1"/>
            <a:r>
              <a:rPr lang="en-US" sz="2400" b="1" i="1" smtClean="0">
                <a:solidFill>
                  <a:schemeClr val="tx1"/>
                </a:solidFill>
              </a:rPr>
              <a:t>Sel(m</a:t>
            </a:r>
            <a:r>
              <a:rPr lang="en-US" sz="2400" b="1" i="1" baseline="-25000" smtClean="0">
                <a:solidFill>
                  <a:schemeClr val="tx1"/>
                </a:solidFill>
              </a:rPr>
              <a:t>i</a:t>
            </a:r>
            <a:r>
              <a:rPr lang="en-US" sz="2400" b="1" i="1" smtClean="0">
                <a:solidFill>
                  <a:schemeClr val="tx1"/>
                </a:solidFill>
              </a:rPr>
              <a:t>) =  số bộ được chọn bởi vị từ sơ cấp m</a:t>
            </a:r>
            <a:r>
              <a:rPr lang="en-US" sz="2400" b="1" i="1" baseline="-25000" smtClean="0">
                <a:solidFill>
                  <a:schemeClr val="tx1"/>
                </a:solidFill>
              </a:rPr>
              <a:t>i</a:t>
            </a:r>
          </a:p>
        </p:txBody>
      </p:sp>
      <p:sp>
        <p:nvSpPr>
          <p:cNvPr id="10" name="TextBox 9"/>
          <p:cNvSpPr txBox="1"/>
          <p:nvPr/>
        </p:nvSpPr>
        <p:spPr>
          <a:xfrm>
            <a:off x="220804" y="2664023"/>
            <a:ext cx="8661345" cy="430887"/>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200" b="1" smtClean="0">
                <a:solidFill>
                  <a:schemeClr val="tx1"/>
                </a:solidFill>
                <a:latin typeface="Courier New" panose="02070309020205020404" pitchFamily="49" charset="0"/>
                <a:cs typeface="Courier New" panose="02070309020205020404" pitchFamily="49" charset="0"/>
              </a:rPr>
              <a:t>Tần số truy cập dữ liệu của câu hỏi </a:t>
            </a:r>
            <a:r>
              <a:rPr lang="en-US" smtClean="0">
                <a:solidFill>
                  <a:schemeClr val="tx1"/>
                </a:solidFill>
                <a:cs typeface="Times New Roman" panose="02020603050405020304" pitchFamily="18" charset="0"/>
              </a:rPr>
              <a:t>(access frequence)</a:t>
            </a:r>
            <a:endParaRPr lang="en-US" i="1">
              <a:solidFill>
                <a:schemeClr val="tx1"/>
              </a:solidFill>
              <a:cs typeface="Times New Roman" panose="02020603050405020304" pitchFamily="18" charset="0"/>
            </a:endParaRPr>
          </a:p>
        </p:txBody>
      </p:sp>
      <p:sp>
        <p:nvSpPr>
          <p:cNvPr id="11" name="Rectangle 10"/>
          <p:cNvSpPr/>
          <p:nvPr/>
        </p:nvSpPr>
        <p:spPr>
          <a:xfrm>
            <a:off x="971600" y="3168079"/>
            <a:ext cx="7776864" cy="1200329"/>
          </a:xfrm>
          <a:prstGeom prst="rect">
            <a:avLst/>
          </a:prstGeom>
        </p:spPr>
        <p:txBody>
          <a:bodyPr wrap="square">
            <a:spAutoFit/>
          </a:bodyPr>
          <a:lstStyle/>
          <a:p>
            <a:pPr marL="342900" lvl="1" indent="-342900">
              <a:lnSpc>
                <a:spcPct val="150000"/>
              </a:lnSpc>
              <a:buFont typeface="Arial" panose="020B0604020202020204" pitchFamily="34" charset="0"/>
              <a:buChar char="•"/>
            </a:pPr>
            <a:r>
              <a:rPr lang="en-US" sz="2400" smtClean="0">
                <a:solidFill>
                  <a:schemeClr val="tx1"/>
                </a:solidFill>
              </a:rPr>
              <a:t>Q =  {q</a:t>
            </a:r>
            <a:r>
              <a:rPr lang="en-US" sz="2400" baseline="-25000" smtClean="0">
                <a:solidFill>
                  <a:schemeClr val="tx1"/>
                </a:solidFill>
              </a:rPr>
              <a:t>1</a:t>
            </a:r>
            <a:r>
              <a:rPr lang="en-US" sz="2400" smtClean="0">
                <a:solidFill>
                  <a:schemeClr val="tx1"/>
                </a:solidFill>
              </a:rPr>
              <a:t>,..,q</a:t>
            </a:r>
            <a:r>
              <a:rPr lang="en-US" sz="2400" baseline="-25000" smtClean="0">
                <a:solidFill>
                  <a:schemeClr val="tx1"/>
                </a:solidFill>
              </a:rPr>
              <a:t>n</a:t>
            </a:r>
            <a:r>
              <a:rPr lang="en-US" sz="2400" smtClean="0">
                <a:solidFill>
                  <a:schemeClr val="tx1"/>
                </a:solidFill>
              </a:rPr>
              <a:t>} tập các truy vấn trên CSDL</a:t>
            </a:r>
          </a:p>
          <a:p>
            <a:pPr marL="342900" lvl="1" indent="-342900">
              <a:lnSpc>
                <a:spcPct val="150000"/>
              </a:lnSpc>
              <a:buFont typeface="Arial" panose="020B0604020202020204" pitchFamily="34" charset="0"/>
              <a:buChar char="•"/>
            </a:pPr>
            <a:r>
              <a:rPr lang="en-US" sz="2400" smtClean="0">
                <a:solidFill>
                  <a:schemeClr val="tx1"/>
                </a:solidFill>
              </a:rPr>
              <a:t>Acc(q</a:t>
            </a:r>
            <a:r>
              <a:rPr lang="en-US" sz="2400" baseline="-25000" smtClean="0">
                <a:solidFill>
                  <a:schemeClr val="tx1"/>
                </a:solidFill>
              </a:rPr>
              <a:t>i</a:t>
            </a:r>
            <a:r>
              <a:rPr lang="en-US" sz="2400" smtClean="0">
                <a:solidFill>
                  <a:schemeClr val="tx1"/>
                </a:solidFill>
              </a:rPr>
              <a:t>) = tần số thực hiện q</a:t>
            </a:r>
            <a:r>
              <a:rPr lang="en-US" sz="2400" baseline="-25000" smtClean="0">
                <a:solidFill>
                  <a:schemeClr val="tx1"/>
                </a:solidFill>
              </a:rPr>
              <a:t>i</a:t>
            </a:r>
            <a:r>
              <a:rPr lang="en-US" sz="2400" smtClean="0">
                <a:solidFill>
                  <a:schemeClr val="tx1"/>
                </a:solidFill>
              </a:rPr>
              <a:t> trong khoảng thời gian nào đó</a:t>
            </a:r>
          </a:p>
        </p:txBody>
      </p:sp>
      <p:sp>
        <p:nvSpPr>
          <p:cNvPr id="15" name="TextBox 14"/>
          <p:cNvSpPr txBox="1"/>
          <p:nvPr/>
        </p:nvSpPr>
        <p:spPr>
          <a:xfrm>
            <a:off x="323528" y="4464223"/>
            <a:ext cx="6253635" cy="430887"/>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200" b="1" smtClean="0">
                <a:solidFill>
                  <a:schemeClr val="tx1"/>
                </a:solidFill>
                <a:latin typeface="Courier New" panose="02070309020205020404" pitchFamily="49" charset="0"/>
                <a:cs typeface="Courier New" panose="02070309020205020404" pitchFamily="49" charset="0"/>
              </a:rPr>
              <a:t>Tần số truy cập dữ liệu của vị từ</a:t>
            </a:r>
            <a:endParaRPr lang="en-US" sz="2200" b="1" i="1">
              <a:solidFill>
                <a:schemeClr val="tx1"/>
              </a:solidFill>
              <a:latin typeface="Courier New" panose="02070309020205020404" pitchFamily="49" charset="0"/>
              <a:cs typeface="Courier New" panose="02070309020205020404" pitchFamily="49" charset="0"/>
            </a:endParaRPr>
          </a:p>
        </p:txBody>
      </p:sp>
      <p:sp>
        <p:nvSpPr>
          <p:cNvPr id="17" name="Rectangle 16"/>
          <p:cNvSpPr/>
          <p:nvPr/>
        </p:nvSpPr>
        <p:spPr>
          <a:xfrm>
            <a:off x="971599" y="4968279"/>
            <a:ext cx="8081913" cy="1200329"/>
          </a:xfrm>
          <a:prstGeom prst="rect">
            <a:avLst/>
          </a:prstGeom>
        </p:spPr>
        <p:txBody>
          <a:bodyPr wrap="square">
            <a:spAutoFit/>
          </a:bodyPr>
          <a:lstStyle/>
          <a:p>
            <a:pPr marL="342900" lvl="1" indent="-342900">
              <a:lnSpc>
                <a:spcPct val="150000"/>
              </a:lnSpc>
              <a:buFont typeface="Arial" panose="020B0604020202020204" pitchFamily="34" charset="0"/>
              <a:buChar char="•"/>
            </a:pPr>
            <a:r>
              <a:rPr lang="en-US" sz="2400">
                <a:solidFill>
                  <a:schemeClr val="tx1"/>
                </a:solidFill>
              </a:rPr>
              <a:t>M</a:t>
            </a:r>
            <a:r>
              <a:rPr lang="en-US" sz="2400" smtClean="0">
                <a:solidFill>
                  <a:schemeClr val="tx1"/>
                </a:solidFill>
              </a:rPr>
              <a:t> =  {m</a:t>
            </a:r>
            <a:r>
              <a:rPr lang="en-US" sz="2400" baseline="-25000" smtClean="0">
                <a:solidFill>
                  <a:schemeClr val="tx1"/>
                </a:solidFill>
              </a:rPr>
              <a:t>1</a:t>
            </a:r>
            <a:r>
              <a:rPr lang="en-US" sz="2400" smtClean="0">
                <a:solidFill>
                  <a:schemeClr val="tx1"/>
                </a:solidFill>
              </a:rPr>
              <a:t>,..,m</a:t>
            </a:r>
            <a:r>
              <a:rPr lang="en-US" sz="2400" baseline="-25000" smtClean="0">
                <a:solidFill>
                  <a:schemeClr val="tx1"/>
                </a:solidFill>
              </a:rPr>
              <a:t>n</a:t>
            </a:r>
            <a:r>
              <a:rPr lang="en-US" sz="2400" smtClean="0">
                <a:solidFill>
                  <a:schemeClr val="tx1"/>
                </a:solidFill>
              </a:rPr>
              <a:t>} tập các vị từ hội sơ cấp</a:t>
            </a:r>
          </a:p>
          <a:p>
            <a:pPr marL="342900" lvl="1" indent="-342900">
              <a:lnSpc>
                <a:spcPct val="150000"/>
              </a:lnSpc>
              <a:buFont typeface="Arial" panose="020B0604020202020204" pitchFamily="34" charset="0"/>
              <a:buChar char="•"/>
            </a:pPr>
            <a:r>
              <a:rPr lang="en-US" sz="2400" smtClean="0">
                <a:solidFill>
                  <a:schemeClr val="tx1"/>
                </a:solidFill>
              </a:rPr>
              <a:t>Acc(m</a:t>
            </a:r>
            <a:r>
              <a:rPr lang="en-US" sz="2400" baseline="-25000" smtClean="0">
                <a:solidFill>
                  <a:schemeClr val="tx1"/>
                </a:solidFill>
              </a:rPr>
              <a:t>i</a:t>
            </a:r>
            <a:r>
              <a:rPr lang="en-US" sz="2400" smtClean="0">
                <a:solidFill>
                  <a:schemeClr val="tx1"/>
                </a:solidFill>
              </a:rPr>
              <a:t>) = tần số thực hiện m</a:t>
            </a:r>
            <a:r>
              <a:rPr lang="en-US" sz="2400" baseline="-25000" smtClean="0">
                <a:solidFill>
                  <a:schemeClr val="tx1"/>
                </a:solidFill>
              </a:rPr>
              <a:t>i</a:t>
            </a:r>
            <a:r>
              <a:rPr lang="en-US" sz="2400" smtClean="0">
                <a:solidFill>
                  <a:schemeClr val="tx1"/>
                </a:solidFill>
              </a:rPr>
              <a:t> trong khoảng thời gian nào đó</a:t>
            </a:r>
          </a:p>
        </p:txBody>
      </p:sp>
    </p:spTree>
    <p:extLst>
      <p:ext uri="{BB962C8B-B14F-4D97-AF65-F5344CB8AC3E}">
        <p14:creationId xmlns:p14="http://schemas.microsoft.com/office/powerpoint/2010/main" val="224524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11" grpId="0"/>
      <p:bldP spid="15"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5" name="TextBox 4"/>
          <p:cNvSpPr txBox="1"/>
          <p:nvPr/>
        </p:nvSpPr>
        <p:spPr>
          <a:xfrm>
            <a:off x="120650" y="1122237"/>
            <a:ext cx="7098418"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v"/>
            </a:pPr>
            <a:r>
              <a:rPr lang="en-US" sz="2400" b="1" smtClean="0">
                <a:solidFill>
                  <a:schemeClr val="tx1"/>
                </a:solidFill>
                <a:latin typeface="Courier New" panose="02070309020205020404" pitchFamily="49" charset="0"/>
                <a:cs typeface="Courier New" panose="02070309020205020404" pitchFamily="49" charset="0"/>
              </a:rPr>
              <a:t>Phân đoạn ngang cơ sở (nguyên thủy)</a:t>
            </a:r>
            <a:endParaRPr lang="en-US" sz="2400" i="1">
              <a:solidFill>
                <a:schemeClr val="tx1"/>
              </a:solidFill>
              <a:cs typeface="Times New Roman" panose="02020603050405020304" pitchFamily="18" charset="0"/>
            </a:endParaRPr>
          </a:p>
        </p:txBody>
      </p:sp>
      <p:sp>
        <p:nvSpPr>
          <p:cNvPr id="16" name="Rectangle 15"/>
          <p:cNvSpPr/>
          <p:nvPr/>
        </p:nvSpPr>
        <p:spPr>
          <a:xfrm>
            <a:off x="452808" y="1868738"/>
            <a:ext cx="8208912" cy="1200329"/>
          </a:xfrm>
          <a:prstGeom prst="rect">
            <a:avLst/>
          </a:prstGeom>
        </p:spPr>
        <p:txBody>
          <a:bodyPr wrap="square">
            <a:spAutoFit/>
          </a:bodyPr>
          <a:lstStyle/>
          <a:p>
            <a:pPr marL="342900" lvl="1" indent="-342900">
              <a:buFont typeface="Courier New" panose="02070309020205020404" pitchFamily="49" charset="0"/>
              <a:buChar char="o"/>
            </a:pPr>
            <a:r>
              <a:rPr lang="en-US" sz="2400" i="1" smtClean="0">
                <a:solidFill>
                  <a:schemeClr val="tx1"/>
                </a:solidFill>
              </a:rPr>
              <a:t>Một quan hệ (owner) được phân đoạn ngang dựa trên các vị từ hội sơ cấp,  mảnh thu được là các bộ thỏa mãn vị từ phân mảnh trên quan hệ đó</a:t>
            </a:r>
            <a:endParaRPr lang="en-US" sz="2400" i="1" baseline="-25000" smtClean="0">
              <a:solidFill>
                <a:schemeClr val="tx1"/>
              </a:solidFill>
            </a:endParaRPr>
          </a:p>
        </p:txBody>
      </p:sp>
      <p:sp>
        <p:nvSpPr>
          <p:cNvPr id="11" name="Rectangle 10"/>
          <p:cNvSpPr/>
          <p:nvPr/>
        </p:nvSpPr>
        <p:spPr>
          <a:xfrm>
            <a:off x="452808" y="3195082"/>
            <a:ext cx="7776864" cy="2031325"/>
          </a:xfrm>
          <a:prstGeom prst="rect">
            <a:avLst/>
          </a:prstGeom>
        </p:spPr>
        <p:txBody>
          <a:bodyPr wrap="square">
            <a:spAutoFit/>
          </a:bodyPr>
          <a:lstStyle/>
          <a:p>
            <a:pPr marL="342900" lvl="1" indent="-342900">
              <a:lnSpc>
                <a:spcPct val="150000"/>
              </a:lnSpc>
              <a:buFont typeface="Courier New" panose="02070309020205020404" pitchFamily="49" charset="0"/>
              <a:buChar char="o"/>
            </a:pPr>
            <a:r>
              <a:rPr lang="en-US" sz="2400" smtClean="0">
                <a:solidFill>
                  <a:srgbClr val="000099"/>
                </a:solidFill>
              </a:rPr>
              <a:t>Cho quan hệ R; F={F</a:t>
            </a:r>
            <a:r>
              <a:rPr lang="en-US" sz="2400" baseline="-25000" smtClean="0">
                <a:solidFill>
                  <a:srgbClr val="000099"/>
                </a:solidFill>
              </a:rPr>
              <a:t>1</a:t>
            </a:r>
            <a:r>
              <a:rPr lang="en-US" sz="2400" smtClean="0">
                <a:solidFill>
                  <a:srgbClr val="000099"/>
                </a:solidFill>
              </a:rPr>
              <a:t>,F</a:t>
            </a:r>
            <a:r>
              <a:rPr lang="en-US" sz="2400" baseline="-25000" smtClean="0">
                <a:solidFill>
                  <a:srgbClr val="000099"/>
                </a:solidFill>
              </a:rPr>
              <a:t>2</a:t>
            </a:r>
            <a:r>
              <a:rPr lang="en-US" sz="2400" smtClean="0">
                <a:solidFill>
                  <a:srgbClr val="000099"/>
                </a:solidFill>
              </a:rPr>
              <a:t>,..,F</a:t>
            </a:r>
            <a:r>
              <a:rPr lang="en-US" sz="2400" baseline="-25000" smtClean="0">
                <a:solidFill>
                  <a:srgbClr val="000099"/>
                </a:solidFill>
              </a:rPr>
              <a:t>w</a:t>
            </a:r>
            <a:r>
              <a:rPr lang="en-US" sz="2400" smtClean="0">
                <a:solidFill>
                  <a:srgbClr val="000099"/>
                </a:solidFill>
              </a:rPr>
              <a:t>} tập các vị từ hội sơ cấp</a:t>
            </a:r>
          </a:p>
          <a:p>
            <a:pPr marL="0" lvl="1">
              <a:lnSpc>
                <a:spcPct val="150000"/>
              </a:lnSpc>
            </a:pPr>
            <a:r>
              <a:rPr lang="en-US" sz="2400" smtClean="0">
                <a:solidFill>
                  <a:srgbClr val="000099"/>
                </a:solidFill>
              </a:rPr>
              <a:t>	R</a:t>
            </a:r>
            <a:r>
              <a:rPr lang="en-US" sz="2400" baseline="-25000" smtClean="0">
                <a:solidFill>
                  <a:srgbClr val="000099"/>
                </a:solidFill>
              </a:rPr>
              <a:t>i</a:t>
            </a:r>
            <a:r>
              <a:rPr lang="en-US" sz="2400" smtClean="0">
                <a:solidFill>
                  <a:srgbClr val="000099"/>
                </a:solidFill>
              </a:rPr>
              <a:t>=</a:t>
            </a:r>
            <a:r>
              <a:rPr lang="en-US" sz="3600" smtClean="0">
                <a:solidFill>
                  <a:srgbClr val="000099"/>
                </a:solidFill>
                <a:sym typeface="Symbol" panose="05050102010706020507" pitchFamily="18" charset="2"/>
              </a:rPr>
              <a:t> </a:t>
            </a:r>
            <a:r>
              <a:rPr lang="en-US" sz="2400" baseline="-25000" smtClean="0">
                <a:solidFill>
                  <a:srgbClr val="000099"/>
                </a:solidFill>
                <a:sym typeface="Symbol" panose="05050102010706020507" pitchFamily="18" charset="2"/>
              </a:rPr>
              <a:t>Fi</a:t>
            </a:r>
            <a:r>
              <a:rPr lang="en-US" sz="2400">
                <a:solidFill>
                  <a:srgbClr val="000099"/>
                </a:solidFill>
                <a:sym typeface="Symbol" panose="05050102010706020507" pitchFamily="18" charset="2"/>
              </a:rPr>
              <a:t> (R)  (1  i  w</a:t>
            </a:r>
            <a:r>
              <a:rPr lang="en-US" sz="2400" smtClean="0">
                <a:solidFill>
                  <a:srgbClr val="000099"/>
                </a:solidFill>
                <a:sym typeface="Symbol" panose="05050102010706020507" pitchFamily="18" charset="2"/>
              </a:rPr>
              <a:t>) là </a:t>
            </a:r>
            <a:r>
              <a:rPr lang="en-US" sz="2400">
                <a:solidFill>
                  <a:srgbClr val="000099"/>
                </a:solidFill>
                <a:sym typeface="Symbol" panose="05050102010706020507" pitchFamily="18" charset="2"/>
              </a:rPr>
              <a:t>phân đoạn ngang cơ sở</a:t>
            </a:r>
            <a:r>
              <a:rPr lang="en-US" sz="2400" smtClean="0">
                <a:solidFill>
                  <a:srgbClr val="000099"/>
                </a:solidFill>
                <a:sym typeface="Symbol" panose="05050102010706020507" pitchFamily="18" charset="2"/>
              </a:rPr>
              <a:t>.</a:t>
            </a:r>
          </a:p>
          <a:p>
            <a:pPr marL="0" lvl="1">
              <a:lnSpc>
                <a:spcPct val="150000"/>
              </a:lnSpc>
            </a:pPr>
            <a:r>
              <a:rPr lang="en-US" sz="2400" smtClean="0">
                <a:solidFill>
                  <a:srgbClr val="000099"/>
                </a:solidFill>
                <a:sym typeface="Symbol" panose="05050102010706020507" pitchFamily="18" charset="2"/>
              </a:rPr>
              <a:t>	F</a:t>
            </a:r>
            <a:r>
              <a:rPr lang="en-US" sz="2400" baseline="-25000" smtClean="0">
                <a:solidFill>
                  <a:srgbClr val="000099"/>
                </a:solidFill>
                <a:sym typeface="Symbol" panose="05050102010706020507" pitchFamily="18" charset="2"/>
              </a:rPr>
              <a:t>i</a:t>
            </a:r>
            <a:r>
              <a:rPr lang="en-US" sz="2400" smtClean="0">
                <a:solidFill>
                  <a:srgbClr val="000099"/>
                </a:solidFill>
                <a:sym typeface="Symbol" panose="05050102010706020507" pitchFamily="18" charset="2"/>
              </a:rPr>
              <a:t>: Vị từ hội sơ cấp (</a:t>
            </a:r>
            <a:r>
              <a:rPr lang="en-US" sz="2400" i="1" smtClean="0">
                <a:solidFill>
                  <a:srgbClr val="000099"/>
                </a:solidFill>
                <a:sym typeface="Symbol" panose="05050102010706020507" pitchFamily="18" charset="2"/>
              </a:rPr>
              <a:t>vị từ phân đoạn</a:t>
            </a:r>
            <a:r>
              <a:rPr lang="en-US" sz="2400" smtClean="0">
                <a:solidFill>
                  <a:srgbClr val="000099"/>
                </a:solidFill>
                <a:sym typeface="Symbol" panose="05050102010706020507" pitchFamily="18" charset="2"/>
              </a:rPr>
              <a:t>)</a:t>
            </a:r>
            <a:endParaRPr lang="en-US" sz="2400" smtClean="0">
              <a:solidFill>
                <a:srgbClr val="000099"/>
              </a:solidFill>
            </a:endParaRPr>
          </a:p>
        </p:txBody>
      </p:sp>
    </p:spTree>
    <p:extLst>
      <p:ext uri="{BB962C8B-B14F-4D97-AF65-F5344CB8AC3E}">
        <p14:creationId xmlns:p14="http://schemas.microsoft.com/office/powerpoint/2010/main" val="2473772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b="1" i="1" smtClean="0"/>
              <a:t>Phân đoạn ngang</a:t>
            </a:r>
            <a:endParaRPr lang="en-US" b="1" i="1" dirty="0" smtClean="0"/>
          </a:p>
        </p:txBody>
      </p:sp>
      <p:sp>
        <p:nvSpPr>
          <p:cNvPr id="5" name="TextBox 4"/>
          <p:cNvSpPr txBox="1"/>
          <p:nvPr/>
        </p:nvSpPr>
        <p:spPr>
          <a:xfrm>
            <a:off x="120650" y="1122237"/>
            <a:ext cx="7098418"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v"/>
            </a:pPr>
            <a:r>
              <a:rPr lang="en-US" sz="2400" b="1" smtClean="0">
                <a:solidFill>
                  <a:schemeClr val="tx1"/>
                </a:solidFill>
                <a:latin typeface="Courier New" panose="02070309020205020404" pitchFamily="49" charset="0"/>
                <a:cs typeface="Courier New" panose="02070309020205020404" pitchFamily="49" charset="0"/>
              </a:rPr>
              <a:t>Phân đoạn ngang cơ sở (nguyên thủy)</a:t>
            </a:r>
            <a:endParaRPr lang="en-US" sz="2400" i="1">
              <a:solidFill>
                <a:schemeClr val="tx1"/>
              </a:solidFill>
              <a:cs typeface="Times New Roman" panose="02020603050405020304" pitchFamily="18" charset="0"/>
            </a:endParaRPr>
          </a:p>
        </p:txBody>
      </p:sp>
      <p:sp>
        <p:nvSpPr>
          <p:cNvPr id="11" name="Rectangle 10"/>
          <p:cNvSpPr/>
          <p:nvPr/>
        </p:nvSpPr>
        <p:spPr>
          <a:xfrm>
            <a:off x="251520" y="1563322"/>
            <a:ext cx="7776864" cy="579967"/>
          </a:xfrm>
          <a:prstGeom prst="rect">
            <a:avLst/>
          </a:prstGeom>
        </p:spPr>
        <p:txBody>
          <a:bodyPr wrap="square">
            <a:spAutoFit/>
          </a:bodyPr>
          <a:lstStyle/>
          <a:p>
            <a:pPr marL="342900" lvl="1" indent="-342900">
              <a:lnSpc>
                <a:spcPct val="150000"/>
              </a:lnSpc>
              <a:buFont typeface="Courier New" panose="02070309020205020404" pitchFamily="49" charset="0"/>
              <a:buChar char="o"/>
            </a:pPr>
            <a:r>
              <a:rPr lang="en-US" sz="2400" i="1" smtClean="0">
                <a:solidFill>
                  <a:srgbClr val="000099"/>
                </a:solidFill>
              </a:rPr>
              <a:t>Ví dụ:</a:t>
            </a:r>
          </a:p>
        </p:txBody>
      </p:sp>
      <p:pic>
        <p:nvPicPr>
          <p:cNvPr id="3" name="Picture 2"/>
          <p:cNvPicPr>
            <a:picLocks noChangeAspect="1"/>
          </p:cNvPicPr>
          <p:nvPr/>
        </p:nvPicPr>
        <p:blipFill>
          <a:blip r:embed="rId3"/>
          <a:stretch>
            <a:fillRect/>
          </a:stretch>
        </p:blipFill>
        <p:spPr>
          <a:xfrm>
            <a:off x="2483768" y="2702676"/>
            <a:ext cx="4564112" cy="981234"/>
          </a:xfrm>
          <a:prstGeom prst="rect">
            <a:avLst/>
          </a:prstGeom>
        </p:spPr>
      </p:pic>
      <p:sp>
        <p:nvSpPr>
          <p:cNvPr id="2" name="TextBox 1"/>
          <p:cNvSpPr txBox="1"/>
          <p:nvPr/>
        </p:nvSpPr>
        <p:spPr>
          <a:xfrm>
            <a:off x="683568" y="2143289"/>
            <a:ext cx="5118709" cy="400110"/>
          </a:xfrm>
          <a:prstGeom prst="rect">
            <a:avLst/>
          </a:prstGeom>
          <a:noFill/>
        </p:spPr>
        <p:txBody>
          <a:bodyPr wrap="none" rtlCol="0">
            <a:spAutoFit/>
          </a:bodyPr>
          <a:lstStyle/>
          <a:p>
            <a:pPr marL="342900" indent="-342900">
              <a:buFont typeface="Arial" panose="020B0604020202020204" pitchFamily="34" charset="0"/>
              <a:buChar char="•"/>
            </a:pPr>
            <a:r>
              <a:rPr lang="en-US" smtClean="0">
                <a:solidFill>
                  <a:srgbClr val="000099"/>
                </a:solidFill>
              </a:rPr>
              <a:t>Với quan hệ PROJ (Pno,Pname,Budget,Loc)</a:t>
            </a:r>
            <a:endParaRPr lang="en-US">
              <a:solidFill>
                <a:srgbClr val="000099"/>
              </a:solidFill>
            </a:endParaRPr>
          </a:p>
        </p:txBody>
      </p:sp>
      <p:sp>
        <p:nvSpPr>
          <p:cNvPr id="9" name="TextBox 8"/>
          <p:cNvSpPr txBox="1"/>
          <p:nvPr/>
        </p:nvSpPr>
        <p:spPr>
          <a:xfrm>
            <a:off x="683568" y="3888159"/>
            <a:ext cx="5961247" cy="400110"/>
          </a:xfrm>
          <a:prstGeom prst="rect">
            <a:avLst/>
          </a:prstGeom>
          <a:noFill/>
        </p:spPr>
        <p:txBody>
          <a:bodyPr wrap="none" rtlCol="0">
            <a:spAutoFit/>
          </a:bodyPr>
          <a:lstStyle/>
          <a:p>
            <a:pPr marL="342900" indent="-342900">
              <a:buFont typeface="Arial" panose="020B0604020202020204" pitchFamily="34" charset="0"/>
              <a:buChar char="•"/>
            </a:pPr>
            <a:r>
              <a:rPr lang="en-US" smtClean="0">
                <a:solidFill>
                  <a:srgbClr val="000099"/>
                </a:solidFill>
              </a:rPr>
              <a:t>Với quan hệ SV(</a:t>
            </a:r>
            <a:r>
              <a:rPr lang="en-US" u="sng" smtClean="0">
                <a:solidFill>
                  <a:srgbClr val="000099"/>
                </a:solidFill>
              </a:rPr>
              <a:t>Masv</a:t>
            </a:r>
            <a:r>
              <a:rPr lang="en-US" smtClean="0">
                <a:solidFill>
                  <a:srgbClr val="000099"/>
                </a:solidFill>
              </a:rPr>
              <a:t>, Hoten,,,Manganh, Matruong)</a:t>
            </a:r>
            <a:endParaRPr lang="en-US">
              <a:solidFill>
                <a:srgbClr val="000099"/>
              </a:solidFill>
            </a:endParaRPr>
          </a:p>
        </p:txBody>
      </p:sp>
      <p:pic>
        <p:nvPicPr>
          <p:cNvPr id="4" name="Picture 3"/>
          <p:cNvPicPr>
            <a:picLocks noChangeAspect="1"/>
          </p:cNvPicPr>
          <p:nvPr/>
        </p:nvPicPr>
        <p:blipFill>
          <a:blip r:embed="rId4"/>
          <a:stretch>
            <a:fillRect/>
          </a:stretch>
        </p:blipFill>
        <p:spPr>
          <a:xfrm>
            <a:off x="2270274" y="4496637"/>
            <a:ext cx="4991100" cy="1447800"/>
          </a:xfrm>
          <a:prstGeom prst="rect">
            <a:avLst/>
          </a:prstGeom>
        </p:spPr>
      </p:pic>
    </p:spTree>
    <p:extLst>
      <p:ext uri="{BB962C8B-B14F-4D97-AF65-F5344CB8AC3E}">
        <p14:creationId xmlns:p14="http://schemas.microsoft.com/office/powerpoint/2010/main" val="825831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0" name="TextBox 9"/>
          <p:cNvSpPr txBox="1"/>
          <p:nvPr/>
        </p:nvSpPr>
        <p:spPr>
          <a:xfrm>
            <a:off x="120650" y="1223863"/>
            <a:ext cx="6729727"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q"/>
            </a:pPr>
            <a:r>
              <a:rPr lang="en-US" sz="2400" b="1" smtClean="0">
                <a:solidFill>
                  <a:schemeClr val="tx1"/>
                </a:solidFill>
                <a:latin typeface="Courier New" panose="02070309020205020404" pitchFamily="49" charset="0"/>
                <a:cs typeface="Courier New" panose="02070309020205020404" pitchFamily="49" charset="0"/>
              </a:rPr>
              <a:t>Tính đầy đủ và cực tiểu của vị từ</a:t>
            </a:r>
            <a:endParaRPr lang="en-US" sz="2400" i="1">
              <a:solidFill>
                <a:schemeClr val="tx1"/>
              </a:solidFill>
              <a:cs typeface="Times New Roman" panose="02020603050405020304" pitchFamily="18" charset="0"/>
            </a:endParaRPr>
          </a:p>
        </p:txBody>
      </p:sp>
      <p:sp>
        <p:nvSpPr>
          <p:cNvPr id="12" name="TextBox 11"/>
          <p:cNvSpPr txBox="1"/>
          <p:nvPr/>
        </p:nvSpPr>
        <p:spPr>
          <a:xfrm>
            <a:off x="169678" y="1790128"/>
            <a:ext cx="4703532"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400" b="1" smtClean="0">
                <a:solidFill>
                  <a:srgbClr val="000099"/>
                </a:solidFill>
                <a:latin typeface="Courier New" panose="02070309020205020404" pitchFamily="49" charset="0"/>
                <a:cs typeface="Courier New" panose="02070309020205020404" pitchFamily="49" charset="0"/>
              </a:rPr>
              <a:t>Tính đầy đủ </a:t>
            </a:r>
            <a:r>
              <a:rPr lang="en-US" sz="2400" i="1">
                <a:solidFill>
                  <a:schemeClr val="tx1"/>
                </a:solidFill>
                <a:cs typeface="Times New Roman" panose="02020603050405020304" pitchFamily="18" charset="0"/>
              </a:rPr>
              <a:t>(</a:t>
            </a:r>
            <a:r>
              <a:rPr lang="en-US" sz="2400" i="1" smtClean="0">
                <a:solidFill>
                  <a:schemeClr val="tx1"/>
                </a:solidFill>
                <a:cs typeface="Times New Roman" panose="02020603050405020304" pitchFamily="18" charset="0"/>
              </a:rPr>
              <a:t>completeness)</a:t>
            </a:r>
            <a:endParaRPr lang="en-US" sz="2400" i="1">
              <a:solidFill>
                <a:srgbClr val="000099"/>
              </a:solidFill>
              <a:cs typeface="Times New Roman" panose="02020603050405020304" pitchFamily="18" charset="0"/>
            </a:endParaRPr>
          </a:p>
        </p:txBody>
      </p:sp>
      <p:sp>
        <p:nvSpPr>
          <p:cNvPr id="13" name="TextBox 12"/>
          <p:cNvSpPr txBox="1"/>
          <p:nvPr/>
        </p:nvSpPr>
        <p:spPr>
          <a:xfrm>
            <a:off x="631344" y="2356393"/>
            <a:ext cx="8422170" cy="1754326"/>
          </a:xfrm>
          <a:prstGeom prst="rect">
            <a:avLst/>
          </a:prstGeom>
          <a:noFill/>
          <a:effectLst>
            <a:outerShdw blurRad="50800" dist="38100" dir="8100000" algn="tr" rotWithShape="0">
              <a:prstClr val="black">
                <a:alpha val="40000"/>
              </a:prstClr>
            </a:outerShdw>
          </a:effectLst>
        </p:spPr>
        <p:txBody>
          <a:bodyPr wrap="square" rtlCol="0">
            <a:spAutoFit/>
          </a:bodyPr>
          <a:lstStyle/>
          <a:p>
            <a:pPr>
              <a:lnSpc>
                <a:spcPct val="150000"/>
              </a:lnSpc>
            </a:pPr>
            <a:r>
              <a:rPr lang="en-US" sz="2400" i="1" smtClean="0">
                <a:solidFill>
                  <a:schemeClr val="tx1"/>
                </a:solidFill>
                <a:cs typeface="Times New Roman" panose="02020603050405020304" pitchFamily="18" charset="0"/>
              </a:rPr>
              <a:t>Tập vị từ đơn giản Pr được gọi là đầy đủ khi và chỉ khi xác suất truy cập bởi các ứng dụng tới mỗi bộ </a:t>
            </a:r>
            <a:r>
              <a:rPr lang="en-US" sz="2400" i="1" smtClean="0">
                <a:solidFill>
                  <a:schemeClr val="tx1"/>
                </a:solidFill>
                <a:cs typeface="Times New Roman" panose="02020603050405020304" pitchFamily="18" charset="0"/>
              </a:rPr>
              <a:t>trong </a:t>
            </a:r>
            <a:r>
              <a:rPr lang="en-US" sz="2400" i="1" smtClean="0">
                <a:solidFill>
                  <a:schemeClr val="tx1"/>
                </a:solidFill>
                <a:cs typeface="Times New Roman" panose="02020603050405020304" pitchFamily="18" charset="0"/>
              </a:rPr>
              <a:t>mảnh hội sơ cấp xác định theo Pr là như nhau.</a:t>
            </a:r>
            <a:endParaRPr lang="en-US" sz="2400" i="1">
              <a:solidFill>
                <a:schemeClr val="tx1"/>
              </a:solidFill>
              <a:cs typeface="Times New Roman" panose="02020603050405020304" pitchFamily="18" charset="0"/>
            </a:endParaRPr>
          </a:p>
        </p:txBody>
      </p:sp>
      <p:sp>
        <p:nvSpPr>
          <p:cNvPr id="14" name="TextBox 13"/>
          <p:cNvSpPr txBox="1"/>
          <p:nvPr/>
        </p:nvSpPr>
        <p:spPr>
          <a:xfrm>
            <a:off x="626117" y="4145216"/>
            <a:ext cx="7762307" cy="1569660"/>
          </a:xfrm>
          <a:prstGeom prst="rect">
            <a:avLst/>
          </a:prstGeom>
          <a:noFill/>
          <a:effectLst>
            <a:outerShdw blurRad="50800" dist="38100" dir="8100000" algn="tr" rotWithShape="0">
              <a:prstClr val="black">
                <a:alpha val="40000"/>
              </a:prstClr>
            </a:outerShdw>
          </a:effectLst>
        </p:spPr>
        <p:txBody>
          <a:bodyPr wrap="square" rtlCol="0">
            <a:spAutoFit/>
          </a:bodyPr>
          <a:lstStyle/>
          <a:p>
            <a:pPr>
              <a:lnSpc>
                <a:spcPct val="150000"/>
              </a:lnSpc>
            </a:pPr>
            <a:r>
              <a:rPr lang="en-US" sz="2400" i="1" smtClean="0">
                <a:solidFill>
                  <a:srgbClr val="000099"/>
                </a:solidFill>
                <a:cs typeface="Times New Roman" panose="02020603050405020304" pitchFamily="18" charset="0"/>
              </a:rPr>
              <a:t>Ví dụ 1: </a:t>
            </a:r>
            <a:r>
              <a:rPr lang="en-US" sz="2400" smtClean="0">
                <a:solidFill>
                  <a:srgbClr val="000099"/>
                </a:solidFill>
                <a:cs typeface="Times New Roman" panose="02020603050405020304" pitchFamily="18" charset="0"/>
              </a:rPr>
              <a:t>PROJ </a:t>
            </a:r>
            <a:r>
              <a:rPr lang="en-US" smtClean="0">
                <a:solidFill>
                  <a:srgbClr val="000099"/>
                </a:solidFill>
                <a:cs typeface="Times New Roman" panose="02020603050405020304" pitchFamily="18" charset="0"/>
              </a:rPr>
              <a:t>(</a:t>
            </a:r>
            <a:r>
              <a:rPr lang="en-US" smtClean="0">
                <a:solidFill>
                  <a:srgbClr val="000099"/>
                </a:solidFill>
              </a:rPr>
              <a:t>PNO, PNAME, BUDGET, LOC), có một ứng  dụng truy xuất PROJ theo địa điểm, với tập vị từ đơn giản sau:</a:t>
            </a:r>
          </a:p>
          <a:p>
            <a:pPr marL="0" lvl="1">
              <a:lnSpc>
                <a:spcPct val="150000"/>
              </a:lnSpc>
            </a:pPr>
            <a:r>
              <a:rPr lang="en-US" smtClean="0">
                <a:solidFill>
                  <a:srgbClr val="000099"/>
                </a:solidFill>
                <a:cs typeface="Times New Roman" panose="02020603050405020304" pitchFamily="18" charset="0"/>
              </a:rPr>
              <a:t>	Pr = {</a:t>
            </a:r>
            <a:r>
              <a:rPr lang="en-US" smtClean="0">
                <a:solidFill>
                  <a:srgbClr val="000099"/>
                </a:solidFill>
              </a:rPr>
              <a:t>LOC=“Montreal”, LOC=“New York”, LOC=“Paris”} </a:t>
            </a:r>
            <a:endParaRPr lang="en-US">
              <a:solidFill>
                <a:srgbClr val="000099"/>
              </a:solidFill>
            </a:endParaRPr>
          </a:p>
        </p:txBody>
      </p:sp>
      <p:sp>
        <p:nvSpPr>
          <p:cNvPr id="6" name="Rectangle 5"/>
          <p:cNvSpPr/>
          <p:nvPr/>
        </p:nvSpPr>
        <p:spPr>
          <a:xfrm>
            <a:off x="5548868" y="5544343"/>
            <a:ext cx="3568541" cy="738664"/>
          </a:xfrm>
          <a:prstGeom prst="rect">
            <a:avLst/>
          </a:prstGeom>
        </p:spPr>
        <p:txBody>
          <a:bodyPr wrap="none">
            <a:spAutoFit/>
          </a:bodyPr>
          <a:lstStyle/>
          <a:p>
            <a:pPr>
              <a:lnSpc>
                <a:spcPct val="150000"/>
              </a:lnSpc>
            </a:pPr>
            <a:r>
              <a:rPr lang="en-US" sz="2800" b="1">
                <a:solidFill>
                  <a:srgbClr val="000099"/>
                </a:solidFill>
                <a:cs typeface="Times New Roman" panose="02020603050405020304" pitchFamily="18" charset="0"/>
              </a:rPr>
              <a:t>Pr là tập vị từ đầy </a:t>
            </a:r>
            <a:r>
              <a:rPr lang="en-US" sz="2800" b="1" smtClean="0">
                <a:solidFill>
                  <a:srgbClr val="000099"/>
                </a:solidFill>
                <a:cs typeface="Times New Roman" panose="02020603050405020304" pitchFamily="18" charset="0"/>
              </a:rPr>
              <a:t>đủ!</a:t>
            </a:r>
            <a:endParaRPr lang="en-US" sz="2800" b="1">
              <a:solidFill>
                <a:srgbClr val="000099"/>
              </a:solidFill>
              <a:cs typeface="Times New Roman" panose="02020603050405020304" pitchFamily="18" charset="0"/>
            </a:endParaRPr>
          </a:p>
        </p:txBody>
      </p:sp>
    </p:spTree>
    <p:extLst>
      <p:ext uri="{BB962C8B-B14F-4D97-AF65-F5344CB8AC3E}">
        <p14:creationId xmlns:p14="http://schemas.microsoft.com/office/powerpoint/2010/main" val="121054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6147" name="Rectangle 3"/>
          <p:cNvSpPr>
            <a:spLocks noGrp="1" noChangeArrowheads="1"/>
          </p:cNvSpPr>
          <p:nvPr>
            <p:ph idx="1"/>
          </p:nvPr>
        </p:nvSpPr>
        <p:spPr/>
        <p:txBody>
          <a:bodyPr/>
          <a:lstStyle/>
          <a:p>
            <a:pPr>
              <a:buFont typeface="Wingdings" panose="05000000000000000000" pitchFamily="2" charset="2"/>
              <a:buChar char="v"/>
            </a:pPr>
            <a:r>
              <a:rPr lang="en-US" smtClean="0"/>
              <a:t>Bài toán thiết kế:</a:t>
            </a:r>
            <a:endParaRPr lang="en-US" dirty="0" smtClean="0"/>
          </a:p>
          <a:p>
            <a:pPr>
              <a:lnSpc>
                <a:spcPct val="150000"/>
              </a:lnSpc>
            </a:pPr>
            <a:r>
              <a:rPr lang="en-US" i="1" smtClean="0"/>
              <a:t>Cần khảo sát:</a:t>
            </a:r>
          </a:p>
          <a:p>
            <a:pPr marL="457200" lvl="1" indent="0">
              <a:lnSpc>
                <a:spcPct val="150000"/>
              </a:lnSpc>
              <a:buNone/>
            </a:pPr>
            <a:r>
              <a:rPr lang="en-US" sz="2800" i="1" smtClean="0">
                <a:solidFill>
                  <a:schemeClr val="tx1"/>
                </a:solidFill>
              </a:rPr>
              <a:t>2. </a:t>
            </a:r>
            <a:r>
              <a:rPr lang="en-US" sz="2800" b="1" i="1" smtClean="0">
                <a:solidFill>
                  <a:schemeClr val="tx1"/>
                </a:solidFill>
              </a:rPr>
              <a:t>Kiểu truy xuất</a:t>
            </a:r>
            <a:r>
              <a:rPr lang="en-US" sz="2800" i="1" smtClean="0">
                <a:solidFill>
                  <a:schemeClr val="tx1"/>
                </a:solidFill>
              </a:rPr>
              <a:t>:</a:t>
            </a:r>
          </a:p>
          <a:p>
            <a:pPr marL="1228725" lvl="3" indent="-285750">
              <a:lnSpc>
                <a:spcPct val="150000"/>
              </a:lnSpc>
              <a:buFont typeface="Courier New" panose="02070309020205020404" pitchFamily="49" charset="0"/>
              <a:buChar char="o"/>
            </a:pPr>
            <a:r>
              <a:rPr lang="en-US" sz="2800" smtClean="0">
                <a:solidFill>
                  <a:schemeClr val="tx1"/>
                </a:solidFill>
              </a:rPr>
              <a:t>Truy xuất tĩnh: không thay đổi csdl theo thời gian</a:t>
            </a:r>
          </a:p>
          <a:p>
            <a:pPr marL="1228725" lvl="3" indent="-285750">
              <a:lnSpc>
                <a:spcPct val="150000"/>
              </a:lnSpc>
              <a:buFont typeface="Courier New" panose="02070309020205020404" pitchFamily="49" charset="0"/>
              <a:buChar char="o"/>
            </a:pPr>
            <a:r>
              <a:rPr lang="en-US" sz="2800" smtClean="0">
                <a:solidFill>
                  <a:schemeClr val="tx1"/>
                </a:solidFill>
              </a:rPr>
              <a:t>Truy xuất động: Có làm thay đổi.</a:t>
            </a:r>
          </a:p>
          <a:p>
            <a:pPr marL="942975" lvl="3" indent="0">
              <a:lnSpc>
                <a:spcPct val="150000"/>
              </a:lnSpc>
              <a:buNone/>
            </a:pPr>
            <a:r>
              <a:rPr lang="en-US" sz="2800" i="1" smtClean="0">
                <a:solidFill>
                  <a:schemeClr val="tx1"/>
                </a:solidFill>
              </a:rPr>
              <a:t>Thực tế: hiếm có hệ thống tĩnh, vấn đề là động như thế nào?</a:t>
            </a:r>
          </a:p>
          <a:p>
            <a:pPr marL="457200" lvl="1" indent="0">
              <a:lnSpc>
                <a:spcPct val="150000"/>
              </a:lnSpc>
              <a:buNone/>
            </a:pPr>
            <a:endParaRPr lang="en-US" sz="2800" i="1" smtClean="0">
              <a:solidFill>
                <a:schemeClr val="tx1"/>
              </a:solidFill>
            </a:endParaRPr>
          </a:p>
        </p:txBody>
      </p:sp>
    </p:spTree>
    <p:extLst>
      <p:ext uri="{BB962C8B-B14F-4D97-AF65-F5344CB8AC3E}">
        <p14:creationId xmlns:p14="http://schemas.microsoft.com/office/powerpoint/2010/main" val="2707107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0" name="TextBox 9"/>
          <p:cNvSpPr txBox="1"/>
          <p:nvPr/>
        </p:nvSpPr>
        <p:spPr>
          <a:xfrm>
            <a:off x="120650" y="1223863"/>
            <a:ext cx="6729727"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q"/>
            </a:pPr>
            <a:r>
              <a:rPr lang="en-US" sz="2400" b="1" smtClean="0">
                <a:solidFill>
                  <a:schemeClr val="tx1"/>
                </a:solidFill>
                <a:latin typeface="Courier New" panose="02070309020205020404" pitchFamily="49" charset="0"/>
                <a:cs typeface="Courier New" panose="02070309020205020404" pitchFamily="49" charset="0"/>
              </a:rPr>
              <a:t>Tính đầy đủ và cực tiểu của vị từ</a:t>
            </a:r>
            <a:endParaRPr lang="en-US" sz="2400" i="1">
              <a:solidFill>
                <a:schemeClr val="tx1"/>
              </a:solidFill>
              <a:cs typeface="Times New Roman" panose="02020603050405020304" pitchFamily="18" charset="0"/>
            </a:endParaRPr>
          </a:p>
        </p:txBody>
      </p:sp>
      <p:sp>
        <p:nvSpPr>
          <p:cNvPr id="12" name="TextBox 11"/>
          <p:cNvSpPr txBox="1"/>
          <p:nvPr/>
        </p:nvSpPr>
        <p:spPr>
          <a:xfrm>
            <a:off x="169678" y="1727919"/>
            <a:ext cx="4703532"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400" b="1" smtClean="0">
                <a:solidFill>
                  <a:srgbClr val="000099"/>
                </a:solidFill>
                <a:latin typeface="Courier New" panose="02070309020205020404" pitchFamily="49" charset="0"/>
                <a:cs typeface="Courier New" panose="02070309020205020404" pitchFamily="49" charset="0"/>
              </a:rPr>
              <a:t>Tính đầy đủ </a:t>
            </a:r>
            <a:r>
              <a:rPr lang="en-US" sz="2400" i="1">
                <a:solidFill>
                  <a:schemeClr val="tx1"/>
                </a:solidFill>
                <a:cs typeface="Times New Roman" panose="02020603050405020304" pitchFamily="18" charset="0"/>
              </a:rPr>
              <a:t>(</a:t>
            </a:r>
            <a:r>
              <a:rPr lang="en-US" sz="2400" i="1" smtClean="0">
                <a:solidFill>
                  <a:schemeClr val="tx1"/>
                </a:solidFill>
                <a:cs typeface="Times New Roman" panose="02020603050405020304" pitchFamily="18" charset="0"/>
              </a:rPr>
              <a:t>completeness)</a:t>
            </a:r>
            <a:endParaRPr lang="en-US" sz="2400" i="1">
              <a:solidFill>
                <a:srgbClr val="000099"/>
              </a:solidFill>
              <a:cs typeface="Times New Roman" panose="02020603050405020304" pitchFamily="18" charset="0"/>
            </a:endParaRPr>
          </a:p>
        </p:txBody>
      </p:sp>
      <p:sp>
        <p:nvSpPr>
          <p:cNvPr id="14" name="TextBox 13"/>
          <p:cNvSpPr txBox="1"/>
          <p:nvPr/>
        </p:nvSpPr>
        <p:spPr>
          <a:xfrm>
            <a:off x="323528" y="2162943"/>
            <a:ext cx="8820472" cy="3508653"/>
          </a:xfrm>
          <a:prstGeom prst="rect">
            <a:avLst/>
          </a:prstGeom>
          <a:noFill/>
          <a:effectLst>
            <a:outerShdw blurRad="50800" dist="38100" dir="8100000" algn="tr" rotWithShape="0">
              <a:prstClr val="black">
                <a:alpha val="40000"/>
              </a:prstClr>
            </a:outerShdw>
          </a:effectLst>
        </p:spPr>
        <p:txBody>
          <a:bodyPr wrap="square" rtlCol="0">
            <a:spAutoFit/>
          </a:bodyPr>
          <a:lstStyle/>
          <a:p>
            <a:pPr>
              <a:lnSpc>
                <a:spcPct val="150000"/>
              </a:lnSpc>
            </a:pPr>
            <a:r>
              <a:rPr lang="en-US" sz="2400" i="1" smtClean="0">
                <a:solidFill>
                  <a:srgbClr val="000099"/>
                </a:solidFill>
                <a:cs typeface="Times New Roman" panose="02020603050405020304" pitchFamily="18" charset="0"/>
              </a:rPr>
              <a:t>Ví dụ 2: </a:t>
            </a:r>
            <a:r>
              <a:rPr lang="en-US" sz="2800" smtClean="0">
                <a:solidFill>
                  <a:srgbClr val="000099"/>
                </a:solidFill>
                <a:cs typeface="Times New Roman" panose="02020603050405020304" pitchFamily="18" charset="0"/>
              </a:rPr>
              <a:t>PROJ </a:t>
            </a:r>
            <a:r>
              <a:rPr lang="en-US" sz="2400" smtClean="0">
                <a:solidFill>
                  <a:srgbClr val="000099"/>
                </a:solidFill>
                <a:cs typeface="Times New Roman" panose="02020603050405020304" pitchFamily="18" charset="0"/>
              </a:rPr>
              <a:t>(</a:t>
            </a:r>
            <a:r>
              <a:rPr lang="en-US" sz="2400" smtClean="0">
                <a:solidFill>
                  <a:srgbClr val="000099"/>
                </a:solidFill>
              </a:rPr>
              <a:t>PNO, PNAME, BUDGET, LOC),  với 2 ứng  dụng :</a:t>
            </a:r>
          </a:p>
          <a:p>
            <a:pPr>
              <a:lnSpc>
                <a:spcPct val="150000"/>
              </a:lnSpc>
            </a:pPr>
            <a:r>
              <a:rPr lang="en-US" sz="2400" smtClean="0">
                <a:solidFill>
                  <a:srgbClr val="000099"/>
                </a:solidFill>
              </a:rPr>
              <a:t> 1. ứng dụng truy xuất PROJ theo địa điểm, </a:t>
            </a:r>
          </a:p>
          <a:p>
            <a:pPr>
              <a:lnSpc>
                <a:spcPct val="150000"/>
              </a:lnSpc>
            </a:pPr>
            <a:r>
              <a:rPr lang="en-US" sz="2400" smtClean="0">
                <a:solidFill>
                  <a:srgbClr val="000099"/>
                </a:solidFill>
              </a:rPr>
              <a:t> 2. ứng dụng truy xuất theo mức ngân sách (BUDGET </a:t>
            </a:r>
            <a:r>
              <a:rPr lang="en-US" sz="2400">
                <a:solidFill>
                  <a:srgbClr val="000099"/>
                </a:solidFill>
                <a:sym typeface="Symbol" panose="05050102010706020507" pitchFamily="18" charset="2"/>
              </a:rPr>
              <a:t></a:t>
            </a:r>
            <a:r>
              <a:rPr lang="en-US" sz="2400" smtClean="0">
                <a:solidFill>
                  <a:srgbClr val="000099"/>
                </a:solidFill>
              </a:rPr>
              <a:t> 200000) với tập vị từ đơn sau:</a:t>
            </a:r>
          </a:p>
          <a:p>
            <a:pPr marL="0" lvl="1">
              <a:lnSpc>
                <a:spcPct val="150000"/>
              </a:lnSpc>
            </a:pPr>
            <a:r>
              <a:rPr lang="en-US" sz="2400">
                <a:solidFill>
                  <a:srgbClr val="000099"/>
                </a:solidFill>
                <a:cs typeface="Times New Roman" panose="02020603050405020304" pitchFamily="18" charset="0"/>
              </a:rPr>
              <a:t>	</a:t>
            </a:r>
            <a:r>
              <a:rPr lang="en-US" sz="2400" smtClean="0">
                <a:solidFill>
                  <a:srgbClr val="000099"/>
                </a:solidFill>
                <a:cs typeface="Times New Roman" panose="02020603050405020304" pitchFamily="18" charset="0"/>
              </a:rPr>
              <a:t>Pr = {   </a:t>
            </a:r>
            <a:r>
              <a:rPr lang="en-US" sz="2400" smtClean="0">
                <a:solidFill>
                  <a:srgbClr val="000099"/>
                </a:solidFill>
              </a:rPr>
              <a:t>LOC</a:t>
            </a:r>
            <a:r>
              <a:rPr lang="en-US" sz="2400">
                <a:solidFill>
                  <a:srgbClr val="000099"/>
                </a:solidFill>
              </a:rPr>
              <a:t>=“Montreal</a:t>
            </a:r>
            <a:r>
              <a:rPr lang="en-US" sz="2400" smtClean="0">
                <a:solidFill>
                  <a:srgbClr val="000099"/>
                </a:solidFill>
              </a:rPr>
              <a:t>”, LOC</a:t>
            </a:r>
            <a:r>
              <a:rPr lang="en-US" sz="2400">
                <a:solidFill>
                  <a:srgbClr val="000099"/>
                </a:solidFill>
              </a:rPr>
              <a:t>=“New York</a:t>
            </a:r>
            <a:r>
              <a:rPr lang="en-US" sz="2400" smtClean="0">
                <a:solidFill>
                  <a:srgbClr val="000099"/>
                </a:solidFill>
              </a:rPr>
              <a:t>”, </a:t>
            </a:r>
          </a:p>
          <a:p>
            <a:pPr marL="0" lvl="1">
              <a:lnSpc>
                <a:spcPct val="150000"/>
              </a:lnSpc>
            </a:pPr>
            <a:r>
              <a:rPr lang="en-US" sz="2400">
                <a:solidFill>
                  <a:srgbClr val="000099"/>
                </a:solidFill>
              </a:rPr>
              <a:t> </a:t>
            </a:r>
            <a:r>
              <a:rPr lang="en-US" sz="2400" smtClean="0">
                <a:solidFill>
                  <a:srgbClr val="000099"/>
                </a:solidFill>
              </a:rPr>
              <a:t>    		LOC</a:t>
            </a:r>
            <a:r>
              <a:rPr lang="en-US" sz="2400">
                <a:solidFill>
                  <a:srgbClr val="000099"/>
                </a:solidFill>
              </a:rPr>
              <a:t>=“Paris</a:t>
            </a:r>
            <a:r>
              <a:rPr lang="en-US" sz="2400" smtClean="0">
                <a:solidFill>
                  <a:srgbClr val="000099"/>
                </a:solidFill>
              </a:rPr>
              <a:t>”, 	BUDGET </a:t>
            </a:r>
            <a:r>
              <a:rPr lang="en-US" sz="2400" smtClean="0">
                <a:solidFill>
                  <a:srgbClr val="000099"/>
                </a:solidFill>
                <a:sym typeface="Symbol" panose="05050102010706020507" pitchFamily="18" charset="2"/>
              </a:rPr>
              <a:t> 200000</a:t>
            </a:r>
            <a:r>
              <a:rPr lang="en-US" sz="2400" smtClean="0">
                <a:solidFill>
                  <a:srgbClr val="000099"/>
                </a:solidFill>
              </a:rPr>
              <a:t>}</a:t>
            </a:r>
          </a:p>
        </p:txBody>
      </p:sp>
      <p:sp>
        <p:nvSpPr>
          <p:cNvPr id="8" name="Rectangle 7"/>
          <p:cNvSpPr/>
          <p:nvPr/>
        </p:nvSpPr>
        <p:spPr>
          <a:xfrm>
            <a:off x="4492573" y="5544343"/>
            <a:ext cx="4618508" cy="738664"/>
          </a:xfrm>
          <a:prstGeom prst="rect">
            <a:avLst/>
          </a:prstGeom>
        </p:spPr>
        <p:txBody>
          <a:bodyPr wrap="none">
            <a:spAutoFit/>
          </a:bodyPr>
          <a:lstStyle/>
          <a:p>
            <a:pPr>
              <a:lnSpc>
                <a:spcPct val="150000"/>
              </a:lnSpc>
            </a:pPr>
            <a:r>
              <a:rPr lang="en-US" sz="2800" b="1">
                <a:solidFill>
                  <a:srgbClr val="000099"/>
                </a:solidFill>
                <a:cs typeface="Times New Roman" panose="02020603050405020304" pitchFamily="18" charset="0"/>
              </a:rPr>
              <a:t>Pr là tập vị từ không đầy </a:t>
            </a:r>
            <a:r>
              <a:rPr lang="en-US" sz="2800" b="1" smtClean="0">
                <a:solidFill>
                  <a:srgbClr val="000099"/>
                </a:solidFill>
                <a:cs typeface="Times New Roman" panose="02020603050405020304" pitchFamily="18" charset="0"/>
              </a:rPr>
              <a:t>đủ!</a:t>
            </a:r>
            <a:endParaRPr lang="en-US" sz="2800" b="1">
              <a:solidFill>
                <a:srgbClr val="000099"/>
              </a:solidFill>
              <a:cs typeface="Times New Roman" panose="02020603050405020304" pitchFamily="18" charset="0"/>
            </a:endParaRPr>
          </a:p>
        </p:txBody>
      </p:sp>
    </p:spTree>
    <p:extLst>
      <p:ext uri="{BB962C8B-B14F-4D97-AF65-F5344CB8AC3E}">
        <p14:creationId xmlns:p14="http://schemas.microsoft.com/office/powerpoint/2010/main" val="364922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0" name="TextBox 9"/>
          <p:cNvSpPr txBox="1"/>
          <p:nvPr/>
        </p:nvSpPr>
        <p:spPr>
          <a:xfrm>
            <a:off x="120650" y="1223863"/>
            <a:ext cx="6729727"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q"/>
            </a:pPr>
            <a:r>
              <a:rPr lang="en-US" sz="2400" b="1" smtClean="0">
                <a:solidFill>
                  <a:schemeClr val="tx1"/>
                </a:solidFill>
                <a:latin typeface="Courier New" panose="02070309020205020404" pitchFamily="49" charset="0"/>
                <a:cs typeface="Courier New" panose="02070309020205020404" pitchFamily="49" charset="0"/>
              </a:rPr>
              <a:t>Tính đầy đủ và cực tiểu của vị từ</a:t>
            </a:r>
            <a:endParaRPr lang="en-US" sz="2400" i="1">
              <a:solidFill>
                <a:schemeClr val="tx1"/>
              </a:solidFill>
              <a:cs typeface="Times New Roman" panose="02020603050405020304" pitchFamily="18" charset="0"/>
            </a:endParaRPr>
          </a:p>
        </p:txBody>
      </p:sp>
      <p:sp>
        <p:nvSpPr>
          <p:cNvPr id="12" name="TextBox 11"/>
          <p:cNvSpPr txBox="1"/>
          <p:nvPr/>
        </p:nvSpPr>
        <p:spPr>
          <a:xfrm>
            <a:off x="169678" y="1727919"/>
            <a:ext cx="4703532"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400" b="1" smtClean="0">
                <a:solidFill>
                  <a:srgbClr val="000099"/>
                </a:solidFill>
                <a:latin typeface="Courier New" panose="02070309020205020404" pitchFamily="49" charset="0"/>
                <a:cs typeface="Courier New" panose="02070309020205020404" pitchFamily="49" charset="0"/>
              </a:rPr>
              <a:t>Tính đầy đủ </a:t>
            </a:r>
            <a:r>
              <a:rPr lang="en-US" sz="2400" i="1">
                <a:solidFill>
                  <a:schemeClr val="tx1"/>
                </a:solidFill>
                <a:cs typeface="Times New Roman" panose="02020603050405020304" pitchFamily="18" charset="0"/>
              </a:rPr>
              <a:t>(</a:t>
            </a:r>
            <a:r>
              <a:rPr lang="en-US" sz="2400" i="1" smtClean="0">
                <a:solidFill>
                  <a:schemeClr val="tx1"/>
                </a:solidFill>
                <a:cs typeface="Times New Roman" panose="02020603050405020304" pitchFamily="18" charset="0"/>
              </a:rPr>
              <a:t>completeness)</a:t>
            </a:r>
            <a:endParaRPr lang="en-US" sz="2400" i="1">
              <a:solidFill>
                <a:srgbClr val="000099"/>
              </a:solidFill>
              <a:cs typeface="Times New Roman" panose="02020603050405020304" pitchFamily="18" charset="0"/>
            </a:endParaRPr>
          </a:p>
        </p:txBody>
      </p:sp>
      <p:sp>
        <p:nvSpPr>
          <p:cNvPr id="14" name="TextBox 13"/>
          <p:cNvSpPr txBox="1"/>
          <p:nvPr/>
        </p:nvSpPr>
        <p:spPr>
          <a:xfrm>
            <a:off x="323528" y="2162943"/>
            <a:ext cx="8820472" cy="3508653"/>
          </a:xfrm>
          <a:prstGeom prst="rect">
            <a:avLst/>
          </a:prstGeom>
          <a:noFill/>
          <a:effectLst>
            <a:outerShdw blurRad="50800" dist="38100" dir="8100000" algn="tr" rotWithShape="0">
              <a:prstClr val="black">
                <a:alpha val="40000"/>
              </a:prstClr>
            </a:outerShdw>
          </a:effectLst>
        </p:spPr>
        <p:txBody>
          <a:bodyPr wrap="square" rtlCol="0">
            <a:spAutoFit/>
          </a:bodyPr>
          <a:lstStyle/>
          <a:p>
            <a:pPr>
              <a:lnSpc>
                <a:spcPct val="150000"/>
              </a:lnSpc>
            </a:pPr>
            <a:r>
              <a:rPr lang="en-US" sz="2400" i="1" smtClean="0">
                <a:solidFill>
                  <a:srgbClr val="000099"/>
                </a:solidFill>
                <a:cs typeface="Times New Roman" panose="02020603050405020304" pitchFamily="18" charset="0"/>
              </a:rPr>
              <a:t>Ví dụ 3: </a:t>
            </a:r>
            <a:r>
              <a:rPr lang="en-US" sz="2800" smtClean="0">
                <a:solidFill>
                  <a:srgbClr val="000099"/>
                </a:solidFill>
                <a:cs typeface="Times New Roman" panose="02020603050405020304" pitchFamily="18" charset="0"/>
              </a:rPr>
              <a:t>PROJ </a:t>
            </a:r>
            <a:r>
              <a:rPr lang="en-US" sz="2400" smtClean="0">
                <a:solidFill>
                  <a:srgbClr val="000099"/>
                </a:solidFill>
                <a:cs typeface="Times New Roman" panose="02020603050405020304" pitchFamily="18" charset="0"/>
              </a:rPr>
              <a:t>(</a:t>
            </a:r>
            <a:r>
              <a:rPr lang="en-US" sz="2400" smtClean="0">
                <a:solidFill>
                  <a:srgbClr val="000099"/>
                </a:solidFill>
              </a:rPr>
              <a:t>PNO, PNAME, BUDGET, LOC),  với 2 ứng  dụng :</a:t>
            </a:r>
          </a:p>
          <a:p>
            <a:pPr>
              <a:lnSpc>
                <a:spcPct val="150000"/>
              </a:lnSpc>
            </a:pPr>
            <a:r>
              <a:rPr lang="en-US" sz="2400" smtClean="0">
                <a:solidFill>
                  <a:srgbClr val="000099"/>
                </a:solidFill>
              </a:rPr>
              <a:t> 1. ứng dụng truy xuất PROJ theo địa điểm, </a:t>
            </a:r>
          </a:p>
          <a:p>
            <a:pPr>
              <a:lnSpc>
                <a:spcPct val="150000"/>
              </a:lnSpc>
            </a:pPr>
            <a:r>
              <a:rPr lang="en-US" sz="2400" smtClean="0">
                <a:solidFill>
                  <a:srgbClr val="000099"/>
                </a:solidFill>
              </a:rPr>
              <a:t> 2. ứng dụng truy xuất theo mức ngân sách (BUDGET </a:t>
            </a:r>
            <a:r>
              <a:rPr lang="en-US" sz="2400">
                <a:solidFill>
                  <a:srgbClr val="000099"/>
                </a:solidFill>
                <a:sym typeface="Symbol" panose="05050102010706020507" pitchFamily="18" charset="2"/>
              </a:rPr>
              <a:t></a:t>
            </a:r>
            <a:r>
              <a:rPr lang="en-US" sz="2400" smtClean="0">
                <a:solidFill>
                  <a:srgbClr val="000099"/>
                </a:solidFill>
              </a:rPr>
              <a:t> 200000) và (BUDGET </a:t>
            </a:r>
            <a:r>
              <a:rPr lang="en-US" sz="2400" smtClean="0">
                <a:solidFill>
                  <a:srgbClr val="000099"/>
                </a:solidFill>
                <a:sym typeface="Symbol" panose="05050102010706020507" pitchFamily="18" charset="2"/>
              </a:rPr>
              <a:t>&gt;</a:t>
            </a:r>
            <a:r>
              <a:rPr lang="en-US" sz="2400" smtClean="0">
                <a:solidFill>
                  <a:srgbClr val="000099"/>
                </a:solidFill>
              </a:rPr>
              <a:t> </a:t>
            </a:r>
            <a:r>
              <a:rPr lang="en-US" sz="2400">
                <a:solidFill>
                  <a:srgbClr val="000099"/>
                </a:solidFill>
              </a:rPr>
              <a:t>200000) </a:t>
            </a:r>
            <a:r>
              <a:rPr lang="en-US" sz="2400" smtClean="0">
                <a:solidFill>
                  <a:srgbClr val="000099"/>
                </a:solidFill>
              </a:rPr>
              <a:t>với tập vị từ đơn sau:</a:t>
            </a:r>
          </a:p>
          <a:p>
            <a:pPr marL="0" lvl="1">
              <a:lnSpc>
                <a:spcPct val="150000"/>
              </a:lnSpc>
            </a:pPr>
            <a:r>
              <a:rPr lang="en-US" sz="2400" smtClean="0">
                <a:solidFill>
                  <a:srgbClr val="000099"/>
                </a:solidFill>
                <a:cs typeface="Times New Roman" panose="02020603050405020304" pitchFamily="18" charset="0"/>
              </a:rPr>
              <a:t>Pr = {   </a:t>
            </a:r>
            <a:r>
              <a:rPr lang="en-US" sz="2400" smtClean="0">
                <a:solidFill>
                  <a:srgbClr val="000099"/>
                </a:solidFill>
              </a:rPr>
              <a:t>LOC</a:t>
            </a:r>
            <a:r>
              <a:rPr lang="en-US" sz="2400">
                <a:solidFill>
                  <a:srgbClr val="000099"/>
                </a:solidFill>
              </a:rPr>
              <a:t>=“Montreal</a:t>
            </a:r>
            <a:r>
              <a:rPr lang="en-US" sz="2400" smtClean="0">
                <a:solidFill>
                  <a:srgbClr val="000099"/>
                </a:solidFill>
              </a:rPr>
              <a:t>”, LOC</a:t>
            </a:r>
            <a:r>
              <a:rPr lang="en-US" sz="2400">
                <a:solidFill>
                  <a:srgbClr val="000099"/>
                </a:solidFill>
              </a:rPr>
              <a:t>=“New York</a:t>
            </a:r>
            <a:r>
              <a:rPr lang="en-US" sz="2400" smtClean="0">
                <a:solidFill>
                  <a:srgbClr val="000099"/>
                </a:solidFill>
              </a:rPr>
              <a:t>”, LOC</a:t>
            </a:r>
            <a:r>
              <a:rPr lang="en-US" sz="2400">
                <a:solidFill>
                  <a:srgbClr val="000099"/>
                </a:solidFill>
              </a:rPr>
              <a:t>=“Paris</a:t>
            </a:r>
            <a:r>
              <a:rPr lang="en-US" sz="2400" smtClean="0">
                <a:solidFill>
                  <a:srgbClr val="000099"/>
                </a:solidFill>
              </a:rPr>
              <a:t>”, </a:t>
            </a:r>
          </a:p>
          <a:p>
            <a:pPr marL="0" lvl="1">
              <a:lnSpc>
                <a:spcPct val="150000"/>
              </a:lnSpc>
            </a:pPr>
            <a:r>
              <a:rPr lang="en-US" sz="2400" smtClean="0">
                <a:solidFill>
                  <a:srgbClr val="000099"/>
                </a:solidFill>
              </a:rPr>
              <a:t>	 BUDGET </a:t>
            </a:r>
            <a:r>
              <a:rPr lang="en-US" sz="2400" smtClean="0">
                <a:solidFill>
                  <a:srgbClr val="000099"/>
                </a:solidFill>
                <a:sym typeface="Symbol" panose="05050102010706020507" pitchFamily="18" charset="2"/>
              </a:rPr>
              <a:t> 200000, </a:t>
            </a:r>
            <a:r>
              <a:rPr lang="en-US" sz="2400">
                <a:solidFill>
                  <a:srgbClr val="000099"/>
                </a:solidFill>
              </a:rPr>
              <a:t>BUDGET </a:t>
            </a:r>
            <a:r>
              <a:rPr lang="en-US" sz="2400">
                <a:solidFill>
                  <a:srgbClr val="000099"/>
                </a:solidFill>
                <a:sym typeface="Symbol" panose="05050102010706020507" pitchFamily="18" charset="2"/>
              </a:rPr>
              <a:t>&gt;</a:t>
            </a:r>
            <a:r>
              <a:rPr lang="en-US" sz="2400">
                <a:solidFill>
                  <a:srgbClr val="000099"/>
                </a:solidFill>
              </a:rPr>
              <a:t> 200000</a:t>
            </a:r>
            <a:r>
              <a:rPr lang="en-US" sz="2400" smtClean="0">
                <a:solidFill>
                  <a:srgbClr val="000099"/>
                </a:solidFill>
              </a:rPr>
              <a:t>}</a:t>
            </a:r>
          </a:p>
        </p:txBody>
      </p:sp>
      <p:sp>
        <p:nvSpPr>
          <p:cNvPr id="7" name="Rectangle 6"/>
          <p:cNvSpPr/>
          <p:nvPr/>
        </p:nvSpPr>
        <p:spPr>
          <a:xfrm>
            <a:off x="5220072" y="5544343"/>
            <a:ext cx="3658309" cy="738664"/>
          </a:xfrm>
          <a:prstGeom prst="rect">
            <a:avLst/>
          </a:prstGeom>
        </p:spPr>
        <p:txBody>
          <a:bodyPr wrap="none">
            <a:spAutoFit/>
          </a:bodyPr>
          <a:lstStyle/>
          <a:p>
            <a:pPr>
              <a:lnSpc>
                <a:spcPct val="150000"/>
              </a:lnSpc>
            </a:pPr>
            <a:r>
              <a:rPr lang="en-US" sz="2800" b="1">
                <a:solidFill>
                  <a:srgbClr val="000099"/>
                </a:solidFill>
                <a:cs typeface="Times New Roman" panose="02020603050405020304" pitchFamily="18" charset="0"/>
              </a:rPr>
              <a:t>Pr là tập vị từ </a:t>
            </a:r>
            <a:r>
              <a:rPr lang="en-US" sz="2800" b="1" smtClean="0">
                <a:solidFill>
                  <a:srgbClr val="000099"/>
                </a:solidFill>
                <a:cs typeface="Times New Roman" panose="02020603050405020304" pitchFamily="18" charset="0"/>
              </a:rPr>
              <a:t>đầy đủ!</a:t>
            </a:r>
            <a:endParaRPr lang="en-US" sz="2800" b="1">
              <a:solidFill>
                <a:srgbClr val="000099"/>
              </a:solidFill>
              <a:cs typeface="Times New Roman" panose="02020603050405020304" pitchFamily="18" charset="0"/>
            </a:endParaRPr>
          </a:p>
        </p:txBody>
      </p:sp>
    </p:spTree>
    <p:extLst>
      <p:ext uri="{BB962C8B-B14F-4D97-AF65-F5344CB8AC3E}">
        <p14:creationId xmlns:p14="http://schemas.microsoft.com/office/powerpoint/2010/main" val="27379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0" name="TextBox 9"/>
          <p:cNvSpPr txBox="1"/>
          <p:nvPr/>
        </p:nvSpPr>
        <p:spPr>
          <a:xfrm>
            <a:off x="120650" y="1223863"/>
            <a:ext cx="7467109"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q"/>
            </a:pPr>
            <a:r>
              <a:rPr lang="en-US" sz="2400" b="1" smtClean="0">
                <a:solidFill>
                  <a:schemeClr val="tx1"/>
                </a:solidFill>
                <a:latin typeface="Courier New" panose="02070309020205020404" pitchFamily="49" charset="0"/>
                <a:cs typeface="Courier New" panose="02070309020205020404" pitchFamily="49" charset="0"/>
              </a:rPr>
              <a:t>Tính đầy đủ và cực tiểu của tập vị từ</a:t>
            </a:r>
            <a:endParaRPr lang="en-US" sz="2400" i="1">
              <a:solidFill>
                <a:schemeClr val="tx1"/>
              </a:solidFill>
              <a:cs typeface="Times New Roman" panose="02020603050405020304" pitchFamily="18" charset="0"/>
            </a:endParaRPr>
          </a:p>
        </p:txBody>
      </p:sp>
      <p:sp>
        <p:nvSpPr>
          <p:cNvPr id="12" name="TextBox 11"/>
          <p:cNvSpPr txBox="1"/>
          <p:nvPr/>
        </p:nvSpPr>
        <p:spPr>
          <a:xfrm>
            <a:off x="169678" y="1727919"/>
            <a:ext cx="4440639"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400" b="1" smtClean="0">
                <a:solidFill>
                  <a:srgbClr val="000099"/>
                </a:solidFill>
                <a:latin typeface="Courier New" panose="02070309020205020404" pitchFamily="49" charset="0"/>
                <a:cs typeface="Courier New" panose="02070309020205020404" pitchFamily="49" charset="0"/>
              </a:rPr>
              <a:t>Tính cực tiểu </a:t>
            </a:r>
            <a:r>
              <a:rPr lang="en-US" sz="2400" i="1" smtClean="0">
                <a:solidFill>
                  <a:schemeClr val="tx1"/>
                </a:solidFill>
                <a:cs typeface="Times New Roman" panose="02020603050405020304" pitchFamily="18" charset="0"/>
              </a:rPr>
              <a:t>(minimal)</a:t>
            </a:r>
            <a:endParaRPr lang="en-US" sz="2400" i="1">
              <a:solidFill>
                <a:srgbClr val="000099"/>
              </a:solidFill>
              <a:cs typeface="Times New Roman" panose="02020603050405020304" pitchFamily="18" charset="0"/>
            </a:endParaRPr>
          </a:p>
        </p:txBody>
      </p:sp>
      <p:sp>
        <p:nvSpPr>
          <p:cNvPr id="2" name="TextBox 1"/>
          <p:cNvSpPr txBox="1"/>
          <p:nvPr/>
        </p:nvSpPr>
        <p:spPr>
          <a:xfrm>
            <a:off x="199603" y="2159967"/>
            <a:ext cx="8226425" cy="2677656"/>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smtClean="0">
                <a:solidFill>
                  <a:schemeClr val="tx1"/>
                </a:solidFill>
              </a:rPr>
              <a:t>Tính liên đới</a:t>
            </a:r>
            <a:r>
              <a:rPr lang="en-US" sz="2400" i="1" smtClean="0">
                <a:solidFill>
                  <a:schemeClr val="tx1"/>
                </a:solidFill>
              </a:rPr>
              <a:t>: p</a:t>
            </a:r>
            <a:r>
              <a:rPr lang="en-US" sz="2400" i="1" baseline="-25000" smtClean="0">
                <a:solidFill>
                  <a:schemeClr val="tx1"/>
                </a:solidFill>
              </a:rPr>
              <a:t>i </a:t>
            </a:r>
            <a:r>
              <a:rPr lang="en-US" sz="2400" i="1" smtClean="0">
                <a:solidFill>
                  <a:schemeClr val="tx1"/>
                </a:solidFill>
              </a:rPr>
              <a:t>là vị từ đơn giản, hai vị từ sơ cấp m</a:t>
            </a:r>
            <a:r>
              <a:rPr lang="en-US" sz="2400" i="1" baseline="-25000" smtClean="0">
                <a:solidFill>
                  <a:schemeClr val="tx1"/>
                </a:solidFill>
              </a:rPr>
              <a:t>i</a:t>
            </a:r>
            <a:r>
              <a:rPr lang="en-US" sz="2400" i="1" smtClean="0">
                <a:solidFill>
                  <a:schemeClr val="tx1"/>
                </a:solidFill>
              </a:rPr>
              <a:t>,m</a:t>
            </a:r>
            <a:r>
              <a:rPr lang="en-US" sz="2400" i="1" baseline="-25000" smtClean="0">
                <a:solidFill>
                  <a:schemeClr val="tx1"/>
                </a:solidFill>
              </a:rPr>
              <a:t>j, </a:t>
            </a:r>
            <a:r>
              <a:rPr lang="en-US" sz="2400" i="1" smtClean="0">
                <a:solidFill>
                  <a:schemeClr val="tx1"/>
                </a:solidFill>
              </a:rPr>
              <a:t>với</a:t>
            </a:r>
            <a:endParaRPr lang="en-US" sz="2400" i="1" baseline="-25000" smtClean="0">
              <a:solidFill>
                <a:schemeClr val="tx1"/>
              </a:solidFill>
            </a:endParaRPr>
          </a:p>
          <a:p>
            <a:pPr marL="800100" lvl="1" indent="-342900">
              <a:lnSpc>
                <a:spcPct val="150000"/>
              </a:lnSpc>
              <a:buFont typeface="Times New Roman" panose="02020603050405020304" pitchFamily="18" charset="0"/>
              <a:buChar char="−"/>
            </a:pPr>
            <a:r>
              <a:rPr lang="en-US" sz="2400" i="1" smtClean="0">
                <a:solidFill>
                  <a:schemeClr val="tx1"/>
                </a:solidFill>
              </a:rPr>
              <a:t>m</a:t>
            </a:r>
            <a:r>
              <a:rPr lang="en-US" sz="2400" i="1" baseline="-25000" smtClean="0">
                <a:solidFill>
                  <a:schemeClr val="tx1"/>
                </a:solidFill>
              </a:rPr>
              <a:t>i</a:t>
            </a:r>
            <a:r>
              <a:rPr lang="en-US" sz="2400" i="1" smtClean="0">
                <a:solidFill>
                  <a:schemeClr val="tx1"/>
                </a:solidFill>
              </a:rPr>
              <a:t> chứa p</a:t>
            </a:r>
            <a:r>
              <a:rPr lang="en-US" sz="2400" i="1" baseline="-25000" smtClean="0">
                <a:solidFill>
                  <a:schemeClr val="tx1"/>
                </a:solidFill>
              </a:rPr>
              <a:t>i </a:t>
            </a:r>
            <a:r>
              <a:rPr lang="en-US" sz="2400" i="1">
                <a:solidFill>
                  <a:schemeClr val="tx1"/>
                </a:solidFill>
              </a:rPr>
              <a:t>;</a:t>
            </a:r>
            <a:r>
              <a:rPr lang="en-US" sz="2400" i="1" smtClean="0">
                <a:solidFill>
                  <a:schemeClr val="tx1"/>
                </a:solidFill>
              </a:rPr>
              <a:t> m</a:t>
            </a:r>
            <a:r>
              <a:rPr lang="en-US" sz="2400" i="1" baseline="-25000" smtClean="0">
                <a:solidFill>
                  <a:schemeClr val="tx1"/>
                </a:solidFill>
              </a:rPr>
              <a:t>j </a:t>
            </a:r>
            <a:r>
              <a:rPr lang="en-US" sz="2400" i="1" smtClean="0">
                <a:solidFill>
                  <a:schemeClr val="tx1"/>
                </a:solidFill>
              </a:rPr>
              <a:t>chứa p</a:t>
            </a:r>
            <a:r>
              <a:rPr lang="en-US" sz="2400" i="1" baseline="-25000" smtClean="0">
                <a:solidFill>
                  <a:schemeClr val="tx1"/>
                </a:solidFill>
              </a:rPr>
              <a:t>j </a:t>
            </a:r>
            <a:r>
              <a:rPr lang="en-US" sz="2400" i="1" smtClean="0">
                <a:solidFill>
                  <a:schemeClr val="tx1"/>
                </a:solidFill>
              </a:rPr>
              <a:t>(p</a:t>
            </a:r>
            <a:r>
              <a:rPr lang="en-US" sz="2400" i="1" baseline="-25000" smtClean="0">
                <a:solidFill>
                  <a:schemeClr val="tx1"/>
                </a:solidFill>
              </a:rPr>
              <a:t>j</a:t>
            </a:r>
            <a:r>
              <a:rPr lang="en-US" sz="2400" i="1" smtClean="0">
                <a:solidFill>
                  <a:schemeClr val="tx1"/>
                </a:solidFill>
              </a:rPr>
              <a:t> dạng </a:t>
            </a:r>
            <a:r>
              <a:rPr lang="en-US" sz="2400" i="1" smtClean="0">
                <a:solidFill>
                  <a:schemeClr val="tx1"/>
                </a:solidFill>
                <a:sym typeface="Symbol" panose="05050102010706020507" pitchFamily="18" charset="2"/>
              </a:rPr>
              <a:t> </a:t>
            </a:r>
            <a:r>
              <a:rPr lang="en-US" sz="2400" i="1" smtClean="0">
                <a:solidFill>
                  <a:schemeClr val="tx1"/>
                </a:solidFill>
              </a:rPr>
              <a:t>p</a:t>
            </a:r>
            <a:r>
              <a:rPr lang="en-US" sz="2400" i="1" baseline="-25000" smtClean="0">
                <a:solidFill>
                  <a:schemeClr val="tx1"/>
                </a:solidFill>
              </a:rPr>
              <a:t>i</a:t>
            </a:r>
            <a:r>
              <a:rPr lang="en-US" sz="2400" i="1" smtClean="0">
                <a:solidFill>
                  <a:schemeClr val="tx1"/>
                </a:solidFill>
              </a:rPr>
              <a:t>)</a:t>
            </a:r>
          </a:p>
          <a:p>
            <a:pPr marL="800100" lvl="1" indent="-342900">
              <a:lnSpc>
                <a:spcPct val="150000"/>
              </a:lnSpc>
              <a:buFont typeface="Times New Roman" panose="02020603050405020304" pitchFamily="18" charset="0"/>
              <a:buChar char="−"/>
            </a:pPr>
            <a:r>
              <a:rPr lang="en-US" sz="2400" i="1" smtClean="0">
                <a:solidFill>
                  <a:schemeClr val="tx1"/>
                </a:solidFill>
              </a:rPr>
              <a:t>f</a:t>
            </a:r>
            <a:r>
              <a:rPr lang="en-US" sz="2400" i="1" baseline="-25000" smtClean="0">
                <a:solidFill>
                  <a:schemeClr val="tx1"/>
                </a:solidFill>
              </a:rPr>
              <a:t>i</a:t>
            </a:r>
            <a:r>
              <a:rPr lang="en-US" sz="2400" i="1" smtClean="0">
                <a:solidFill>
                  <a:schemeClr val="tx1"/>
                </a:solidFill>
              </a:rPr>
              <a:t>: mảnh tương ứng với m</a:t>
            </a:r>
            <a:r>
              <a:rPr lang="en-US" sz="2400" i="1" baseline="-25000" smtClean="0">
                <a:solidFill>
                  <a:schemeClr val="tx1"/>
                </a:solidFill>
              </a:rPr>
              <a:t>i</a:t>
            </a:r>
            <a:r>
              <a:rPr lang="en-US" sz="2400" i="1" smtClean="0">
                <a:solidFill>
                  <a:schemeClr val="tx1"/>
                </a:solidFill>
              </a:rPr>
              <a:t>; f</a:t>
            </a:r>
            <a:r>
              <a:rPr lang="en-US" sz="2400" i="1" baseline="-25000" smtClean="0">
                <a:solidFill>
                  <a:schemeClr val="tx1"/>
                </a:solidFill>
              </a:rPr>
              <a:t>j</a:t>
            </a:r>
            <a:r>
              <a:rPr lang="en-US" sz="2400" i="1" smtClean="0">
                <a:solidFill>
                  <a:schemeClr val="tx1"/>
                </a:solidFill>
              </a:rPr>
              <a:t>: mảnh tương ứng với m</a:t>
            </a:r>
            <a:r>
              <a:rPr lang="en-US" sz="2400" i="1" baseline="-25000" smtClean="0">
                <a:solidFill>
                  <a:schemeClr val="tx1"/>
                </a:solidFill>
              </a:rPr>
              <a:t>j</a:t>
            </a:r>
            <a:r>
              <a:rPr lang="en-US" sz="2400" i="1" smtClean="0">
                <a:solidFill>
                  <a:schemeClr val="tx1"/>
                </a:solidFill>
              </a:rPr>
              <a:t> </a:t>
            </a:r>
            <a:endParaRPr lang="en-US" sz="2400" i="1" baseline="-25000" smtClean="0">
              <a:solidFill>
                <a:schemeClr val="tx1"/>
              </a:solidFill>
            </a:endParaRPr>
          </a:p>
          <a:p>
            <a:pPr lvl="1">
              <a:lnSpc>
                <a:spcPct val="150000"/>
              </a:lnSpc>
            </a:pPr>
            <a:r>
              <a:rPr lang="en-US" sz="2400" i="1" smtClean="0">
                <a:solidFill>
                  <a:schemeClr val="tx1"/>
                </a:solidFill>
              </a:rPr>
              <a:t>p</a:t>
            </a:r>
            <a:r>
              <a:rPr lang="en-US" sz="2400" i="1" baseline="-25000" smtClean="0">
                <a:solidFill>
                  <a:schemeClr val="tx1"/>
                </a:solidFill>
              </a:rPr>
              <a:t>i</a:t>
            </a:r>
            <a:r>
              <a:rPr lang="en-US" sz="2400" i="1" smtClean="0">
                <a:solidFill>
                  <a:schemeClr val="tx1"/>
                </a:solidFill>
              </a:rPr>
              <a:t> được gọi là liên đới (relevant) thì phải có ít nhất một ứng dụng truy xuất tới mảnh f</a:t>
            </a:r>
            <a:r>
              <a:rPr lang="en-US" sz="2400" i="1" baseline="-25000" smtClean="0">
                <a:solidFill>
                  <a:schemeClr val="tx1"/>
                </a:solidFill>
              </a:rPr>
              <a:t>i</a:t>
            </a:r>
            <a:r>
              <a:rPr lang="en-US" sz="2400" i="1" smtClean="0">
                <a:solidFill>
                  <a:schemeClr val="tx1"/>
                </a:solidFill>
              </a:rPr>
              <a:t> và f</a:t>
            </a:r>
            <a:r>
              <a:rPr lang="en-US" sz="2400" i="1" baseline="-25000" smtClean="0">
                <a:solidFill>
                  <a:schemeClr val="tx1"/>
                </a:solidFill>
              </a:rPr>
              <a:t>j </a:t>
            </a:r>
            <a:r>
              <a:rPr lang="en-US" sz="2400" i="1" smtClean="0">
                <a:solidFill>
                  <a:schemeClr val="tx1"/>
                </a:solidFill>
              </a:rPr>
              <a:t>theo cách khác nhau. </a:t>
            </a:r>
            <a:endParaRPr lang="en-US" sz="2400" i="1" baseline="-25000" smtClean="0">
              <a:solidFill>
                <a:schemeClr val="tx1"/>
              </a:solidFill>
            </a:endParaRPr>
          </a:p>
        </p:txBody>
      </p:sp>
    </p:spTree>
    <p:extLst>
      <p:ext uri="{BB962C8B-B14F-4D97-AF65-F5344CB8AC3E}">
        <p14:creationId xmlns:p14="http://schemas.microsoft.com/office/powerpoint/2010/main" val="418311655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0" name="TextBox 9"/>
          <p:cNvSpPr txBox="1"/>
          <p:nvPr/>
        </p:nvSpPr>
        <p:spPr>
          <a:xfrm>
            <a:off x="120650" y="1223863"/>
            <a:ext cx="7467109"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q"/>
            </a:pPr>
            <a:r>
              <a:rPr lang="en-US" sz="2400" b="1" smtClean="0">
                <a:solidFill>
                  <a:schemeClr val="tx1"/>
                </a:solidFill>
                <a:latin typeface="Courier New" panose="02070309020205020404" pitchFamily="49" charset="0"/>
                <a:cs typeface="Courier New" panose="02070309020205020404" pitchFamily="49" charset="0"/>
              </a:rPr>
              <a:t>Tính đầy đủ và cực tiểu của tập vị từ</a:t>
            </a:r>
            <a:endParaRPr lang="en-US" sz="2400" i="1">
              <a:solidFill>
                <a:schemeClr val="tx1"/>
              </a:solidFill>
              <a:cs typeface="Times New Roman" panose="02020603050405020304" pitchFamily="18" charset="0"/>
            </a:endParaRPr>
          </a:p>
        </p:txBody>
      </p:sp>
      <p:sp>
        <p:nvSpPr>
          <p:cNvPr id="12" name="TextBox 11"/>
          <p:cNvSpPr txBox="1"/>
          <p:nvPr/>
        </p:nvSpPr>
        <p:spPr>
          <a:xfrm>
            <a:off x="169678" y="1727919"/>
            <a:ext cx="4440639"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400" b="1" smtClean="0">
                <a:solidFill>
                  <a:srgbClr val="000099"/>
                </a:solidFill>
                <a:latin typeface="Courier New" panose="02070309020205020404" pitchFamily="49" charset="0"/>
                <a:cs typeface="Courier New" panose="02070309020205020404" pitchFamily="49" charset="0"/>
              </a:rPr>
              <a:t>Tính cực tiểu </a:t>
            </a:r>
            <a:r>
              <a:rPr lang="en-US" sz="2400" i="1" smtClean="0">
                <a:solidFill>
                  <a:schemeClr val="tx1"/>
                </a:solidFill>
                <a:cs typeface="Times New Roman" panose="02020603050405020304" pitchFamily="18" charset="0"/>
              </a:rPr>
              <a:t>(minimal)</a:t>
            </a:r>
            <a:endParaRPr lang="en-US" sz="2400" i="1">
              <a:solidFill>
                <a:srgbClr val="000099"/>
              </a:solidFill>
              <a:cs typeface="Times New Roman" panose="02020603050405020304" pitchFamily="18" charset="0"/>
            </a:endParaRPr>
          </a:p>
        </p:txBody>
      </p:sp>
      <p:sp>
        <p:nvSpPr>
          <p:cNvPr id="2" name="TextBox 1"/>
          <p:cNvSpPr txBox="1"/>
          <p:nvPr/>
        </p:nvSpPr>
        <p:spPr>
          <a:xfrm>
            <a:off x="199603" y="2159967"/>
            <a:ext cx="8226425"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smtClean="0">
                <a:solidFill>
                  <a:schemeClr val="tx1"/>
                </a:solidFill>
              </a:rPr>
              <a:t>Tính liên đới</a:t>
            </a:r>
            <a:r>
              <a:rPr lang="en-US" sz="2400" i="1" smtClean="0">
                <a:solidFill>
                  <a:schemeClr val="tx1"/>
                </a:solidFill>
              </a:rPr>
              <a:t>:</a:t>
            </a:r>
            <a:endParaRPr lang="en-US" sz="2400" i="1" baseline="-25000" smtClean="0">
              <a:solidFill>
                <a:schemeClr val="tx1"/>
              </a:solidFill>
            </a:endParaRPr>
          </a:p>
        </p:txBody>
      </p:sp>
      <p:sp>
        <p:nvSpPr>
          <p:cNvPr id="4" name="TextBox 3"/>
          <p:cNvSpPr txBox="1"/>
          <p:nvPr/>
        </p:nvSpPr>
        <p:spPr>
          <a:xfrm>
            <a:off x="641790" y="2625787"/>
            <a:ext cx="881973" cy="523220"/>
          </a:xfrm>
          <a:prstGeom prst="rect">
            <a:avLst/>
          </a:prstGeom>
          <a:noFill/>
        </p:spPr>
        <p:txBody>
          <a:bodyPr wrap="none" rtlCol="0">
            <a:spAutoFit/>
          </a:bodyPr>
          <a:lstStyle/>
          <a:p>
            <a:r>
              <a:rPr lang="en-US" sz="2800" smtClean="0">
                <a:solidFill>
                  <a:schemeClr val="tx1"/>
                </a:solidFill>
              </a:rPr>
              <a:t>Hay:</a:t>
            </a:r>
            <a:endParaRPr lang="en-US" sz="2800">
              <a:solidFill>
                <a:schemeClr val="tx1"/>
              </a:solidFill>
            </a:endParaRPr>
          </a:p>
        </p:txBody>
      </p:sp>
      <p:sp>
        <p:nvSpPr>
          <p:cNvPr id="9" name="TextBox 8"/>
          <p:cNvSpPr txBox="1"/>
          <p:nvPr/>
        </p:nvSpPr>
        <p:spPr>
          <a:xfrm>
            <a:off x="199603" y="4597672"/>
            <a:ext cx="8226425"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smtClean="0">
                <a:solidFill>
                  <a:schemeClr val="tx1"/>
                </a:solidFill>
              </a:rPr>
              <a:t>Tính cực tiểu:  Pr = {p</a:t>
            </a:r>
            <a:r>
              <a:rPr lang="en-US" sz="2400" b="1" i="1" baseline="-25000" smtClean="0">
                <a:solidFill>
                  <a:schemeClr val="tx1"/>
                </a:solidFill>
              </a:rPr>
              <a:t>1</a:t>
            </a:r>
            <a:r>
              <a:rPr lang="en-US" sz="2400" b="1" i="1" smtClean="0">
                <a:solidFill>
                  <a:schemeClr val="tx1"/>
                </a:solidFill>
              </a:rPr>
              <a:t>,..,p</a:t>
            </a:r>
            <a:r>
              <a:rPr lang="en-US" sz="2400" b="1" i="1" baseline="-25000" smtClean="0">
                <a:solidFill>
                  <a:schemeClr val="tx1"/>
                </a:solidFill>
              </a:rPr>
              <a:t>n</a:t>
            </a:r>
            <a:r>
              <a:rPr lang="en-US" sz="2400" b="1" i="1" smtClean="0">
                <a:solidFill>
                  <a:schemeClr val="tx1"/>
                </a:solidFill>
              </a:rPr>
              <a:t>} là cực tiểu nếu mọi p</a:t>
            </a:r>
            <a:r>
              <a:rPr lang="en-US" sz="2400" b="1" i="1" baseline="-25000" smtClean="0">
                <a:solidFill>
                  <a:schemeClr val="tx1"/>
                </a:solidFill>
              </a:rPr>
              <a:t>i </a:t>
            </a:r>
            <a:r>
              <a:rPr lang="en-US" sz="2400" b="1" i="1" smtClean="0">
                <a:solidFill>
                  <a:schemeClr val="tx1"/>
                </a:solidFill>
              </a:rPr>
              <a:t>là liên đới</a:t>
            </a:r>
            <a:endParaRPr lang="en-US" sz="2400" i="1" baseline="-25000" smtClean="0">
              <a:solidFill>
                <a:schemeClr val="tx1"/>
              </a:solidFill>
            </a:endParaRPr>
          </a:p>
        </p:txBody>
      </p:sp>
      <p:pic>
        <p:nvPicPr>
          <p:cNvPr id="3" name="Picture 2"/>
          <p:cNvPicPr>
            <a:picLocks noChangeAspect="1"/>
          </p:cNvPicPr>
          <p:nvPr/>
        </p:nvPicPr>
        <p:blipFill>
          <a:blip r:embed="rId3"/>
          <a:stretch>
            <a:fillRect/>
          </a:stretch>
        </p:blipFill>
        <p:spPr>
          <a:xfrm>
            <a:off x="1691680" y="2898327"/>
            <a:ext cx="3673207" cy="1349871"/>
          </a:xfrm>
          <a:prstGeom prst="rect">
            <a:avLst/>
          </a:prstGeom>
        </p:spPr>
      </p:pic>
    </p:spTree>
    <p:extLst>
      <p:ext uri="{BB962C8B-B14F-4D97-AF65-F5344CB8AC3E}">
        <p14:creationId xmlns:p14="http://schemas.microsoft.com/office/powerpoint/2010/main" val="203263597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0" name="TextBox 9"/>
          <p:cNvSpPr txBox="1"/>
          <p:nvPr/>
        </p:nvSpPr>
        <p:spPr>
          <a:xfrm>
            <a:off x="120650" y="1223863"/>
            <a:ext cx="7467109"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q"/>
            </a:pPr>
            <a:r>
              <a:rPr lang="en-US" sz="2400" b="1" smtClean="0">
                <a:solidFill>
                  <a:schemeClr val="tx1"/>
                </a:solidFill>
                <a:latin typeface="Courier New" panose="02070309020205020404" pitchFamily="49" charset="0"/>
                <a:cs typeface="Courier New" panose="02070309020205020404" pitchFamily="49" charset="0"/>
              </a:rPr>
              <a:t>Tính đầy đủ và cực tiểu của tập vị từ</a:t>
            </a:r>
            <a:endParaRPr lang="en-US" sz="2400" i="1">
              <a:solidFill>
                <a:schemeClr val="tx1"/>
              </a:solidFill>
              <a:cs typeface="Times New Roman" panose="02020603050405020304" pitchFamily="18" charset="0"/>
            </a:endParaRPr>
          </a:p>
        </p:txBody>
      </p:sp>
      <p:sp>
        <p:nvSpPr>
          <p:cNvPr id="12" name="TextBox 11"/>
          <p:cNvSpPr txBox="1"/>
          <p:nvPr/>
        </p:nvSpPr>
        <p:spPr>
          <a:xfrm>
            <a:off x="169678" y="1727919"/>
            <a:ext cx="4440639"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400" b="1" smtClean="0">
                <a:solidFill>
                  <a:srgbClr val="000099"/>
                </a:solidFill>
                <a:latin typeface="Courier New" panose="02070309020205020404" pitchFamily="49" charset="0"/>
                <a:cs typeface="Courier New" panose="02070309020205020404" pitchFamily="49" charset="0"/>
              </a:rPr>
              <a:t>Tính cực tiểu </a:t>
            </a:r>
            <a:r>
              <a:rPr lang="en-US" sz="2400" i="1" smtClean="0">
                <a:solidFill>
                  <a:schemeClr val="tx1"/>
                </a:solidFill>
                <a:cs typeface="Times New Roman" panose="02020603050405020304" pitchFamily="18" charset="0"/>
              </a:rPr>
              <a:t>(minimal)</a:t>
            </a:r>
            <a:endParaRPr lang="en-US" sz="2400" i="1">
              <a:solidFill>
                <a:srgbClr val="000099"/>
              </a:solidFill>
              <a:cs typeface="Times New Roman" panose="02020603050405020304" pitchFamily="18" charset="0"/>
            </a:endParaRPr>
          </a:p>
        </p:txBody>
      </p:sp>
      <p:sp>
        <p:nvSpPr>
          <p:cNvPr id="9" name="TextBox 8"/>
          <p:cNvSpPr txBox="1"/>
          <p:nvPr/>
        </p:nvSpPr>
        <p:spPr>
          <a:xfrm>
            <a:off x="169678" y="2231975"/>
            <a:ext cx="8226425"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smtClean="0">
                <a:solidFill>
                  <a:schemeClr val="tx1"/>
                </a:solidFill>
              </a:rPr>
              <a:t>Ví dụ:</a:t>
            </a:r>
            <a:endParaRPr lang="en-US" sz="2400" i="1" baseline="-25000" smtClean="0">
              <a:solidFill>
                <a:schemeClr val="tx1"/>
              </a:solidFill>
            </a:endParaRPr>
          </a:p>
        </p:txBody>
      </p:sp>
      <p:sp>
        <p:nvSpPr>
          <p:cNvPr id="3" name="Rectangle 2"/>
          <p:cNvSpPr/>
          <p:nvPr/>
        </p:nvSpPr>
        <p:spPr>
          <a:xfrm>
            <a:off x="827584" y="2765649"/>
            <a:ext cx="7848872" cy="1200329"/>
          </a:xfrm>
          <a:prstGeom prst="rect">
            <a:avLst/>
          </a:prstGeom>
        </p:spPr>
        <p:txBody>
          <a:bodyPr wrap="square">
            <a:spAutoFit/>
          </a:bodyPr>
          <a:lstStyle/>
          <a:p>
            <a:pPr marL="0" lvl="1">
              <a:lnSpc>
                <a:spcPct val="150000"/>
              </a:lnSpc>
            </a:pPr>
            <a:r>
              <a:rPr lang="en-US" sz="2400">
                <a:solidFill>
                  <a:srgbClr val="000099"/>
                </a:solidFill>
                <a:cs typeface="Times New Roman" panose="02020603050405020304" pitchFamily="18" charset="0"/>
              </a:rPr>
              <a:t>Pr = {   </a:t>
            </a:r>
            <a:r>
              <a:rPr lang="en-US" sz="2400">
                <a:solidFill>
                  <a:srgbClr val="000099"/>
                </a:solidFill>
              </a:rPr>
              <a:t>LOC=“Montreal”, LOC=“New York”, LOC=“Paris”, </a:t>
            </a:r>
          </a:p>
          <a:p>
            <a:pPr marL="0" lvl="1">
              <a:lnSpc>
                <a:spcPct val="150000"/>
              </a:lnSpc>
            </a:pPr>
            <a:r>
              <a:rPr lang="en-US" sz="2400">
                <a:solidFill>
                  <a:srgbClr val="000099"/>
                </a:solidFill>
              </a:rPr>
              <a:t>	 BUDGET </a:t>
            </a:r>
            <a:r>
              <a:rPr lang="en-US" sz="2400">
                <a:solidFill>
                  <a:srgbClr val="000099"/>
                </a:solidFill>
                <a:sym typeface="Symbol" panose="05050102010706020507" pitchFamily="18" charset="2"/>
              </a:rPr>
              <a:t> 200000, </a:t>
            </a:r>
            <a:r>
              <a:rPr lang="en-US" sz="2400">
                <a:solidFill>
                  <a:srgbClr val="000099"/>
                </a:solidFill>
              </a:rPr>
              <a:t>BUDGET </a:t>
            </a:r>
            <a:r>
              <a:rPr lang="en-US" sz="2400">
                <a:solidFill>
                  <a:srgbClr val="000099"/>
                </a:solidFill>
                <a:sym typeface="Symbol" panose="05050102010706020507" pitchFamily="18" charset="2"/>
              </a:rPr>
              <a:t>&gt;</a:t>
            </a:r>
            <a:r>
              <a:rPr lang="en-US" sz="2400">
                <a:solidFill>
                  <a:srgbClr val="000099"/>
                </a:solidFill>
              </a:rPr>
              <a:t> 200000}</a:t>
            </a:r>
          </a:p>
        </p:txBody>
      </p:sp>
      <p:sp>
        <p:nvSpPr>
          <p:cNvPr id="6" name="TextBox 5"/>
          <p:cNvSpPr txBox="1"/>
          <p:nvPr/>
        </p:nvSpPr>
        <p:spPr>
          <a:xfrm>
            <a:off x="844896" y="4045825"/>
            <a:ext cx="1790875" cy="523220"/>
          </a:xfrm>
          <a:prstGeom prst="rect">
            <a:avLst/>
          </a:prstGeom>
          <a:noFill/>
        </p:spPr>
        <p:txBody>
          <a:bodyPr wrap="none" rtlCol="0">
            <a:spAutoFit/>
          </a:bodyPr>
          <a:lstStyle/>
          <a:p>
            <a:r>
              <a:rPr lang="en-US" sz="2800" i="1" smtClean="0">
                <a:solidFill>
                  <a:schemeClr val="tx1"/>
                </a:solidFill>
              </a:rPr>
              <a:t>Là cực tiểu</a:t>
            </a:r>
            <a:endParaRPr lang="en-US" sz="2800" i="1">
              <a:solidFill>
                <a:schemeClr val="tx1"/>
              </a:solidFill>
            </a:endParaRPr>
          </a:p>
        </p:txBody>
      </p:sp>
    </p:spTree>
    <p:extLst>
      <p:ext uri="{BB962C8B-B14F-4D97-AF65-F5344CB8AC3E}">
        <p14:creationId xmlns:p14="http://schemas.microsoft.com/office/powerpoint/2010/main" val="326926120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0" name="TextBox 9"/>
          <p:cNvSpPr txBox="1"/>
          <p:nvPr/>
        </p:nvSpPr>
        <p:spPr>
          <a:xfrm>
            <a:off x="120650" y="1223863"/>
            <a:ext cx="8802410" cy="430887"/>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q"/>
            </a:pPr>
            <a:r>
              <a:rPr lang="en-US" sz="2200" b="1" smtClean="0">
                <a:solidFill>
                  <a:schemeClr val="tx1"/>
                </a:solidFill>
                <a:latin typeface="Courier New" panose="02070309020205020404" pitchFamily="49" charset="0"/>
                <a:cs typeface="Courier New" panose="02070309020205020404" pitchFamily="49" charset="0"/>
              </a:rPr>
              <a:t>Thuật toán xác định tập vị từ đầy đủ và cực tiểu</a:t>
            </a:r>
            <a:endParaRPr lang="en-US" sz="2200" i="1">
              <a:solidFill>
                <a:schemeClr val="tx1"/>
              </a:solidFill>
              <a:cs typeface="Times New Roman" panose="02020603050405020304" pitchFamily="18" charset="0"/>
            </a:endParaRPr>
          </a:p>
        </p:txBody>
      </p:sp>
      <p:sp>
        <p:nvSpPr>
          <p:cNvPr id="12" name="TextBox 11"/>
          <p:cNvSpPr txBox="1"/>
          <p:nvPr/>
        </p:nvSpPr>
        <p:spPr>
          <a:xfrm>
            <a:off x="169679" y="1727919"/>
            <a:ext cx="8753382" cy="830997"/>
          </a:xfrm>
          <a:prstGeom prst="rect">
            <a:avLst/>
          </a:prstGeom>
          <a:noFill/>
          <a:effectLst/>
        </p:spPr>
        <p:txBody>
          <a:bodyPr wrap="square" rtlCol="0">
            <a:spAutoFit/>
          </a:bodyPr>
          <a:lstStyle/>
          <a:p>
            <a:pPr marL="457200" indent="-457200">
              <a:buFont typeface="Wingdings" panose="05000000000000000000" pitchFamily="2" charset="2"/>
              <a:buChar char="§"/>
            </a:pPr>
            <a:r>
              <a:rPr lang="en-US" sz="2400" smtClean="0">
                <a:solidFill>
                  <a:srgbClr val="000099"/>
                </a:solidFill>
                <a:cs typeface="Times New Roman" panose="02020603050405020304" pitchFamily="18" charset="0"/>
              </a:rPr>
              <a:t>Quy tắc 1(phân đoạn): Quan hệ R được phân thành ít nhất 2 đoạn, được truy xuất theo cách khác nhau của ít nhất một ứng dụng.</a:t>
            </a:r>
            <a:endParaRPr lang="en-US" sz="2400" i="1">
              <a:solidFill>
                <a:srgbClr val="000099"/>
              </a:solidFill>
              <a:cs typeface="Times New Roman" panose="02020603050405020304" pitchFamily="18" charset="0"/>
            </a:endParaRPr>
          </a:p>
        </p:txBody>
      </p:sp>
      <p:sp>
        <p:nvSpPr>
          <p:cNvPr id="11" name="TextBox 10"/>
          <p:cNvSpPr txBox="1"/>
          <p:nvPr/>
        </p:nvSpPr>
        <p:spPr>
          <a:xfrm>
            <a:off x="169679" y="2719482"/>
            <a:ext cx="8753382" cy="461665"/>
          </a:xfrm>
          <a:prstGeom prst="rect">
            <a:avLst/>
          </a:prstGeom>
          <a:noFill/>
          <a:effectLst/>
        </p:spPr>
        <p:txBody>
          <a:bodyPr wrap="square" rtlCol="0">
            <a:spAutoFit/>
          </a:bodyPr>
          <a:lstStyle/>
          <a:p>
            <a:pPr marL="457200" indent="-457200">
              <a:buFont typeface="Wingdings" panose="05000000000000000000" pitchFamily="2" charset="2"/>
              <a:buChar char="§"/>
            </a:pPr>
            <a:r>
              <a:rPr lang="en-US" sz="2400" smtClean="0">
                <a:solidFill>
                  <a:schemeClr val="tx1"/>
                </a:solidFill>
                <a:cs typeface="Times New Roman" panose="02020603050405020304" pitchFamily="18" charset="0"/>
              </a:rPr>
              <a:t>Thuật toán COM_MIN (3.1 Ozsu)</a:t>
            </a:r>
            <a:endParaRPr lang="en-US" sz="2400" i="1">
              <a:solidFill>
                <a:schemeClr val="tx1"/>
              </a:solidFill>
              <a:cs typeface="Times New Roman" panose="02020603050405020304" pitchFamily="18" charset="0"/>
            </a:endParaRPr>
          </a:p>
        </p:txBody>
      </p:sp>
      <p:sp>
        <p:nvSpPr>
          <p:cNvPr id="13" name="TextBox 12"/>
          <p:cNvSpPr txBox="1"/>
          <p:nvPr/>
        </p:nvSpPr>
        <p:spPr>
          <a:xfrm>
            <a:off x="683568" y="3341713"/>
            <a:ext cx="7992888" cy="461665"/>
          </a:xfrm>
          <a:prstGeom prst="rect">
            <a:avLst/>
          </a:prstGeom>
          <a:noFill/>
          <a:effectLst/>
        </p:spPr>
        <p:txBody>
          <a:bodyPr wrap="square" rtlCol="0">
            <a:spAutoFit/>
          </a:bodyPr>
          <a:lstStyle/>
          <a:p>
            <a:pPr marL="457200" indent="-457200">
              <a:buFont typeface="Courier New" panose="02070309020205020404" pitchFamily="49" charset="0"/>
              <a:buChar char="o"/>
            </a:pPr>
            <a:r>
              <a:rPr lang="en-US" sz="2400" smtClean="0">
                <a:solidFill>
                  <a:srgbClr val="000099"/>
                </a:solidFill>
                <a:cs typeface="Times New Roman" panose="02020603050405020304" pitchFamily="18" charset="0"/>
              </a:rPr>
              <a:t>Input:  Quan hệ R, tập vị từ đơn giản Pr</a:t>
            </a:r>
            <a:endParaRPr lang="en-US" sz="2400" i="1">
              <a:solidFill>
                <a:srgbClr val="000099"/>
              </a:solidFill>
              <a:cs typeface="Times New Roman" panose="02020603050405020304" pitchFamily="18" charset="0"/>
            </a:endParaRPr>
          </a:p>
        </p:txBody>
      </p:sp>
      <p:sp>
        <p:nvSpPr>
          <p:cNvPr id="14" name="TextBox 13"/>
          <p:cNvSpPr txBox="1"/>
          <p:nvPr/>
        </p:nvSpPr>
        <p:spPr>
          <a:xfrm>
            <a:off x="683568" y="4041688"/>
            <a:ext cx="7992888" cy="830997"/>
          </a:xfrm>
          <a:prstGeom prst="rect">
            <a:avLst/>
          </a:prstGeom>
          <a:noFill/>
          <a:effectLst/>
        </p:spPr>
        <p:txBody>
          <a:bodyPr wrap="square" rtlCol="0">
            <a:spAutoFit/>
          </a:bodyPr>
          <a:lstStyle/>
          <a:p>
            <a:pPr marL="457200" indent="-457200">
              <a:buFont typeface="Courier New" panose="02070309020205020404" pitchFamily="49" charset="0"/>
              <a:buChar char="o"/>
            </a:pPr>
            <a:r>
              <a:rPr lang="en-US" sz="2400" smtClean="0">
                <a:solidFill>
                  <a:srgbClr val="000099"/>
                </a:solidFill>
                <a:cs typeface="Times New Roman" panose="02020603050405020304" pitchFamily="18" charset="0"/>
              </a:rPr>
              <a:t>Output:  Pr’ tập các vị từ đơn giản thỏa mãn đầy đủ và cực tiểu tương ứng với Pr</a:t>
            </a:r>
            <a:endParaRPr lang="en-US" sz="2400" i="1">
              <a:solidFill>
                <a:srgbClr val="000099"/>
              </a:solidFill>
              <a:cs typeface="Times New Roman" panose="02020603050405020304" pitchFamily="18" charset="0"/>
            </a:endParaRPr>
          </a:p>
        </p:txBody>
      </p:sp>
    </p:spTree>
    <p:extLst>
      <p:ext uri="{BB962C8B-B14F-4D97-AF65-F5344CB8AC3E}">
        <p14:creationId xmlns:p14="http://schemas.microsoft.com/office/powerpoint/2010/main" val="1245933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37128" y="1159331"/>
            <a:ext cx="8753382" cy="461665"/>
          </a:xfrm>
          <a:prstGeom prst="rect">
            <a:avLst/>
          </a:prstGeom>
          <a:noFill/>
          <a:effectLst/>
        </p:spPr>
        <p:txBody>
          <a:bodyPr wrap="square" rtlCol="0">
            <a:spAutoFit/>
          </a:bodyPr>
          <a:lstStyle/>
          <a:p>
            <a:pPr marL="457200" indent="-457200">
              <a:buFont typeface="Wingdings" panose="05000000000000000000" pitchFamily="2" charset="2"/>
              <a:buChar char="§"/>
            </a:pPr>
            <a:r>
              <a:rPr lang="en-US" sz="2400" smtClean="0">
                <a:solidFill>
                  <a:schemeClr val="tx1"/>
                </a:solidFill>
                <a:cs typeface="Times New Roman" panose="02020603050405020304" pitchFamily="18" charset="0"/>
              </a:rPr>
              <a:t>Thuật toán COM_MIN (3.1 Ozsu)</a:t>
            </a:r>
            <a:endParaRPr lang="en-US" sz="2400" i="1">
              <a:solidFill>
                <a:schemeClr val="tx1"/>
              </a:solidFill>
              <a:cs typeface="Times New Roman" panose="02020603050405020304" pitchFamily="18" charset="0"/>
            </a:endParaRPr>
          </a:p>
        </p:txBody>
      </p:sp>
      <p:sp>
        <p:nvSpPr>
          <p:cNvPr id="13" name="TextBox 12"/>
          <p:cNvSpPr txBox="1"/>
          <p:nvPr/>
        </p:nvSpPr>
        <p:spPr>
          <a:xfrm>
            <a:off x="517374" y="1640395"/>
            <a:ext cx="8373135" cy="1200329"/>
          </a:xfrm>
          <a:prstGeom prst="rect">
            <a:avLst/>
          </a:prstGeom>
          <a:solidFill>
            <a:srgbClr val="F0F0F0">
              <a:alpha val="50196"/>
            </a:srgbClr>
          </a:solidFill>
          <a:effectLst/>
        </p:spPr>
        <p:txBody>
          <a:bodyPr wrap="square" rtlCol="0">
            <a:spAutoFit/>
          </a:bodyPr>
          <a:lstStyle/>
          <a:p>
            <a:pPr marL="342900" indent="-342900">
              <a:buFont typeface="Arial" panose="020B0604020202020204" pitchFamily="34" charset="0"/>
              <a:buChar char="•"/>
            </a:pPr>
            <a:r>
              <a:rPr lang="en-US" sz="2400" smtClean="0">
                <a:solidFill>
                  <a:srgbClr val="000099"/>
                </a:solidFill>
              </a:rPr>
              <a:t>Khởi tạo </a:t>
            </a:r>
            <a:r>
              <a:rPr lang="en-US" sz="2400">
                <a:solidFill>
                  <a:srgbClr val="000099"/>
                </a:solidFill>
              </a:rPr>
              <a:t>:</a:t>
            </a:r>
          </a:p>
          <a:p>
            <a:pPr marL="800100" lvl="1" indent="-342900">
              <a:buFont typeface="Times New Roman" panose="02020603050405020304" pitchFamily="18" charset="0"/>
              <a:buChar char="−"/>
            </a:pPr>
            <a:r>
              <a:rPr lang="en-US" sz="2400" smtClean="0">
                <a:solidFill>
                  <a:srgbClr val="000099"/>
                </a:solidFill>
              </a:rPr>
              <a:t>Tìm p</a:t>
            </a:r>
            <a:r>
              <a:rPr lang="en-US" sz="2400" baseline="-25000" smtClean="0">
                <a:solidFill>
                  <a:srgbClr val="000099"/>
                </a:solidFill>
              </a:rPr>
              <a:t>i</a:t>
            </a:r>
            <a:r>
              <a:rPr lang="en-US" sz="2400" smtClean="0">
                <a:solidFill>
                  <a:srgbClr val="000099"/>
                </a:solidFill>
              </a:rPr>
              <a:t> </a:t>
            </a:r>
            <a:r>
              <a:rPr lang="en-US" sz="2400">
                <a:solidFill>
                  <a:srgbClr val="000099"/>
                </a:solidFill>
                <a:sym typeface="Symbol"/>
              </a:rPr>
              <a:t> </a:t>
            </a:r>
            <a:r>
              <a:rPr lang="en-US" sz="2400">
                <a:solidFill>
                  <a:srgbClr val="000099"/>
                </a:solidFill>
              </a:rPr>
              <a:t>Pr </a:t>
            </a:r>
            <a:r>
              <a:rPr lang="en-US" sz="2400" smtClean="0">
                <a:solidFill>
                  <a:srgbClr val="000099"/>
                </a:solidFill>
              </a:rPr>
              <a:t>thỏa mãn quy tắc 1</a:t>
            </a:r>
            <a:endParaRPr lang="en-US" sz="2400">
              <a:solidFill>
                <a:srgbClr val="000099"/>
              </a:solidFill>
            </a:endParaRPr>
          </a:p>
          <a:p>
            <a:pPr marL="800100" lvl="1" indent="-342900">
              <a:buFont typeface="Times New Roman" panose="02020603050405020304" pitchFamily="18" charset="0"/>
              <a:buChar char="−"/>
            </a:pPr>
            <a:r>
              <a:rPr lang="en-US" sz="2400" smtClean="0">
                <a:solidFill>
                  <a:srgbClr val="000099"/>
                </a:solidFill>
              </a:rPr>
              <a:t>Pr</a:t>
            </a:r>
            <a:r>
              <a:rPr lang="en-US" sz="2400">
                <a:solidFill>
                  <a:srgbClr val="000099"/>
                </a:solidFill>
              </a:rPr>
              <a:t>' = {</a:t>
            </a:r>
            <a:r>
              <a:rPr lang="en-US" sz="2400" smtClean="0">
                <a:solidFill>
                  <a:srgbClr val="000099"/>
                </a:solidFill>
              </a:rPr>
              <a:t>p</a:t>
            </a:r>
            <a:r>
              <a:rPr lang="en-US" sz="2400" baseline="-25000" smtClean="0">
                <a:solidFill>
                  <a:srgbClr val="000099"/>
                </a:solidFill>
              </a:rPr>
              <a:t>i</a:t>
            </a:r>
            <a:r>
              <a:rPr lang="en-US" sz="2400" smtClean="0">
                <a:solidFill>
                  <a:srgbClr val="000099"/>
                </a:solidFill>
              </a:rPr>
              <a:t>}  </a:t>
            </a:r>
            <a:r>
              <a:rPr lang="en-US" sz="2400">
                <a:solidFill>
                  <a:srgbClr val="000099"/>
                </a:solidFill>
              </a:rPr>
              <a:t>; Pr </a:t>
            </a:r>
            <a:r>
              <a:rPr lang="en-US" sz="2400">
                <a:solidFill>
                  <a:srgbClr val="000099"/>
                </a:solidFill>
                <a:sym typeface="Symbol"/>
              </a:rPr>
              <a:t></a:t>
            </a:r>
            <a:r>
              <a:rPr lang="en-US" sz="2400">
                <a:solidFill>
                  <a:srgbClr val="000099"/>
                </a:solidFill>
              </a:rPr>
              <a:t>Pr – {p</a:t>
            </a:r>
            <a:r>
              <a:rPr lang="en-US" sz="2400" baseline="-25000">
                <a:solidFill>
                  <a:srgbClr val="000099"/>
                </a:solidFill>
              </a:rPr>
              <a:t>i</a:t>
            </a:r>
            <a:r>
              <a:rPr lang="en-US" sz="2400">
                <a:solidFill>
                  <a:srgbClr val="000099"/>
                </a:solidFill>
              </a:rPr>
              <a:t>} ; F </a:t>
            </a:r>
            <a:r>
              <a:rPr lang="en-US" sz="2400">
                <a:solidFill>
                  <a:srgbClr val="000099"/>
                </a:solidFill>
                <a:sym typeface="Symbol"/>
              </a:rPr>
              <a:t> {</a:t>
            </a:r>
            <a:r>
              <a:rPr lang="en-US" sz="2400">
                <a:solidFill>
                  <a:srgbClr val="000099"/>
                </a:solidFill>
              </a:rPr>
              <a:t>f</a:t>
            </a:r>
            <a:r>
              <a:rPr lang="en-US" sz="2400" baseline="-25000">
                <a:solidFill>
                  <a:srgbClr val="000099"/>
                </a:solidFill>
              </a:rPr>
              <a:t>i</a:t>
            </a:r>
            <a:r>
              <a:rPr lang="en-US" sz="2400">
                <a:solidFill>
                  <a:srgbClr val="000099"/>
                </a:solidFill>
              </a:rPr>
              <a:t>}</a:t>
            </a:r>
          </a:p>
        </p:txBody>
      </p:sp>
      <p:sp>
        <p:nvSpPr>
          <p:cNvPr id="9" name="TextBox 8"/>
          <p:cNvSpPr txBox="1"/>
          <p:nvPr/>
        </p:nvSpPr>
        <p:spPr>
          <a:xfrm>
            <a:off x="517374" y="3024063"/>
            <a:ext cx="8373135" cy="3046988"/>
          </a:xfrm>
          <a:prstGeom prst="rect">
            <a:avLst/>
          </a:prstGeom>
          <a:solidFill>
            <a:srgbClr val="EEF2F1">
              <a:alpha val="49804"/>
            </a:srgbClr>
          </a:solidFill>
          <a:effectLst/>
        </p:spPr>
        <p:txBody>
          <a:bodyPr wrap="square" rtlCol="0">
            <a:spAutoFit/>
          </a:bodyPr>
          <a:lstStyle/>
          <a:p>
            <a:pPr marL="342900" indent="-342900">
              <a:buFont typeface="Arial" panose="020B0604020202020204" pitchFamily="34" charset="0"/>
              <a:buChar char="•"/>
            </a:pPr>
            <a:r>
              <a:rPr lang="en-US" sz="2400" smtClean="0">
                <a:solidFill>
                  <a:schemeClr val="tx1"/>
                </a:solidFill>
              </a:rPr>
              <a:t>Repeat :</a:t>
            </a:r>
          </a:p>
          <a:p>
            <a:pPr marL="800100" lvl="1" indent="-342900">
              <a:buFont typeface="Times New Roman" panose="02020603050405020304" pitchFamily="18" charset="0"/>
              <a:buChar char="−"/>
            </a:pPr>
            <a:r>
              <a:rPr lang="en-US" sz="2400" smtClean="0">
                <a:solidFill>
                  <a:schemeClr val="tx1"/>
                </a:solidFill>
              </a:rPr>
              <a:t>Tìm p</a:t>
            </a:r>
            <a:r>
              <a:rPr lang="en-US" sz="2400" baseline="-25000" smtClean="0">
                <a:solidFill>
                  <a:schemeClr val="tx1"/>
                </a:solidFill>
              </a:rPr>
              <a:t>j</a:t>
            </a:r>
            <a:r>
              <a:rPr lang="en-US" sz="2400" smtClean="0">
                <a:solidFill>
                  <a:schemeClr val="tx1"/>
                </a:solidFill>
              </a:rPr>
              <a:t> </a:t>
            </a:r>
            <a:r>
              <a:rPr lang="en-US" sz="2400" smtClean="0">
                <a:solidFill>
                  <a:schemeClr val="tx1"/>
                </a:solidFill>
                <a:sym typeface="Symbol"/>
              </a:rPr>
              <a:t> </a:t>
            </a:r>
            <a:r>
              <a:rPr lang="en-US" sz="2400" smtClean="0">
                <a:solidFill>
                  <a:schemeClr val="tx1"/>
                </a:solidFill>
              </a:rPr>
              <a:t>Pr sao cho p</a:t>
            </a:r>
            <a:r>
              <a:rPr lang="en-US" sz="2400" baseline="-25000" smtClean="0">
                <a:solidFill>
                  <a:schemeClr val="tx1"/>
                </a:solidFill>
              </a:rPr>
              <a:t>j</a:t>
            </a:r>
            <a:r>
              <a:rPr lang="en-US" sz="2400" smtClean="0">
                <a:solidFill>
                  <a:schemeClr val="tx1"/>
                </a:solidFill>
              </a:rPr>
              <a:t> phân hoạch mảnh f</a:t>
            </a:r>
            <a:r>
              <a:rPr lang="en-US" sz="2400" baseline="-25000" smtClean="0">
                <a:solidFill>
                  <a:schemeClr val="tx1"/>
                </a:solidFill>
              </a:rPr>
              <a:t>k</a:t>
            </a:r>
            <a:r>
              <a:rPr lang="en-US" sz="2400" smtClean="0">
                <a:solidFill>
                  <a:schemeClr val="tx1"/>
                </a:solidFill>
              </a:rPr>
              <a:t> nào đó của Pr' theo quy tắc 1.</a:t>
            </a:r>
          </a:p>
          <a:p>
            <a:pPr marL="800100" lvl="1" indent="-342900">
              <a:buFont typeface="Times New Roman" panose="02020603050405020304" pitchFamily="18" charset="0"/>
              <a:buChar char="−"/>
            </a:pPr>
            <a:r>
              <a:rPr lang="en-US" sz="2400" smtClean="0">
                <a:solidFill>
                  <a:schemeClr val="tx1"/>
                </a:solidFill>
              </a:rPr>
              <a:t>Pr</a:t>
            </a:r>
            <a:r>
              <a:rPr lang="en-US" sz="2400">
                <a:solidFill>
                  <a:schemeClr val="tx1"/>
                </a:solidFill>
              </a:rPr>
              <a:t>' = Pr' </a:t>
            </a:r>
            <a:r>
              <a:rPr lang="en-US" sz="2400">
                <a:solidFill>
                  <a:schemeClr val="tx1"/>
                </a:solidFill>
                <a:sym typeface="Symbol"/>
              </a:rPr>
              <a:t></a:t>
            </a:r>
            <a:r>
              <a:rPr lang="en-US" sz="2400">
                <a:solidFill>
                  <a:schemeClr val="tx1"/>
                </a:solidFill>
              </a:rPr>
              <a:t> {</a:t>
            </a:r>
            <a:r>
              <a:rPr lang="en-US" sz="2400" smtClean="0">
                <a:solidFill>
                  <a:schemeClr val="tx1"/>
                </a:solidFill>
              </a:rPr>
              <a:t>p</a:t>
            </a:r>
            <a:r>
              <a:rPr lang="en-US" sz="2400" baseline="-25000">
                <a:solidFill>
                  <a:schemeClr val="tx1"/>
                </a:solidFill>
              </a:rPr>
              <a:t>j</a:t>
            </a:r>
            <a:r>
              <a:rPr lang="en-US" sz="2400" smtClean="0">
                <a:solidFill>
                  <a:schemeClr val="tx1"/>
                </a:solidFill>
              </a:rPr>
              <a:t>}; </a:t>
            </a:r>
            <a:r>
              <a:rPr lang="en-US" sz="2400">
                <a:solidFill>
                  <a:schemeClr val="tx1"/>
                </a:solidFill>
              </a:rPr>
              <a:t>Pr </a:t>
            </a:r>
            <a:r>
              <a:rPr lang="en-US" sz="2400">
                <a:solidFill>
                  <a:schemeClr val="tx1"/>
                </a:solidFill>
                <a:sym typeface="Symbol"/>
              </a:rPr>
              <a:t></a:t>
            </a:r>
            <a:r>
              <a:rPr lang="en-US" sz="2400">
                <a:solidFill>
                  <a:schemeClr val="tx1"/>
                </a:solidFill>
              </a:rPr>
              <a:t>Pr – {</a:t>
            </a:r>
            <a:r>
              <a:rPr lang="en-US" sz="2400" smtClean="0">
                <a:solidFill>
                  <a:schemeClr val="tx1"/>
                </a:solidFill>
              </a:rPr>
              <a:t>p</a:t>
            </a:r>
            <a:r>
              <a:rPr lang="en-US" sz="2400" baseline="-25000">
                <a:solidFill>
                  <a:schemeClr val="tx1"/>
                </a:solidFill>
              </a:rPr>
              <a:t>j</a:t>
            </a:r>
            <a:r>
              <a:rPr lang="en-US" sz="2400" smtClean="0">
                <a:solidFill>
                  <a:schemeClr val="tx1"/>
                </a:solidFill>
              </a:rPr>
              <a:t>}; </a:t>
            </a:r>
            <a:r>
              <a:rPr lang="en-US" sz="2400">
                <a:solidFill>
                  <a:schemeClr val="tx1"/>
                </a:solidFill>
              </a:rPr>
              <a:t>F </a:t>
            </a:r>
            <a:r>
              <a:rPr lang="en-US" sz="2400">
                <a:solidFill>
                  <a:schemeClr val="tx1"/>
                </a:solidFill>
                <a:sym typeface="Symbol"/>
              </a:rPr>
              <a:t></a:t>
            </a:r>
            <a:r>
              <a:rPr lang="en-US" sz="2400">
                <a:solidFill>
                  <a:schemeClr val="tx1"/>
                </a:solidFill>
              </a:rPr>
              <a:t> F </a:t>
            </a:r>
            <a:r>
              <a:rPr lang="en-US" sz="2400">
                <a:solidFill>
                  <a:schemeClr val="tx1"/>
                </a:solidFill>
                <a:sym typeface="Symbol"/>
              </a:rPr>
              <a:t></a:t>
            </a:r>
            <a:r>
              <a:rPr lang="en-US" sz="2400">
                <a:solidFill>
                  <a:schemeClr val="tx1"/>
                </a:solidFill>
              </a:rPr>
              <a:t> </a:t>
            </a:r>
            <a:r>
              <a:rPr lang="en-US" sz="2400">
                <a:solidFill>
                  <a:schemeClr val="tx1"/>
                </a:solidFill>
                <a:sym typeface="Symbol"/>
              </a:rPr>
              <a:t>{</a:t>
            </a:r>
            <a:r>
              <a:rPr lang="en-US" sz="2400" smtClean="0">
                <a:solidFill>
                  <a:schemeClr val="tx1"/>
                </a:solidFill>
              </a:rPr>
              <a:t>f</a:t>
            </a:r>
            <a:r>
              <a:rPr lang="en-US" sz="2400" baseline="-25000">
                <a:solidFill>
                  <a:schemeClr val="tx1"/>
                </a:solidFill>
              </a:rPr>
              <a:t>j</a:t>
            </a:r>
            <a:r>
              <a:rPr lang="en-US" sz="2400" smtClean="0">
                <a:solidFill>
                  <a:schemeClr val="tx1"/>
                </a:solidFill>
              </a:rPr>
              <a:t>}</a:t>
            </a:r>
          </a:p>
          <a:p>
            <a:pPr marL="800100" lvl="1" indent="-342900">
              <a:buFont typeface="Times New Roman" panose="02020603050405020304" pitchFamily="18" charset="0"/>
              <a:buChar char="−"/>
            </a:pPr>
            <a:r>
              <a:rPr lang="en-US" sz="2400" b="1" i="1" smtClean="0">
                <a:solidFill>
                  <a:schemeClr val="tx1"/>
                </a:solidFill>
              </a:rPr>
              <a:t>Nếu</a:t>
            </a:r>
            <a:r>
              <a:rPr lang="en-US" sz="2400" smtClean="0">
                <a:solidFill>
                  <a:schemeClr val="tx1"/>
                </a:solidFill>
              </a:rPr>
              <a:t>   </a:t>
            </a:r>
            <a:r>
              <a:rPr lang="en-US" sz="2400">
                <a:solidFill>
                  <a:schemeClr val="tx1"/>
                </a:solidFill>
                <a:sym typeface="Symbol"/>
              </a:rPr>
              <a:t></a:t>
            </a:r>
            <a:r>
              <a:rPr lang="en-US" sz="2400">
                <a:solidFill>
                  <a:schemeClr val="tx1"/>
                </a:solidFill>
              </a:rPr>
              <a:t>p</a:t>
            </a:r>
            <a:r>
              <a:rPr lang="en-US" sz="2400" baseline="-25000">
                <a:solidFill>
                  <a:schemeClr val="tx1"/>
                </a:solidFill>
              </a:rPr>
              <a:t>k</a:t>
            </a:r>
            <a:r>
              <a:rPr lang="en-US" sz="2400">
                <a:solidFill>
                  <a:schemeClr val="tx1"/>
                </a:solidFill>
              </a:rPr>
              <a:t> </a:t>
            </a:r>
            <a:r>
              <a:rPr lang="en-US" sz="2400">
                <a:solidFill>
                  <a:schemeClr val="tx1"/>
                </a:solidFill>
                <a:sym typeface="Symbol"/>
              </a:rPr>
              <a:t> </a:t>
            </a:r>
            <a:r>
              <a:rPr lang="en-US" sz="2400">
                <a:solidFill>
                  <a:schemeClr val="tx1"/>
                </a:solidFill>
              </a:rPr>
              <a:t>Pr' </a:t>
            </a:r>
            <a:r>
              <a:rPr lang="en-US" sz="2400" smtClean="0">
                <a:solidFill>
                  <a:schemeClr val="tx1"/>
                </a:solidFill>
              </a:rPr>
              <a:t>không </a:t>
            </a:r>
            <a:r>
              <a:rPr lang="en-US" sz="2400" i="1" smtClean="0">
                <a:solidFill>
                  <a:schemeClr val="tx1"/>
                </a:solidFill>
              </a:rPr>
              <a:t>liên đới  </a:t>
            </a:r>
          </a:p>
          <a:p>
            <a:pPr lvl="1"/>
            <a:r>
              <a:rPr lang="en-US" sz="2400" i="1">
                <a:solidFill>
                  <a:schemeClr val="tx1"/>
                </a:solidFill>
              </a:rPr>
              <a:t> </a:t>
            </a:r>
            <a:r>
              <a:rPr lang="en-US" sz="2400" i="1" smtClean="0">
                <a:solidFill>
                  <a:schemeClr val="tx1"/>
                </a:solidFill>
              </a:rPr>
              <a:t>    </a:t>
            </a:r>
            <a:r>
              <a:rPr lang="en-US" sz="2400" b="1" i="1" smtClean="0">
                <a:solidFill>
                  <a:schemeClr val="tx1"/>
                </a:solidFill>
              </a:rPr>
              <a:t>thì   </a:t>
            </a:r>
            <a:r>
              <a:rPr lang="en-US" sz="2400" smtClean="0">
                <a:solidFill>
                  <a:schemeClr val="tx1"/>
                </a:solidFill>
              </a:rPr>
              <a:t>Pr</a:t>
            </a:r>
            <a:r>
              <a:rPr lang="en-US" sz="2400">
                <a:solidFill>
                  <a:schemeClr val="tx1"/>
                </a:solidFill>
              </a:rPr>
              <a:t>' </a:t>
            </a:r>
            <a:r>
              <a:rPr lang="en-US" sz="2400">
                <a:solidFill>
                  <a:schemeClr val="tx1"/>
                </a:solidFill>
                <a:sym typeface="Symbol"/>
              </a:rPr>
              <a:t></a:t>
            </a:r>
            <a:r>
              <a:rPr lang="en-US" sz="2400">
                <a:solidFill>
                  <a:schemeClr val="tx1"/>
                </a:solidFill>
              </a:rPr>
              <a:t> Pr – {</a:t>
            </a:r>
            <a:r>
              <a:rPr lang="en-US" sz="2400" smtClean="0">
                <a:solidFill>
                  <a:schemeClr val="tx1"/>
                </a:solidFill>
              </a:rPr>
              <a:t>p</a:t>
            </a:r>
            <a:r>
              <a:rPr lang="en-US" sz="2400" baseline="-25000" smtClean="0">
                <a:solidFill>
                  <a:schemeClr val="tx1"/>
                </a:solidFill>
              </a:rPr>
              <a:t>k</a:t>
            </a:r>
            <a:r>
              <a:rPr lang="en-US" sz="2400" smtClean="0">
                <a:solidFill>
                  <a:schemeClr val="tx1"/>
                </a:solidFill>
              </a:rPr>
              <a:t>}</a:t>
            </a:r>
            <a:endParaRPr lang="en-US" sz="2400">
              <a:solidFill>
                <a:schemeClr val="tx1"/>
              </a:solidFill>
            </a:endParaRPr>
          </a:p>
          <a:p>
            <a:pPr lvl="3"/>
            <a:r>
              <a:rPr lang="en-US" sz="2400">
                <a:solidFill>
                  <a:schemeClr val="tx1"/>
                </a:solidFill>
              </a:rPr>
              <a:t>F </a:t>
            </a:r>
            <a:r>
              <a:rPr lang="en-US" sz="2400">
                <a:solidFill>
                  <a:schemeClr val="tx1"/>
                </a:solidFill>
                <a:sym typeface="Symbol"/>
              </a:rPr>
              <a:t></a:t>
            </a:r>
            <a:r>
              <a:rPr lang="en-US" sz="2400">
                <a:solidFill>
                  <a:schemeClr val="tx1"/>
                </a:solidFill>
              </a:rPr>
              <a:t>  F – </a:t>
            </a:r>
            <a:r>
              <a:rPr lang="en-US" sz="2400">
                <a:solidFill>
                  <a:schemeClr val="tx1"/>
                </a:solidFill>
                <a:sym typeface="Symbol"/>
              </a:rPr>
              <a:t>{</a:t>
            </a:r>
            <a:r>
              <a:rPr lang="en-US" sz="2400" smtClean="0">
                <a:solidFill>
                  <a:schemeClr val="tx1"/>
                </a:solidFill>
              </a:rPr>
              <a:t>f</a:t>
            </a:r>
            <a:r>
              <a:rPr lang="en-US" sz="2400" baseline="-25000" smtClean="0">
                <a:solidFill>
                  <a:schemeClr val="tx1"/>
                </a:solidFill>
              </a:rPr>
              <a:t>k</a:t>
            </a:r>
            <a:r>
              <a:rPr lang="en-US" sz="2400" smtClean="0">
                <a:solidFill>
                  <a:schemeClr val="tx1"/>
                </a:solidFill>
              </a:rPr>
              <a:t>}</a:t>
            </a:r>
            <a:endParaRPr lang="en-US" sz="2400">
              <a:solidFill>
                <a:schemeClr val="tx1"/>
              </a:solidFill>
            </a:endParaRPr>
          </a:p>
          <a:p>
            <a:pPr lvl="1"/>
            <a:r>
              <a:rPr lang="en-US" sz="2400" smtClean="0">
                <a:solidFill>
                  <a:schemeClr val="tx1"/>
                </a:solidFill>
              </a:rPr>
              <a:t>Until : </a:t>
            </a:r>
            <a:r>
              <a:rPr lang="en-US" sz="2400">
                <a:solidFill>
                  <a:schemeClr val="tx1"/>
                </a:solidFill>
              </a:rPr>
              <a:t>Pr' thỏa mãn tính đầy đủ</a:t>
            </a:r>
          </a:p>
        </p:txBody>
      </p:sp>
    </p:spTree>
    <p:extLst>
      <p:ext uri="{BB962C8B-B14F-4D97-AF65-F5344CB8AC3E}">
        <p14:creationId xmlns:p14="http://schemas.microsoft.com/office/powerpoint/2010/main" val="2066434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0" name="TextBox 9"/>
          <p:cNvSpPr txBox="1"/>
          <p:nvPr/>
        </p:nvSpPr>
        <p:spPr>
          <a:xfrm>
            <a:off x="120650" y="1223863"/>
            <a:ext cx="7629846" cy="461665"/>
          </a:xfrm>
          <a:prstGeom prst="rect">
            <a:avLst/>
          </a:prstGeom>
          <a:noFill/>
          <a:effectLst>
            <a:outerShdw blurRad="50800" dist="38100" dir="8100000" algn="tr" rotWithShape="0">
              <a:prstClr val="black">
                <a:alpha val="40000"/>
              </a:prstClr>
            </a:outerShdw>
          </a:effectLst>
        </p:spPr>
        <p:txBody>
          <a:bodyPr wrap="none" rtlCol="0">
            <a:spAutoFit/>
          </a:bodyPr>
          <a:lstStyle/>
          <a:p>
            <a:pPr marL="457200" indent="-457200">
              <a:buFont typeface="Wingdings" panose="05000000000000000000" pitchFamily="2" charset="2"/>
              <a:buChar char="§"/>
            </a:pPr>
            <a:r>
              <a:rPr lang="en-US" sz="2400">
                <a:solidFill>
                  <a:schemeClr val="tx1"/>
                </a:solidFill>
                <a:cs typeface="Times New Roman" panose="02020603050405020304" pitchFamily="18" charset="0"/>
              </a:rPr>
              <a:t>Thuật toán phân đoạn cơ sở </a:t>
            </a:r>
            <a:r>
              <a:rPr lang="en-US" sz="2400">
                <a:solidFill>
                  <a:schemeClr val="tx1"/>
                </a:solidFill>
              </a:rPr>
              <a:t>PHORIZONTAL</a:t>
            </a:r>
            <a:r>
              <a:rPr lang="en-US" sz="2400">
                <a:solidFill>
                  <a:schemeClr val="tx1"/>
                </a:solidFill>
                <a:cs typeface="Times New Roman" panose="02020603050405020304" pitchFamily="18" charset="0"/>
              </a:rPr>
              <a:t> (3.2 Ozsu)</a:t>
            </a:r>
            <a:endParaRPr lang="en-US" sz="2400" i="1">
              <a:solidFill>
                <a:schemeClr val="tx1"/>
              </a:solidFill>
              <a:cs typeface="Times New Roman" panose="02020603050405020304" pitchFamily="18" charset="0"/>
            </a:endParaRPr>
          </a:p>
        </p:txBody>
      </p:sp>
      <p:sp>
        <p:nvSpPr>
          <p:cNvPr id="13" name="TextBox 12"/>
          <p:cNvSpPr txBox="1"/>
          <p:nvPr/>
        </p:nvSpPr>
        <p:spPr>
          <a:xfrm>
            <a:off x="899592" y="4763333"/>
            <a:ext cx="7992888" cy="461665"/>
          </a:xfrm>
          <a:prstGeom prst="rect">
            <a:avLst/>
          </a:prstGeom>
          <a:noFill/>
          <a:effectLst/>
        </p:spPr>
        <p:txBody>
          <a:bodyPr wrap="square" rtlCol="0">
            <a:spAutoFit/>
          </a:bodyPr>
          <a:lstStyle/>
          <a:p>
            <a:pPr marL="457200" indent="-457200">
              <a:buFont typeface="Arial" panose="020B0604020202020204" pitchFamily="34" charset="0"/>
              <a:buChar char="•"/>
            </a:pPr>
            <a:r>
              <a:rPr lang="en-US" sz="2400" smtClean="0">
                <a:solidFill>
                  <a:srgbClr val="000099"/>
                </a:solidFill>
                <a:cs typeface="Times New Roman" panose="02020603050405020304" pitchFamily="18" charset="0"/>
              </a:rPr>
              <a:t>Input:  Quan hệ R, tập vị từ đơn giản Pr</a:t>
            </a:r>
            <a:endParaRPr lang="en-US" sz="2400" i="1">
              <a:solidFill>
                <a:srgbClr val="000099"/>
              </a:solidFill>
              <a:cs typeface="Times New Roman" panose="02020603050405020304" pitchFamily="18" charset="0"/>
            </a:endParaRPr>
          </a:p>
        </p:txBody>
      </p:sp>
      <p:sp>
        <p:nvSpPr>
          <p:cNvPr id="14" name="TextBox 13"/>
          <p:cNvSpPr txBox="1"/>
          <p:nvPr/>
        </p:nvSpPr>
        <p:spPr>
          <a:xfrm>
            <a:off x="899592" y="5328319"/>
            <a:ext cx="7992888" cy="461665"/>
          </a:xfrm>
          <a:prstGeom prst="rect">
            <a:avLst/>
          </a:prstGeom>
          <a:noFill/>
          <a:effectLst/>
        </p:spPr>
        <p:txBody>
          <a:bodyPr wrap="square" rtlCol="0">
            <a:spAutoFit/>
          </a:bodyPr>
          <a:lstStyle/>
          <a:p>
            <a:pPr marL="457200" indent="-457200">
              <a:buFont typeface="Arial" panose="020B0604020202020204" pitchFamily="34" charset="0"/>
              <a:buChar char="•"/>
            </a:pPr>
            <a:r>
              <a:rPr lang="en-US" sz="2400" smtClean="0">
                <a:solidFill>
                  <a:srgbClr val="000099"/>
                </a:solidFill>
                <a:cs typeface="Times New Roman" panose="02020603050405020304" pitchFamily="18" charset="0"/>
              </a:rPr>
              <a:t>Output:  M - tập các vị từ hội sơ cấp phân đoạn R</a:t>
            </a:r>
            <a:endParaRPr lang="en-US" sz="2400" i="1">
              <a:solidFill>
                <a:srgbClr val="000099"/>
              </a:solidFill>
              <a:cs typeface="Times New Roman" panose="02020603050405020304" pitchFamily="18" charset="0"/>
            </a:endParaRPr>
          </a:p>
        </p:txBody>
      </p:sp>
      <p:sp>
        <p:nvSpPr>
          <p:cNvPr id="9" name="TextBox 8"/>
          <p:cNvSpPr txBox="1"/>
          <p:nvPr/>
        </p:nvSpPr>
        <p:spPr>
          <a:xfrm>
            <a:off x="545178" y="1818328"/>
            <a:ext cx="8347302" cy="2308324"/>
          </a:xfrm>
          <a:prstGeom prst="rect">
            <a:avLst/>
          </a:prstGeom>
          <a:noFill/>
          <a:effectLst/>
        </p:spPr>
        <p:txBody>
          <a:bodyPr wrap="square" rtlCol="0">
            <a:spAutoFit/>
          </a:bodyPr>
          <a:lstStyle/>
          <a:p>
            <a:pPr marL="457200" indent="-457200">
              <a:buFont typeface="Courier New" panose="02070309020205020404" pitchFamily="49" charset="0"/>
              <a:buChar char="o"/>
            </a:pPr>
            <a:r>
              <a:rPr lang="en-US" sz="2400" b="1" i="1" smtClean="0">
                <a:solidFill>
                  <a:srgbClr val="000099"/>
                </a:solidFill>
                <a:latin typeface="Courier New" panose="02070309020205020404" pitchFamily="49" charset="0"/>
                <a:cs typeface="Courier New" panose="02070309020205020404" pitchFamily="49" charset="0"/>
              </a:rPr>
              <a:t>Phân đoạn ngang cơ sở một quan hệ R chính là xác định tập các vị từ hội sơ cấp để phân đoạn!</a:t>
            </a:r>
          </a:p>
          <a:p>
            <a:pPr marL="457200" indent="-457200">
              <a:buFont typeface="Courier New" panose="02070309020205020404" pitchFamily="49" charset="0"/>
              <a:buChar char="o"/>
            </a:pPr>
            <a:r>
              <a:rPr lang="en-US" sz="2400" b="1" i="1" smtClean="0">
                <a:solidFill>
                  <a:srgbClr val="000099"/>
                </a:solidFill>
                <a:latin typeface="Courier New" panose="02070309020205020404" pitchFamily="49" charset="0"/>
                <a:cs typeface="Courier New" panose="02070309020205020404" pitchFamily="49" charset="0"/>
              </a:rPr>
              <a:t>Từ tập các vị từ đơn giản có thể tạo ra tập rất lớn các vị từ sơ cấp, và có thể mâu thuẫn nhau -&gt; cần loại bỏ sự mâu thuẫn  </a:t>
            </a:r>
            <a:endParaRPr lang="en-US" sz="2400" b="1" i="1">
              <a:solidFill>
                <a:srgbClr val="000099"/>
              </a:solidFill>
              <a:latin typeface="Courier New" panose="02070309020205020404" pitchFamily="49" charset="0"/>
              <a:cs typeface="Courier New" panose="02070309020205020404" pitchFamily="49" charset="0"/>
            </a:endParaRPr>
          </a:p>
        </p:txBody>
      </p:sp>
      <p:sp>
        <p:nvSpPr>
          <p:cNvPr id="15" name="TextBox 14"/>
          <p:cNvSpPr txBox="1"/>
          <p:nvPr/>
        </p:nvSpPr>
        <p:spPr>
          <a:xfrm>
            <a:off x="538210" y="4260767"/>
            <a:ext cx="7992888" cy="461665"/>
          </a:xfrm>
          <a:prstGeom prst="rect">
            <a:avLst/>
          </a:prstGeom>
          <a:noFill/>
          <a:effectLst/>
        </p:spPr>
        <p:txBody>
          <a:bodyPr wrap="square" rtlCol="0">
            <a:spAutoFit/>
          </a:bodyPr>
          <a:lstStyle/>
          <a:p>
            <a:pPr marL="457200" indent="-457200">
              <a:buFont typeface="Courier New" panose="02070309020205020404" pitchFamily="49" charset="0"/>
              <a:buChar char="o"/>
            </a:pPr>
            <a:r>
              <a:rPr lang="en-US" sz="2400" b="1" smtClean="0">
                <a:solidFill>
                  <a:srgbClr val="000099"/>
                </a:solidFill>
                <a:cs typeface="Times New Roman" panose="02020603050405020304" pitchFamily="18" charset="0"/>
              </a:rPr>
              <a:t>Thuật toán:</a:t>
            </a:r>
            <a:endParaRPr lang="en-US" sz="2400" b="1">
              <a:solidFill>
                <a:srgbClr val="000099"/>
              </a:solidFill>
              <a:cs typeface="Times New Roman" panose="02020603050405020304" pitchFamily="18" charset="0"/>
            </a:endParaRPr>
          </a:p>
        </p:txBody>
      </p:sp>
    </p:spTree>
    <p:extLst>
      <p:ext uri="{BB962C8B-B14F-4D97-AF65-F5344CB8AC3E}">
        <p14:creationId xmlns:p14="http://schemas.microsoft.com/office/powerpoint/2010/main" val="1076816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9" grpId="0"/>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37128" y="1266254"/>
            <a:ext cx="8753382" cy="461665"/>
          </a:xfrm>
          <a:prstGeom prst="rect">
            <a:avLst/>
          </a:prstGeom>
          <a:noFill/>
          <a:effectLst/>
        </p:spPr>
        <p:txBody>
          <a:bodyPr wrap="square" rtlCol="0">
            <a:spAutoFit/>
          </a:bodyPr>
          <a:lstStyle/>
          <a:p>
            <a:pPr marL="457200" indent="-457200">
              <a:buFont typeface="Wingdings" panose="05000000000000000000" pitchFamily="2" charset="2"/>
              <a:buChar char="§"/>
            </a:pPr>
            <a:r>
              <a:rPr lang="en-US" sz="2400" b="1" smtClean="0">
                <a:solidFill>
                  <a:schemeClr val="tx1"/>
                </a:solidFill>
                <a:cs typeface="Times New Roman" panose="02020603050405020304" pitchFamily="18" charset="0"/>
              </a:rPr>
              <a:t>Thuật toán phân đoạn cơ sở</a:t>
            </a:r>
            <a:r>
              <a:rPr lang="en-US" sz="2400" smtClean="0">
                <a:solidFill>
                  <a:schemeClr val="tx1"/>
                </a:solidFill>
                <a:cs typeface="Times New Roman" panose="02020603050405020304" pitchFamily="18" charset="0"/>
              </a:rPr>
              <a:t> </a:t>
            </a:r>
            <a:r>
              <a:rPr lang="en-US" sz="2400" smtClean="0">
                <a:solidFill>
                  <a:schemeClr val="tx1"/>
                </a:solidFill>
              </a:rPr>
              <a:t>PHF</a:t>
            </a:r>
            <a:r>
              <a:rPr lang="en-US" sz="2400" smtClean="0">
                <a:solidFill>
                  <a:schemeClr val="tx1"/>
                </a:solidFill>
                <a:cs typeface="Times New Roman" panose="02020603050405020304" pitchFamily="18" charset="0"/>
              </a:rPr>
              <a:t> (3.2 Ozsu)</a:t>
            </a:r>
            <a:endParaRPr lang="en-US" sz="2400" i="1">
              <a:solidFill>
                <a:schemeClr val="tx1"/>
              </a:solidFill>
              <a:cs typeface="Times New Roman" panose="02020603050405020304" pitchFamily="18" charset="0"/>
            </a:endParaRPr>
          </a:p>
        </p:txBody>
      </p:sp>
      <p:sp>
        <p:nvSpPr>
          <p:cNvPr id="9" name="TextBox 8"/>
          <p:cNvSpPr txBox="1"/>
          <p:nvPr/>
        </p:nvSpPr>
        <p:spPr>
          <a:xfrm>
            <a:off x="517375" y="2033949"/>
            <a:ext cx="8373135" cy="2862322"/>
          </a:xfrm>
          <a:prstGeom prst="rect">
            <a:avLst/>
          </a:prstGeom>
          <a:solidFill>
            <a:srgbClr val="EEF2F1">
              <a:alpha val="49804"/>
            </a:srgbClr>
          </a:solidFill>
          <a:effectLst/>
        </p:spPr>
        <p:txBody>
          <a:bodyPr wrap="square" rtlCol="0">
            <a:spAutoFit/>
          </a:bodyPr>
          <a:lstStyle/>
          <a:p>
            <a:pPr marL="342900" indent="-342900">
              <a:lnSpc>
                <a:spcPct val="150000"/>
              </a:lnSpc>
              <a:buFont typeface="Times New Roman" panose="02020603050405020304" pitchFamily="18" charset="0"/>
              <a:buChar char="−"/>
            </a:pPr>
            <a:r>
              <a:rPr lang="en-US" sz="2400">
                <a:solidFill>
                  <a:schemeClr val="tx1"/>
                </a:solidFill>
              </a:rPr>
              <a:t>Pr' </a:t>
            </a:r>
            <a:r>
              <a:rPr lang="en-US" sz="2400">
                <a:solidFill>
                  <a:schemeClr val="tx1"/>
                </a:solidFill>
                <a:sym typeface="Symbol"/>
              </a:rPr>
              <a:t> </a:t>
            </a:r>
            <a:r>
              <a:rPr lang="en-US" sz="2400">
                <a:solidFill>
                  <a:schemeClr val="tx1"/>
                </a:solidFill>
              </a:rPr>
              <a:t>COM_MIN (R,Pr)</a:t>
            </a:r>
          </a:p>
          <a:p>
            <a:pPr marL="342900" indent="-342900">
              <a:lnSpc>
                <a:spcPct val="150000"/>
              </a:lnSpc>
              <a:buFont typeface="Times New Roman" panose="02020603050405020304" pitchFamily="18" charset="0"/>
              <a:buChar char="−"/>
            </a:pPr>
            <a:r>
              <a:rPr lang="en-US" sz="2400" smtClean="0">
                <a:solidFill>
                  <a:schemeClr val="tx1"/>
                </a:solidFill>
              </a:rPr>
              <a:t>Xác định tập </a:t>
            </a:r>
            <a:r>
              <a:rPr lang="en-US" sz="2400">
                <a:solidFill>
                  <a:schemeClr val="tx1"/>
                </a:solidFill>
              </a:rPr>
              <a:t>M </a:t>
            </a:r>
            <a:r>
              <a:rPr lang="en-US" sz="2400" smtClean="0">
                <a:solidFill>
                  <a:schemeClr val="tx1"/>
                </a:solidFill>
              </a:rPr>
              <a:t>các vị từ  hội sơ cấp</a:t>
            </a:r>
            <a:endParaRPr lang="en-US" sz="2400">
              <a:solidFill>
                <a:schemeClr val="tx1"/>
              </a:solidFill>
            </a:endParaRPr>
          </a:p>
          <a:p>
            <a:pPr marL="342900" indent="-342900">
              <a:lnSpc>
                <a:spcPct val="150000"/>
              </a:lnSpc>
              <a:buFont typeface="Times New Roman" panose="02020603050405020304" pitchFamily="18" charset="0"/>
              <a:buChar char="−"/>
            </a:pPr>
            <a:r>
              <a:rPr lang="en-US" sz="2400" smtClean="0">
                <a:solidFill>
                  <a:schemeClr val="tx1"/>
                </a:solidFill>
              </a:rPr>
              <a:t>Xác định tập </a:t>
            </a:r>
            <a:r>
              <a:rPr lang="en-US" sz="2400">
                <a:solidFill>
                  <a:schemeClr val="tx1"/>
                </a:solidFill>
              </a:rPr>
              <a:t>I </a:t>
            </a:r>
            <a:r>
              <a:rPr lang="en-US" sz="2400" smtClean="0">
                <a:solidFill>
                  <a:schemeClr val="tx1"/>
                </a:solidFill>
              </a:rPr>
              <a:t>các phép kéo theo giữa các p</a:t>
            </a:r>
            <a:r>
              <a:rPr lang="en-US" sz="2400" baseline="-25000" smtClean="0">
                <a:solidFill>
                  <a:schemeClr val="tx1"/>
                </a:solidFill>
              </a:rPr>
              <a:t>i</a:t>
            </a:r>
            <a:r>
              <a:rPr lang="en-US" sz="2400" smtClean="0">
                <a:solidFill>
                  <a:schemeClr val="tx1"/>
                </a:solidFill>
              </a:rPr>
              <a:t> </a:t>
            </a:r>
            <a:r>
              <a:rPr lang="en-US" sz="2400">
                <a:solidFill>
                  <a:schemeClr val="tx1"/>
                </a:solidFill>
                <a:sym typeface="Symbol"/>
              </a:rPr>
              <a:t></a:t>
            </a:r>
            <a:r>
              <a:rPr lang="en-US" sz="2400">
                <a:solidFill>
                  <a:schemeClr val="tx1"/>
                </a:solidFill>
              </a:rPr>
              <a:t> </a:t>
            </a:r>
            <a:r>
              <a:rPr lang="en-US" sz="2400" smtClean="0">
                <a:solidFill>
                  <a:schemeClr val="tx1"/>
                </a:solidFill>
              </a:rPr>
              <a:t>Pr’</a:t>
            </a:r>
            <a:endParaRPr lang="en-US" sz="2400">
              <a:solidFill>
                <a:schemeClr val="tx1"/>
              </a:solidFill>
            </a:endParaRPr>
          </a:p>
          <a:p>
            <a:pPr marL="342900" indent="-342900">
              <a:lnSpc>
                <a:spcPct val="150000"/>
              </a:lnSpc>
              <a:buFont typeface="Times New Roman" panose="02020603050405020304" pitchFamily="18" charset="0"/>
              <a:buChar char="−"/>
            </a:pPr>
            <a:r>
              <a:rPr lang="en-US" sz="2400" smtClean="0">
                <a:solidFill>
                  <a:schemeClr val="tx1"/>
                </a:solidFill>
              </a:rPr>
              <a:t>Lặp: với mỗi m</a:t>
            </a:r>
            <a:r>
              <a:rPr lang="en-US" sz="2400" baseline="-25000" smtClean="0">
                <a:solidFill>
                  <a:schemeClr val="tx1"/>
                </a:solidFill>
              </a:rPr>
              <a:t>i</a:t>
            </a:r>
            <a:r>
              <a:rPr lang="en-US" sz="2400" smtClean="0">
                <a:solidFill>
                  <a:schemeClr val="tx1"/>
                </a:solidFill>
                <a:sym typeface="Symbol" panose="05050102010706020507" pitchFamily="18" charset="2"/>
              </a:rPr>
              <a:t>M</a:t>
            </a:r>
          </a:p>
          <a:p>
            <a:pPr lvl="1">
              <a:lnSpc>
                <a:spcPct val="150000"/>
              </a:lnSpc>
            </a:pPr>
            <a:r>
              <a:rPr lang="en-US" sz="2400" smtClean="0">
                <a:solidFill>
                  <a:schemeClr val="tx1"/>
                </a:solidFill>
                <a:sym typeface="Symbol" panose="05050102010706020507" pitchFamily="18" charset="2"/>
              </a:rPr>
              <a:t>	+ Nếu m</a:t>
            </a:r>
            <a:r>
              <a:rPr lang="en-US" sz="2400" baseline="-25000" smtClean="0">
                <a:solidFill>
                  <a:schemeClr val="tx1"/>
                </a:solidFill>
                <a:sym typeface="Symbol" panose="05050102010706020507" pitchFamily="18" charset="2"/>
              </a:rPr>
              <a:t>i</a:t>
            </a:r>
            <a:r>
              <a:rPr lang="en-US" sz="2400" smtClean="0">
                <a:solidFill>
                  <a:schemeClr val="tx1"/>
                </a:solidFill>
                <a:sym typeface="Symbol" panose="05050102010706020507" pitchFamily="18" charset="2"/>
              </a:rPr>
              <a:t> mâu thuẫn với I thì  M=M-m</a:t>
            </a:r>
            <a:r>
              <a:rPr lang="en-US" sz="2400" baseline="-25000" smtClean="0">
                <a:solidFill>
                  <a:schemeClr val="tx1"/>
                </a:solidFill>
                <a:sym typeface="Symbol" panose="05050102010706020507" pitchFamily="18" charset="2"/>
              </a:rPr>
              <a:t>i</a:t>
            </a:r>
            <a:endParaRPr lang="en-US" sz="2400" baseline="-25000">
              <a:solidFill>
                <a:schemeClr val="tx1"/>
              </a:solidFill>
            </a:endParaRPr>
          </a:p>
        </p:txBody>
      </p:sp>
    </p:spTree>
    <p:extLst>
      <p:ext uri="{BB962C8B-B14F-4D97-AF65-F5344CB8AC3E}">
        <p14:creationId xmlns:p14="http://schemas.microsoft.com/office/powerpoint/2010/main" val="2342925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37128" y="1266254"/>
            <a:ext cx="8753382" cy="461665"/>
          </a:xfrm>
          <a:prstGeom prst="rect">
            <a:avLst/>
          </a:prstGeom>
          <a:noFill/>
          <a:effectLst/>
        </p:spPr>
        <p:txBody>
          <a:bodyPr wrap="square" rtlCol="0">
            <a:spAutoFit/>
          </a:bodyPr>
          <a:lstStyle/>
          <a:p>
            <a:pPr marL="457200" indent="-457200">
              <a:buFont typeface="Wingdings" panose="05000000000000000000" pitchFamily="2" charset="2"/>
              <a:buChar char="§"/>
            </a:pPr>
            <a:r>
              <a:rPr lang="en-US" sz="2400" b="1" i="1" smtClean="0">
                <a:solidFill>
                  <a:schemeClr val="tx1"/>
                </a:solidFill>
                <a:cs typeface="Times New Roman" panose="02020603050405020304" pitchFamily="18" charset="0"/>
              </a:rPr>
              <a:t>Ví dụ </a:t>
            </a:r>
            <a:r>
              <a:rPr lang="en-US" sz="2400" i="1" smtClean="0">
                <a:solidFill>
                  <a:schemeClr val="tx1"/>
                </a:solidFill>
              </a:rPr>
              <a:t>PHF</a:t>
            </a:r>
            <a:r>
              <a:rPr lang="en-US" sz="2400" i="1" smtClean="0">
                <a:solidFill>
                  <a:schemeClr val="tx1"/>
                </a:solidFill>
                <a:cs typeface="Times New Roman" panose="02020603050405020304" pitchFamily="18" charset="0"/>
              </a:rPr>
              <a:t> </a:t>
            </a:r>
            <a:endParaRPr lang="en-US" sz="2400" i="1">
              <a:solidFill>
                <a:schemeClr val="tx1"/>
              </a:solidFill>
              <a:cs typeface="Times New Roman" panose="02020603050405020304" pitchFamily="18" charset="0"/>
            </a:endParaRPr>
          </a:p>
        </p:txBody>
      </p:sp>
      <p:sp>
        <p:nvSpPr>
          <p:cNvPr id="6" name="Rectangle 2"/>
          <p:cNvSpPr txBox="1">
            <a:spLocks noChangeArrowheads="1"/>
          </p:cNvSpPr>
          <p:nvPr/>
        </p:nvSpPr>
        <p:spPr bwMode="auto">
          <a:xfrm>
            <a:off x="208519" y="1907939"/>
            <a:ext cx="8610600"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
            </a:pPr>
            <a:r>
              <a:rPr lang="en-US" smtClean="0"/>
              <a:t>Phân đoạn hai quan hệ toàn cục: PAY và PROJ.</a:t>
            </a:r>
          </a:p>
        </p:txBody>
      </p:sp>
      <p:pic>
        <p:nvPicPr>
          <p:cNvPr id="7" name="Picture 6"/>
          <p:cNvPicPr>
            <a:picLocks noChangeAspect="1"/>
          </p:cNvPicPr>
          <p:nvPr/>
        </p:nvPicPr>
        <p:blipFill>
          <a:blip r:embed="rId3"/>
          <a:stretch>
            <a:fillRect/>
          </a:stretch>
        </p:blipFill>
        <p:spPr>
          <a:xfrm>
            <a:off x="827584" y="2605462"/>
            <a:ext cx="2880320" cy="2176880"/>
          </a:xfrm>
          <a:prstGeom prst="rect">
            <a:avLst/>
          </a:prstGeom>
        </p:spPr>
      </p:pic>
      <p:pic>
        <p:nvPicPr>
          <p:cNvPr id="8" name="Picture 7"/>
          <p:cNvPicPr>
            <a:picLocks noChangeAspect="1"/>
          </p:cNvPicPr>
          <p:nvPr/>
        </p:nvPicPr>
        <p:blipFill>
          <a:blip r:embed="rId4"/>
          <a:stretch>
            <a:fillRect/>
          </a:stretch>
        </p:blipFill>
        <p:spPr>
          <a:xfrm>
            <a:off x="4139952" y="2375991"/>
            <a:ext cx="4781203" cy="2664296"/>
          </a:xfrm>
          <a:prstGeom prst="rect">
            <a:avLst/>
          </a:prstGeom>
        </p:spPr>
      </p:pic>
    </p:spTree>
    <p:extLst>
      <p:ext uri="{BB962C8B-B14F-4D97-AF65-F5344CB8AC3E}">
        <p14:creationId xmlns:p14="http://schemas.microsoft.com/office/powerpoint/2010/main" val="179981930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6147" name="Rectangle 3"/>
          <p:cNvSpPr>
            <a:spLocks noGrp="1" noChangeArrowheads="1"/>
          </p:cNvSpPr>
          <p:nvPr>
            <p:ph idx="1"/>
          </p:nvPr>
        </p:nvSpPr>
        <p:spPr/>
        <p:txBody>
          <a:bodyPr/>
          <a:lstStyle/>
          <a:p>
            <a:pPr>
              <a:buFont typeface="Wingdings" panose="05000000000000000000" pitchFamily="2" charset="2"/>
              <a:buChar char="v"/>
            </a:pPr>
            <a:r>
              <a:rPr lang="en-US" smtClean="0"/>
              <a:t>Bài toán thiết kế:</a:t>
            </a:r>
            <a:endParaRPr lang="en-US" dirty="0" smtClean="0"/>
          </a:p>
          <a:p>
            <a:pPr>
              <a:lnSpc>
                <a:spcPct val="150000"/>
              </a:lnSpc>
            </a:pPr>
            <a:r>
              <a:rPr lang="en-US" i="1" smtClean="0"/>
              <a:t>Cần khảo sát:</a:t>
            </a:r>
          </a:p>
          <a:p>
            <a:pPr marL="457200" lvl="1" indent="0">
              <a:lnSpc>
                <a:spcPct val="150000"/>
              </a:lnSpc>
              <a:buNone/>
            </a:pPr>
            <a:r>
              <a:rPr lang="en-US" sz="2800" i="1" smtClean="0">
                <a:solidFill>
                  <a:schemeClr val="tx1"/>
                </a:solidFill>
              </a:rPr>
              <a:t>3. </a:t>
            </a:r>
            <a:r>
              <a:rPr lang="en-US" sz="2800" b="1" i="1">
                <a:solidFill>
                  <a:schemeClr val="tx1"/>
                </a:solidFill>
              </a:rPr>
              <a:t>Mức độ hiểu biết về mẫu truy xuất </a:t>
            </a:r>
            <a:r>
              <a:rPr lang="en-US" sz="2800" i="1" smtClean="0">
                <a:solidFill>
                  <a:schemeClr val="tx1"/>
                </a:solidFill>
              </a:rPr>
              <a:t>: Người thiết kế có đầy đủ thông tin về kiểu truy xuất của người dùng hay không?</a:t>
            </a:r>
          </a:p>
          <a:p>
            <a:pPr marL="1228725" lvl="3" indent="-285750">
              <a:lnSpc>
                <a:spcPct val="150000"/>
              </a:lnSpc>
              <a:buFont typeface="Courier New" panose="02070309020205020404" pitchFamily="49" charset="0"/>
              <a:buChar char="o"/>
            </a:pPr>
            <a:r>
              <a:rPr lang="en-US" sz="2800" i="1" smtClean="0">
                <a:solidFill>
                  <a:schemeClr val="tx1"/>
                </a:solidFill>
              </a:rPr>
              <a:t>Có đầy đủ</a:t>
            </a:r>
          </a:p>
          <a:p>
            <a:pPr marL="1228725" lvl="3" indent="-285750">
              <a:lnSpc>
                <a:spcPct val="150000"/>
              </a:lnSpc>
              <a:buFont typeface="Courier New" panose="02070309020205020404" pitchFamily="49" charset="0"/>
              <a:buChar char="o"/>
            </a:pPr>
            <a:r>
              <a:rPr lang="en-US" sz="2800" i="1">
                <a:solidFill>
                  <a:schemeClr val="tx1"/>
                </a:solidFill>
              </a:rPr>
              <a:t>Có nhưng không đầy đủ</a:t>
            </a:r>
          </a:p>
          <a:p>
            <a:pPr marL="1228725" lvl="3" indent="-285750">
              <a:lnSpc>
                <a:spcPct val="150000"/>
              </a:lnSpc>
              <a:buFont typeface="Courier New" panose="02070309020205020404" pitchFamily="49" charset="0"/>
              <a:buChar char="o"/>
            </a:pPr>
            <a:r>
              <a:rPr lang="en-US" sz="2800" i="1" smtClean="0">
                <a:solidFill>
                  <a:schemeClr val="tx1"/>
                </a:solidFill>
              </a:rPr>
              <a:t>Không </a:t>
            </a:r>
            <a:r>
              <a:rPr lang="en-US" sz="2800" i="1">
                <a:solidFill>
                  <a:schemeClr val="tx1"/>
                </a:solidFill>
              </a:rPr>
              <a:t>có thông </a:t>
            </a:r>
            <a:r>
              <a:rPr lang="en-US" sz="2800" i="1" smtClean="0">
                <a:solidFill>
                  <a:schemeClr val="tx1"/>
                </a:solidFill>
              </a:rPr>
              <a:t>tin</a:t>
            </a:r>
          </a:p>
          <a:p>
            <a:pPr marL="457200" lvl="1" indent="0">
              <a:lnSpc>
                <a:spcPct val="150000"/>
              </a:lnSpc>
              <a:buNone/>
            </a:pPr>
            <a:endParaRPr lang="en-US" sz="2800" i="1" smtClean="0">
              <a:solidFill>
                <a:schemeClr val="tx1"/>
              </a:solidFill>
            </a:endParaRPr>
          </a:p>
        </p:txBody>
      </p:sp>
    </p:spTree>
    <p:extLst>
      <p:ext uri="{BB962C8B-B14F-4D97-AF65-F5344CB8AC3E}">
        <p14:creationId xmlns:p14="http://schemas.microsoft.com/office/powerpoint/2010/main" val="3052086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37128" y="1266254"/>
            <a:ext cx="8753382" cy="461665"/>
          </a:xfrm>
          <a:prstGeom prst="rect">
            <a:avLst/>
          </a:prstGeom>
          <a:noFill/>
          <a:effectLst/>
        </p:spPr>
        <p:txBody>
          <a:bodyPr wrap="square" rtlCol="0">
            <a:spAutoFit/>
          </a:bodyPr>
          <a:lstStyle/>
          <a:p>
            <a:pPr marL="457200" indent="-457200">
              <a:buFont typeface="Wingdings" panose="05000000000000000000" pitchFamily="2" charset="2"/>
              <a:buChar char="§"/>
            </a:pPr>
            <a:r>
              <a:rPr lang="en-US" sz="2400" b="1" i="1" smtClean="0">
                <a:solidFill>
                  <a:schemeClr val="tx1"/>
                </a:solidFill>
                <a:cs typeface="Times New Roman" panose="02020603050405020304" pitchFamily="18" charset="0"/>
              </a:rPr>
              <a:t>Ví dụ </a:t>
            </a:r>
            <a:r>
              <a:rPr lang="en-US" sz="2400" i="1" smtClean="0">
                <a:solidFill>
                  <a:schemeClr val="tx1"/>
                </a:solidFill>
              </a:rPr>
              <a:t>PHF</a:t>
            </a:r>
            <a:r>
              <a:rPr lang="en-US" sz="2400" i="1" smtClean="0">
                <a:solidFill>
                  <a:schemeClr val="tx1"/>
                </a:solidFill>
                <a:cs typeface="Times New Roman" panose="02020603050405020304" pitchFamily="18" charset="0"/>
              </a:rPr>
              <a:t> </a:t>
            </a:r>
            <a:endParaRPr lang="en-US" sz="2400" i="1">
              <a:solidFill>
                <a:schemeClr val="tx1"/>
              </a:solidFill>
              <a:cs typeface="Times New Roman" panose="02020603050405020304" pitchFamily="18" charset="0"/>
            </a:endParaRPr>
          </a:p>
        </p:txBody>
      </p:sp>
      <p:sp>
        <p:nvSpPr>
          <p:cNvPr id="6" name="Rectangle 2"/>
          <p:cNvSpPr txBox="1">
            <a:spLocks noChangeArrowheads="1"/>
          </p:cNvSpPr>
          <p:nvPr/>
        </p:nvSpPr>
        <p:spPr bwMode="auto">
          <a:xfrm>
            <a:off x="142772" y="1727919"/>
            <a:ext cx="5875649"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Phân đoạn quan hệ PAY (Title, Sal)</a:t>
            </a:r>
          </a:p>
          <a:p>
            <a:pPr lvl="1"/>
            <a:r>
              <a:rPr lang="en-US" smtClean="0"/>
              <a:t>Ứng dụng: có 1 ứng dụng kiểm tra và tăng </a:t>
            </a:r>
            <a:r>
              <a:rPr lang="en-US"/>
              <a:t>mức </a:t>
            </a:r>
            <a:r>
              <a:rPr lang="en-US" smtClean="0"/>
              <a:t>lương(Sal) </a:t>
            </a:r>
          </a:p>
          <a:p>
            <a:pPr lvl="1"/>
            <a:r>
              <a:rPr lang="en-US" smtClean="0"/>
              <a:t>Có 2 trạm xử lý: 1 đối với Sal &lt;=30000,và 2 đối với Sal &gt;30000</a:t>
            </a:r>
          </a:p>
        </p:txBody>
      </p:sp>
      <p:pic>
        <p:nvPicPr>
          <p:cNvPr id="7" name="Picture 6"/>
          <p:cNvPicPr>
            <a:picLocks noChangeAspect="1"/>
          </p:cNvPicPr>
          <p:nvPr/>
        </p:nvPicPr>
        <p:blipFill>
          <a:blip r:embed="rId3"/>
          <a:stretch>
            <a:fillRect/>
          </a:stretch>
        </p:blipFill>
        <p:spPr>
          <a:xfrm>
            <a:off x="6300192" y="1907939"/>
            <a:ext cx="2354855" cy="2176880"/>
          </a:xfrm>
          <a:prstGeom prst="rect">
            <a:avLst/>
          </a:prstGeom>
        </p:spPr>
      </p:pic>
      <p:sp>
        <p:nvSpPr>
          <p:cNvPr id="2" name="Rectangle 1"/>
          <p:cNvSpPr/>
          <p:nvPr/>
        </p:nvSpPr>
        <p:spPr>
          <a:xfrm>
            <a:off x="636077" y="4399964"/>
            <a:ext cx="5382344" cy="1569660"/>
          </a:xfrm>
          <a:prstGeom prst="rect">
            <a:avLst/>
          </a:prstGeom>
          <a:ln>
            <a:solidFill>
              <a:schemeClr val="tx1"/>
            </a:solidFill>
            <a:prstDash val="sysDot"/>
          </a:ln>
        </p:spPr>
        <p:txBody>
          <a:bodyPr wrap="square">
            <a:spAutoFit/>
          </a:bodyPr>
          <a:lstStyle/>
          <a:p>
            <a:pPr lvl="1"/>
            <a:r>
              <a:rPr lang="en-US" sz="2400" b="1" smtClean="0">
                <a:solidFill>
                  <a:schemeClr val="tx1"/>
                </a:solidFill>
                <a:latin typeface="Courier New" panose="02070309020205020404" pitchFamily="49" charset="0"/>
                <a:cs typeface="Courier New" panose="02070309020205020404" pitchFamily="49" charset="0"/>
              </a:rPr>
              <a:t>Các vị từ đơn giản:</a:t>
            </a:r>
            <a:endParaRPr lang="en-US" sz="2400" b="1">
              <a:solidFill>
                <a:schemeClr val="tx1"/>
              </a:solidFill>
              <a:latin typeface="Courier New" panose="02070309020205020404" pitchFamily="49" charset="0"/>
              <a:cs typeface="Courier New" panose="02070309020205020404" pitchFamily="49" charset="0"/>
            </a:endParaRPr>
          </a:p>
          <a:p>
            <a:pPr lvl="2"/>
            <a:r>
              <a:rPr lang="en-US" sz="2400" b="1">
                <a:solidFill>
                  <a:schemeClr val="tx1"/>
                </a:solidFill>
                <a:latin typeface="Courier New" panose="02070309020205020404" pitchFamily="49" charset="0"/>
                <a:cs typeface="Courier New" panose="02070309020205020404" pitchFamily="49" charset="0"/>
              </a:rPr>
              <a:t>p1 :  SAL ≤ 30000</a:t>
            </a:r>
          </a:p>
          <a:p>
            <a:pPr lvl="2"/>
            <a:r>
              <a:rPr lang="en-US" sz="2400" b="1">
                <a:solidFill>
                  <a:schemeClr val="tx1"/>
                </a:solidFill>
                <a:latin typeface="Courier New" panose="02070309020205020404" pitchFamily="49" charset="0"/>
                <a:cs typeface="Courier New" panose="02070309020205020404" pitchFamily="49" charset="0"/>
              </a:rPr>
              <a:t>p2 :  SAL &gt; 30000</a:t>
            </a:r>
          </a:p>
          <a:p>
            <a:pPr lvl="2"/>
            <a:r>
              <a:rPr lang="en-US" sz="2400" b="1">
                <a:solidFill>
                  <a:schemeClr val="tx1"/>
                </a:solidFill>
                <a:latin typeface="Courier New" panose="02070309020205020404" pitchFamily="49" charset="0"/>
                <a:cs typeface="Courier New" panose="02070309020205020404" pitchFamily="49" charset="0"/>
              </a:rPr>
              <a:t>Pr = {p1,p2</a:t>
            </a:r>
            <a:r>
              <a:rPr lang="en-US" sz="2400" b="1" smtClean="0">
                <a:solidFill>
                  <a:schemeClr val="tx1"/>
                </a:solidFill>
                <a:latin typeface="Courier New" panose="02070309020205020404" pitchFamily="49" charset="0"/>
                <a:cs typeface="Courier New" panose="02070309020205020404" pitchFamily="49" charset="0"/>
              </a:rPr>
              <a:t>}</a:t>
            </a:r>
            <a:endParaRPr lang="en-US" sz="2400" b="1">
              <a:solidFill>
                <a:schemeClr val="tx1"/>
              </a:solidFill>
              <a:latin typeface="Courier New" panose="02070309020205020404" pitchFamily="49" charset="0"/>
              <a:cs typeface="Courier New" panose="02070309020205020404" pitchFamily="49" charset="0"/>
            </a:endParaRPr>
          </a:p>
        </p:txBody>
      </p:sp>
      <p:sp>
        <p:nvSpPr>
          <p:cNvPr id="4" name="Down Arrow 3"/>
          <p:cNvSpPr/>
          <p:nvPr/>
        </p:nvSpPr>
        <p:spPr>
          <a:xfrm>
            <a:off x="2699792" y="3960167"/>
            <a:ext cx="380804"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1975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37128" y="1266254"/>
            <a:ext cx="8753382" cy="461665"/>
          </a:xfrm>
          <a:prstGeom prst="rect">
            <a:avLst/>
          </a:prstGeom>
          <a:noFill/>
          <a:effectLst/>
        </p:spPr>
        <p:txBody>
          <a:bodyPr wrap="square" rtlCol="0">
            <a:spAutoFit/>
          </a:bodyPr>
          <a:lstStyle/>
          <a:p>
            <a:pPr marL="457200" indent="-457200">
              <a:buFont typeface="Wingdings" panose="05000000000000000000" pitchFamily="2" charset="2"/>
              <a:buChar char="§"/>
            </a:pPr>
            <a:r>
              <a:rPr lang="en-US" sz="2400" b="1" i="1" smtClean="0">
                <a:solidFill>
                  <a:schemeClr val="tx1"/>
                </a:solidFill>
                <a:cs typeface="Times New Roman" panose="02020603050405020304" pitchFamily="18" charset="0"/>
              </a:rPr>
              <a:t>Ví dụ </a:t>
            </a:r>
            <a:r>
              <a:rPr lang="en-US" sz="2400" i="1" smtClean="0">
                <a:solidFill>
                  <a:schemeClr val="tx1"/>
                </a:solidFill>
              </a:rPr>
              <a:t>PHF</a:t>
            </a:r>
            <a:r>
              <a:rPr lang="en-US" sz="2400" i="1" smtClean="0">
                <a:solidFill>
                  <a:schemeClr val="tx1"/>
                </a:solidFill>
                <a:cs typeface="Times New Roman" panose="02020603050405020304" pitchFamily="18" charset="0"/>
              </a:rPr>
              <a:t> </a:t>
            </a:r>
            <a:endParaRPr lang="en-US" sz="2400" i="1">
              <a:solidFill>
                <a:schemeClr val="tx1"/>
              </a:solidFill>
              <a:cs typeface="Times New Roman" panose="02020603050405020304" pitchFamily="18" charset="0"/>
            </a:endParaRPr>
          </a:p>
        </p:txBody>
      </p:sp>
      <p:sp>
        <p:nvSpPr>
          <p:cNvPr id="2" name="Rectangle 1"/>
          <p:cNvSpPr/>
          <p:nvPr/>
        </p:nvSpPr>
        <p:spPr>
          <a:xfrm>
            <a:off x="5076056" y="1845566"/>
            <a:ext cx="3744416" cy="1323439"/>
          </a:xfrm>
          <a:prstGeom prst="rect">
            <a:avLst/>
          </a:prstGeom>
          <a:ln>
            <a:solidFill>
              <a:schemeClr val="tx1"/>
            </a:solidFill>
            <a:prstDash val="sysDot"/>
          </a:ln>
        </p:spPr>
        <p:txBody>
          <a:bodyPr wrap="square">
            <a:spAutoFit/>
          </a:bodyPr>
          <a:lstStyle/>
          <a:p>
            <a:pPr lvl="1"/>
            <a:r>
              <a:rPr lang="en-US" b="1" smtClean="0">
                <a:solidFill>
                  <a:schemeClr val="tx1"/>
                </a:solidFill>
                <a:latin typeface="Courier New" panose="02070309020205020404" pitchFamily="49" charset="0"/>
                <a:cs typeface="Courier New" panose="02070309020205020404" pitchFamily="49" charset="0"/>
              </a:rPr>
              <a:t>Các vị từ đơn giản:</a:t>
            </a:r>
            <a:endParaRPr lang="en-US" b="1">
              <a:solidFill>
                <a:schemeClr val="tx1"/>
              </a:solidFill>
              <a:latin typeface="Courier New" panose="02070309020205020404" pitchFamily="49" charset="0"/>
              <a:cs typeface="Courier New" panose="02070309020205020404" pitchFamily="49" charset="0"/>
            </a:endParaRPr>
          </a:p>
          <a:p>
            <a:pPr lvl="2"/>
            <a:r>
              <a:rPr lang="en-US" b="1">
                <a:solidFill>
                  <a:schemeClr val="tx1"/>
                </a:solidFill>
                <a:latin typeface="Courier New" panose="02070309020205020404" pitchFamily="49" charset="0"/>
                <a:cs typeface="Courier New" panose="02070309020205020404" pitchFamily="49" charset="0"/>
              </a:rPr>
              <a:t>p1 :  SAL ≤ 30000</a:t>
            </a:r>
          </a:p>
          <a:p>
            <a:pPr lvl="2"/>
            <a:r>
              <a:rPr lang="en-US" b="1">
                <a:solidFill>
                  <a:schemeClr val="tx1"/>
                </a:solidFill>
                <a:latin typeface="Courier New" panose="02070309020205020404" pitchFamily="49" charset="0"/>
                <a:cs typeface="Courier New" panose="02070309020205020404" pitchFamily="49" charset="0"/>
              </a:rPr>
              <a:t>p2 :  SAL &gt; 30000</a:t>
            </a:r>
          </a:p>
          <a:p>
            <a:pPr lvl="2"/>
            <a:r>
              <a:rPr lang="en-US" b="1">
                <a:solidFill>
                  <a:schemeClr val="tx1"/>
                </a:solidFill>
                <a:latin typeface="Courier New" panose="02070309020205020404" pitchFamily="49" charset="0"/>
                <a:cs typeface="Courier New" panose="02070309020205020404" pitchFamily="49" charset="0"/>
              </a:rPr>
              <a:t>Pr = {p1,p2</a:t>
            </a:r>
            <a:r>
              <a:rPr lang="en-US" b="1" smtClean="0">
                <a:solidFill>
                  <a:schemeClr val="tx1"/>
                </a:solidFill>
                <a:latin typeface="Courier New" panose="02070309020205020404" pitchFamily="49" charset="0"/>
                <a:cs typeface="Courier New" panose="02070309020205020404" pitchFamily="49" charset="0"/>
              </a:rPr>
              <a:t>}</a:t>
            </a:r>
            <a:endParaRPr lang="en-US" b="1">
              <a:solidFill>
                <a:schemeClr val="tx1"/>
              </a:solidFill>
              <a:latin typeface="Courier New" panose="02070309020205020404" pitchFamily="49" charset="0"/>
              <a:cs typeface="Courier New" panose="02070309020205020404" pitchFamily="49" charset="0"/>
            </a:endParaRPr>
          </a:p>
        </p:txBody>
      </p:sp>
      <p:sp>
        <p:nvSpPr>
          <p:cNvPr id="3" name="TextBox 2"/>
          <p:cNvSpPr txBox="1"/>
          <p:nvPr/>
        </p:nvSpPr>
        <p:spPr>
          <a:xfrm>
            <a:off x="467544" y="1842319"/>
            <a:ext cx="3842719" cy="400110"/>
          </a:xfrm>
          <a:prstGeom prst="rect">
            <a:avLst/>
          </a:prstGeom>
          <a:noFill/>
          <a:ln>
            <a:noFill/>
            <a:prstDash val="sysDash"/>
          </a:ln>
        </p:spPr>
        <p:txBody>
          <a:bodyPr wrap="none" rtlCol="0">
            <a:spAutoFit/>
          </a:bodyPr>
          <a:lstStyle/>
          <a:p>
            <a:pPr marL="342900" indent="-342900">
              <a:buFont typeface="Arial" panose="020B0604020202020204" pitchFamily="34" charset="0"/>
              <a:buChar char="•"/>
            </a:pPr>
            <a:r>
              <a:rPr lang="en-US" b="1" i="1" smtClean="0">
                <a:solidFill>
                  <a:schemeClr val="tx1"/>
                </a:solidFill>
              </a:rPr>
              <a:t>Áp dụng COM_MIN để tìm Pr</a:t>
            </a:r>
            <a:r>
              <a:rPr lang="en-US" smtClean="0">
                <a:solidFill>
                  <a:schemeClr val="tx1"/>
                </a:solidFill>
              </a:rPr>
              <a:t>’</a:t>
            </a:r>
            <a:endParaRPr lang="en-US">
              <a:solidFill>
                <a:schemeClr val="tx1"/>
              </a:solidFill>
            </a:endParaRPr>
          </a:p>
        </p:txBody>
      </p:sp>
      <p:sp>
        <p:nvSpPr>
          <p:cNvPr id="5" name="TextBox 4"/>
          <p:cNvSpPr txBox="1"/>
          <p:nvPr/>
        </p:nvSpPr>
        <p:spPr>
          <a:xfrm>
            <a:off x="743895" y="2541309"/>
            <a:ext cx="3005759" cy="461665"/>
          </a:xfrm>
          <a:prstGeom prst="rect">
            <a:avLst/>
          </a:prstGeom>
          <a:noFill/>
        </p:spPr>
        <p:txBody>
          <a:bodyPr wrap="none" rtlCol="0">
            <a:spAutoFit/>
          </a:bodyPr>
          <a:lstStyle/>
          <a:p>
            <a:pPr marL="342900" indent="-342900">
              <a:buFont typeface="Courier New" panose="02070309020205020404" pitchFamily="49" charset="0"/>
              <a:buChar char="o"/>
            </a:pPr>
            <a:r>
              <a:rPr lang="en-US" sz="2400" smtClean="0">
                <a:solidFill>
                  <a:srgbClr val="000099"/>
                </a:solidFill>
              </a:rPr>
              <a:t>Khởi đầu: Pr’ ={p</a:t>
            </a:r>
            <a:r>
              <a:rPr lang="en-US" sz="2400" baseline="-25000" smtClean="0">
                <a:solidFill>
                  <a:srgbClr val="000099"/>
                </a:solidFill>
              </a:rPr>
              <a:t>1</a:t>
            </a:r>
            <a:r>
              <a:rPr lang="en-US" sz="2400" smtClean="0">
                <a:solidFill>
                  <a:srgbClr val="000099"/>
                </a:solidFill>
              </a:rPr>
              <a:t>}</a:t>
            </a:r>
            <a:endParaRPr lang="en-US" sz="2400">
              <a:solidFill>
                <a:srgbClr val="000099"/>
              </a:solidFill>
            </a:endParaRPr>
          </a:p>
        </p:txBody>
      </p:sp>
      <p:sp>
        <p:nvSpPr>
          <p:cNvPr id="12" name="TextBox 11"/>
          <p:cNvSpPr txBox="1"/>
          <p:nvPr/>
        </p:nvSpPr>
        <p:spPr>
          <a:xfrm>
            <a:off x="743895" y="3277790"/>
            <a:ext cx="8077852" cy="1569660"/>
          </a:xfrm>
          <a:prstGeom prst="rect">
            <a:avLst/>
          </a:prstGeom>
          <a:noFill/>
        </p:spPr>
        <p:txBody>
          <a:bodyPr wrap="none" rtlCol="0">
            <a:spAutoFit/>
          </a:bodyPr>
          <a:lstStyle/>
          <a:p>
            <a:pPr marL="342900" indent="-342900">
              <a:buFont typeface="Courier New" panose="02070309020205020404" pitchFamily="49" charset="0"/>
              <a:buChar char="o"/>
            </a:pPr>
            <a:r>
              <a:rPr lang="en-US" sz="2400" smtClean="0">
                <a:solidFill>
                  <a:srgbClr val="000099"/>
                </a:solidFill>
              </a:rPr>
              <a:t>Xét p</a:t>
            </a:r>
            <a:r>
              <a:rPr lang="en-US" sz="2400" baseline="-25000" smtClean="0">
                <a:solidFill>
                  <a:srgbClr val="000099"/>
                </a:solidFill>
              </a:rPr>
              <a:t>2</a:t>
            </a:r>
          </a:p>
          <a:p>
            <a:pPr>
              <a:lnSpc>
                <a:spcPct val="150000"/>
              </a:lnSpc>
            </a:pPr>
            <a:r>
              <a:rPr lang="en-US" sz="2400" baseline="-25000">
                <a:solidFill>
                  <a:srgbClr val="000099"/>
                </a:solidFill>
              </a:rPr>
              <a:t>	</a:t>
            </a:r>
            <a:r>
              <a:rPr lang="en-US" sz="2400" b="1" i="1" smtClean="0">
                <a:solidFill>
                  <a:srgbClr val="000099"/>
                </a:solidFill>
              </a:rPr>
              <a:t>Vì</a:t>
            </a:r>
            <a:r>
              <a:rPr lang="en-US" sz="2400" smtClean="0">
                <a:solidFill>
                  <a:srgbClr val="000099"/>
                </a:solidFill>
              </a:rPr>
              <a:t> p</a:t>
            </a:r>
            <a:r>
              <a:rPr lang="en-US" sz="2400" baseline="-25000" smtClean="0">
                <a:solidFill>
                  <a:srgbClr val="000099"/>
                </a:solidFill>
              </a:rPr>
              <a:t>2</a:t>
            </a:r>
            <a:r>
              <a:rPr lang="en-US" sz="2400" smtClean="0">
                <a:solidFill>
                  <a:srgbClr val="000099"/>
                </a:solidFill>
              </a:rPr>
              <a:t> không phân hoạch f</a:t>
            </a:r>
            <a:r>
              <a:rPr lang="en-US" sz="2400" baseline="-25000" smtClean="0">
                <a:solidFill>
                  <a:srgbClr val="000099"/>
                </a:solidFill>
              </a:rPr>
              <a:t>1</a:t>
            </a:r>
            <a:r>
              <a:rPr lang="en-US" sz="2400" smtClean="0">
                <a:solidFill>
                  <a:srgbClr val="000099"/>
                </a:solidFill>
              </a:rPr>
              <a:t> </a:t>
            </a:r>
            <a:r>
              <a:rPr lang="en-US" smtClean="0">
                <a:solidFill>
                  <a:srgbClr val="000099"/>
                </a:solidFill>
              </a:rPr>
              <a:t>(</a:t>
            </a:r>
            <a:r>
              <a:rPr lang="en-US" i="1" smtClean="0">
                <a:solidFill>
                  <a:srgbClr val="000099"/>
                </a:solidFill>
              </a:rPr>
              <a:t>mảnh hội sơ cấp tương ứng với p</a:t>
            </a:r>
            <a:r>
              <a:rPr lang="en-US" i="1" baseline="-25000" smtClean="0">
                <a:solidFill>
                  <a:srgbClr val="000099"/>
                </a:solidFill>
              </a:rPr>
              <a:t>1</a:t>
            </a:r>
            <a:r>
              <a:rPr lang="en-US" smtClean="0">
                <a:solidFill>
                  <a:srgbClr val="000099"/>
                </a:solidFill>
              </a:rPr>
              <a:t>)</a:t>
            </a:r>
          </a:p>
          <a:p>
            <a:pPr>
              <a:lnSpc>
                <a:spcPct val="150000"/>
              </a:lnSpc>
            </a:pPr>
            <a:r>
              <a:rPr lang="en-US">
                <a:solidFill>
                  <a:srgbClr val="000099"/>
                </a:solidFill>
              </a:rPr>
              <a:t>	</a:t>
            </a:r>
            <a:r>
              <a:rPr lang="en-US" sz="2400" b="1" i="1" smtClean="0">
                <a:solidFill>
                  <a:srgbClr val="000099"/>
                </a:solidFill>
              </a:rPr>
              <a:t>nên</a:t>
            </a:r>
            <a:r>
              <a:rPr lang="en-US" sz="2400" smtClean="0">
                <a:solidFill>
                  <a:srgbClr val="000099"/>
                </a:solidFill>
              </a:rPr>
              <a:t> p</a:t>
            </a:r>
            <a:r>
              <a:rPr lang="en-US" sz="2400" baseline="-25000" smtClean="0">
                <a:solidFill>
                  <a:srgbClr val="000099"/>
                </a:solidFill>
              </a:rPr>
              <a:t>2</a:t>
            </a:r>
            <a:r>
              <a:rPr lang="en-US" sz="2400" smtClean="0">
                <a:solidFill>
                  <a:srgbClr val="000099"/>
                </a:solidFill>
              </a:rPr>
              <a:t> bị loại (không đưa vào Pr)</a:t>
            </a:r>
            <a:endParaRPr lang="en-US" sz="2400">
              <a:solidFill>
                <a:srgbClr val="000099"/>
              </a:solidFill>
            </a:endParaRPr>
          </a:p>
        </p:txBody>
      </p:sp>
      <p:sp>
        <p:nvSpPr>
          <p:cNvPr id="13" name="TextBox 12"/>
          <p:cNvSpPr txBox="1"/>
          <p:nvPr/>
        </p:nvSpPr>
        <p:spPr>
          <a:xfrm>
            <a:off x="3626433" y="5467312"/>
            <a:ext cx="1594283" cy="523220"/>
          </a:xfrm>
          <a:prstGeom prst="rect">
            <a:avLst/>
          </a:prstGeom>
          <a:noFill/>
          <a:ln w="3175">
            <a:solidFill>
              <a:schemeClr val="tx1"/>
            </a:solidFill>
            <a:prstDash val="sysDash"/>
          </a:ln>
        </p:spPr>
        <p:txBody>
          <a:bodyPr wrap="none" rtlCol="0">
            <a:spAutoFit/>
          </a:bodyPr>
          <a:lstStyle/>
          <a:p>
            <a:r>
              <a:rPr lang="en-US" sz="2800" b="1" smtClean="0">
                <a:solidFill>
                  <a:schemeClr val="tx1"/>
                </a:solidFill>
              </a:rPr>
              <a:t>Pr’ </a:t>
            </a:r>
            <a:r>
              <a:rPr lang="en-US" sz="2800" b="1">
                <a:solidFill>
                  <a:schemeClr val="tx1"/>
                </a:solidFill>
              </a:rPr>
              <a:t>={p</a:t>
            </a:r>
            <a:r>
              <a:rPr lang="en-US" sz="2800" b="1" baseline="-25000">
                <a:solidFill>
                  <a:schemeClr val="tx1"/>
                </a:solidFill>
              </a:rPr>
              <a:t>1</a:t>
            </a:r>
            <a:r>
              <a:rPr lang="en-US" sz="2800" b="1" smtClean="0">
                <a:solidFill>
                  <a:schemeClr val="tx1"/>
                </a:solidFill>
              </a:rPr>
              <a:t>}</a:t>
            </a:r>
            <a:endParaRPr lang="en-US" sz="2800" b="1">
              <a:solidFill>
                <a:schemeClr val="tx1"/>
              </a:solidFill>
            </a:endParaRPr>
          </a:p>
        </p:txBody>
      </p:sp>
      <p:sp>
        <p:nvSpPr>
          <p:cNvPr id="8" name="Down Arrow 7"/>
          <p:cNvSpPr/>
          <p:nvPr/>
        </p:nvSpPr>
        <p:spPr>
          <a:xfrm>
            <a:off x="4310263" y="4952802"/>
            <a:ext cx="477761" cy="514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405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2" grpId="0"/>
      <p:bldP spid="13"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37128" y="1266254"/>
            <a:ext cx="8753382" cy="461665"/>
          </a:xfrm>
          <a:prstGeom prst="rect">
            <a:avLst/>
          </a:prstGeom>
          <a:noFill/>
          <a:effectLst/>
        </p:spPr>
        <p:txBody>
          <a:bodyPr wrap="square" rtlCol="0">
            <a:spAutoFit/>
          </a:bodyPr>
          <a:lstStyle/>
          <a:p>
            <a:pPr marL="457200" indent="-457200">
              <a:buFont typeface="Wingdings" panose="05000000000000000000" pitchFamily="2" charset="2"/>
              <a:buChar char="§"/>
            </a:pPr>
            <a:r>
              <a:rPr lang="en-US" sz="2400" b="1" i="1" smtClean="0">
                <a:solidFill>
                  <a:schemeClr val="tx1"/>
                </a:solidFill>
                <a:cs typeface="Times New Roman" panose="02020603050405020304" pitchFamily="18" charset="0"/>
              </a:rPr>
              <a:t>Ví dụ </a:t>
            </a:r>
            <a:r>
              <a:rPr lang="en-US" sz="2400" i="1" smtClean="0">
                <a:solidFill>
                  <a:schemeClr val="tx1"/>
                </a:solidFill>
              </a:rPr>
              <a:t>PHF</a:t>
            </a:r>
            <a:r>
              <a:rPr lang="en-US" sz="2400" i="1" smtClean="0">
                <a:solidFill>
                  <a:schemeClr val="tx1"/>
                </a:solidFill>
                <a:cs typeface="Times New Roman" panose="02020603050405020304" pitchFamily="18" charset="0"/>
              </a:rPr>
              <a:t> </a:t>
            </a:r>
            <a:endParaRPr lang="en-US" sz="2400" i="1">
              <a:solidFill>
                <a:schemeClr val="tx1"/>
              </a:solidFill>
              <a:cs typeface="Times New Roman" panose="02020603050405020304" pitchFamily="18" charset="0"/>
            </a:endParaRPr>
          </a:p>
        </p:txBody>
      </p:sp>
      <p:sp>
        <p:nvSpPr>
          <p:cNvPr id="2" name="Rectangle 1"/>
          <p:cNvSpPr/>
          <p:nvPr/>
        </p:nvSpPr>
        <p:spPr>
          <a:xfrm>
            <a:off x="5165081" y="1497086"/>
            <a:ext cx="3888432" cy="1323439"/>
          </a:xfrm>
          <a:prstGeom prst="rect">
            <a:avLst/>
          </a:prstGeom>
          <a:ln>
            <a:solidFill>
              <a:schemeClr val="tx1"/>
            </a:solidFill>
            <a:prstDash val="sysDot"/>
          </a:ln>
        </p:spPr>
        <p:txBody>
          <a:bodyPr wrap="square">
            <a:spAutoFit/>
          </a:bodyPr>
          <a:lstStyle/>
          <a:p>
            <a:pPr lvl="1"/>
            <a:r>
              <a:rPr lang="en-US" b="1" smtClean="0">
                <a:solidFill>
                  <a:schemeClr val="tx1"/>
                </a:solidFill>
                <a:latin typeface="Courier New" panose="02070309020205020404" pitchFamily="49" charset="0"/>
                <a:cs typeface="Courier New" panose="02070309020205020404" pitchFamily="49" charset="0"/>
              </a:rPr>
              <a:t>Các vị từ đơn giản:</a:t>
            </a:r>
            <a:endParaRPr lang="en-US" b="1">
              <a:solidFill>
                <a:schemeClr val="tx1"/>
              </a:solidFill>
              <a:latin typeface="Courier New" panose="02070309020205020404" pitchFamily="49" charset="0"/>
              <a:cs typeface="Courier New" panose="02070309020205020404" pitchFamily="49" charset="0"/>
            </a:endParaRPr>
          </a:p>
          <a:p>
            <a:pPr lvl="2"/>
            <a:r>
              <a:rPr lang="en-US" b="1">
                <a:solidFill>
                  <a:schemeClr val="tx1"/>
                </a:solidFill>
                <a:latin typeface="Courier New" panose="02070309020205020404" pitchFamily="49" charset="0"/>
                <a:cs typeface="Courier New" panose="02070309020205020404" pitchFamily="49" charset="0"/>
              </a:rPr>
              <a:t>p1 :  SAL ≤ 30000</a:t>
            </a:r>
          </a:p>
          <a:p>
            <a:pPr lvl="2"/>
            <a:r>
              <a:rPr lang="en-US" b="1">
                <a:solidFill>
                  <a:schemeClr val="tx1"/>
                </a:solidFill>
                <a:latin typeface="Courier New" panose="02070309020205020404" pitchFamily="49" charset="0"/>
                <a:cs typeface="Courier New" panose="02070309020205020404" pitchFamily="49" charset="0"/>
              </a:rPr>
              <a:t>p2 :  SAL &gt; 30000</a:t>
            </a:r>
          </a:p>
          <a:p>
            <a:pPr lvl="2"/>
            <a:r>
              <a:rPr lang="en-US" b="1">
                <a:solidFill>
                  <a:schemeClr val="tx1"/>
                </a:solidFill>
                <a:latin typeface="Courier New" panose="02070309020205020404" pitchFamily="49" charset="0"/>
                <a:cs typeface="Courier New" panose="02070309020205020404" pitchFamily="49" charset="0"/>
              </a:rPr>
              <a:t>Pr = {p1,p2</a:t>
            </a:r>
            <a:r>
              <a:rPr lang="en-US" b="1" smtClean="0">
                <a:solidFill>
                  <a:schemeClr val="tx1"/>
                </a:solidFill>
                <a:latin typeface="Courier New" panose="02070309020205020404" pitchFamily="49" charset="0"/>
                <a:cs typeface="Courier New" panose="02070309020205020404" pitchFamily="49" charset="0"/>
              </a:rPr>
              <a:t>}</a:t>
            </a:r>
            <a:endParaRPr lang="en-US" b="1">
              <a:solidFill>
                <a:schemeClr val="tx1"/>
              </a:solidFill>
              <a:latin typeface="Courier New" panose="02070309020205020404" pitchFamily="49" charset="0"/>
              <a:cs typeface="Courier New" panose="02070309020205020404" pitchFamily="49" charset="0"/>
            </a:endParaRPr>
          </a:p>
        </p:txBody>
      </p:sp>
      <p:sp>
        <p:nvSpPr>
          <p:cNvPr id="3" name="TextBox 2"/>
          <p:cNvSpPr txBox="1"/>
          <p:nvPr/>
        </p:nvSpPr>
        <p:spPr>
          <a:xfrm>
            <a:off x="137128" y="1812556"/>
            <a:ext cx="4051109" cy="461665"/>
          </a:xfrm>
          <a:prstGeom prst="rect">
            <a:avLst/>
          </a:prstGeom>
          <a:noFill/>
          <a:ln>
            <a:noFill/>
            <a:prstDash val="sysDash"/>
          </a:ln>
        </p:spPr>
        <p:txBody>
          <a:bodyPr wrap="none" rtlCol="0">
            <a:spAutoFit/>
          </a:bodyPr>
          <a:lstStyle/>
          <a:p>
            <a:pPr marL="342900" indent="-342900">
              <a:buFont typeface="Arial" panose="020B0604020202020204" pitchFamily="34" charset="0"/>
              <a:buChar char="•"/>
            </a:pPr>
            <a:r>
              <a:rPr lang="en-US" sz="2400" b="1" i="1" smtClean="0">
                <a:solidFill>
                  <a:schemeClr val="tx1"/>
                </a:solidFill>
              </a:rPr>
              <a:t>Xác định vị từ hội sơ cấp M</a:t>
            </a:r>
            <a:endParaRPr lang="en-US" sz="2400">
              <a:solidFill>
                <a:schemeClr val="tx1"/>
              </a:solidFill>
            </a:endParaRPr>
          </a:p>
        </p:txBody>
      </p:sp>
      <p:sp>
        <p:nvSpPr>
          <p:cNvPr id="14" name="TextBox 13"/>
          <p:cNvSpPr txBox="1"/>
          <p:nvPr/>
        </p:nvSpPr>
        <p:spPr>
          <a:xfrm>
            <a:off x="646869" y="2286196"/>
            <a:ext cx="3528338" cy="830997"/>
          </a:xfrm>
          <a:prstGeom prst="rect">
            <a:avLst/>
          </a:prstGeom>
          <a:noFill/>
          <a:ln>
            <a:noFill/>
            <a:prstDash val="sysDash"/>
          </a:ln>
        </p:spPr>
        <p:txBody>
          <a:bodyPr wrap="none" rtlCol="0">
            <a:spAutoFit/>
          </a:bodyPr>
          <a:lstStyle/>
          <a:p>
            <a:r>
              <a:rPr lang="en-US" sz="2400" smtClean="0">
                <a:solidFill>
                  <a:schemeClr val="tx1"/>
                </a:solidFill>
                <a:cs typeface="Times New Roman" panose="02020603050405020304" pitchFamily="18" charset="0"/>
              </a:rPr>
              <a:t>m</a:t>
            </a:r>
            <a:r>
              <a:rPr lang="en-US" sz="2400" baseline="-25000" smtClean="0">
                <a:solidFill>
                  <a:schemeClr val="tx1"/>
                </a:solidFill>
                <a:cs typeface="Times New Roman" panose="02020603050405020304" pitchFamily="18" charset="0"/>
              </a:rPr>
              <a:t>1</a:t>
            </a:r>
            <a:r>
              <a:rPr lang="en-US" sz="2400" smtClean="0">
                <a:solidFill>
                  <a:schemeClr val="tx1"/>
                </a:solidFill>
                <a:cs typeface="Times New Roman" panose="02020603050405020304" pitchFamily="18" charset="0"/>
              </a:rPr>
              <a:t> =  p</a:t>
            </a:r>
            <a:r>
              <a:rPr lang="en-US" sz="2400" baseline="-25000" smtClean="0">
                <a:solidFill>
                  <a:schemeClr val="tx1"/>
                </a:solidFill>
                <a:cs typeface="Times New Roman" panose="02020603050405020304" pitchFamily="18" charset="0"/>
              </a:rPr>
              <a:t>1</a:t>
            </a:r>
            <a:r>
              <a:rPr lang="en-US" sz="2400" smtClean="0">
                <a:solidFill>
                  <a:schemeClr val="tx1"/>
                </a:solidFill>
                <a:cs typeface="Times New Roman" panose="02020603050405020304" pitchFamily="18" charset="0"/>
              </a:rPr>
              <a:t>  = (SAL </a:t>
            </a:r>
            <a:r>
              <a:rPr lang="en-US" sz="2400">
                <a:solidFill>
                  <a:schemeClr val="tx1"/>
                </a:solidFill>
                <a:cs typeface="Times New Roman" panose="02020603050405020304" pitchFamily="18" charset="0"/>
              </a:rPr>
              <a:t>≤ </a:t>
            </a:r>
            <a:r>
              <a:rPr lang="en-US" sz="2400" smtClean="0">
                <a:solidFill>
                  <a:schemeClr val="tx1"/>
                </a:solidFill>
                <a:cs typeface="Times New Roman" panose="02020603050405020304" pitchFamily="18" charset="0"/>
              </a:rPr>
              <a:t>30000)</a:t>
            </a:r>
          </a:p>
          <a:p>
            <a:r>
              <a:rPr lang="en-US" sz="2400" smtClean="0">
                <a:solidFill>
                  <a:schemeClr val="tx1"/>
                </a:solidFill>
                <a:cs typeface="Times New Roman" panose="02020603050405020304" pitchFamily="18" charset="0"/>
              </a:rPr>
              <a:t>m</a:t>
            </a:r>
            <a:r>
              <a:rPr lang="en-US" sz="2400" baseline="-25000" smtClean="0">
                <a:solidFill>
                  <a:schemeClr val="tx1"/>
                </a:solidFill>
                <a:cs typeface="Times New Roman" panose="02020603050405020304" pitchFamily="18" charset="0"/>
              </a:rPr>
              <a:t>2</a:t>
            </a:r>
            <a:r>
              <a:rPr lang="en-US" sz="2400" smtClean="0">
                <a:solidFill>
                  <a:schemeClr val="tx1"/>
                </a:solidFill>
                <a:cs typeface="Times New Roman" panose="02020603050405020304" pitchFamily="18" charset="0"/>
              </a:rPr>
              <a:t> = </a:t>
            </a:r>
            <a:r>
              <a:rPr lang="en-US" sz="2400" smtClean="0">
                <a:solidFill>
                  <a:schemeClr val="tx1"/>
                </a:solidFill>
                <a:cs typeface="Times New Roman" panose="02020603050405020304" pitchFamily="18" charset="0"/>
                <a:sym typeface="Symbol" panose="05050102010706020507" pitchFamily="18" charset="2"/>
              </a:rPr>
              <a:t>p</a:t>
            </a:r>
            <a:r>
              <a:rPr lang="en-US" sz="2400" baseline="-25000" smtClean="0">
                <a:solidFill>
                  <a:schemeClr val="tx1"/>
                </a:solidFill>
                <a:cs typeface="Times New Roman" panose="02020603050405020304" pitchFamily="18" charset="0"/>
                <a:sym typeface="Symbol" panose="05050102010706020507" pitchFamily="18" charset="2"/>
              </a:rPr>
              <a:t>1</a:t>
            </a:r>
            <a:r>
              <a:rPr lang="en-US" sz="2400" smtClean="0">
                <a:solidFill>
                  <a:schemeClr val="tx1"/>
                </a:solidFill>
                <a:cs typeface="Times New Roman" panose="02020603050405020304" pitchFamily="18" charset="0"/>
                <a:sym typeface="Symbol" panose="05050102010706020507" pitchFamily="18" charset="2"/>
              </a:rPr>
              <a:t> = </a:t>
            </a:r>
            <a:r>
              <a:rPr lang="en-US" sz="2400">
                <a:solidFill>
                  <a:schemeClr val="tx1"/>
                </a:solidFill>
                <a:cs typeface="Times New Roman" panose="02020603050405020304" pitchFamily="18" charset="0"/>
              </a:rPr>
              <a:t>(SAL </a:t>
            </a:r>
            <a:r>
              <a:rPr lang="en-US" sz="2400" smtClean="0">
                <a:solidFill>
                  <a:schemeClr val="tx1"/>
                </a:solidFill>
                <a:cs typeface="Times New Roman" panose="02020603050405020304" pitchFamily="18" charset="0"/>
              </a:rPr>
              <a:t>&gt; </a:t>
            </a:r>
            <a:r>
              <a:rPr lang="en-US" sz="2400">
                <a:solidFill>
                  <a:schemeClr val="tx1"/>
                </a:solidFill>
                <a:cs typeface="Times New Roman" panose="02020603050405020304" pitchFamily="18" charset="0"/>
              </a:rPr>
              <a:t>30000</a:t>
            </a:r>
            <a:r>
              <a:rPr lang="en-US" sz="2400" smtClean="0">
                <a:solidFill>
                  <a:schemeClr val="tx1"/>
                </a:solidFill>
                <a:cs typeface="Times New Roman" panose="02020603050405020304" pitchFamily="18" charset="0"/>
              </a:rPr>
              <a:t>)</a:t>
            </a:r>
            <a:endParaRPr lang="en-US" sz="2400">
              <a:solidFill>
                <a:schemeClr val="tx1"/>
              </a:solidFill>
              <a:cs typeface="Times New Roman" panose="02020603050405020304" pitchFamily="18" charset="0"/>
            </a:endParaRPr>
          </a:p>
        </p:txBody>
      </p:sp>
      <p:sp>
        <p:nvSpPr>
          <p:cNvPr id="15" name="TextBox 14"/>
          <p:cNvSpPr txBox="1"/>
          <p:nvPr/>
        </p:nvSpPr>
        <p:spPr>
          <a:xfrm>
            <a:off x="239893" y="3663892"/>
            <a:ext cx="5639877" cy="1077218"/>
          </a:xfrm>
          <a:prstGeom prst="rect">
            <a:avLst/>
          </a:prstGeom>
          <a:noFill/>
          <a:ln>
            <a:noFill/>
            <a:prstDash val="sysDash"/>
          </a:ln>
        </p:spPr>
        <p:txBody>
          <a:bodyPr wrap="none" rtlCol="0">
            <a:spAutoFit/>
          </a:bodyPr>
          <a:lstStyle/>
          <a:p>
            <a:pPr marL="342900" indent="-342900">
              <a:buFont typeface="Wingdings" panose="05000000000000000000" pitchFamily="2" charset="2"/>
              <a:buChar char="ü"/>
            </a:pPr>
            <a:r>
              <a:rPr lang="en-US" sz="2400" b="1" smtClean="0">
                <a:solidFill>
                  <a:schemeClr val="tx1"/>
                </a:solidFill>
                <a:cs typeface="Times New Roman" panose="02020603050405020304" pitchFamily="18" charset="0"/>
              </a:rPr>
              <a:t>Thu được phân đoạn F = {PAY</a:t>
            </a:r>
            <a:r>
              <a:rPr lang="en-US" sz="2400" b="1" baseline="-25000" smtClean="0">
                <a:solidFill>
                  <a:schemeClr val="tx1"/>
                </a:solidFill>
                <a:cs typeface="Times New Roman" panose="02020603050405020304" pitchFamily="18" charset="0"/>
              </a:rPr>
              <a:t>1</a:t>
            </a:r>
            <a:r>
              <a:rPr lang="en-US" sz="2400" b="1" smtClean="0">
                <a:solidFill>
                  <a:schemeClr val="tx1"/>
                </a:solidFill>
                <a:cs typeface="Times New Roman" panose="02020603050405020304" pitchFamily="18" charset="0"/>
              </a:rPr>
              <a:t>, PAY</a:t>
            </a:r>
            <a:r>
              <a:rPr lang="en-US" sz="2400" b="1" baseline="-25000" smtClean="0">
                <a:solidFill>
                  <a:schemeClr val="tx1"/>
                </a:solidFill>
                <a:cs typeface="Times New Roman" panose="02020603050405020304" pitchFamily="18" charset="0"/>
              </a:rPr>
              <a:t>2</a:t>
            </a:r>
            <a:r>
              <a:rPr lang="en-US" sz="2400" b="1" smtClean="0">
                <a:solidFill>
                  <a:schemeClr val="tx1"/>
                </a:solidFill>
                <a:cs typeface="Times New Roman" panose="02020603050405020304" pitchFamily="18" charset="0"/>
              </a:rPr>
              <a:t>}</a:t>
            </a:r>
          </a:p>
          <a:p>
            <a:r>
              <a:rPr lang="en-US" sz="2400" b="1">
                <a:solidFill>
                  <a:schemeClr val="tx1"/>
                </a:solidFill>
                <a:cs typeface="Times New Roman" panose="02020603050405020304" pitchFamily="18" charset="0"/>
              </a:rPr>
              <a:t> </a:t>
            </a:r>
            <a:r>
              <a:rPr lang="en-US" sz="2400" b="1" smtClean="0">
                <a:solidFill>
                  <a:schemeClr val="tx1"/>
                </a:solidFill>
                <a:cs typeface="Times New Roman" panose="02020603050405020304" pitchFamily="18" charset="0"/>
              </a:rPr>
              <a:t>    PAY</a:t>
            </a:r>
            <a:r>
              <a:rPr lang="en-US" sz="2400" b="1" baseline="-25000" smtClean="0">
                <a:solidFill>
                  <a:schemeClr val="tx1"/>
                </a:solidFill>
                <a:cs typeface="Times New Roman" panose="02020603050405020304" pitchFamily="18" charset="0"/>
              </a:rPr>
              <a:t>1</a:t>
            </a:r>
            <a:r>
              <a:rPr lang="en-US" sz="2400" b="1" smtClean="0">
                <a:solidFill>
                  <a:schemeClr val="tx1"/>
                </a:solidFill>
                <a:cs typeface="Times New Roman" panose="02020603050405020304" pitchFamily="18" charset="0"/>
              </a:rPr>
              <a:t> = </a:t>
            </a:r>
            <a:r>
              <a:rPr lang="en-US" sz="4000" b="1" smtClean="0">
                <a:solidFill>
                  <a:schemeClr val="tx1"/>
                </a:solidFill>
                <a:cs typeface="Times New Roman" panose="02020603050405020304" pitchFamily="18" charset="0"/>
                <a:sym typeface="Symbol" panose="05050102010706020507" pitchFamily="18" charset="2"/>
              </a:rPr>
              <a:t></a:t>
            </a:r>
            <a:r>
              <a:rPr lang="en-US" sz="2400" b="1" baseline="-25000" smtClean="0">
                <a:solidFill>
                  <a:schemeClr val="tx1"/>
                </a:solidFill>
                <a:cs typeface="Times New Roman" panose="02020603050405020304" pitchFamily="18" charset="0"/>
                <a:sym typeface="Symbol" panose="05050102010706020507" pitchFamily="18" charset="2"/>
              </a:rPr>
              <a:t>m1</a:t>
            </a:r>
            <a:r>
              <a:rPr lang="en-US" sz="2400" b="1" smtClean="0">
                <a:solidFill>
                  <a:schemeClr val="tx1"/>
                </a:solidFill>
                <a:cs typeface="Times New Roman" panose="02020603050405020304" pitchFamily="18" charset="0"/>
                <a:sym typeface="Symbol" panose="05050102010706020507" pitchFamily="18" charset="2"/>
              </a:rPr>
              <a:t>(PAY), </a:t>
            </a:r>
            <a:r>
              <a:rPr lang="en-US" sz="2400" b="1" smtClean="0">
                <a:solidFill>
                  <a:schemeClr val="tx1"/>
                </a:solidFill>
                <a:cs typeface="Times New Roman" panose="02020603050405020304" pitchFamily="18" charset="0"/>
              </a:rPr>
              <a:t>PAY</a:t>
            </a:r>
            <a:r>
              <a:rPr lang="en-US" sz="2400" b="1" baseline="-25000" smtClean="0">
                <a:solidFill>
                  <a:schemeClr val="tx1"/>
                </a:solidFill>
                <a:cs typeface="Times New Roman" panose="02020603050405020304" pitchFamily="18" charset="0"/>
              </a:rPr>
              <a:t>2</a:t>
            </a:r>
            <a:r>
              <a:rPr lang="en-US" sz="2400" b="1" smtClean="0">
                <a:solidFill>
                  <a:schemeClr val="tx1"/>
                </a:solidFill>
                <a:cs typeface="Times New Roman" panose="02020603050405020304" pitchFamily="18" charset="0"/>
              </a:rPr>
              <a:t> </a:t>
            </a:r>
            <a:r>
              <a:rPr lang="en-US" sz="2400" b="1">
                <a:solidFill>
                  <a:schemeClr val="tx1"/>
                </a:solidFill>
                <a:cs typeface="Times New Roman" panose="02020603050405020304" pitchFamily="18" charset="0"/>
              </a:rPr>
              <a:t>= </a:t>
            </a:r>
            <a:r>
              <a:rPr lang="en-US" sz="4000" b="1">
                <a:solidFill>
                  <a:schemeClr val="tx1"/>
                </a:solidFill>
                <a:cs typeface="Times New Roman" panose="02020603050405020304" pitchFamily="18" charset="0"/>
                <a:sym typeface="Symbol" panose="05050102010706020507" pitchFamily="18" charset="2"/>
              </a:rPr>
              <a:t></a:t>
            </a:r>
            <a:r>
              <a:rPr lang="en-US" sz="2400" b="1" baseline="-25000" smtClean="0">
                <a:solidFill>
                  <a:schemeClr val="tx1"/>
                </a:solidFill>
                <a:cs typeface="Times New Roman" panose="02020603050405020304" pitchFamily="18" charset="0"/>
                <a:sym typeface="Symbol" panose="05050102010706020507" pitchFamily="18" charset="2"/>
              </a:rPr>
              <a:t>m2</a:t>
            </a:r>
            <a:r>
              <a:rPr lang="en-US" sz="2400" b="1" smtClean="0">
                <a:solidFill>
                  <a:schemeClr val="tx1"/>
                </a:solidFill>
                <a:cs typeface="Times New Roman" panose="02020603050405020304" pitchFamily="18" charset="0"/>
                <a:sym typeface="Symbol" panose="05050102010706020507" pitchFamily="18" charset="2"/>
              </a:rPr>
              <a:t>(PAY)</a:t>
            </a:r>
            <a:endParaRPr lang="en-US" sz="2400" b="1" baseline="-25000">
              <a:solidFill>
                <a:schemeClr val="tx1"/>
              </a:solidFill>
              <a:cs typeface="Times New Roman" panose="02020603050405020304" pitchFamily="18" charset="0"/>
            </a:endParaRPr>
          </a:p>
        </p:txBody>
      </p:sp>
      <p:sp>
        <p:nvSpPr>
          <p:cNvPr id="4" name="Down Arrow 3"/>
          <p:cNvSpPr/>
          <p:nvPr/>
        </p:nvSpPr>
        <p:spPr>
          <a:xfrm>
            <a:off x="2162682" y="3233843"/>
            <a:ext cx="89715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979712" y="4756498"/>
            <a:ext cx="4786612" cy="1438285"/>
          </a:xfrm>
          <a:prstGeom prst="rect">
            <a:avLst/>
          </a:prstGeom>
        </p:spPr>
      </p:pic>
    </p:spTree>
    <p:extLst>
      <p:ext uri="{BB962C8B-B14F-4D97-AF65-F5344CB8AC3E}">
        <p14:creationId xmlns:p14="http://schemas.microsoft.com/office/powerpoint/2010/main" val="2880467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5" grpId="0"/>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42772" y="1199443"/>
            <a:ext cx="8753382" cy="400110"/>
          </a:xfrm>
          <a:prstGeom prst="rect">
            <a:avLst/>
          </a:prstGeom>
          <a:noFill/>
          <a:effectLst/>
        </p:spPr>
        <p:txBody>
          <a:bodyPr wrap="square" rtlCol="0">
            <a:spAutoFit/>
          </a:bodyPr>
          <a:lstStyle/>
          <a:p>
            <a:pPr marL="457200" indent="-457200">
              <a:buFont typeface="Wingdings" panose="05000000000000000000" pitchFamily="2" charset="2"/>
              <a:buChar char="§"/>
            </a:pPr>
            <a:r>
              <a:rPr lang="en-US" b="1" i="1" smtClean="0">
                <a:solidFill>
                  <a:schemeClr val="tx1"/>
                </a:solidFill>
                <a:cs typeface="Times New Roman" panose="02020603050405020304" pitchFamily="18" charset="0"/>
              </a:rPr>
              <a:t>Ví dụ </a:t>
            </a:r>
            <a:r>
              <a:rPr lang="en-US" i="1" smtClean="0">
                <a:solidFill>
                  <a:schemeClr val="tx1"/>
                </a:solidFill>
              </a:rPr>
              <a:t>PHF</a:t>
            </a:r>
            <a:r>
              <a:rPr lang="en-US" i="1" smtClean="0">
                <a:solidFill>
                  <a:schemeClr val="tx1"/>
                </a:solidFill>
                <a:cs typeface="Times New Roman" panose="02020603050405020304" pitchFamily="18" charset="0"/>
              </a:rPr>
              <a:t> </a:t>
            </a:r>
            <a:endParaRPr lang="en-US" i="1">
              <a:solidFill>
                <a:schemeClr val="tx1"/>
              </a:solidFill>
              <a:cs typeface="Times New Roman" panose="02020603050405020304" pitchFamily="18" charset="0"/>
            </a:endParaRPr>
          </a:p>
        </p:txBody>
      </p:sp>
      <p:sp>
        <p:nvSpPr>
          <p:cNvPr id="6" name="Rectangle 2"/>
          <p:cNvSpPr txBox="1">
            <a:spLocks noChangeArrowheads="1"/>
          </p:cNvSpPr>
          <p:nvPr/>
        </p:nvSpPr>
        <p:spPr bwMode="auto">
          <a:xfrm>
            <a:off x="120650" y="1625018"/>
            <a:ext cx="587564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Phân đoạn quan hệ PROJ</a:t>
            </a:r>
          </a:p>
        </p:txBody>
      </p:sp>
      <p:sp>
        <p:nvSpPr>
          <p:cNvPr id="12" name="Rectangle 2"/>
          <p:cNvSpPr txBox="1">
            <a:spLocks noChangeArrowheads="1"/>
          </p:cNvSpPr>
          <p:nvPr/>
        </p:nvSpPr>
        <p:spPr bwMode="auto">
          <a:xfrm>
            <a:off x="0" y="2447999"/>
            <a:ext cx="4716016"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marL="457200" lvl="1" indent="0">
              <a:buNone/>
            </a:pPr>
            <a:r>
              <a:rPr lang="en-US" smtClean="0"/>
              <a:t>Thông tin: 2 ứng dụng: </a:t>
            </a:r>
          </a:p>
          <a:p>
            <a:pPr marL="457200" lvl="1" indent="0">
              <a:buNone/>
            </a:pPr>
            <a:r>
              <a:rPr lang="en-US" smtClean="0">
                <a:latin typeface="Courier New" panose="02070309020205020404" pitchFamily="49" charset="0"/>
                <a:cs typeface="Courier New" panose="02070309020205020404" pitchFamily="49" charset="0"/>
              </a:rPr>
              <a:t>(1): chạy trên 3 site,tìm Pno và Budget theo Loc;</a:t>
            </a:r>
          </a:p>
        </p:txBody>
      </p:sp>
      <p:sp>
        <p:nvSpPr>
          <p:cNvPr id="8" name="Rectangle 7"/>
          <p:cNvSpPr/>
          <p:nvPr/>
        </p:nvSpPr>
        <p:spPr>
          <a:xfrm>
            <a:off x="539552" y="4617940"/>
            <a:ext cx="6768752" cy="1200329"/>
          </a:xfrm>
          <a:prstGeom prst="rect">
            <a:avLst/>
          </a:prstGeom>
        </p:spPr>
        <p:txBody>
          <a:bodyPr wrap="square">
            <a:spAutoFit/>
          </a:bodyPr>
          <a:lstStyle/>
          <a:p>
            <a:r>
              <a:rPr lang="en-US" sz="2400" smtClean="0">
                <a:solidFill>
                  <a:schemeClr val="tx1"/>
                </a:solidFill>
                <a:latin typeface="Courier New" panose="02070309020205020404" pitchFamily="49" charset="0"/>
                <a:cs typeface="Courier New" panose="02070309020205020404" pitchFamily="49" charset="0"/>
              </a:rPr>
              <a:t>(2</a:t>
            </a:r>
            <a:r>
              <a:rPr lang="en-US" sz="2400">
                <a:solidFill>
                  <a:schemeClr val="tx1"/>
                </a:solidFill>
                <a:latin typeface="Courier New" panose="02070309020205020404" pitchFamily="49" charset="0"/>
                <a:cs typeface="Courier New" panose="02070309020205020404" pitchFamily="49" charset="0"/>
              </a:rPr>
              <a:t>): truy xuất thông tin theo ngân </a:t>
            </a:r>
            <a:r>
              <a:rPr lang="en-US" sz="2400" smtClean="0">
                <a:solidFill>
                  <a:schemeClr val="tx1"/>
                </a:solidFill>
                <a:latin typeface="Courier New" panose="02070309020205020404" pitchFamily="49" charset="0"/>
                <a:cs typeface="Courier New" panose="02070309020205020404" pitchFamily="49" charset="0"/>
              </a:rPr>
              <a:t>sách thực </a:t>
            </a:r>
            <a:r>
              <a:rPr lang="en-US" sz="2400">
                <a:solidFill>
                  <a:schemeClr val="tx1"/>
                </a:solidFill>
                <a:latin typeface="Courier New" panose="02070309020205020404" pitchFamily="49" charset="0"/>
                <a:cs typeface="Courier New" panose="02070309020205020404" pitchFamily="49" charset="0"/>
              </a:rPr>
              <a:t>hiện trên 2 site (&lt;=200000 và &gt;</a:t>
            </a:r>
            <a:r>
              <a:rPr lang="en-US" sz="2400" smtClean="0">
                <a:solidFill>
                  <a:schemeClr val="tx1"/>
                </a:solidFill>
                <a:latin typeface="Courier New" panose="02070309020205020404" pitchFamily="49" charset="0"/>
                <a:cs typeface="Courier New" panose="02070309020205020404" pitchFamily="49" charset="0"/>
              </a:rPr>
              <a:t>200000)</a:t>
            </a:r>
            <a:endParaRPr lang="en-US" sz="2400">
              <a:solidFill>
                <a:schemeClr val="tx1"/>
              </a:solidFill>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3"/>
          <a:stretch>
            <a:fillRect/>
          </a:stretch>
        </p:blipFill>
        <p:spPr>
          <a:xfrm>
            <a:off x="4895654" y="1790127"/>
            <a:ext cx="4103432" cy="2530080"/>
          </a:xfrm>
          <a:prstGeom prst="rect">
            <a:avLst/>
          </a:prstGeom>
        </p:spPr>
      </p:pic>
    </p:spTree>
    <p:extLst>
      <p:ext uri="{BB962C8B-B14F-4D97-AF65-F5344CB8AC3E}">
        <p14:creationId xmlns:p14="http://schemas.microsoft.com/office/powerpoint/2010/main" val="138373336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42772" y="1199443"/>
            <a:ext cx="8753382" cy="400110"/>
          </a:xfrm>
          <a:prstGeom prst="rect">
            <a:avLst/>
          </a:prstGeom>
          <a:noFill/>
          <a:effectLst/>
        </p:spPr>
        <p:txBody>
          <a:bodyPr wrap="square" rtlCol="0">
            <a:spAutoFit/>
          </a:bodyPr>
          <a:lstStyle/>
          <a:p>
            <a:pPr marL="457200" indent="-457200">
              <a:buFont typeface="Wingdings" panose="05000000000000000000" pitchFamily="2" charset="2"/>
              <a:buChar char="§"/>
            </a:pPr>
            <a:r>
              <a:rPr lang="en-US" b="1" i="1" smtClean="0">
                <a:solidFill>
                  <a:schemeClr val="tx1"/>
                </a:solidFill>
                <a:cs typeface="Times New Roman" panose="02020603050405020304" pitchFamily="18" charset="0"/>
              </a:rPr>
              <a:t>Ví dụ </a:t>
            </a:r>
            <a:r>
              <a:rPr lang="en-US" i="1" smtClean="0">
                <a:solidFill>
                  <a:schemeClr val="tx1"/>
                </a:solidFill>
              </a:rPr>
              <a:t>PHF</a:t>
            </a:r>
            <a:r>
              <a:rPr lang="en-US" i="1" smtClean="0">
                <a:solidFill>
                  <a:schemeClr val="tx1"/>
                </a:solidFill>
                <a:cs typeface="Times New Roman" panose="02020603050405020304" pitchFamily="18" charset="0"/>
              </a:rPr>
              <a:t> </a:t>
            </a:r>
            <a:endParaRPr lang="en-US" i="1">
              <a:solidFill>
                <a:schemeClr val="tx1"/>
              </a:solidFill>
              <a:cs typeface="Times New Roman" panose="02020603050405020304" pitchFamily="18" charset="0"/>
            </a:endParaRPr>
          </a:p>
        </p:txBody>
      </p:sp>
      <p:sp>
        <p:nvSpPr>
          <p:cNvPr id="6" name="Rectangle 2"/>
          <p:cNvSpPr txBox="1">
            <a:spLocks noChangeArrowheads="1"/>
          </p:cNvSpPr>
          <p:nvPr/>
        </p:nvSpPr>
        <p:spPr bwMode="auto">
          <a:xfrm>
            <a:off x="120650" y="1625018"/>
            <a:ext cx="587564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Phân đoạn quan hệ PROJ</a:t>
            </a:r>
          </a:p>
        </p:txBody>
      </p:sp>
      <p:sp>
        <p:nvSpPr>
          <p:cNvPr id="2" name="Rectangle 1"/>
          <p:cNvSpPr/>
          <p:nvPr/>
        </p:nvSpPr>
        <p:spPr>
          <a:xfrm>
            <a:off x="244926" y="3128799"/>
            <a:ext cx="4572000" cy="1255728"/>
          </a:xfrm>
          <a:prstGeom prst="rect">
            <a:avLst/>
          </a:prstGeom>
        </p:spPr>
        <p:txBody>
          <a:bodyPr>
            <a:spAutoFit/>
          </a:bodyPr>
          <a:lstStyle/>
          <a:p>
            <a:pPr marL="1109663" lvl="2" indent="-342900" eaLnBrk="1" hangingPunct="1">
              <a:lnSpc>
                <a:spcPct val="105000"/>
              </a:lnSpc>
              <a:spcBef>
                <a:spcPts val="0"/>
              </a:spcBef>
              <a:spcAft>
                <a:spcPts val="0"/>
              </a:spcAft>
              <a:buClr>
                <a:srgbClr val="E66C7D"/>
              </a:buClr>
              <a:buFont typeface="Times New Roman" panose="02020603050405020304" pitchFamily="18" charset="0"/>
              <a:buChar char="−"/>
            </a:pPr>
            <a:r>
              <a:rPr lang="en-US" sz="2400" smtClean="0">
                <a:solidFill>
                  <a:srgbClr val="000099"/>
                </a:solidFill>
                <a:latin typeface="Corbel"/>
              </a:rPr>
              <a:t>p1 </a:t>
            </a:r>
            <a:r>
              <a:rPr lang="en-US" sz="2400">
                <a:solidFill>
                  <a:srgbClr val="000099"/>
                </a:solidFill>
                <a:latin typeface="Corbel"/>
              </a:rPr>
              <a:t>: LOC = “Montreal”</a:t>
            </a:r>
          </a:p>
          <a:p>
            <a:pPr marL="1109663" lvl="2" indent="-342900" eaLnBrk="1" hangingPunct="1">
              <a:lnSpc>
                <a:spcPct val="105000"/>
              </a:lnSpc>
              <a:spcBef>
                <a:spcPts val="0"/>
              </a:spcBef>
              <a:spcAft>
                <a:spcPts val="0"/>
              </a:spcAft>
              <a:buClr>
                <a:srgbClr val="E66C7D"/>
              </a:buClr>
              <a:buFont typeface="Times New Roman" panose="02020603050405020304" pitchFamily="18" charset="0"/>
              <a:buChar char="−"/>
            </a:pPr>
            <a:r>
              <a:rPr lang="en-US" sz="2400">
                <a:solidFill>
                  <a:srgbClr val="000099"/>
                </a:solidFill>
                <a:latin typeface="Corbel"/>
              </a:rPr>
              <a:t>p2 : LOC = “New York”</a:t>
            </a:r>
          </a:p>
          <a:p>
            <a:pPr marL="1109663" lvl="2" indent="-342900" eaLnBrk="1" hangingPunct="1">
              <a:lnSpc>
                <a:spcPct val="105000"/>
              </a:lnSpc>
              <a:spcBef>
                <a:spcPts val="0"/>
              </a:spcBef>
              <a:spcAft>
                <a:spcPts val="0"/>
              </a:spcAft>
              <a:buClr>
                <a:srgbClr val="E66C7D"/>
              </a:buClr>
              <a:buFont typeface="Times New Roman" panose="02020603050405020304" pitchFamily="18" charset="0"/>
              <a:buChar char="−"/>
            </a:pPr>
            <a:r>
              <a:rPr lang="en-US" sz="2400">
                <a:solidFill>
                  <a:srgbClr val="000099"/>
                </a:solidFill>
                <a:latin typeface="Corbel"/>
              </a:rPr>
              <a:t>p3 : LOC = “Paris</a:t>
            </a:r>
            <a:r>
              <a:rPr lang="en-US" sz="2400" smtClean="0">
                <a:solidFill>
                  <a:srgbClr val="000099"/>
                </a:solidFill>
                <a:latin typeface="Corbel"/>
              </a:rPr>
              <a:t>”</a:t>
            </a:r>
            <a:endParaRPr lang="en-US" sz="2400">
              <a:solidFill>
                <a:srgbClr val="000099"/>
              </a:solidFill>
              <a:latin typeface="Corbel"/>
            </a:endParaRPr>
          </a:p>
        </p:txBody>
      </p:sp>
      <p:sp>
        <p:nvSpPr>
          <p:cNvPr id="3" name="TextBox 2"/>
          <p:cNvSpPr txBox="1"/>
          <p:nvPr/>
        </p:nvSpPr>
        <p:spPr>
          <a:xfrm>
            <a:off x="514188" y="2154539"/>
            <a:ext cx="4033476" cy="461665"/>
          </a:xfrm>
          <a:prstGeom prst="rect">
            <a:avLst/>
          </a:prstGeom>
          <a:noFill/>
        </p:spPr>
        <p:txBody>
          <a:bodyPr wrap="none" rtlCol="0">
            <a:spAutoFit/>
          </a:bodyPr>
          <a:lstStyle/>
          <a:p>
            <a:pPr marL="342900" lvl="1" indent="-342900">
              <a:buFont typeface="Courier New" panose="02070309020205020404" pitchFamily="49" charset="0"/>
              <a:buChar char="o"/>
            </a:pPr>
            <a:r>
              <a:rPr lang="en-US" sz="2400" b="1">
                <a:solidFill>
                  <a:schemeClr val="tx1"/>
                </a:solidFill>
                <a:latin typeface="Courier New" panose="02070309020205020404" pitchFamily="49" charset="0"/>
                <a:cs typeface="Courier New" panose="02070309020205020404" pitchFamily="49" charset="0"/>
              </a:rPr>
              <a:t>Các vị từ đơn giản</a:t>
            </a:r>
            <a:r>
              <a:rPr lang="en-US" sz="2400" smtClean="0">
                <a:solidFill>
                  <a:schemeClr val="tx1"/>
                </a:solidFill>
                <a:latin typeface="Courier New" panose="02070309020205020404" pitchFamily="49" charset="0"/>
                <a:cs typeface="Courier New" panose="02070309020205020404" pitchFamily="49" charset="0"/>
              </a:rPr>
              <a:t>:</a:t>
            </a:r>
            <a:endParaRPr lang="en-US" sz="2400">
              <a:solidFill>
                <a:schemeClr val="tx1"/>
              </a:solidFill>
              <a:latin typeface="Courier New" panose="02070309020205020404" pitchFamily="49" charset="0"/>
              <a:cs typeface="Courier New" panose="02070309020205020404" pitchFamily="49" charset="0"/>
            </a:endParaRPr>
          </a:p>
        </p:txBody>
      </p:sp>
      <p:sp>
        <p:nvSpPr>
          <p:cNvPr id="13" name="TextBox 12"/>
          <p:cNvSpPr txBox="1"/>
          <p:nvPr/>
        </p:nvSpPr>
        <p:spPr>
          <a:xfrm>
            <a:off x="531973" y="2641669"/>
            <a:ext cx="2813591" cy="461665"/>
          </a:xfrm>
          <a:prstGeom prst="rect">
            <a:avLst/>
          </a:prstGeom>
          <a:noFill/>
        </p:spPr>
        <p:txBody>
          <a:bodyPr wrap="none" rtlCol="0">
            <a:spAutoFit/>
          </a:bodyPr>
          <a:lstStyle/>
          <a:p>
            <a:pPr marL="342900" lvl="1" indent="-342900">
              <a:buFont typeface="Arial" panose="020B0604020202020204" pitchFamily="34" charset="0"/>
              <a:buChar char="•"/>
            </a:pPr>
            <a:r>
              <a:rPr lang="en-US" sz="2400" b="1" i="1" smtClean="0">
                <a:solidFill>
                  <a:schemeClr val="tx1"/>
                </a:solidFill>
                <a:cs typeface="Times New Roman" panose="02020603050405020304" pitchFamily="18" charset="0"/>
              </a:rPr>
              <a:t>Với ứng dụng (1) </a:t>
            </a:r>
            <a:endParaRPr lang="en-US" sz="2400" i="1">
              <a:solidFill>
                <a:schemeClr val="tx1"/>
              </a:solidFill>
              <a:cs typeface="Times New Roman" panose="02020603050405020304" pitchFamily="18" charset="0"/>
            </a:endParaRPr>
          </a:p>
        </p:txBody>
      </p:sp>
      <p:sp>
        <p:nvSpPr>
          <p:cNvPr id="14" name="Rectangle 13"/>
          <p:cNvSpPr/>
          <p:nvPr/>
        </p:nvSpPr>
        <p:spPr>
          <a:xfrm>
            <a:off x="264365" y="4897122"/>
            <a:ext cx="4572000" cy="867930"/>
          </a:xfrm>
          <a:prstGeom prst="rect">
            <a:avLst/>
          </a:prstGeom>
        </p:spPr>
        <p:txBody>
          <a:bodyPr>
            <a:spAutoFit/>
          </a:bodyPr>
          <a:lstStyle/>
          <a:p>
            <a:pPr marL="1109663" lvl="2" indent="-342900" eaLnBrk="1" hangingPunct="1">
              <a:lnSpc>
                <a:spcPct val="105000"/>
              </a:lnSpc>
              <a:spcBef>
                <a:spcPts val="0"/>
              </a:spcBef>
              <a:spcAft>
                <a:spcPts val="0"/>
              </a:spcAft>
              <a:buClr>
                <a:srgbClr val="E66C7D"/>
              </a:buClr>
              <a:buFont typeface="Times New Roman" panose="02020603050405020304" pitchFamily="18" charset="0"/>
              <a:buChar char="−"/>
            </a:pPr>
            <a:r>
              <a:rPr lang="en-US" sz="2400" smtClean="0">
                <a:solidFill>
                  <a:srgbClr val="000099"/>
                </a:solidFill>
                <a:latin typeface="Corbel"/>
              </a:rPr>
              <a:t>p4 </a:t>
            </a:r>
            <a:r>
              <a:rPr lang="en-US" sz="2400">
                <a:solidFill>
                  <a:srgbClr val="000099"/>
                </a:solidFill>
                <a:latin typeface="Corbel"/>
              </a:rPr>
              <a:t>: BUDGET ≤ 200000</a:t>
            </a:r>
          </a:p>
          <a:p>
            <a:pPr marL="1109663" lvl="2" indent="-342900" eaLnBrk="1" hangingPunct="1">
              <a:lnSpc>
                <a:spcPct val="105000"/>
              </a:lnSpc>
              <a:spcBef>
                <a:spcPts val="0"/>
              </a:spcBef>
              <a:spcAft>
                <a:spcPts val="0"/>
              </a:spcAft>
              <a:buClr>
                <a:srgbClr val="E66C7D"/>
              </a:buClr>
              <a:buFont typeface="Times New Roman" panose="02020603050405020304" pitchFamily="18" charset="0"/>
              <a:buChar char="−"/>
            </a:pPr>
            <a:r>
              <a:rPr lang="en-US" sz="2400">
                <a:solidFill>
                  <a:srgbClr val="000099"/>
                </a:solidFill>
                <a:latin typeface="Corbel"/>
              </a:rPr>
              <a:t>p5 : BUDGET &gt; 200000</a:t>
            </a:r>
            <a:endParaRPr lang="en-US" sz="2400" dirty="0">
              <a:solidFill>
                <a:srgbClr val="000099"/>
              </a:solidFill>
              <a:latin typeface="Corbel"/>
            </a:endParaRPr>
          </a:p>
        </p:txBody>
      </p:sp>
      <p:sp>
        <p:nvSpPr>
          <p:cNvPr id="15" name="TextBox 14"/>
          <p:cNvSpPr txBox="1"/>
          <p:nvPr/>
        </p:nvSpPr>
        <p:spPr>
          <a:xfrm>
            <a:off x="551412" y="4409992"/>
            <a:ext cx="2813591" cy="461665"/>
          </a:xfrm>
          <a:prstGeom prst="rect">
            <a:avLst/>
          </a:prstGeom>
          <a:noFill/>
        </p:spPr>
        <p:txBody>
          <a:bodyPr wrap="none" rtlCol="0">
            <a:spAutoFit/>
          </a:bodyPr>
          <a:lstStyle/>
          <a:p>
            <a:pPr marL="342900" lvl="1" indent="-342900">
              <a:buFont typeface="Arial" panose="020B0604020202020204" pitchFamily="34" charset="0"/>
              <a:buChar char="•"/>
            </a:pPr>
            <a:r>
              <a:rPr lang="en-US" sz="2400" b="1" i="1" smtClean="0">
                <a:solidFill>
                  <a:schemeClr val="tx1"/>
                </a:solidFill>
                <a:cs typeface="Times New Roman" panose="02020603050405020304" pitchFamily="18" charset="0"/>
              </a:rPr>
              <a:t>Với ứng dụng (2) </a:t>
            </a:r>
            <a:endParaRPr lang="en-US" sz="2400" i="1">
              <a:solidFill>
                <a:schemeClr val="tx1"/>
              </a:solidFill>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926032" y="1887678"/>
            <a:ext cx="4000500" cy="3009443"/>
          </a:xfrm>
          <a:prstGeom prst="rect">
            <a:avLst/>
          </a:prstGeom>
        </p:spPr>
      </p:pic>
      <p:sp>
        <p:nvSpPr>
          <p:cNvPr id="5" name="TextBox 4"/>
          <p:cNvSpPr txBox="1"/>
          <p:nvPr/>
        </p:nvSpPr>
        <p:spPr>
          <a:xfrm>
            <a:off x="5364088" y="5503442"/>
            <a:ext cx="3456384" cy="523220"/>
          </a:xfrm>
          <a:prstGeom prst="rect">
            <a:avLst/>
          </a:prstGeom>
          <a:noFill/>
          <a:ln>
            <a:solidFill>
              <a:schemeClr val="tx1"/>
            </a:solidFill>
            <a:prstDash val="lgDashDot"/>
          </a:ln>
        </p:spPr>
        <p:txBody>
          <a:bodyPr wrap="square" rtlCol="0">
            <a:spAutoFit/>
          </a:bodyPr>
          <a:lstStyle/>
          <a:p>
            <a:r>
              <a:rPr lang="en-US" sz="2800" b="1" smtClean="0">
                <a:solidFill>
                  <a:srgbClr val="000099"/>
                </a:solidFill>
              </a:rPr>
              <a:t>Pr  = {p</a:t>
            </a:r>
            <a:r>
              <a:rPr lang="en-US" sz="2800" b="1" baseline="-25000" smtClean="0">
                <a:solidFill>
                  <a:srgbClr val="000099"/>
                </a:solidFill>
              </a:rPr>
              <a:t>1</a:t>
            </a:r>
            <a:r>
              <a:rPr lang="en-US" sz="2800" b="1" smtClean="0">
                <a:solidFill>
                  <a:srgbClr val="000099"/>
                </a:solidFill>
              </a:rPr>
              <a:t>,p</a:t>
            </a:r>
            <a:r>
              <a:rPr lang="en-US" sz="2800" b="1" baseline="-25000" smtClean="0">
                <a:solidFill>
                  <a:srgbClr val="000099"/>
                </a:solidFill>
              </a:rPr>
              <a:t>2</a:t>
            </a:r>
            <a:r>
              <a:rPr lang="en-US" sz="2800" b="1" smtClean="0">
                <a:solidFill>
                  <a:srgbClr val="000099"/>
                </a:solidFill>
              </a:rPr>
              <a:t>,p</a:t>
            </a:r>
            <a:r>
              <a:rPr lang="en-US" sz="2800" b="1" baseline="-25000" smtClean="0">
                <a:solidFill>
                  <a:srgbClr val="000099"/>
                </a:solidFill>
              </a:rPr>
              <a:t>3</a:t>
            </a:r>
            <a:r>
              <a:rPr lang="en-US" sz="2800" b="1" smtClean="0">
                <a:solidFill>
                  <a:srgbClr val="000099"/>
                </a:solidFill>
              </a:rPr>
              <a:t>,p</a:t>
            </a:r>
            <a:r>
              <a:rPr lang="en-US" sz="2800" b="1" baseline="-25000" smtClean="0">
                <a:solidFill>
                  <a:srgbClr val="000099"/>
                </a:solidFill>
              </a:rPr>
              <a:t>4</a:t>
            </a:r>
            <a:r>
              <a:rPr lang="en-US" sz="2800" b="1" smtClean="0">
                <a:solidFill>
                  <a:srgbClr val="000099"/>
                </a:solidFill>
              </a:rPr>
              <a:t>,p</a:t>
            </a:r>
            <a:r>
              <a:rPr lang="en-US" sz="2800" b="1" baseline="-25000" smtClean="0">
                <a:solidFill>
                  <a:srgbClr val="000099"/>
                </a:solidFill>
              </a:rPr>
              <a:t>5</a:t>
            </a:r>
            <a:r>
              <a:rPr lang="en-US" sz="2800" b="1" smtClean="0">
                <a:solidFill>
                  <a:srgbClr val="000099"/>
                </a:solidFill>
              </a:rPr>
              <a:t>}</a:t>
            </a:r>
            <a:endParaRPr lang="en-US" sz="2800" b="1">
              <a:solidFill>
                <a:srgbClr val="000099"/>
              </a:solidFill>
            </a:endParaRPr>
          </a:p>
        </p:txBody>
      </p:sp>
      <p:sp>
        <p:nvSpPr>
          <p:cNvPr id="7" name="Right Arrow 6"/>
          <p:cNvSpPr/>
          <p:nvPr/>
        </p:nvSpPr>
        <p:spPr>
          <a:xfrm>
            <a:off x="4547664" y="5765052"/>
            <a:ext cx="600400" cy="139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37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5"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42772" y="1199443"/>
            <a:ext cx="8753382" cy="400110"/>
          </a:xfrm>
          <a:prstGeom prst="rect">
            <a:avLst/>
          </a:prstGeom>
          <a:noFill/>
          <a:effectLst/>
        </p:spPr>
        <p:txBody>
          <a:bodyPr wrap="square" rtlCol="0">
            <a:spAutoFit/>
          </a:bodyPr>
          <a:lstStyle/>
          <a:p>
            <a:pPr marL="457200" indent="-457200">
              <a:buFont typeface="Wingdings" panose="05000000000000000000" pitchFamily="2" charset="2"/>
              <a:buChar char="§"/>
            </a:pPr>
            <a:r>
              <a:rPr lang="en-US" b="1" i="1" smtClean="0">
                <a:solidFill>
                  <a:schemeClr val="tx1"/>
                </a:solidFill>
                <a:cs typeface="Times New Roman" panose="02020603050405020304" pitchFamily="18" charset="0"/>
              </a:rPr>
              <a:t>Ví dụ </a:t>
            </a:r>
            <a:r>
              <a:rPr lang="en-US" i="1" smtClean="0">
                <a:solidFill>
                  <a:schemeClr val="tx1"/>
                </a:solidFill>
              </a:rPr>
              <a:t>PHF</a:t>
            </a:r>
            <a:r>
              <a:rPr lang="en-US" i="1" smtClean="0">
                <a:solidFill>
                  <a:schemeClr val="tx1"/>
                </a:solidFill>
                <a:cs typeface="Times New Roman" panose="02020603050405020304" pitchFamily="18" charset="0"/>
              </a:rPr>
              <a:t> </a:t>
            </a:r>
            <a:endParaRPr lang="en-US" i="1">
              <a:solidFill>
                <a:schemeClr val="tx1"/>
              </a:solidFill>
              <a:cs typeface="Times New Roman" panose="02020603050405020304" pitchFamily="18" charset="0"/>
            </a:endParaRPr>
          </a:p>
        </p:txBody>
      </p:sp>
      <p:sp>
        <p:nvSpPr>
          <p:cNvPr id="6" name="Rectangle 2"/>
          <p:cNvSpPr txBox="1">
            <a:spLocks noChangeArrowheads="1"/>
          </p:cNvSpPr>
          <p:nvPr/>
        </p:nvSpPr>
        <p:spPr bwMode="auto">
          <a:xfrm>
            <a:off x="120650" y="1625018"/>
            <a:ext cx="587564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Phân đoạn quan hệ PROJ</a:t>
            </a:r>
          </a:p>
        </p:txBody>
      </p:sp>
      <p:sp>
        <p:nvSpPr>
          <p:cNvPr id="2" name="Rectangle 1"/>
          <p:cNvSpPr/>
          <p:nvPr/>
        </p:nvSpPr>
        <p:spPr>
          <a:xfrm>
            <a:off x="616714" y="2584865"/>
            <a:ext cx="3091190" cy="1631216"/>
          </a:xfrm>
          <a:prstGeom prst="rect">
            <a:avLst/>
          </a:prstGeom>
          <a:ln w="3175">
            <a:solidFill>
              <a:schemeClr val="tx1"/>
            </a:solidFill>
          </a:ln>
        </p:spPr>
        <p:txBody>
          <a:bodyPr wrap="square">
            <a:spAutoFit/>
          </a:bodyPr>
          <a:lstStyle/>
          <a:p>
            <a:pPr marL="91440" lvl="2" eaLnBrk="1" hangingPunct="1">
              <a:spcBef>
                <a:spcPts val="0"/>
              </a:spcBef>
              <a:spcAft>
                <a:spcPts val="0"/>
              </a:spcAft>
              <a:buClr>
                <a:srgbClr val="E66C7D"/>
              </a:buClr>
              <a:buFont typeface="Times New Roman" panose="02020603050405020304" pitchFamily="18" charset="0"/>
              <a:buChar char="−"/>
            </a:pPr>
            <a:r>
              <a:rPr lang="en-US" smtClean="0">
                <a:solidFill>
                  <a:srgbClr val="000099"/>
                </a:solidFill>
                <a:latin typeface="Corbel"/>
              </a:rPr>
              <a:t>p1 </a:t>
            </a:r>
            <a:r>
              <a:rPr lang="en-US">
                <a:solidFill>
                  <a:srgbClr val="000099"/>
                </a:solidFill>
                <a:latin typeface="Corbel"/>
              </a:rPr>
              <a:t>: LOC = “Montreal”</a:t>
            </a:r>
          </a:p>
          <a:p>
            <a:pPr marL="91440" lvl="2" eaLnBrk="1" hangingPunct="1">
              <a:spcBef>
                <a:spcPts val="0"/>
              </a:spcBef>
              <a:spcAft>
                <a:spcPts val="0"/>
              </a:spcAft>
              <a:buClr>
                <a:srgbClr val="E66C7D"/>
              </a:buClr>
              <a:buFont typeface="Times New Roman" panose="02020603050405020304" pitchFamily="18" charset="0"/>
              <a:buChar char="−"/>
            </a:pPr>
            <a:r>
              <a:rPr lang="en-US">
                <a:solidFill>
                  <a:srgbClr val="000099"/>
                </a:solidFill>
                <a:latin typeface="Corbel"/>
              </a:rPr>
              <a:t>p2 : LOC = “New York”</a:t>
            </a:r>
          </a:p>
          <a:p>
            <a:pPr marL="91440" lvl="2" eaLnBrk="1" hangingPunct="1">
              <a:spcBef>
                <a:spcPts val="0"/>
              </a:spcBef>
              <a:spcAft>
                <a:spcPts val="0"/>
              </a:spcAft>
              <a:buClr>
                <a:srgbClr val="E66C7D"/>
              </a:buClr>
              <a:buFont typeface="Times New Roman" panose="02020603050405020304" pitchFamily="18" charset="0"/>
              <a:buChar char="−"/>
            </a:pPr>
            <a:r>
              <a:rPr lang="en-US">
                <a:solidFill>
                  <a:srgbClr val="000099"/>
                </a:solidFill>
                <a:latin typeface="Corbel"/>
              </a:rPr>
              <a:t>p3 : LOC = “Paris</a:t>
            </a:r>
            <a:r>
              <a:rPr lang="en-US" smtClean="0">
                <a:solidFill>
                  <a:srgbClr val="000099"/>
                </a:solidFill>
                <a:latin typeface="Corbel"/>
              </a:rPr>
              <a:t>”</a:t>
            </a:r>
          </a:p>
          <a:p>
            <a:pPr marL="91440" lvl="2" eaLnBrk="1" hangingPunct="1">
              <a:spcBef>
                <a:spcPts val="0"/>
              </a:spcBef>
              <a:spcAft>
                <a:spcPts val="0"/>
              </a:spcAft>
              <a:buClr>
                <a:srgbClr val="E66C7D"/>
              </a:buClr>
              <a:buFont typeface="Times New Roman" panose="02020603050405020304" pitchFamily="18" charset="0"/>
              <a:buChar char="−"/>
            </a:pPr>
            <a:r>
              <a:rPr lang="en-US">
                <a:solidFill>
                  <a:srgbClr val="000099"/>
                </a:solidFill>
                <a:latin typeface="Corbel"/>
              </a:rPr>
              <a:t>p4 : BUDGET ≤ 200000</a:t>
            </a:r>
          </a:p>
          <a:p>
            <a:pPr marL="91440" lvl="2" eaLnBrk="1" hangingPunct="1">
              <a:spcBef>
                <a:spcPts val="0"/>
              </a:spcBef>
              <a:spcAft>
                <a:spcPts val="0"/>
              </a:spcAft>
              <a:buClr>
                <a:srgbClr val="E66C7D"/>
              </a:buClr>
              <a:buFont typeface="Times New Roman" panose="02020603050405020304" pitchFamily="18" charset="0"/>
              <a:buChar char="−"/>
            </a:pPr>
            <a:r>
              <a:rPr lang="en-US">
                <a:solidFill>
                  <a:srgbClr val="000099"/>
                </a:solidFill>
                <a:latin typeface="Corbel"/>
              </a:rPr>
              <a:t>p5 : BUDGET &gt; </a:t>
            </a:r>
            <a:r>
              <a:rPr lang="en-US" smtClean="0">
                <a:solidFill>
                  <a:srgbClr val="000099"/>
                </a:solidFill>
                <a:latin typeface="Corbel"/>
              </a:rPr>
              <a:t>200000</a:t>
            </a:r>
            <a:endParaRPr lang="en-US">
              <a:solidFill>
                <a:srgbClr val="000099"/>
              </a:solidFill>
              <a:latin typeface="Corbel"/>
            </a:endParaRPr>
          </a:p>
        </p:txBody>
      </p:sp>
      <p:sp>
        <p:nvSpPr>
          <p:cNvPr id="8" name="TextBox 7"/>
          <p:cNvSpPr txBox="1"/>
          <p:nvPr/>
        </p:nvSpPr>
        <p:spPr>
          <a:xfrm>
            <a:off x="616714" y="2060630"/>
            <a:ext cx="1798890" cy="400110"/>
          </a:xfrm>
          <a:prstGeom prst="rect">
            <a:avLst/>
          </a:prstGeom>
          <a:noFill/>
        </p:spPr>
        <p:txBody>
          <a:bodyPr wrap="none" rtlCol="0">
            <a:spAutoFit/>
          </a:bodyPr>
          <a:lstStyle/>
          <a:p>
            <a:r>
              <a:rPr lang="en-US" b="1" i="1" smtClean="0">
                <a:solidFill>
                  <a:srgbClr val="000099"/>
                </a:solidFill>
              </a:rPr>
              <a:t>Với các  vị từ : </a:t>
            </a:r>
            <a:endParaRPr lang="en-US" b="1" i="1">
              <a:solidFill>
                <a:srgbClr val="000099"/>
              </a:solidFill>
            </a:endParaRPr>
          </a:p>
        </p:txBody>
      </p:sp>
      <p:sp>
        <p:nvSpPr>
          <p:cNvPr id="9" name="Right Arrow 8"/>
          <p:cNvSpPr/>
          <p:nvPr/>
        </p:nvSpPr>
        <p:spPr>
          <a:xfrm>
            <a:off x="4509047" y="3011162"/>
            <a:ext cx="432048"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228184" y="2094852"/>
            <a:ext cx="2333625" cy="2552700"/>
          </a:xfrm>
          <a:prstGeom prst="rect">
            <a:avLst/>
          </a:prstGeom>
        </p:spPr>
      </p:pic>
      <p:sp>
        <p:nvSpPr>
          <p:cNvPr id="16" name="TextBox 15"/>
          <p:cNvSpPr txBox="1"/>
          <p:nvPr/>
        </p:nvSpPr>
        <p:spPr>
          <a:xfrm>
            <a:off x="5226176" y="3011162"/>
            <a:ext cx="772969" cy="707886"/>
          </a:xfrm>
          <a:prstGeom prst="rect">
            <a:avLst/>
          </a:prstGeom>
          <a:noFill/>
        </p:spPr>
        <p:txBody>
          <a:bodyPr wrap="none" rtlCol="0">
            <a:spAutoFit/>
          </a:bodyPr>
          <a:lstStyle/>
          <a:p>
            <a:r>
              <a:rPr lang="en-US" sz="4000" smtClean="0">
                <a:solidFill>
                  <a:srgbClr val="000099"/>
                </a:solidFill>
              </a:rPr>
              <a:t>I =</a:t>
            </a:r>
            <a:endParaRPr lang="en-US" sz="4000">
              <a:solidFill>
                <a:srgbClr val="000099"/>
              </a:solidFill>
            </a:endParaRPr>
          </a:p>
        </p:txBody>
      </p:sp>
    </p:spTree>
    <p:extLst>
      <p:ext uri="{BB962C8B-B14F-4D97-AF65-F5344CB8AC3E}">
        <p14:creationId xmlns:p14="http://schemas.microsoft.com/office/powerpoint/2010/main" val="602240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42772" y="1199443"/>
            <a:ext cx="8753382" cy="400110"/>
          </a:xfrm>
          <a:prstGeom prst="rect">
            <a:avLst/>
          </a:prstGeom>
          <a:noFill/>
          <a:effectLst/>
        </p:spPr>
        <p:txBody>
          <a:bodyPr wrap="square" rtlCol="0">
            <a:spAutoFit/>
          </a:bodyPr>
          <a:lstStyle/>
          <a:p>
            <a:pPr marL="457200" indent="-457200">
              <a:buFont typeface="Wingdings" panose="05000000000000000000" pitchFamily="2" charset="2"/>
              <a:buChar char="§"/>
            </a:pPr>
            <a:r>
              <a:rPr lang="en-US" b="1" i="1" smtClean="0">
                <a:solidFill>
                  <a:schemeClr val="tx1"/>
                </a:solidFill>
                <a:cs typeface="Times New Roman" panose="02020603050405020304" pitchFamily="18" charset="0"/>
              </a:rPr>
              <a:t>Ví dụ </a:t>
            </a:r>
            <a:r>
              <a:rPr lang="en-US" i="1" smtClean="0">
                <a:solidFill>
                  <a:schemeClr val="tx1"/>
                </a:solidFill>
              </a:rPr>
              <a:t>PHF</a:t>
            </a:r>
            <a:r>
              <a:rPr lang="en-US" i="1" smtClean="0">
                <a:solidFill>
                  <a:schemeClr val="tx1"/>
                </a:solidFill>
                <a:cs typeface="Times New Roman" panose="02020603050405020304" pitchFamily="18" charset="0"/>
              </a:rPr>
              <a:t> </a:t>
            </a:r>
            <a:endParaRPr lang="en-US" i="1">
              <a:solidFill>
                <a:schemeClr val="tx1"/>
              </a:solidFill>
              <a:cs typeface="Times New Roman" panose="02020603050405020304" pitchFamily="18" charset="0"/>
            </a:endParaRPr>
          </a:p>
        </p:txBody>
      </p:sp>
      <p:sp>
        <p:nvSpPr>
          <p:cNvPr id="6" name="Rectangle 2"/>
          <p:cNvSpPr txBox="1">
            <a:spLocks noChangeArrowheads="1"/>
          </p:cNvSpPr>
          <p:nvPr/>
        </p:nvSpPr>
        <p:spPr bwMode="auto">
          <a:xfrm>
            <a:off x="120650" y="1625018"/>
            <a:ext cx="587564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Phân đoạn quan hệ PROJ</a:t>
            </a:r>
          </a:p>
        </p:txBody>
      </p:sp>
      <p:sp>
        <p:nvSpPr>
          <p:cNvPr id="3" name="TextBox 2"/>
          <p:cNvSpPr txBox="1"/>
          <p:nvPr/>
        </p:nvSpPr>
        <p:spPr>
          <a:xfrm>
            <a:off x="611560" y="3024063"/>
            <a:ext cx="3480440" cy="461665"/>
          </a:xfrm>
          <a:prstGeom prst="rect">
            <a:avLst/>
          </a:prstGeom>
          <a:noFill/>
        </p:spPr>
        <p:txBody>
          <a:bodyPr wrap="none" rtlCol="0">
            <a:spAutoFit/>
          </a:bodyPr>
          <a:lstStyle/>
          <a:p>
            <a:pPr marL="342900" lvl="1" indent="-342900">
              <a:buFont typeface="Courier New" panose="02070309020205020404" pitchFamily="49" charset="0"/>
              <a:buChar char="o"/>
            </a:pPr>
            <a:r>
              <a:rPr lang="en-US" sz="2400" b="1" smtClean="0">
                <a:solidFill>
                  <a:schemeClr val="tx1"/>
                </a:solidFill>
                <a:latin typeface="Courier New" panose="02070309020205020404" pitchFamily="49" charset="0"/>
                <a:cs typeface="Courier New" panose="02070309020205020404" pitchFamily="49" charset="0"/>
              </a:rPr>
              <a:t>Áp dụng COM_MIN</a:t>
            </a:r>
            <a:r>
              <a:rPr lang="en-US" sz="2400" smtClean="0">
                <a:solidFill>
                  <a:schemeClr val="tx1"/>
                </a:solidFill>
                <a:latin typeface="Courier New" panose="02070309020205020404" pitchFamily="49" charset="0"/>
                <a:cs typeface="Courier New" panose="02070309020205020404" pitchFamily="49" charset="0"/>
              </a:rPr>
              <a:t>:</a:t>
            </a:r>
            <a:endParaRPr lang="en-US" sz="2400">
              <a:solidFill>
                <a:schemeClr val="tx1"/>
              </a:solidFill>
              <a:latin typeface="Courier New" panose="02070309020205020404" pitchFamily="49" charset="0"/>
              <a:cs typeface="Courier New" panose="02070309020205020404" pitchFamily="49" charset="0"/>
            </a:endParaRPr>
          </a:p>
        </p:txBody>
      </p:sp>
      <p:sp>
        <p:nvSpPr>
          <p:cNvPr id="8" name="TextBox 7"/>
          <p:cNvSpPr txBox="1"/>
          <p:nvPr/>
        </p:nvSpPr>
        <p:spPr>
          <a:xfrm>
            <a:off x="5436096" y="2303983"/>
            <a:ext cx="412292" cy="400110"/>
          </a:xfrm>
          <a:prstGeom prst="rect">
            <a:avLst/>
          </a:prstGeom>
          <a:noFill/>
        </p:spPr>
        <p:txBody>
          <a:bodyPr wrap="none" rtlCol="0">
            <a:spAutoFit/>
          </a:bodyPr>
          <a:lstStyle/>
          <a:p>
            <a:r>
              <a:rPr lang="en-US" smtClean="0"/>
              <a:t>Pr</a:t>
            </a:r>
            <a:endParaRPr lang="en-US"/>
          </a:p>
        </p:txBody>
      </p:sp>
      <p:sp>
        <p:nvSpPr>
          <p:cNvPr id="16" name="TextBox 15"/>
          <p:cNvSpPr txBox="1"/>
          <p:nvPr/>
        </p:nvSpPr>
        <p:spPr>
          <a:xfrm>
            <a:off x="827584" y="2242428"/>
            <a:ext cx="3456384" cy="523220"/>
          </a:xfrm>
          <a:prstGeom prst="rect">
            <a:avLst/>
          </a:prstGeom>
          <a:noFill/>
          <a:ln>
            <a:solidFill>
              <a:schemeClr val="tx1"/>
            </a:solidFill>
            <a:prstDash val="lgDashDot"/>
          </a:ln>
        </p:spPr>
        <p:txBody>
          <a:bodyPr wrap="square" rtlCol="0">
            <a:spAutoFit/>
          </a:bodyPr>
          <a:lstStyle/>
          <a:p>
            <a:r>
              <a:rPr lang="en-US" sz="2800" b="1" smtClean="0">
                <a:solidFill>
                  <a:srgbClr val="000099"/>
                </a:solidFill>
              </a:rPr>
              <a:t>Pr  = {p</a:t>
            </a:r>
            <a:r>
              <a:rPr lang="en-US" sz="2800" b="1" baseline="-25000" smtClean="0">
                <a:solidFill>
                  <a:srgbClr val="000099"/>
                </a:solidFill>
              </a:rPr>
              <a:t>1</a:t>
            </a:r>
            <a:r>
              <a:rPr lang="en-US" sz="2800" b="1" smtClean="0">
                <a:solidFill>
                  <a:srgbClr val="000099"/>
                </a:solidFill>
              </a:rPr>
              <a:t>,p</a:t>
            </a:r>
            <a:r>
              <a:rPr lang="en-US" sz="2800" b="1" baseline="-25000" smtClean="0">
                <a:solidFill>
                  <a:srgbClr val="000099"/>
                </a:solidFill>
              </a:rPr>
              <a:t>2</a:t>
            </a:r>
            <a:r>
              <a:rPr lang="en-US" sz="2800" b="1" smtClean="0">
                <a:solidFill>
                  <a:srgbClr val="000099"/>
                </a:solidFill>
              </a:rPr>
              <a:t>,p</a:t>
            </a:r>
            <a:r>
              <a:rPr lang="en-US" sz="2800" b="1" baseline="-25000" smtClean="0">
                <a:solidFill>
                  <a:srgbClr val="000099"/>
                </a:solidFill>
              </a:rPr>
              <a:t>3</a:t>
            </a:r>
            <a:r>
              <a:rPr lang="en-US" sz="2800" b="1" smtClean="0">
                <a:solidFill>
                  <a:srgbClr val="000099"/>
                </a:solidFill>
              </a:rPr>
              <a:t>,p</a:t>
            </a:r>
            <a:r>
              <a:rPr lang="en-US" sz="2800" b="1" baseline="-25000" smtClean="0">
                <a:solidFill>
                  <a:srgbClr val="000099"/>
                </a:solidFill>
              </a:rPr>
              <a:t>4</a:t>
            </a:r>
            <a:r>
              <a:rPr lang="en-US" sz="2800" b="1" smtClean="0">
                <a:solidFill>
                  <a:srgbClr val="000099"/>
                </a:solidFill>
              </a:rPr>
              <a:t>,p</a:t>
            </a:r>
            <a:r>
              <a:rPr lang="en-US" sz="2800" b="1" baseline="-25000" smtClean="0">
                <a:solidFill>
                  <a:srgbClr val="000099"/>
                </a:solidFill>
              </a:rPr>
              <a:t>5</a:t>
            </a:r>
            <a:r>
              <a:rPr lang="en-US" sz="2800" b="1" smtClean="0">
                <a:solidFill>
                  <a:srgbClr val="000099"/>
                </a:solidFill>
              </a:rPr>
              <a:t>}</a:t>
            </a:r>
            <a:endParaRPr lang="en-US" sz="2800" b="1">
              <a:solidFill>
                <a:srgbClr val="000099"/>
              </a:solidFill>
            </a:endParaRPr>
          </a:p>
        </p:txBody>
      </p:sp>
      <p:sp>
        <p:nvSpPr>
          <p:cNvPr id="17" name="TextBox 16"/>
          <p:cNvSpPr txBox="1"/>
          <p:nvPr/>
        </p:nvSpPr>
        <p:spPr>
          <a:xfrm>
            <a:off x="827584" y="4376246"/>
            <a:ext cx="3456384" cy="523220"/>
          </a:xfrm>
          <a:prstGeom prst="rect">
            <a:avLst/>
          </a:prstGeom>
          <a:noFill/>
          <a:ln>
            <a:solidFill>
              <a:schemeClr val="tx1"/>
            </a:solidFill>
            <a:prstDash val="lgDashDot"/>
          </a:ln>
        </p:spPr>
        <p:txBody>
          <a:bodyPr wrap="square" rtlCol="0">
            <a:spAutoFit/>
          </a:bodyPr>
          <a:lstStyle/>
          <a:p>
            <a:r>
              <a:rPr lang="en-US" sz="2800" b="1" smtClean="0">
                <a:solidFill>
                  <a:srgbClr val="000099"/>
                </a:solidFill>
              </a:rPr>
              <a:t>Pr’  = {p</a:t>
            </a:r>
            <a:r>
              <a:rPr lang="en-US" sz="2800" b="1" baseline="-25000" smtClean="0">
                <a:solidFill>
                  <a:srgbClr val="000099"/>
                </a:solidFill>
              </a:rPr>
              <a:t>1</a:t>
            </a:r>
            <a:r>
              <a:rPr lang="en-US" sz="2800" b="1" smtClean="0">
                <a:solidFill>
                  <a:srgbClr val="000099"/>
                </a:solidFill>
              </a:rPr>
              <a:t>,p</a:t>
            </a:r>
            <a:r>
              <a:rPr lang="en-US" sz="2800" b="1" baseline="-25000" smtClean="0">
                <a:solidFill>
                  <a:srgbClr val="000099"/>
                </a:solidFill>
              </a:rPr>
              <a:t>2</a:t>
            </a:r>
            <a:r>
              <a:rPr lang="en-US" sz="2800" b="1" smtClean="0">
                <a:solidFill>
                  <a:srgbClr val="000099"/>
                </a:solidFill>
              </a:rPr>
              <a:t>,p</a:t>
            </a:r>
            <a:r>
              <a:rPr lang="en-US" sz="2800" b="1" baseline="-25000" smtClean="0">
                <a:solidFill>
                  <a:srgbClr val="000099"/>
                </a:solidFill>
              </a:rPr>
              <a:t>4</a:t>
            </a:r>
            <a:r>
              <a:rPr lang="en-US" sz="2800" b="1" smtClean="0">
                <a:solidFill>
                  <a:srgbClr val="000099"/>
                </a:solidFill>
              </a:rPr>
              <a:t>}</a:t>
            </a:r>
            <a:endParaRPr lang="en-US" sz="2800" b="1">
              <a:solidFill>
                <a:srgbClr val="000099"/>
              </a:solidFill>
            </a:endParaRPr>
          </a:p>
        </p:txBody>
      </p:sp>
      <p:sp>
        <p:nvSpPr>
          <p:cNvPr id="9" name="Down Arrow 8"/>
          <p:cNvSpPr/>
          <p:nvPr/>
        </p:nvSpPr>
        <p:spPr>
          <a:xfrm>
            <a:off x="2375756" y="3485728"/>
            <a:ext cx="360040" cy="6904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220072" y="2212303"/>
            <a:ext cx="3676082" cy="2246769"/>
          </a:xfrm>
          <a:prstGeom prst="rect">
            <a:avLst/>
          </a:prstGeom>
          <a:solidFill>
            <a:srgbClr val="EEF2F1"/>
          </a:solidFill>
          <a:ln>
            <a:solidFill>
              <a:srgbClr val="66CCFF"/>
            </a:solidFill>
            <a:prstDash val="lgDashDot"/>
          </a:ln>
        </p:spPr>
        <p:txBody>
          <a:bodyPr wrap="square" rtlCol="0">
            <a:spAutoFit/>
          </a:bodyPr>
          <a:lstStyle/>
          <a:p>
            <a:r>
              <a:rPr lang="en-US" sz="2800" smtClean="0">
                <a:solidFill>
                  <a:srgbClr val="000099"/>
                </a:solidFill>
                <a:cs typeface="Times New Roman" panose="02020603050405020304" pitchFamily="18" charset="0"/>
              </a:rPr>
              <a:t>!!</a:t>
            </a:r>
            <a:r>
              <a:rPr lang="en-US" sz="2800" b="1" i="1" smtClean="0">
                <a:solidFill>
                  <a:srgbClr val="000099"/>
                </a:solidFill>
              </a:rPr>
              <a:t>Lưu ý</a:t>
            </a:r>
            <a:r>
              <a:rPr lang="en-US" sz="2800" smtClean="0">
                <a:solidFill>
                  <a:srgbClr val="000099"/>
                </a:solidFill>
              </a:rPr>
              <a:t>: </a:t>
            </a:r>
          </a:p>
          <a:p>
            <a:r>
              <a:rPr lang="en-US" sz="2800" smtClean="0">
                <a:solidFill>
                  <a:srgbClr val="000099"/>
                </a:solidFill>
              </a:rPr>
              <a:t>Trong {p</a:t>
            </a:r>
            <a:r>
              <a:rPr lang="en-US" sz="2800" baseline="-25000" smtClean="0">
                <a:solidFill>
                  <a:srgbClr val="000099"/>
                </a:solidFill>
              </a:rPr>
              <a:t>1</a:t>
            </a:r>
            <a:r>
              <a:rPr lang="en-US" sz="2800" smtClean="0">
                <a:solidFill>
                  <a:srgbClr val="000099"/>
                </a:solidFill>
              </a:rPr>
              <a:t>,p</a:t>
            </a:r>
            <a:r>
              <a:rPr lang="en-US" sz="2800" baseline="-25000" smtClean="0">
                <a:solidFill>
                  <a:srgbClr val="000099"/>
                </a:solidFill>
              </a:rPr>
              <a:t>2</a:t>
            </a:r>
            <a:r>
              <a:rPr lang="en-US" sz="2800" smtClean="0">
                <a:solidFill>
                  <a:srgbClr val="000099"/>
                </a:solidFill>
              </a:rPr>
              <a:t>,p</a:t>
            </a:r>
            <a:r>
              <a:rPr lang="en-US" sz="2800" baseline="-25000" smtClean="0">
                <a:solidFill>
                  <a:srgbClr val="000099"/>
                </a:solidFill>
              </a:rPr>
              <a:t>3</a:t>
            </a:r>
            <a:r>
              <a:rPr lang="en-US" sz="2800" smtClean="0">
                <a:solidFill>
                  <a:srgbClr val="000099"/>
                </a:solidFill>
              </a:rPr>
              <a:t>,p</a:t>
            </a:r>
            <a:r>
              <a:rPr lang="en-US" sz="2800" baseline="-25000" smtClean="0">
                <a:solidFill>
                  <a:srgbClr val="000099"/>
                </a:solidFill>
              </a:rPr>
              <a:t>4</a:t>
            </a:r>
            <a:r>
              <a:rPr lang="en-US" sz="2800" smtClean="0">
                <a:solidFill>
                  <a:srgbClr val="000099"/>
                </a:solidFill>
              </a:rPr>
              <a:t>,p</a:t>
            </a:r>
            <a:r>
              <a:rPr lang="en-US" sz="2800" baseline="-25000" smtClean="0">
                <a:solidFill>
                  <a:srgbClr val="000099"/>
                </a:solidFill>
              </a:rPr>
              <a:t>5</a:t>
            </a:r>
            <a:r>
              <a:rPr lang="en-US" sz="2800" smtClean="0">
                <a:solidFill>
                  <a:srgbClr val="000099"/>
                </a:solidFill>
              </a:rPr>
              <a:t>} có thể chọn 2 vị từ bất kỳ!</a:t>
            </a:r>
          </a:p>
          <a:p>
            <a:r>
              <a:rPr lang="en-US" sz="2800" smtClean="0">
                <a:solidFill>
                  <a:srgbClr val="000099"/>
                </a:solidFill>
              </a:rPr>
              <a:t>Tương tự với p</a:t>
            </a:r>
            <a:r>
              <a:rPr lang="en-US" sz="2800" baseline="-25000" smtClean="0">
                <a:solidFill>
                  <a:srgbClr val="000099"/>
                </a:solidFill>
              </a:rPr>
              <a:t>4</a:t>
            </a:r>
            <a:r>
              <a:rPr lang="en-US" sz="2800" smtClean="0">
                <a:solidFill>
                  <a:srgbClr val="000099"/>
                </a:solidFill>
              </a:rPr>
              <a:t>,p</a:t>
            </a:r>
            <a:r>
              <a:rPr lang="en-US" sz="2800" baseline="-25000" smtClean="0">
                <a:solidFill>
                  <a:srgbClr val="000099"/>
                </a:solidFill>
              </a:rPr>
              <a:t>5</a:t>
            </a:r>
            <a:endParaRPr lang="en-US" sz="2800" baseline="-25000">
              <a:solidFill>
                <a:srgbClr val="000099"/>
              </a:solidFill>
            </a:endParaRPr>
          </a:p>
        </p:txBody>
      </p:sp>
    </p:spTree>
    <p:extLst>
      <p:ext uri="{BB962C8B-B14F-4D97-AF65-F5344CB8AC3E}">
        <p14:creationId xmlns:p14="http://schemas.microsoft.com/office/powerpoint/2010/main" val="592132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9" grpId="0" animBg="1"/>
      <p:bldP spid="1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42772" y="1199443"/>
            <a:ext cx="8753382" cy="400110"/>
          </a:xfrm>
          <a:prstGeom prst="rect">
            <a:avLst/>
          </a:prstGeom>
          <a:noFill/>
          <a:effectLst/>
        </p:spPr>
        <p:txBody>
          <a:bodyPr wrap="square" rtlCol="0">
            <a:spAutoFit/>
          </a:bodyPr>
          <a:lstStyle/>
          <a:p>
            <a:pPr marL="457200" indent="-457200">
              <a:buFont typeface="Wingdings" panose="05000000000000000000" pitchFamily="2" charset="2"/>
              <a:buChar char="§"/>
            </a:pPr>
            <a:r>
              <a:rPr lang="en-US" b="1" i="1" smtClean="0">
                <a:solidFill>
                  <a:schemeClr val="tx1"/>
                </a:solidFill>
                <a:cs typeface="Times New Roman" panose="02020603050405020304" pitchFamily="18" charset="0"/>
              </a:rPr>
              <a:t>Ví dụ </a:t>
            </a:r>
            <a:r>
              <a:rPr lang="en-US" i="1" smtClean="0">
                <a:solidFill>
                  <a:schemeClr val="tx1"/>
                </a:solidFill>
              </a:rPr>
              <a:t>PHF</a:t>
            </a:r>
            <a:r>
              <a:rPr lang="en-US" i="1" smtClean="0">
                <a:solidFill>
                  <a:schemeClr val="tx1"/>
                </a:solidFill>
                <a:cs typeface="Times New Roman" panose="02020603050405020304" pitchFamily="18" charset="0"/>
              </a:rPr>
              <a:t> </a:t>
            </a:r>
            <a:endParaRPr lang="en-US" i="1">
              <a:solidFill>
                <a:schemeClr val="tx1"/>
              </a:solidFill>
              <a:cs typeface="Times New Roman" panose="02020603050405020304" pitchFamily="18" charset="0"/>
            </a:endParaRPr>
          </a:p>
        </p:txBody>
      </p:sp>
      <p:sp>
        <p:nvSpPr>
          <p:cNvPr id="6" name="Rectangle 2"/>
          <p:cNvSpPr txBox="1">
            <a:spLocks noChangeArrowheads="1"/>
          </p:cNvSpPr>
          <p:nvPr/>
        </p:nvSpPr>
        <p:spPr bwMode="auto">
          <a:xfrm>
            <a:off x="120650" y="1625018"/>
            <a:ext cx="587564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Phân đoạn quan hệ PROJ</a:t>
            </a:r>
          </a:p>
        </p:txBody>
      </p:sp>
      <p:sp>
        <p:nvSpPr>
          <p:cNvPr id="8" name="TextBox 7"/>
          <p:cNvSpPr txBox="1"/>
          <p:nvPr/>
        </p:nvSpPr>
        <p:spPr>
          <a:xfrm>
            <a:off x="5436096" y="2303983"/>
            <a:ext cx="412292" cy="400110"/>
          </a:xfrm>
          <a:prstGeom prst="rect">
            <a:avLst/>
          </a:prstGeom>
          <a:noFill/>
        </p:spPr>
        <p:txBody>
          <a:bodyPr wrap="none" rtlCol="0">
            <a:spAutoFit/>
          </a:bodyPr>
          <a:lstStyle/>
          <a:p>
            <a:r>
              <a:rPr lang="en-US" smtClean="0"/>
              <a:t>Pr</a:t>
            </a:r>
            <a:endParaRPr lang="en-US"/>
          </a:p>
        </p:txBody>
      </p:sp>
      <p:sp>
        <p:nvSpPr>
          <p:cNvPr id="12" name="Rectangle 2"/>
          <p:cNvSpPr txBox="1">
            <a:spLocks noChangeArrowheads="1"/>
          </p:cNvSpPr>
          <p:nvPr/>
        </p:nvSpPr>
        <p:spPr bwMode="auto">
          <a:xfrm>
            <a:off x="442913" y="2305853"/>
            <a:ext cx="8161535" cy="34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lvl="1"/>
            <a:r>
              <a:rPr lang="en-US" sz="2800" b="1" i="1" smtClean="0"/>
              <a:t>Các vị từ hội sơ cấp (vị từ phân đoạn) thu được:</a:t>
            </a:r>
          </a:p>
          <a:p>
            <a:pPr lvl="2">
              <a:buFont typeface="Courier New" panose="02070309020205020404" pitchFamily="49" charset="0"/>
              <a:buChar char="o"/>
            </a:pPr>
            <a:r>
              <a:rPr lang="en-US" sz="2400" smtClean="0"/>
              <a:t>m1 : (LOC = “Montreal”) </a:t>
            </a:r>
            <a:r>
              <a:rPr lang="en-US" sz="2400" smtClean="0">
                <a:sym typeface="Symbol"/>
              </a:rPr>
              <a:t></a:t>
            </a:r>
            <a:r>
              <a:rPr lang="en-US" sz="2400" smtClean="0"/>
              <a:t> (BUDGET ≤ 200000)</a:t>
            </a:r>
          </a:p>
          <a:p>
            <a:pPr lvl="2">
              <a:buFont typeface="Courier New" panose="02070309020205020404" pitchFamily="49" charset="0"/>
              <a:buChar char="o"/>
            </a:pPr>
            <a:r>
              <a:rPr lang="en-US" sz="2400" smtClean="0"/>
              <a:t>m2 : (LOC = “Montreal”) </a:t>
            </a:r>
            <a:r>
              <a:rPr lang="en-US" sz="2400" smtClean="0">
                <a:sym typeface="Symbol"/>
              </a:rPr>
              <a:t></a:t>
            </a:r>
            <a:r>
              <a:rPr lang="en-US" sz="2400" smtClean="0"/>
              <a:t> (BUDGET &gt; 200000)</a:t>
            </a:r>
          </a:p>
          <a:p>
            <a:pPr lvl="2">
              <a:buFont typeface="Courier New" panose="02070309020205020404" pitchFamily="49" charset="0"/>
              <a:buChar char="o"/>
            </a:pPr>
            <a:r>
              <a:rPr lang="en-US" sz="2400" smtClean="0"/>
              <a:t>m3 : (LOC = “New York”) </a:t>
            </a:r>
            <a:r>
              <a:rPr lang="en-US" sz="2400" smtClean="0">
                <a:sym typeface="Symbol"/>
              </a:rPr>
              <a:t></a:t>
            </a:r>
            <a:r>
              <a:rPr lang="en-US" sz="2400" smtClean="0"/>
              <a:t> (BUDGET ≤ 200000)</a:t>
            </a:r>
          </a:p>
          <a:p>
            <a:pPr lvl="2">
              <a:buFont typeface="Courier New" panose="02070309020205020404" pitchFamily="49" charset="0"/>
              <a:buChar char="o"/>
            </a:pPr>
            <a:r>
              <a:rPr lang="en-US" sz="2400" smtClean="0"/>
              <a:t>m4 : (LOC = “New York”) </a:t>
            </a:r>
            <a:r>
              <a:rPr lang="en-US" sz="2400" smtClean="0">
                <a:sym typeface="Symbol"/>
              </a:rPr>
              <a:t></a:t>
            </a:r>
            <a:r>
              <a:rPr lang="en-US" sz="2400" smtClean="0"/>
              <a:t> (BUDGET &gt; 200000)</a:t>
            </a:r>
          </a:p>
          <a:p>
            <a:pPr lvl="2">
              <a:buFont typeface="Courier New" panose="02070309020205020404" pitchFamily="49" charset="0"/>
              <a:buChar char="o"/>
            </a:pPr>
            <a:r>
              <a:rPr lang="en-US" sz="2400" smtClean="0"/>
              <a:t>m5 : (LOC = “Paris”) </a:t>
            </a:r>
            <a:r>
              <a:rPr lang="en-US" sz="2400" smtClean="0">
                <a:sym typeface="Symbol"/>
              </a:rPr>
              <a:t></a:t>
            </a:r>
            <a:r>
              <a:rPr lang="en-US" sz="2400" smtClean="0"/>
              <a:t> (BUDGET ≤ 200000)</a:t>
            </a:r>
          </a:p>
          <a:p>
            <a:pPr lvl="2">
              <a:buFont typeface="Courier New" panose="02070309020205020404" pitchFamily="49" charset="0"/>
              <a:buChar char="o"/>
            </a:pPr>
            <a:r>
              <a:rPr lang="en-US" sz="2400" smtClean="0"/>
              <a:t>m6 : (LOC = “Paris”) </a:t>
            </a:r>
            <a:r>
              <a:rPr lang="en-US" sz="2400" smtClean="0">
                <a:sym typeface="Symbol"/>
              </a:rPr>
              <a:t></a:t>
            </a:r>
            <a:r>
              <a:rPr lang="en-US" sz="2400" smtClean="0"/>
              <a:t> (BUDGET &gt; 200000)</a:t>
            </a:r>
            <a:endParaRPr lang="en-US" sz="2400" dirty="0"/>
          </a:p>
        </p:txBody>
      </p:sp>
    </p:spTree>
    <p:extLst>
      <p:ext uri="{BB962C8B-B14F-4D97-AF65-F5344CB8AC3E}">
        <p14:creationId xmlns:p14="http://schemas.microsoft.com/office/powerpoint/2010/main" val="3634576820"/>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11" name="TextBox 10"/>
          <p:cNvSpPr txBox="1"/>
          <p:nvPr/>
        </p:nvSpPr>
        <p:spPr>
          <a:xfrm>
            <a:off x="142772" y="1199443"/>
            <a:ext cx="8753382" cy="400110"/>
          </a:xfrm>
          <a:prstGeom prst="rect">
            <a:avLst/>
          </a:prstGeom>
          <a:noFill/>
          <a:effectLst/>
        </p:spPr>
        <p:txBody>
          <a:bodyPr wrap="square" rtlCol="0">
            <a:spAutoFit/>
          </a:bodyPr>
          <a:lstStyle/>
          <a:p>
            <a:pPr marL="457200" indent="-457200">
              <a:buFont typeface="Wingdings" panose="05000000000000000000" pitchFamily="2" charset="2"/>
              <a:buChar char="§"/>
            </a:pPr>
            <a:r>
              <a:rPr lang="en-US" b="1" i="1" smtClean="0">
                <a:solidFill>
                  <a:schemeClr val="tx1"/>
                </a:solidFill>
                <a:cs typeface="Times New Roman" panose="02020603050405020304" pitchFamily="18" charset="0"/>
              </a:rPr>
              <a:t>Ví dụ </a:t>
            </a:r>
            <a:r>
              <a:rPr lang="en-US" i="1" smtClean="0">
                <a:solidFill>
                  <a:schemeClr val="tx1"/>
                </a:solidFill>
              </a:rPr>
              <a:t>PHF</a:t>
            </a:r>
            <a:r>
              <a:rPr lang="en-US" i="1" smtClean="0">
                <a:solidFill>
                  <a:schemeClr val="tx1"/>
                </a:solidFill>
                <a:cs typeface="Times New Roman" panose="02020603050405020304" pitchFamily="18" charset="0"/>
              </a:rPr>
              <a:t> </a:t>
            </a:r>
            <a:endParaRPr lang="en-US" i="1">
              <a:solidFill>
                <a:schemeClr val="tx1"/>
              </a:solidFill>
              <a:cs typeface="Times New Roman" panose="02020603050405020304" pitchFamily="18" charset="0"/>
            </a:endParaRPr>
          </a:p>
        </p:txBody>
      </p:sp>
      <p:sp>
        <p:nvSpPr>
          <p:cNvPr id="6" name="Rectangle 2"/>
          <p:cNvSpPr txBox="1">
            <a:spLocks noChangeArrowheads="1"/>
          </p:cNvSpPr>
          <p:nvPr/>
        </p:nvSpPr>
        <p:spPr bwMode="auto">
          <a:xfrm>
            <a:off x="120650" y="1625018"/>
            <a:ext cx="587564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Phân đoạn quan hệ PROJ</a:t>
            </a:r>
          </a:p>
        </p:txBody>
      </p:sp>
      <p:sp>
        <p:nvSpPr>
          <p:cNvPr id="8" name="TextBox 7"/>
          <p:cNvSpPr txBox="1"/>
          <p:nvPr/>
        </p:nvSpPr>
        <p:spPr>
          <a:xfrm>
            <a:off x="5436096" y="2303983"/>
            <a:ext cx="412292" cy="400110"/>
          </a:xfrm>
          <a:prstGeom prst="rect">
            <a:avLst/>
          </a:prstGeom>
          <a:noFill/>
        </p:spPr>
        <p:txBody>
          <a:bodyPr wrap="none" rtlCol="0">
            <a:spAutoFit/>
          </a:bodyPr>
          <a:lstStyle/>
          <a:p>
            <a:r>
              <a:rPr lang="en-US" smtClean="0"/>
              <a:t>Pr</a:t>
            </a:r>
            <a:endParaRPr lang="en-US"/>
          </a:p>
        </p:txBody>
      </p:sp>
      <p:sp>
        <p:nvSpPr>
          <p:cNvPr id="12" name="Rectangle 2"/>
          <p:cNvSpPr txBox="1">
            <a:spLocks noChangeArrowheads="1"/>
          </p:cNvSpPr>
          <p:nvPr/>
        </p:nvSpPr>
        <p:spPr bwMode="auto">
          <a:xfrm>
            <a:off x="394185" y="2321479"/>
            <a:ext cx="5137199" cy="2158370"/>
          </a:xfrm>
          <a:prstGeom prst="rect">
            <a:avLst/>
          </a:prstGeom>
          <a:solidFill>
            <a:srgbClr val="ECF2F4"/>
          </a:solidFill>
          <a:ln>
            <a:noFill/>
          </a:ln>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marL="182880" lvl="2" indent="0">
              <a:buNone/>
            </a:pPr>
            <a:r>
              <a:rPr lang="en-US" sz="1800" b="1" smtClean="0"/>
              <a:t>m1 : (LOC = “Montreal”) </a:t>
            </a:r>
            <a:r>
              <a:rPr lang="en-US" sz="1800" b="1" smtClean="0">
                <a:sym typeface="Symbol"/>
              </a:rPr>
              <a:t></a:t>
            </a:r>
            <a:r>
              <a:rPr lang="en-US" sz="1800" b="1" smtClean="0"/>
              <a:t> (BUDGET ≤ 200000)</a:t>
            </a:r>
          </a:p>
          <a:p>
            <a:pPr marL="182880" lvl="2" indent="0">
              <a:buNone/>
            </a:pPr>
            <a:r>
              <a:rPr lang="en-US" sz="1800" b="1" smtClean="0"/>
              <a:t>m2 : (LOC = “Montreal”) </a:t>
            </a:r>
            <a:r>
              <a:rPr lang="en-US" sz="1800" b="1" smtClean="0">
                <a:sym typeface="Symbol"/>
              </a:rPr>
              <a:t></a:t>
            </a:r>
            <a:r>
              <a:rPr lang="en-US" sz="1800" b="1" smtClean="0"/>
              <a:t> (BUDGET &gt; 200000)</a:t>
            </a:r>
          </a:p>
          <a:p>
            <a:pPr marL="182880" lvl="2" indent="0">
              <a:buNone/>
            </a:pPr>
            <a:r>
              <a:rPr lang="en-US" sz="1800" b="1" smtClean="0"/>
              <a:t>m3 : (LOC = “New York”) </a:t>
            </a:r>
            <a:r>
              <a:rPr lang="en-US" sz="1800" b="1" smtClean="0">
                <a:sym typeface="Symbol"/>
              </a:rPr>
              <a:t></a:t>
            </a:r>
            <a:r>
              <a:rPr lang="en-US" sz="1800" b="1" smtClean="0"/>
              <a:t> (BUDGET ≤ 200000)</a:t>
            </a:r>
          </a:p>
          <a:p>
            <a:pPr marL="182880" lvl="2" indent="0">
              <a:buNone/>
            </a:pPr>
            <a:r>
              <a:rPr lang="en-US" sz="1800" b="1" smtClean="0"/>
              <a:t>m4 : (LOC = “New York”) </a:t>
            </a:r>
            <a:r>
              <a:rPr lang="en-US" sz="1800" b="1" smtClean="0">
                <a:sym typeface="Symbol"/>
              </a:rPr>
              <a:t></a:t>
            </a:r>
            <a:r>
              <a:rPr lang="en-US" sz="1800" b="1" smtClean="0"/>
              <a:t> (BUDGET &gt; 200000)</a:t>
            </a:r>
          </a:p>
          <a:p>
            <a:pPr marL="182880" lvl="2" indent="0">
              <a:buNone/>
            </a:pPr>
            <a:r>
              <a:rPr lang="en-US" sz="1800" b="1" smtClean="0"/>
              <a:t>m5 : (LOC = “Paris”) </a:t>
            </a:r>
            <a:r>
              <a:rPr lang="en-US" sz="1800" b="1" smtClean="0">
                <a:sym typeface="Symbol"/>
              </a:rPr>
              <a:t></a:t>
            </a:r>
            <a:r>
              <a:rPr lang="en-US" sz="1800" b="1" smtClean="0"/>
              <a:t> (BUDGET ≤ 200000)</a:t>
            </a:r>
          </a:p>
          <a:p>
            <a:pPr marL="182880" lvl="2" indent="0">
              <a:buNone/>
            </a:pPr>
            <a:r>
              <a:rPr lang="en-US" sz="1800" b="1" smtClean="0"/>
              <a:t>m6 : (LOC = “Paris”) </a:t>
            </a:r>
            <a:r>
              <a:rPr lang="en-US" sz="1800" b="1" smtClean="0">
                <a:sym typeface="Symbol"/>
              </a:rPr>
              <a:t></a:t>
            </a:r>
            <a:r>
              <a:rPr lang="en-US" sz="1800" b="1" smtClean="0"/>
              <a:t> (BUDGET &gt; 200000)</a:t>
            </a:r>
            <a:endParaRPr lang="en-US" sz="1800" b="1" dirty="0"/>
          </a:p>
        </p:txBody>
      </p:sp>
      <p:pic>
        <p:nvPicPr>
          <p:cNvPr id="9" name="Picture 8"/>
          <p:cNvPicPr>
            <a:picLocks noChangeAspect="1"/>
          </p:cNvPicPr>
          <p:nvPr/>
        </p:nvPicPr>
        <p:blipFill>
          <a:blip r:embed="rId3"/>
          <a:stretch>
            <a:fillRect/>
          </a:stretch>
        </p:blipFill>
        <p:spPr>
          <a:xfrm>
            <a:off x="5626672" y="2129074"/>
            <a:ext cx="3137878" cy="2360521"/>
          </a:xfrm>
          <a:prstGeom prst="rect">
            <a:avLst/>
          </a:prstGeom>
        </p:spPr>
      </p:pic>
      <p:sp>
        <p:nvSpPr>
          <p:cNvPr id="2" name="TextBox 1"/>
          <p:cNvSpPr txBox="1"/>
          <p:nvPr/>
        </p:nvSpPr>
        <p:spPr>
          <a:xfrm>
            <a:off x="394185" y="4517106"/>
            <a:ext cx="7760458" cy="1815882"/>
          </a:xfrm>
          <a:prstGeom prst="rect">
            <a:avLst/>
          </a:prstGeom>
          <a:noFill/>
        </p:spPr>
        <p:txBody>
          <a:bodyPr wrap="none" rtlCol="0">
            <a:spAutoFit/>
          </a:bodyPr>
          <a:lstStyle/>
          <a:p>
            <a:r>
              <a:rPr lang="en-US" b="1" i="1" smtClean="0">
                <a:solidFill>
                  <a:srgbClr val="000099"/>
                </a:solidFill>
              </a:rPr>
              <a:t>Các phân đoạn:</a:t>
            </a:r>
          </a:p>
          <a:p>
            <a:r>
              <a:rPr lang="en-US" b="1" smtClean="0">
                <a:solidFill>
                  <a:schemeClr val="tx1"/>
                </a:solidFill>
                <a:cs typeface="Times New Roman" panose="02020603050405020304" pitchFamily="18" charset="0"/>
              </a:rPr>
              <a:t>PROJ</a:t>
            </a:r>
            <a:r>
              <a:rPr lang="en-US" b="1" baseline="-25000" smtClean="0">
                <a:solidFill>
                  <a:schemeClr val="tx1"/>
                </a:solidFill>
                <a:cs typeface="Times New Roman" panose="02020603050405020304" pitchFamily="18" charset="0"/>
              </a:rPr>
              <a:t>1</a:t>
            </a:r>
            <a:r>
              <a:rPr lang="en-US" b="1" smtClean="0">
                <a:solidFill>
                  <a:schemeClr val="tx1"/>
                </a:solidFill>
                <a:cs typeface="Times New Roman" panose="02020603050405020304" pitchFamily="18" charset="0"/>
              </a:rPr>
              <a:t> </a:t>
            </a:r>
            <a:r>
              <a:rPr lang="en-US" b="1">
                <a:solidFill>
                  <a:schemeClr val="tx1"/>
                </a:solidFill>
                <a:cs typeface="Times New Roman" panose="02020603050405020304" pitchFamily="18" charset="0"/>
              </a:rPr>
              <a:t>= </a:t>
            </a:r>
            <a:r>
              <a:rPr lang="en-US" sz="3600" b="1">
                <a:solidFill>
                  <a:schemeClr val="tx1"/>
                </a:solidFill>
                <a:cs typeface="Times New Roman" panose="02020603050405020304" pitchFamily="18" charset="0"/>
                <a:sym typeface="Symbol" panose="05050102010706020507" pitchFamily="18" charset="2"/>
              </a:rPr>
              <a:t></a:t>
            </a:r>
            <a:r>
              <a:rPr lang="en-US" b="1" baseline="-25000" smtClean="0">
                <a:solidFill>
                  <a:schemeClr val="tx1"/>
                </a:solidFill>
                <a:cs typeface="Times New Roman" panose="02020603050405020304" pitchFamily="18" charset="0"/>
                <a:sym typeface="Symbol" panose="05050102010706020507" pitchFamily="18" charset="2"/>
              </a:rPr>
              <a:t>m1</a:t>
            </a:r>
            <a:r>
              <a:rPr lang="en-US" b="1" smtClean="0">
                <a:solidFill>
                  <a:schemeClr val="tx1"/>
                </a:solidFill>
                <a:cs typeface="Times New Roman" panose="02020603050405020304" pitchFamily="18" charset="0"/>
                <a:sym typeface="Symbol" panose="05050102010706020507" pitchFamily="18" charset="2"/>
              </a:rPr>
              <a:t>(PROJ), </a:t>
            </a:r>
            <a:r>
              <a:rPr lang="en-US" b="1" smtClean="0">
                <a:solidFill>
                  <a:schemeClr val="tx1"/>
                </a:solidFill>
                <a:cs typeface="Times New Roman" panose="02020603050405020304" pitchFamily="18" charset="0"/>
              </a:rPr>
              <a:t>PROJ2 </a:t>
            </a:r>
            <a:r>
              <a:rPr lang="en-US" b="1">
                <a:solidFill>
                  <a:schemeClr val="tx1"/>
                </a:solidFill>
                <a:cs typeface="Times New Roman" panose="02020603050405020304" pitchFamily="18" charset="0"/>
              </a:rPr>
              <a:t>= </a:t>
            </a:r>
            <a:r>
              <a:rPr lang="en-US" sz="3600" b="1">
                <a:solidFill>
                  <a:schemeClr val="tx1"/>
                </a:solidFill>
                <a:cs typeface="Times New Roman" panose="02020603050405020304" pitchFamily="18" charset="0"/>
                <a:sym typeface="Symbol" panose="05050102010706020507" pitchFamily="18" charset="2"/>
              </a:rPr>
              <a:t></a:t>
            </a:r>
            <a:r>
              <a:rPr lang="en-US" b="1" baseline="-25000" smtClean="0">
                <a:solidFill>
                  <a:schemeClr val="tx1"/>
                </a:solidFill>
                <a:cs typeface="Times New Roman" panose="02020603050405020304" pitchFamily="18" charset="0"/>
                <a:sym typeface="Symbol" panose="05050102010706020507" pitchFamily="18" charset="2"/>
              </a:rPr>
              <a:t>m2</a:t>
            </a:r>
            <a:r>
              <a:rPr lang="en-US" b="1" smtClean="0">
                <a:solidFill>
                  <a:schemeClr val="tx1"/>
                </a:solidFill>
                <a:cs typeface="Times New Roman" panose="02020603050405020304" pitchFamily="18" charset="0"/>
                <a:sym typeface="Symbol" panose="05050102010706020507" pitchFamily="18" charset="2"/>
              </a:rPr>
              <a:t>(PROJ), </a:t>
            </a:r>
            <a:r>
              <a:rPr lang="en-US" b="1" smtClean="0">
                <a:solidFill>
                  <a:schemeClr val="tx1"/>
                </a:solidFill>
                <a:cs typeface="Times New Roman" panose="02020603050405020304" pitchFamily="18" charset="0"/>
              </a:rPr>
              <a:t>PROJ</a:t>
            </a:r>
            <a:r>
              <a:rPr lang="en-US" b="1" baseline="-25000" smtClean="0">
                <a:solidFill>
                  <a:schemeClr val="tx1"/>
                </a:solidFill>
                <a:cs typeface="Times New Roman" panose="02020603050405020304" pitchFamily="18" charset="0"/>
              </a:rPr>
              <a:t>3</a:t>
            </a:r>
            <a:r>
              <a:rPr lang="en-US" b="1" smtClean="0">
                <a:solidFill>
                  <a:schemeClr val="tx1"/>
                </a:solidFill>
                <a:cs typeface="Times New Roman" panose="02020603050405020304" pitchFamily="18" charset="0"/>
              </a:rPr>
              <a:t> </a:t>
            </a:r>
            <a:r>
              <a:rPr lang="en-US" b="1">
                <a:solidFill>
                  <a:schemeClr val="tx1"/>
                </a:solidFill>
                <a:cs typeface="Times New Roman" panose="02020603050405020304" pitchFamily="18" charset="0"/>
              </a:rPr>
              <a:t>= </a:t>
            </a:r>
            <a:r>
              <a:rPr lang="en-US" sz="3600" b="1">
                <a:solidFill>
                  <a:schemeClr val="tx1"/>
                </a:solidFill>
                <a:cs typeface="Times New Roman" panose="02020603050405020304" pitchFamily="18" charset="0"/>
                <a:sym typeface="Symbol" panose="05050102010706020507" pitchFamily="18" charset="2"/>
              </a:rPr>
              <a:t></a:t>
            </a:r>
            <a:r>
              <a:rPr lang="en-US" b="1" baseline="-25000" smtClean="0">
                <a:solidFill>
                  <a:schemeClr val="tx1"/>
                </a:solidFill>
                <a:cs typeface="Times New Roman" panose="02020603050405020304" pitchFamily="18" charset="0"/>
                <a:sym typeface="Symbol" panose="05050102010706020507" pitchFamily="18" charset="2"/>
              </a:rPr>
              <a:t>m3</a:t>
            </a:r>
            <a:r>
              <a:rPr lang="en-US" b="1" smtClean="0">
                <a:solidFill>
                  <a:schemeClr val="tx1"/>
                </a:solidFill>
                <a:cs typeface="Times New Roman" panose="02020603050405020304" pitchFamily="18" charset="0"/>
                <a:sym typeface="Symbol" panose="05050102010706020507" pitchFamily="18" charset="2"/>
              </a:rPr>
              <a:t>(PROJ</a:t>
            </a:r>
            <a:r>
              <a:rPr lang="en-US" b="1">
                <a:solidFill>
                  <a:schemeClr val="tx1"/>
                </a:solidFill>
                <a:cs typeface="Times New Roman" panose="02020603050405020304" pitchFamily="18" charset="0"/>
                <a:sym typeface="Symbol" panose="05050102010706020507" pitchFamily="18" charset="2"/>
              </a:rPr>
              <a:t>), </a:t>
            </a:r>
            <a:endParaRPr lang="en-US" b="1">
              <a:solidFill>
                <a:srgbClr val="000099"/>
              </a:solidFill>
            </a:endParaRPr>
          </a:p>
          <a:p>
            <a:r>
              <a:rPr lang="en-US" b="1" smtClean="0">
                <a:solidFill>
                  <a:schemeClr val="tx1"/>
                </a:solidFill>
                <a:cs typeface="Times New Roman" panose="02020603050405020304" pitchFamily="18" charset="0"/>
                <a:sym typeface="Symbol" panose="05050102010706020507" pitchFamily="18" charset="2"/>
              </a:rPr>
              <a:t> </a:t>
            </a:r>
            <a:r>
              <a:rPr lang="en-US" b="1" smtClean="0">
                <a:solidFill>
                  <a:schemeClr val="tx1"/>
                </a:solidFill>
                <a:cs typeface="Times New Roman" panose="02020603050405020304" pitchFamily="18" charset="0"/>
              </a:rPr>
              <a:t>PROJ</a:t>
            </a:r>
            <a:r>
              <a:rPr lang="en-US" b="1" baseline="-25000">
                <a:solidFill>
                  <a:schemeClr val="tx1"/>
                </a:solidFill>
                <a:cs typeface="Times New Roman" panose="02020603050405020304" pitchFamily="18" charset="0"/>
              </a:rPr>
              <a:t>4</a:t>
            </a:r>
            <a:r>
              <a:rPr lang="en-US" b="1" smtClean="0">
                <a:solidFill>
                  <a:schemeClr val="tx1"/>
                </a:solidFill>
                <a:cs typeface="Times New Roman" panose="02020603050405020304" pitchFamily="18" charset="0"/>
              </a:rPr>
              <a:t> </a:t>
            </a:r>
            <a:r>
              <a:rPr lang="en-US" b="1">
                <a:solidFill>
                  <a:schemeClr val="tx1"/>
                </a:solidFill>
                <a:cs typeface="Times New Roman" panose="02020603050405020304" pitchFamily="18" charset="0"/>
              </a:rPr>
              <a:t>= </a:t>
            </a:r>
            <a:r>
              <a:rPr lang="en-US" sz="3600" b="1">
                <a:solidFill>
                  <a:schemeClr val="tx1"/>
                </a:solidFill>
                <a:cs typeface="Times New Roman" panose="02020603050405020304" pitchFamily="18" charset="0"/>
                <a:sym typeface="Symbol" panose="05050102010706020507" pitchFamily="18" charset="2"/>
              </a:rPr>
              <a:t></a:t>
            </a:r>
            <a:r>
              <a:rPr lang="en-US" b="1" baseline="-25000" smtClean="0">
                <a:solidFill>
                  <a:schemeClr val="tx1"/>
                </a:solidFill>
                <a:cs typeface="Times New Roman" panose="02020603050405020304" pitchFamily="18" charset="0"/>
                <a:sym typeface="Symbol" panose="05050102010706020507" pitchFamily="18" charset="2"/>
              </a:rPr>
              <a:t>m4</a:t>
            </a:r>
            <a:r>
              <a:rPr lang="en-US" b="1" smtClean="0">
                <a:solidFill>
                  <a:schemeClr val="tx1"/>
                </a:solidFill>
                <a:cs typeface="Times New Roman" panose="02020603050405020304" pitchFamily="18" charset="0"/>
                <a:sym typeface="Symbol" panose="05050102010706020507" pitchFamily="18" charset="2"/>
              </a:rPr>
              <a:t>(PROJ</a:t>
            </a:r>
            <a:r>
              <a:rPr lang="en-US" b="1">
                <a:solidFill>
                  <a:schemeClr val="tx1"/>
                </a:solidFill>
                <a:cs typeface="Times New Roman" panose="02020603050405020304" pitchFamily="18" charset="0"/>
                <a:sym typeface="Symbol" panose="05050102010706020507" pitchFamily="18" charset="2"/>
              </a:rPr>
              <a:t>), </a:t>
            </a:r>
            <a:r>
              <a:rPr lang="en-US" b="1" smtClean="0">
                <a:solidFill>
                  <a:schemeClr val="tx1"/>
                </a:solidFill>
                <a:cs typeface="Times New Roman" panose="02020603050405020304" pitchFamily="18" charset="0"/>
              </a:rPr>
              <a:t>PROJ</a:t>
            </a:r>
            <a:r>
              <a:rPr lang="en-US" b="1" baseline="-25000" smtClean="0">
                <a:solidFill>
                  <a:schemeClr val="tx1"/>
                </a:solidFill>
                <a:cs typeface="Times New Roman" panose="02020603050405020304" pitchFamily="18" charset="0"/>
              </a:rPr>
              <a:t>5</a:t>
            </a:r>
            <a:r>
              <a:rPr lang="en-US" b="1" smtClean="0">
                <a:solidFill>
                  <a:schemeClr val="tx1"/>
                </a:solidFill>
                <a:cs typeface="Times New Roman" panose="02020603050405020304" pitchFamily="18" charset="0"/>
              </a:rPr>
              <a:t> </a:t>
            </a:r>
            <a:r>
              <a:rPr lang="en-US" b="1">
                <a:solidFill>
                  <a:schemeClr val="tx1"/>
                </a:solidFill>
                <a:cs typeface="Times New Roman" panose="02020603050405020304" pitchFamily="18" charset="0"/>
              </a:rPr>
              <a:t>= </a:t>
            </a:r>
            <a:r>
              <a:rPr lang="en-US" sz="3600" b="1">
                <a:solidFill>
                  <a:schemeClr val="tx1"/>
                </a:solidFill>
                <a:cs typeface="Times New Roman" panose="02020603050405020304" pitchFamily="18" charset="0"/>
                <a:sym typeface="Symbol" panose="05050102010706020507" pitchFamily="18" charset="2"/>
              </a:rPr>
              <a:t></a:t>
            </a:r>
            <a:r>
              <a:rPr lang="en-US" b="1" baseline="-25000" smtClean="0">
                <a:solidFill>
                  <a:schemeClr val="tx1"/>
                </a:solidFill>
                <a:cs typeface="Times New Roman" panose="02020603050405020304" pitchFamily="18" charset="0"/>
                <a:sym typeface="Symbol" panose="05050102010706020507" pitchFamily="18" charset="2"/>
              </a:rPr>
              <a:t>m5</a:t>
            </a:r>
            <a:r>
              <a:rPr lang="en-US" b="1" smtClean="0">
                <a:solidFill>
                  <a:schemeClr val="tx1"/>
                </a:solidFill>
                <a:cs typeface="Times New Roman" panose="02020603050405020304" pitchFamily="18" charset="0"/>
                <a:sym typeface="Symbol" panose="05050102010706020507" pitchFamily="18" charset="2"/>
              </a:rPr>
              <a:t>(PROJ</a:t>
            </a:r>
            <a:r>
              <a:rPr lang="en-US" b="1">
                <a:solidFill>
                  <a:schemeClr val="tx1"/>
                </a:solidFill>
                <a:cs typeface="Times New Roman" panose="02020603050405020304" pitchFamily="18" charset="0"/>
                <a:sym typeface="Symbol" panose="05050102010706020507" pitchFamily="18" charset="2"/>
              </a:rPr>
              <a:t>), </a:t>
            </a:r>
            <a:r>
              <a:rPr lang="en-US" b="1" smtClean="0">
                <a:solidFill>
                  <a:schemeClr val="tx1"/>
                </a:solidFill>
                <a:cs typeface="Times New Roman" panose="02020603050405020304" pitchFamily="18" charset="0"/>
              </a:rPr>
              <a:t>PROJ</a:t>
            </a:r>
            <a:r>
              <a:rPr lang="en-US" b="1" baseline="-25000" smtClean="0">
                <a:solidFill>
                  <a:schemeClr val="tx1"/>
                </a:solidFill>
                <a:cs typeface="Times New Roman" panose="02020603050405020304" pitchFamily="18" charset="0"/>
              </a:rPr>
              <a:t>6</a:t>
            </a:r>
            <a:r>
              <a:rPr lang="en-US" b="1" smtClean="0">
                <a:solidFill>
                  <a:schemeClr val="tx1"/>
                </a:solidFill>
                <a:cs typeface="Times New Roman" panose="02020603050405020304" pitchFamily="18" charset="0"/>
              </a:rPr>
              <a:t> </a:t>
            </a:r>
            <a:r>
              <a:rPr lang="en-US" b="1">
                <a:solidFill>
                  <a:schemeClr val="tx1"/>
                </a:solidFill>
                <a:cs typeface="Times New Roman" panose="02020603050405020304" pitchFamily="18" charset="0"/>
              </a:rPr>
              <a:t>= </a:t>
            </a:r>
            <a:r>
              <a:rPr lang="en-US" sz="3600" b="1">
                <a:solidFill>
                  <a:schemeClr val="tx1"/>
                </a:solidFill>
                <a:cs typeface="Times New Roman" panose="02020603050405020304" pitchFamily="18" charset="0"/>
                <a:sym typeface="Symbol" panose="05050102010706020507" pitchFamily="18" charset="2"/>
              </a:rPr>
              <a:t></a:t>
            </a:r>
            <a:r>
              <a:rPr lang="en-US" b="1" baseline="-25000" smtClean="0">
                <a:solidFill>
                  <a:schemeClr val="tx1"/>
                </a:solidFill>
                <a:cs typeface="Times New Roman" panose="02020603050405020304" pitchFamily="18" charset="0"/>
                <a:sym typeface="Symbol" panose="05050102010706020507" pitchFamily="18" charset="2"/>
              </a:rPr>
              <a:t>m6</a:t>
            </a:r>
            <a:r>
              <a:rPr lang="en-US" b="1" smtClean="0">
                <a:solidFill>
                  <a:schemeClr val="tx1"/>
                </a:solidFill>
                <a:cs typeface="Times New Roman" panose="02020603050405020304" pitchFamily="18" charset="0"/>
                <a:sym typeface="Symbol" panose="05050102010706020507" pitchFamily="18" charset="2"/>
              </a:rPr>
              <a:t>(PROJ</a:t>
            </a:r>
            <a:r>
              <a:rPr lang="en-US" b="1">
                <a:solidFill>
                  <a:schemeClr val="tx1"/>
                </a:solidFill>
                <a:cs typeface="Times New Roman" panose="02020603050405020304" pitchFamily="18" charset="0"/>
                <a:sym typeface="Symbol" panose="05050102010706020507" pitchFamily="18" charset="2"/>
              </a:rPr>
              <a:t>), </a:t>
            </a:r>
            <a:endParaRPr lang="en-US" b="1">
              <a:solidFill>
                <a:srgbClr val="000099"/>
              </a:solidFill>
            </a:endParaRPr>
          </a:p>
          <a:p>
            <a:endParaRPr lang="en-US" b="1">
              <a:solidFill>
                <a:srgbClr val="000099"/>
              </a:solidFill>
            </a:endParaRPr>
          </a:p>
        </p:txBody>
      </p:sp>
    </p:spTree>
    <p:extLst>
      <p:ext uri="{BB962C8B-B14F-4D97-AF65-F5344CB8AC3E}">
        <p14:creationId xmlns:p14="http://schemas.microsoft.com/office/powerpoint/2010/main" val="205924170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6" name="Rectangle 2"/>
          <p:cNvSpPr txBox="1">
            <a:spLocks noChangeArrowheads="1"/>
          </p:cNvSpPr>
          <p:nvPr/>
        </p:nvSpPr>
        <p:spPr bwMode="auto">
          <a:xfrm>
            <a:off x="120650" y="1151854"/>
            <a:ext cx="587564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Phân đoạn quan hệ PROJ</a:t>
            </a:r>
          </a:p>
        </p:txBody>
      </p:sp>
      <p:sp>
        <p:nvSpPr>
          <p:cNvPr id="8" name="TextBox 7"/>
          <p:cNvSpPr txBox="1"/>
          <p:nvPr/>
        </p:nvSpPr>
        <p:spPr>
          <a:xfrm>
            <a:off x="5436096" y="2303983"/>
            <a:ext cx="412292" cy="400110"/>
          </a:xfrm>
          <a:prstGeom prst="rect">
            <a:avLst/>
          </a:prstGeom>
          <a:noFill/>
        </p:spPr>
        <p:txBody>
          <a:bodyPr wrap="none" rtlCol="0">
            <a:spAutoFit/>
          </a:bodyPr>
          <a:lstStyle/>
          <a:p>
            <a:r>
              <a:rPr lang="en-US" smtClean="0"/>
              <a:t>Pr</a:t>
            </a:r>
            <a:endParaRPr lang="en-US"/>
          </a:p>
        </p:txBody>
      </p:sp>
      <p:sp>
        <p:nvSpPr>
          <p:cNvPr id="2" name="TextBox 1"/>
          <p:cNvSpPr txBox="1"/>
          <p:nvPr/>
        </p:nvSpPr>
        <p:spPr>
          <a:xfrm>
            <a:off x="323528" y="1654420"/>
            <a:ext cx="6351419" cy="1261884"/>
          </a:xfrm>
          <a:prstGeom prst="rect">
            <a:avLst/>
          </a:prstGeom>
          <a:noFill/>
        </p:spPr>
        <p:txBody>
          <a:bodyPr wrap="none" rtlCol="0">
            <a:spAutoFit/>
          </a:bodyPr>
          <a:lstStyle/>
          <a:p>
            <a:r>
              <a:rPr lang="en-US" b="1" i="1" smtClean="0">
                <a:solidFill>
                  <a:srgbClr val="000099"/>
                </a:solidFill>
              </a:rPr>
              <a:t>Các phân đoạn:</a:t>
            </a:r>
          </a:p>
          <a:p>
            <a:r>
              <a:rPr lang="en-US" sz="1600" b="1" smtClean="0">
                <a:solidFill>
                  <a:schemeClr val="tx1"/>
                </a:solidFill>
                <a:cs typeface="Times New Roman" panose="02020603050405020304" pitchFamily="18" charset="0"/>
              </a:rPr>
              <a:t>PROJ</a:t>
            </a:r>
            <a:r>
              <a:rPr lang="en-US" sz="1600" b="1" baseline="-25000" smtClean="0">
                <a:solidFill>
                  <a:schemeClr val="tx1"/>
                </a:solidFill>
                <a:cs typeface="Times New Roman" panose="02020603050405020304" pitchFamily="18" charset="0"/>
              </a:rPr>
              <a:t>1</a:t>
            </a:r>
            <a:r>
              <a:rPr lang="en-US" sz="1600" b="1" smtClean="0">
                <a:solidFill>
                  <a:schemeClr val="tx1"/>
                </a:solidFill>
                <a:cs typeface="Times New Roman" panose="02020603050405020304" pitchFamily="18" charset="0"/>
              </a:rPr>
              <a:t> </a:t>
            </a:r>
            <a:r>
              <a:rPr lang="en-US" sz="1600" b="1">
                <a:solidFill>
                  <a:schemeClr val="tx1"/>
                </a:solidFill>
                <a:cs typeface="Times New Roman" panose="02020603050405020304" pitchFamily="18" charset="0"/>
              </a:rPr>
              <a:t>= </a:t>
            </a:r>
            <a:r>
              <a:rPr lang="en-US" sz="2800" b="1">
                <a:solidFill>
                  <a:schemeClr val="tx1"/>
                </a:solidFill>
                <a:cs typeface="Times New Roman" panose="02020603050405020304" pitchFamily="18" charset="0"/>
                <a:sym typeface="Symbol" panose="05050102010706020507" pitchFamily="18" charset="2"/>
              </a:rPr>
              <a:t></a:t>
            </a:r>
            <a:r>
              <a:rPr lang="en-US" sz="1600" b="1" baseline="-25000" smtClean="0">
                <a:solidFill>
                  <a:schemeClr val="tx1"/>
                </a:solidFill>
                <a:cs typeface="Times New Roman" panose="02020603050405020304" pitchFamily="18" charset="0"/>
                <a:sym typeface="Symbol" panose="05050102010706020507" pitchFamily="18" charset="2"/>
              </a:rPr>
              <a:t>m1</a:t>
            </a:r>
            <a:r>
              <a:rPr lang="en-US" sz="1600" b="1" smtClean="0">
                <a:solidFill>
                  <a:schemeClr val="tx1"/>
                </a:solidFill>
                <a:cs typeface="Times New Roman" panose="02020603050405020304" pitchFamily="18" charset="0"/>
                <a:sym typeface="Symbol" panose="05050102010706020507" pitchFamily="18" charset="2"/>
              </a:rPr>
              <a:t>(PROJ), </a:t>
            </a:r>
            <a:r>
              <a:rPr lang="en-US" sz="1600" b="1" smtClean="0">
                <a:solidFill>
                  <a:schemeClr val="tx1"/>
                </a:solidFill>
                <a:cs typeface="Times New Roman" panose="02020603050405020304" pitchFamily="18" charset="0"/>
              </a:rPr>
              <a:t>PROJ2 </a:t>
            </a:r>
            <a:r>
              <a:rPr lang="en-US" sz="1600" b="1">
                <a:solidFill>
                  <a:schemeClr val="tx1"/>
                </a:solidFill>
                <a:cs typeface="Times New Roman" panose="02020603050405020304" pitchFamily="18" charset="0"/>
              </a:rPr>
              <a:t>= </a:t>
            </a:r>
            <a:r>
              <a:rPr lang="en-US" sz="2800" b="1">
                <a:solidFill>
                  <a:schemeClr val="tx1"/>
                </a:solidFill>
                <a:cs typeface="Times New Roman" panose="02020603050405020304" pitchFamily="18" charset="0"/>
                <a:sym typeface="Symbol" panose="05050102010706020507" pitchFamily="18" charset="2"/>
              </a:rPr>
              <a:t></a:t>
            </a:r>
            <a:r>
              <a:rPr lang="en-US" sz="1600" b="1" baseline="-25000" smtClean="0">
                <a:solidFill>
                  <a:schemeClr val="tx1"/>
                </a:solidFill>
                <a:cs typeface="Times New Roman" panose="02020603050405020304" pitchFamily="18" charset="0"/>
                <a:sym typeface="Symbol" panose="05050102010706020507" pitchFamily="18" charset="2"/>
              </a:rPr>
              <a:t>m2</a:t>
            </a:r>
            <a:r>
              <a:rPr lang="en-US" sz="1600" b="1" smtClean="0">
                <a:solidFill>
                  <a:schemeClr val="tx1"/>
                </a:solidFill>
                <a:cs typeface="Times New Roman" panose="02020603050405020304" pitchFamily="18" charset="0"/>
                <a:sym typeface="Symbol" panose="05050102010706020507" pitchFamily="18" charset="2"/>
              </a:rPr>
              <a:t>(PROJ), </a:t>
            </a:r>
            <a:r>
              <a:rPr lang="en-US" sz="1600" b="1" smtClean="0">
                <a:solidFill>
                  <a:schemeClr val="tx1"/>
                </a:solidFill>
                <a:cs typeface="Times New Roman" panose="02020603050405020304" pitchFamily="18" charset="0"/>
              </a:rPr>
              <a:t>PROJ</a:t>
            </a:r>
            <a:r>
              <a:rPr lang="en-US" sz="1600" b="1" baseline="-25000" smtClean="0">
                <a:solidFill>
                  <a:schemeClr val="tx1"/>
                </a:solidFill>
                <a:cs typeface="Times New Roman" panose="02020603050405020304" pitchFamily="18" charset="0"/>
              </a:rPr>
              <a:t>3</a:t>
            </a:r>
            <a:r>
              <a:rPr lang="en-US" sz="1600" b="1" smtClean="0">
                <a:solidFill>
                  <a:schemeClr val="tx1"/>
                </a:solidFill>
                <a:cs typeface="Times New Roman" panose="02020603050405020304" pitchFamily="18" charset="0"/>
              </a:rPr>
              <a:t> </a:t>
            </a:r>
            <a:r>
              <a:rPr lang="en-US" sz="1600" b="1">
                <a:solidFill>
                  <a:schemeClr val="tx1"/>
                </a:solidFill>
                <a:cs typeface="Times New Roman" panose="02020603050405020304" pitchFamily="18" charset="0"/>
              </a:rPr>
              <a:t>= </a:t>
            </a:r>
            <a:r>
              <a:rPr lang="en-US" sz="2800" b="1">
                <a:solidFill>
                  <a:schemeClr val="tx1"/>
                </a:solidFill>
                <a:cs typeface="Times New Roman" panose="02020603050405020304" pitchFamily="18" charset="0"/>
                <a:sym typeface="Symbol" panose="05050102010706020507" pitchFamily="18" charset="2"/>
              </a:rPr>
              <a:t></a:t>
            </a:r>
            <a:r>
              <a:rPr lang="en-US" sz="1600" b="1" baseline="-25000" smtClean="0">
                <a:solidFill>
                  <a:schemeClr val="tx1"/>
                </a:solidFill>
                <a:cs typeface="Times New Roman" panose="02020603050405020304" pitchFamily="18" charset="0"/>
                <a:sym typeface="Symbol" panose="05050102010706020507" pitchFamily="18" charset="2"/>
              </a:rPr>
              <a:t>m3</a:t>
            </a:r>
            <a:r>
              <a:rPr lang="en-US" sz="1600" b="1" smtClean="0">
                <a:solidFill>
                  <a:schemeClr val="tx1"/>
                </a:solidFill>
                <a:cs typeface="Times New Roman" panose="02020603050405020304" pitchFamily="18" charset="0"/>
                <a:sym typeface="Symbol" panose="05050102010706020507" pitchFamily="18" charset="2"/>
              </a:rPr>
              <a:t>(PROJ</a:t>
            </a:r>
            <a:r>
              <a:rPr lang="en-US" sz="1600" b="1">
                <a:solidFill>
                  <a:schemeClr val="tx1"/>
                </a:solidFill>
                <a:cs typeface="Times New Roman" panose="02020603050405020304" pitchFamily="18" charset="0"/>
                <a:sym typeface="Symbol" panose="05050102010706020507" pitchFamily="18" charset="2"/>
              </a:rPr>
              <a:t>), </a:t>
            </a:r>
            <a:endParaRPr lang="en-US" sz="1600" b="1">
              <a:solidFill>
                <a:srgbClr val="000099"/>
              </a:solidFill>
            </a:endParaRPr>
          </a:p>
          <a:p>
            <a:r>
              <a:rPr lang="en-US" sz="1600" b="1" smtClean="0">
                <a:solidFill>
                  <a:schemeClr val="tx1"/>
                </a:solidFill>
                <a:cs typeface="Times New Roman" panose="02020603050405020304" pitchFamily="18" charset="0"/>
                <a:sym typeface="Symbol" panose="05050102010706020507" pitchFamily="18" charset="2"/>
              </a:rPr>
              <a:t> </a:t>
            </a:r>
            <a:r>
              <a:rPr lang="en-US" sz="1600" b="1" smtClean="0">
                <a:solidFill>
                  <a:schemeClr val="tx1"/>
                </a:solidFill>
                <a:cs typeface="Times New Roman" panose="02020603050405020304" pitchFamily="18" charset="0"/>
              </a:rPr>
              <a:t>PROJ</a:t>
            </a:r>
            <a:r>
              <a:rPr lang="en-US" sz="1600" b="1" baseline="-25000">
                <a:solidFill>
                  <a:schemeClr val="tx1"/>
                </a:solidFill>
                <a:cs typeface="Times New Roman" panose="02020603050405020304" pitchFamily="18" charset="0"/>
              </a:rPr>
              <a:t>4</a:t>
            </a:r>
            <a:r>
              <a:rPr lang="en-US" sz="1600" b="1" smtClean="0">
                <a:solidFill>
                  <a:schemeClr val="tx1"/>
                </a:solidFill>
                <a:cs typeface="Times New Roman" panose="02020603050405020304" pitchFamily="18" charset="0"/>
              </a:rPr>
              <a:t> </a:t>
            </a:r>
            <a:r>
              <a:rPr lang="en-US" sz="1600" b="1">
                <a:solidFill>
                  <a:schemeClr val="tx1"/>
                </a:solidFill>
                <a:cs typeface="Times New Roman" panose="02020603050405020304" pitchFamily="18" charset="0"/>
              </a:rPr>
              <a:t>= </a:t>
            </a:r>
            <a:r>
              <a:rPr lang="en-US" sz="2800" b="1">
                <a:solidFill>
                  <a:schemeClr val="tx1"/>
                </a:solidFill>
                <a:cs typeface="Times New Roman" panose="02020603050405020304" pitchFamily="18" charset="0"/>
                <a:sym typeface="Symbol" panose="05050102010706020507" pitchFamily="18" charset="2"/>
              </a:rPr>
              <a:t></a:t>
            </a:r>
            <a:r>
              <a:rPr lang="en-US" sz="1600" b="1" baseline="-25000" smtClean="0">
                <a:solidFill>
                  <a:schemeClr val="tx1"/>
                </a:solidFill>
                <a:cs typeface="Times New Roman" panose="02020603050405020304" pitchFamily="18" charset="0"/>
                <a:sym typeface="Symbol" panose="05050102010706020507" pitchFamily="18" charset="2"/>
              </a:rPr>
              <a:t>m4</a:t>
            </a:r>
            <a:r>
              <a:rPr lang="en-US" sz="1600" b="1" smtClean="0">
                <a:solidFill>
                  <a:schemeClr val="tx1"/>
                </a:solidFill>
                <a:cs typeface="Times New Roman" panose="02020603050405020304" pitchFamily="18" charset="0"/>
                <a:sym typeface="Symbol" panose="05050102010706020507" pitchFamily="18" charset="2"/>
              </a:rPr>
              <a:t>(PROJ</a:t>
            </a:r>
            <a:r>
              <a:rPr lang="en-US" sz="1600" b="1">
                <a:solidFill>
                  <a:schemeClr val="tx1"/>
                </a:solidFill>
                <a:cs typeface="Times New Roman" panose="02020603050405020304" pitchFamily="18" charset="0"/>
                <a:sym typeface="Symbol" panose="05050102010706020507" pitchFamily="18" charset="2"/>
              </a:rPr>
              <a:t>), </a:t>
            </a:r>
            <a:r>
              <a:rPr lang="en-US" sz="1600" b="1" smtClean="0">
                <a:solidFill>
                  <a:schemeClr val="tx1"/>
                </a:solidFill>
                <a:cs typeface="Times New Roman" panose="02020603050405020304" pitchFamily="18" charset="0"/>
              </a:rPr>
              <a:t>PROJ</a:t>
            </a:r>
            <a:r>
              <a:rPr lang="en-US" sz="1600" b="1" baseline="-25000" smtClean="0">
                <a:solidFill>
                  <a:schemeClr val="tx1"/>
                </a:solidFill>
                <a:cs typeface="Times New Roman" panose="02020603050405020304" pitchFamily="18" charset="0"/>
              </a:rPr>
              <a:t>5</a:t>
            </a:r>
            <a:r>
              <a:rPr lang="en-US" sz="1600" b="1" smtClean="0">
                <a:solidFill>
                  <a:schemeClr val="tx1"/>
                </a:solidFill>
                <a:cs typeface="Times New Roman" panose="02020603050405020304" pitchFamily="18" charset="0"/>
              </a:rPr>
              <a:t> </a:t>
            </a:r>
            <a:r>
              <a:rPr lang="en-US" sz="1600" b="1">
                <a:solidFill>
                  <a:schemeClr val="tx1"/>
                </a:solidFill>
                <a:cs typeface="Times New Roman" panose="02020603050405020304" pitchFamily="18" charset="0"/>
              </a:rPr>
              <a:t>= </a:t>
            </a:r>
            <a:r>
              <a:rPr lang="en-US" sz="2800" b="1">
                <a:solidFill>
                  <a:schemeClr val="tx1"/>
                </a:solidFill>
                <a:cs typeface="Times New Roman" panose="02020603050405020304" pitchFamily="18" charset="0"/>
                <a:sym typeface="Symbol" panose="05050102010706020507" pitchFamily="18" charset="2"/>
              </a:rPr>
              <a:t></a:t>
            </a:r>
            <a:r>
              <a:rPr lang="en-US" sz="1600" b="1" baseline="-25000" smtClean="0">
                <a:solidFill>
                  <a:schemeClr val="tx1"/>
                </a:solidFill>
                <a:cs typeface="Times New Roman" panose="02020603050405020304" pitchFamily="18" charset="0"/>
                <a:sym typeface="Symbol" panose="05050102010706020507" pitchFamily="18" charset="2"/>
              </a:rPr>
              <a:t>m5</a:t>
            </a:r>
            <a:r>
              <a:rPr lang="en-US" sz="1600" b="1" smtClean="0">
                <a:solidFill>
                  <a:schemeClr val="tx1"/>
                </a:solidFill>
                <a:cs typeface="Times New Roman" panose="02020603050405020304" pitchFamily="18" charset="0"/>
                <a:sym typeface="Symbol" panose="05050102010706020507" pitchFamily="18" charset="2"/>
              </a:rPr>
              <a:t>(PROJ</a:t>
            </a:r>
            <a:r>
              <a:rPr lang="en-US" sz="1600" b="1">
                <a:solidFill>
                  <a:schemeClr val="tx1"/>
                </a:solidFill>
                <a:cs typeface="Times New Roman" panose="02020603050405020304" pitchFamily="18" charset="0"/>
                <a:sym typeface="Symbol" panose="05050102010706020507" pitchFamily="18" charset="2"/>
              </a:rPr>
              <a:t>), </a:t>
            </a:r>
            <a:r>
              <a:rPr lang="en-US" sz="1600" b="1" smtClean="0">
                <a:solidFill>
                  <a:schemeClr val="tx1"/>
                </a:solidFill>
                <a:cs typeface="Times New Roman" panose="02020603050405020304" pitchFamily="18" charset="0"/>
              </a:rPr>
              <a:t>PROJ</a:t>
            </a:r>
            <a:r>
              <a:rPr lang="en-US" sz="1600" b="1" baseline="-25000" smtClean="0">
                <a:solidFill>
                  <a:schemeClr val="tx1"/>
                </a:solidFill>
                <a:cs typeface="Times New Roman" panose="02020603050405020304" pitchFamily="18" charset="0"/>
              </a:rPr>
              <a:t>6</a:t>
            </a:r>
            <a:r>
              <a:rPr lang="en-US" sz="1600" b="1" smtClean="0">
                <a:solidFill>
                  <a:schemeClr val="tx1"/>
                </a:solidFill>
                <a:cs typeface="Times New Roman" panose="02020603050405020304" pitchFamily="18" charset="0"/>
              </a:rPr>
              <a:t> </a:t>
            </a:r>
            <a:r>
              <a:rPr lang="en-US" sz="1600" b="1">
                <a:solidFill>
                  <a:schemeClr val="tx1"/>
                </a:solidFill>
                <a:cs typeface="Times New Roman" panose="02020603050405020304" pitchFamily="18" charset="0"/>
              </a:rPr>
              <a:t>= </a:t>
            </a:r>
            <a:r>
              <a:rPr lang="en-US" sz="2800" b="1">
                <a:solidFill>
                  <a:schemeClr val="tx1"/>
                </a:solidFill>
                <a:cs typeface="Times New Roman" panose="02020603050405020304" pitchFamily="18" charset="0"/>
                <a:sym typeface="Symbol" panose="05050102010706020507" pitchFamily="18" charset="2"/>
              </a:rPr>
              <a:t></a:t>
            </a:r>
            <a:r>
              <a:rPr lang="en-US" sz="1600" b="1" baseline="-25000" smtClean="0">
                <a:solidFill>
                  <a:schemeClr val="tx1"/>
                </a:solidFill>
                <a:cs typeface="Times New Roman" panose="02020603050405020304" pitchFamily="18" charset="0"/>
                <a:sym typeface="Symbol" panose="05050102010706020507" pitchFamily="18" charset="2"/>
              </a:rPr>
              <a:t>m6</a:t>
            </a:r>
            <a:r>
              <a:rPr lang="en-US" sz="1600" b="1" smtClean="0">
                <a:solidFill>
                  <a:schemeClr val="tx1"/>
                </a:solidFill>
                <a:cs typeface="Times New Roman" panose="02020603050405020304" pitchFamily="18" charset="0"/>
                <a:sym typeface="Symbol" panose="05050102010706020507" pitchFamily="18" charset="2"/>
              </a:rPr>
              <a:t>(PROJ</a:t>
            </a:r>
            <a:r>
              <a:rPr lang="en-US" sz="1600" b="1">
                <a:solidFill>
                  <a:schemeClr val="tx1"/>
                </a:solidFill>
                <a:cs typeface="Times New Roman" panose="02020603050405020304" pitchFamily="18" charset="0"/>
                <a:sym typeface="Symbol" panose="05050102010706020507" pitchFamily="18" charset="2"/>
              </a:rPr>
              <a:t>), </a:t>
            </a:r>
            <a:endParaRPr lang="en-US" sz="1600" b="1">
              <a:solidFill>
                <a:srgbClr val="000099"/>
              </a:solidFill>
            </a:endParaRPr>
          </a:p>
        </p:txBody>
      </p:sp>
      <p:pic>
        <p:nvPicPr>
          <p:cNvPr id="3" name="Picture 2"/>
          <p:cNvPicPr>
            <a:picLocks noChangeAspect="1"/>
          </p:cNvPicPr>
          <p:nvPr/>
        </p:nvPicPr>
        <p:blipFill>
          <a:blip r:embed="rId3"/>
          <a:stretch>
            <a:fillRect/>
          </a:stretch>
        </p:blipFill>
        <p:spPr>
          <a:xfrm>
            <a:off x="93302" y="3024063"/>
            <a:ext cx="8583154" cy="3168352"/>
          </a:xfrm>
          <a:prstGeom prst="rect">
            <a:avLst/>
          </a:prstGeom>
        </p:spPr>
      </p:pic>
    </p:spTree>
    <p:extLst>
      <p:ext uri="{BB962C8B-B14F-4D97-AF65-F5344CB8AC3E}">
        <p14:creationId xmlns:p14="http://schemas.microsoft.com/office/powerpoint/2010/main" val="271706006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1777882" y="5352145"/>
            <a:ext cx="1700132" cy="2743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0001" tIns="24000" rIns="60001" bIns="24000">
            <a:spAutoFit/>
          </a:bodyPr>
          <a:lstStyle/>
          <a:p>
            <a:pPr algn="ctr">
              <a:lnSpc>
                <a:spcPct val="85000"/>
              </a:lnSpc>
            </a:pPr>
            <a:r>
              <a:rPr lang="en-US" sz="1727" dirty="0">
                <a:solidFill>
                  <a:schemeClr val="hlink"/>
                </a:solidFill>
                <a:latin typeface="Book Antiqua"/>
              </a:rPr>
              <a:t>Level of sharing</a:t>
            </a:r>
          </a:p>
        </p:txBody>
      </p:sp>
      <p:sp>
        <p:nvSpPr>
          <p:cNvPr id="8196" name="Rectangle 4"/>
          <p:cNvSpPr>
            <a:spLocks noChangeArrowheads="1"/>
          </p:cNvSpPr>
          <p:nvPr/>
        </p:nvSpPr>
        <p:spPr bwMode="auto">
          <a:xfrm>
            <a:off x="6209676" y="3552096"/>
            <a:ext cx="2052793" cy="2743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0001" tIns="24000" rIns="60001" bIns="24000">
            <a:spAutoFit/>
          </a:bodyPr>
          <a:lstStyle/>
          <a:p>
            <a:pPr algn="ctr">
              <a:lnSpc>
                <a:spcPct val="85000"/>
              </a:lnSpc>
            </a:pPr>
            <a:r>
              <a:rPr lang="en-US" sz="1727" dirty="0">
                <a:solidFill>
                  <a:schemeClr val="hlink"/>
                </a:solidFill>
                <a:latin typeface="Book Antiqua"/>
              </a:rPr>
              <a:t>Level of knowledge</a:t>
            </a:r>
          </a:p>
        </p:txBody>
      </p:sp>
      <p:sp>
        <p:nvSpPr>
          <p:cNvPr id="8197" name="Rectangle 5"/>
          <p:cNvSpPr>
            <a:spLocks noChangeArrowheads="1"/>
          </p:cNvSpPr>
          <p:nvPr/>
        </p:nvSpPr>
        <p:spPr bwMode="auto">
          <a:xfrm>
            <a:off x="2761198" y="1824049"/>
            <a:ext cx="2469574" cy="2743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0001" tIns="24000" rIns="60001" bIns="24000">
            <a:spAutoFit/>
          </a:bodyPr>
          <a:lstStyle/>
          <a:p>
            <a:pPr algn="ctr">
              <a:lnSpc>
                <a:spcPct val="85000"/>
              </a:lnSpc>
            </a:pPr>
            <a:r>
              <a:rPr lang="en-US" sz="1727" dirty="0">
                <a:solidFill>
                  <a:schemeClr val="hlink"/>
                </a:solidFill>
                <a:latin typeface="Book Antiqua"/>
              </a:rPr>
              <a:t>Access pattern behavior</a:t>
            </a:r>
          </a:p>
        </p:txBody>
      </p:sp>
      <p:sp>
        <p:nvSpPr>
          <p:cNvPr id="8198" name="Line 6"/>
          <p:cNvSpPr>
            <a:spLocks noChangeShapeType="1"/>
          </p:cNvSpPr>
          <p:nvPr/>
        </p:nvSpPr>
        <p:spPr bwMode="auto">
          <a:xfrm>
            <a:off x="4019985" y="2376064"/>
            <a:ext cx="0" cy="1284035"/>
          </a:xfrm>
          <a:prstGeom prst="line">
            <a:avLst/>
          </a:prstGeom>
          <a:noFill/>
          <a:ln w="254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199" name="Line 7"/>
          <p:cNvSpPr>
            <a:spLocks noChangeShapeType="1"/>
          </p:cNvSpPr>
          <p:nvPr/>
        </p:nvSpPr>
        <p:spPr bwMode="auto">
          <a:xfrm>
            <a:off x="4031985" y="3660098"/>
            <a:ext cx="2184059" cy="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00" name="Line 8"/>
          <p:cNvSpPr>
            <a:spLocks noChangeShapeType="1"/>
          </p:cNvSpPr>
          <p:nvPr/>
        </p:nvSpPr>
        <p:spPr bwMode="auto">
          <a:xfrm>
            <a:off x="3593974" y="3234087"/>
            <a:ext cx="0" cy="960026"/>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grpSp>
        <p:nvGrpSpPr>
          <p:cNvPr id="8205" name="Group 13"/>
          <p:cNvGrpSpPr>
            <a:grpSpLocks/>
          </p:cNvGrpSpPr>
          <p:nvPr/>
        </p:nvGrpSpPr>
        <p:grpSpPr bwMode="auto">
          <a:xfrm>
            <a:off x="3593974" y="3234087"/>
            <a:ext cx="1788048" cy="972026"/>
            <a:chOff x="2228" y="2156"/>
            <a:chExt cx="1192" cy="648"/>
          </a:xfrm>
        </p:grpSpPr>
        <p:sp>
          <p:nvSpPr>
            <p:cNvPr id="8201" name="Line 9"/>
            <p:cNvSpPr>
              <a:spLocks noChangeShapeType="1"/>
            </p:cNvSpPr>
            <p:nvPr/>
          </p:nvSpPr>
          <p:spPr bwMode="auto">
            <a:xfrm>
              <a:off x="3420" y="2156"/>
              <a:ext cx="0" cy="64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nvGrpSpPr>
            <p:cNvPr id="8204" name="Group 12"/>
            <p:cNvGrpSpPr>
              <a:grpSpLocks/>
            </p:cNvGrpSpPr>
            <p:nvPr/>
          </p:nvGrpSpPr>
          <p:grpSpPr bwMode="auto">
            <a:xfrm>
              <a:off x="2228" y="2156"/>
              <a:ext cx="1184" cy="648"/>
              <a:chOff x="2228" y="2156"/>
              <a:chExt cx="1184" cy="648"/>
            </a:xfrm>
          </p:grpSpPr>
          <p:sp>
            <p:nvSpPr>
              <p:cNvPr id="8202" name="Line 10"/>
              <p:cNvSpPr>
                <a:spLocks noChangeShapeType="1"/>
              </p:cNvSpPr>
              <p:nvPr/>
            </p:nvSpPr>
            <p:spPr bwMode="auto">
              <a:xfrm>
                <a:off x="2228" y="2156"/>
                <a:ext cx="1184"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203" name="Line 11"/>
              <p:cNvSpPr>
                <a:spLocks noChangeShapeType="1"/>
              </p:cNvSpPr>
              <p:nvPr/>
            </p:nvSpPr>
            <p:spPr bwMode="auto">
              <a:xfrm>
                <a:off x="2228" y="2804"/>
                <a:ext cx="1184"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grpSp>
      </p:grpSp>
      <p:sp>
        <p:nvSpPr>
          <p:cNvPr id="8206" name="Line 14"/>
          <p:cNvSpPr>
            <a:spLocks noChangeShapeType="1"/>
          </p:cNvSpPr>
          <p:nvPr/>
        </p:nvSpPr>
        <p:spPr bwMode="auto">
          <a:xfrm flipH="1">
            <a:off x="2783952" y="3660098"/>
            <a:ext cx="1260034" cy="1500041"/>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grpSp>
        <p:nvGrpSpPr>
          <p:cNvPr id="8209" name="Group 17"/>
          <p:cNvGrpSpPr>
            <a:grpSpLocks/>
          </p:cNvGrpSpPr>
          <p:nvPr/>
        </p:nvGrpSpPr>
        <p:grpSpPr bwMode="auto">
          <a:xfrm>
            <a:off x="3131961" y="3768102"/>
            <a:ext cx="1801549" cy="973526"/>
            <a:chOff x="1920" y="2512"/>
            <a:chExt cx="1201" cy="649"/>
          </a:xfrm>
        </p:grpSpPr>
        <p:sp>
          <p:nvSpPr>
            <p:cNvPr id="8207" name="Line 15"/>
            <p:cNvSpPr>
              <a:spLocks noChangeShapeType="1"/>
            </p:cNvSpPr>
            <p:nvPr/>
          </p:nvSpPr>
          <p:spPr bwMode="auto">
            <a:xfrm>
              <a:off x="1924" y="2516"/>
              <a:ext cx="0" cy="64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29" dirty="0">
                <a:latin typeface="Book Antiqua"/>
              </a:endParaRPr>
            </a:p>
          </p:txBody>
        </p:sp>
        <p:sp>
          <p:nvSpPr>
            <p:cNvPr id="8208" name="Freeform 16"/>
            <p:cNvSpPr>
              <a:spLocks/>
            </p:cNvSpPr>
            <p:nvPr/>
          </p:nvSpPr>
          <p:spPr bwMode="auto">
            <a:xfrm>
              <a:off x="1920" y="2512"/>
              <a:ext cx="1201" cy="649"/>
            </a:xfrm>
            <a:custGeom>
              <a:avLst/>
              <a:gdLst>
                <a:gd name="T0" fmla="*/ 0 w 1201"/>
                <a:gd name="T1" fmla="*/ 0 h 649"/>
                <a:gd name="T2" fmla="*/ 1200 w 1201"/>
                <a:gd name="T3" fmla="*/ 0 h 649"/>
                <a:gd name="T4" fmla="*/ 1200 w 1201"/>
                <a:gd name="T5" fmla="*/ 648 h 649"/>
                <a:gd name="T6" fmla="*/ 0 w 1201"/>
                <a:gd name="T7" fmla="*/ 648 h 649"/>
              </a:gdLst>
              <a:ahLst/>
              <a:cxnLst>
                <a:cxn ang="0">
                  <a:pos x="T0" y="T1"/>
                </a:cxn>
                <a:cxn ang="0">
                  <a:pos x="T2" y="T3"/>
                </a:cxn>
                <a:cxn ang="0">
                  <a:pos x="T4" y="T5"/>
                </a:cxn>
                <a:cxn ang="0">
                  <a:pos x="T6" y="T7"/>
                </a:cxn>
              </a:cxnLst>
              <a:rect l="0" t="0" r="r" b="b"/>
              <a:pathLst>
                <a:path w="1201" h="649">
                  <a:moveTo>
                    <a:pt x="0" y="0"/>
                  </a:moveTo>
                  <a:lnTo>
                    <a:pt x="1200" y="0"/>
                  </a:lnTo>
                  <a:lnTo>
                    <a:pt x="1200" y="648"/>
                  </a:lnTo>
                  <a:lnTo>
                    <a:pt x="0" y="648"/>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329" dirty="0">
                <a:latin typeface="Book Antiqua"/>
              </a:endParaRPr>
            </a:p>
          </p:txBody>
        </p:sp>
      </p:grpSp>
      <p:sp>
        <p:nvSpPr>
          <p:cNvPr id="8210" name="Freeform 18"/>
          <p:cNvSpPr>
            <a:spLocks/>
          </p:cNvSpPr>
          <p:nvPr/>
        </p:nvSpPr>
        <p:spPr bwMode="auto">
          <a:xfrm>
            <a:off x="4031986" y="2688072"/>
            <a:ext cx="1801549" cy="973526"/>
          </a:xfrm>
          <a:custGeom>
            <a:avLst/>
            <a:gdLst>
              <a:gd name="T0" fmla="*/ 0 w 1201"/>
              <a:gd name="T1" fmla="*/ 0 h 649"/>
              <a:gd name="T2" fmla="*/ 1200 w 1201"/>
              <a:gd name="T3" fmla="*/ 0 h 649"/>
              <a:gd name="T4" fmla="*/ 1200 w 1201"/>
              <a:gd name="T5" fmla="*/ 648 h 649"/>
            </a:gdLst>
            <a:ahLst/>
            <a:cxnLst>
              <a:cxn ang="0">
                <a:pos x="T0" y="T1"/>
              </a:cxn>
              <a:cxn ang="0">
                <a:pos x="T2" y="T3"/>
              </a:cxn>
              <a:cxn ang="0">
                <a:pos x="T4" y="T5"/>
              </a:cxn>
            </a:cxnLst>
            <a:rect l="0" t="0" r="r" b="b"/>
            <a:pathLst>
              <a:path w="1201" h="649">
                <a:moveTo>
                  <a:pt x="0" y="0"/>
                </a:moveTo>
                <a:lnTo>
                  <a:pt x="1200" y="0"/>
                </a:lnTo>
                <a:lnTo>
                  <a:pt x="1200" y="648"/>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6401" tIns="43201" rIns="86401" bIns="43201"/>
          <a:lstStyle/>
          <a:p>
            <a:endParaRPr lang="en-US" sz="1329" dirty="0">
              <a:latin typeface="Book Antiqua"/>
            </a:endParaRPr>
          </a:p>
        </p:txBody>
      </p:sp>
      <p:sp>
        <p:nvSpPr>
          <p:cNvPr id="8211" name="Line 19"/>
          <p:cNvSpPr>
            <a:spLocks noChangeShapeType="1"/>
          </p:cNvSpPr>
          <p:nvPr/>
        </p:nvSpPr>
        <p:spPr bwMode="auto">
          <a:xfrm flipH="1">
            <a:off x="3131961" y="2694072"/>
            <a:ext cx="912025" cy="1080029"/>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12" name="Line 20"/>
          <p:cNvSpPr>
            <a:spLocks noChangeShapeType="1"/>
          </p:cNvSpPr>
          <p:nvPr/>
        </p:nvSpPr>
        <p:spPr bwMode="auto">
          <a:xfrm flipH="1">
            <a:off x="4932010" y="2694072"/>
            <a:ext cx="912025" cy="1080029"/>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13" name="Line 21"/>
          <p:cNvSpPr>
            <a:spLocks noChangeShapeType="1"/>
          </p:cNvSpPr>
          <p:nvPr/>
        </p:nvSpPr>
        <p:spPr bwMode="auto">
          <a:xfrm flipH="1">
            <a:off x="4932010" y="3666099"/>
            <a:ext cx="912025" cy="1080029"/>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14" name="Line 22"/>
          <p:cNvSpPr>
            <a:spLocks noChangeShapeType="1"/>
          </p:cNvSpPr>
          <p:nvPr/>
        </p:nvSpPr>
        <p:spPr bwMode="auto">
          <a:xfrm flipH="1">
            <a:off x="4031986" y="2694072"/>
            <a:ext cx="912025" cy="1080029"/>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15" name="Line 23"/>
          <p:cNvSpPr>
            <a:spLocks noChangeShapeType="1"/>
          </p:cNvSpPr>
          <p:nvPr/>
        </p:nvSpPr>
        <p:spPr bwMode="auto">
          <a:xfrm flipH="1">
            <a:off x="4031986" y="3666099"/>
            <a:ext cx="912025" cy="1080029"/>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16" name="Line 24"/>
          <p:cNvSpPr>
            <a:spLocks noChangeShapeType="1"/>
          </p:cNvSpPr>
          <p:nvPr/>
        </p:nvSpPr>
        <p:spPr bwMode="auto">
          <a:xfrm>
            <a:off x="4938010" y="2694072"/>
            <a:ext cx="0" cy="960026"/>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17" name="Line 25"/>
          <p:cNvSpPr>
            <a:spLocks noChangeShapeType="1"/>
          </p:cNvSpPr>
          <p:nvPr/>
        </p:nvSpPr>
        <p:spPr bwMode="auto">
          <a:xfrm>
            <a:off x="4037986" y="3774102"/>
            <a:ext cx="0" cy="960026"/>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18" name="Rectangle 26"/>
          <p:cNvSpPr>
            <a:spLocks noChangeArrowheads="1"/>
          </p:cNvSpPr>
          <p:nvPr/>
        </p:nvSpPr>
        <p:spPr bwMode="auto">
          <a:xfrm>
            <a:off x="6190544" y="2698573"/>
            <a:ext cx="1443296" cy="616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5501" tIns="42001" rIns="85501" bIns="42001">
            <a:spAutoFit/>
          </a:bodyPr>
          <a:lstStyle/>
          <a:p>
            <a:r>
              <a:rPr lang="en-US" sz="1727" dirty="0">
                <a:solidFill>
                  <a:srgbClr val="000000"/>
                </a:solidFill>
                <a:latin typeface="Book Antiqua"/>
              </a:rPr>
              <a:t>partial</a:t>
            </a:r>
          </a:p>
          <a:p>
            <a:r>
              <a:rPr lang="en-US" sz="1727" dirty="0">
                <a:solidFill>
                  <a:srgbClr val="000000"/>
                </a:solidFill>
                <a:latin typeface="Book Antiqua"/>
              </a:rPr>
              <a:t>information </a:t>
            </a:r>
          </a:p>
        </p:txBody>
      </p:sp>
      <p:sp>
        <p:nvSpPr>
          <p:cNvPr id="8219" name="Line 27"/>
          <p:cNvSpPr>
            <a:spLocks noChangeShapeType="1"/>
          </p:cNvSpPr>
          <p:nvPr/>
        </p:nvSpPr>
        <p:spPr bwMode="auto">
          <a:xfrm flipV="1">
            <a:off x="4121988" y="2322062"/>
            <a:ext cx="336009" cy="318009"/>
          </a:xfrm>
          <a:prstGeom prst="line">
            <a:avLst/>
          </a:prstGeom>
          <a:noFill/>
          <a:ln w="127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20" name="Line 28"/>
          <p:cNvSpPr>
            <a:spLocks noChangeShapeType="1"/>
          </p:cNvSpPr>
          <p:nvPr/>
        </p:nvSpPr>
        <p:spPr bwMode="auto">
          <a:xfrm flipH="1" flipV="1">
            <a:off x="3311966" y="2796075"/>
            <a:ext cx="684019" cy="804022"/>
          </a:xfrm>
          <a:prstGeom prst="line">
            <a:avLst/>
          </a:prstGeom>
          <a:noFill/>
          <a:ln w="127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21" name="Line 29"/>
          <p:cNvSpPr>
            <a:spLocks noChangeShapeType="1"/>
          </p:cNvSpPr>
          <p:nvPr/>
        </p:nvSpPr>
        <p:spPr bwMode="auto">
          <a:xfrm flipV="1">
            <a:off x="5046013" y="3012081"/>
            <a:ext cx="1152031" cy="588016"/>
          </a:xfrm>
          <a:prstGeom prst="line">
            <a:avLst/>
          </a:prstGeom>
          <a:noFill/>
          <a:ln w="127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22" name="Line 30"/>
          <p:cNvSpPr>
            <a:spLocks noChangeShapeType="1"/>
          </p:cNvSpPr>
          <p:nvPr/>
        </p:nvSpPr>
        <p:spPr bwMode="auto">
          <a:xfrm>
            <a:off x="5910036" y="3738101"/>
            <a:ext cx="288008" cy="360010"/>
          </a:xfrm>
          <a:prstGeom prst="line">
            <a:avLst/>
          </a:prstGeom>
          <a:noFill/>
          <a:ln w="127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23" name="Line 31"/>
          <p:cNvSpPr>
            <a:spLocks noChangeShapeType="1"/>
          </p:cNvSpPr>
          <p:nvPr/>
        </p:nvSpPr>
        <p:spPr bwMode="auto">
          <a:xfrm flipH="1" flipV="1">
            <a:off x="2687949" y="3660099"/>
            <a:ext cx="840023" cy="504013"/>
          </a:xfrm>
          <a:prstGeom prst="line">
            <a:avLst/>
          </a:prstGeom>
          <a:noFill/>
          <a:ln w="127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24" name="Line 32"/>
          <p:cNvSpPr>
            <a:spLocks noChangeShapeType="1"/>
          </p:cNvSpPr>
          <p:nvPr/>
        </p:nvSpPr>
        <p:spPr bwMode="auto">
          <a:xfrm flipH="1" flipV="1">
            <a:off x="2711950" y="4380118"/>
            <a:ext cx="435012" cy="318009"/>
          </a:xfrm>
          <a:prstGeom prst="line">
            <a:avLst/>
          </a:prstGeom>
          <a:noFill/>
          <a:ln w="12700">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6401" tIns="43201" rIns="86401" bIns="43201" anchor="ctr"/>
          <a:lstStyle/>
          <a:p>
            <a:endParaRPr lang="en-US" sz="1329" dirty="0">
              <a:latin typeface="Book Antiqua"/>
            </a:endParaRPr>
          </a:p>
        </p:txBody>
      </p:sp>
      <p:sp>
        <p:nvSpPr>
          <p:cNvPr id="8225" name="Rectangle 33"/>
          <p:cNvSpPr>
            <a:spLocks noChangeArrowheads="1"/>
          </p:cNvSpPr>
          <p:nvPr/>
        </p:nvSpPr>
        <p:spPr bwMode="auto">
          <a:xfrm>
            <a:off x="4387393" y="2109057"/>
            <a:ext cx="1027073"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dirty="0">
                <a:solidFill>
                  <a:srgbClr val="000000"/>
                </a:solidFill>
                <a:latin typeface="Book Antiqua"/>
              </a:rPr>
              <a:t>dynamic</a:t>
            </a:r>
          </a:p>
        </p:txBody>
      </p:sp>
      <p:sp>
        <p:nvSpPr>
          <p:cNvPr id="8226" name="Rectangle 34"/>
          <p:cNvSpPr>
            <a:spLocks noChangeArrowheads="1"/>
          </p:cNvSpPr>
          <p:nvPr/>
        </p:nvSpPr>
        <p:spPr bwMode="auto">
          <a:xfrm>
            <a:off x="3005659" y="2463067"/>
            <a:ext cx="684030"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dirty="0">
                <a:solidFill>
                  <a:srgbClr val="000000"/>
                </a:solidFill>
                <a:latin typeface="Book Antiqua"/>
              </a:rPr>
              <a:t>static</a:t>
            </a:r>
          </a:p>
        </p:txBody>
      </p:sp>
      <p:sp>
        <p:nvSpPr>
          <p:cNvPr id="8227" name="Rectangle 35"/>
          <p:cNvSpPr>
            <a:spLocks noChangeArrowheads="1"/>
          </p:cNvSpPr>
          <p:nvPr/>
        </p:nvSpPr>
        <p:spPr bwMode="auto">
          <a:xfrm>
            <a:off x="2243064" y="3333090"/>
            <a:ext cx="600674" cy="350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dirty="0">
                <a:solidFill>
                  <a:srgbClr val="000000"/>
                </a:solidFill>
                <a:latin typeface="Book Antiqua"/>
              </a:rPr>
              <a:t>data</a:t>
            </a:r>
          </a:p>
        </p:txBody>
      </p:sp>
      <p:sp>
        <p:nvSpPr>
          <p:cNvPr id="8228" name="Rectangle 36"/>
          <p:cNvSpPr>
            <a:spLocks noChangeArrowheads="1"/>
          </p:cNvSpPr>
          <p:nvPr/>
        </p:nvSpPr>
        <p:spPr bwMode="auto">
          <a:xfrm>
            <a:off x="1814243" y="3885105"/>
            <a:ext cx="1031882" cy="616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dirty="0">
                <a:solidFill>
                  <a:srgbClr val="000000"/>
                </a:solidFill>
                <a:latin typeface="Book Antiqua"/>
              </a:rPr>
              <a:t>data +</a:t>
            </a:r>
          </a:p>
          <a:p>
            <a:r>
              <a:rPr lang="en-US" sz="1727" dirty="0">
                <a:solidFill>
                  <a:srgbClr val="000000"/>
                </a:solidFill>
                <a:latin typeface="Book Antiqua"/>
              </a:rPr>
              <a:t>program</a:t>
            </a:r>
          </a:p>
        </p:txBody>
      </p:sp>
      <p:sp>
        <p:nvSpPr>
          <p:cNvPr id="8229" name="Rectangle 37"/>
          <p:cNvSpPr>
            <a:spLocks noChangeArrowheads="1"/>
          </p:cNvSpPr>
          <p:nvPr/>
        </p:nvSpPr>
        <p:spPr bwMode="auto">
          <a:xfrm>
            <a:off x="6091468" y="3987107"/>
            <a:ext cx="1338056" cy="616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5501" tIns="42001" rIns="85501" bIns="42001">
            <a:spAutoFit/>
          </a:bodyPr>
          <a:lstStyle/>
          <a:p>
            <a:r>
              <a:rPr lang="en-US" sz="1727" dirty="0">
                <a:solidFill>
                  <a:srgbClr val="000000"/>
                </a:solidFill>
                <a:latin typeface="Book Antiqua"/>
              </a:rPr>
              <a:t>complete</a:t>
            </a:r>
          </a:p>
          <a:p>
            <a:r>
              <a:rPr lang="en-US" sz="1727" dirty="0">
                <a:solidFill>
                  <a:srgbClr val="000000"/>
                </a:solidFill>
                <a:latin typeface="Book Antiqua"/>
              </a:rPr>
              <a:t>information</a:t>
            </a:r>
          </a:p>
        </p:txBody>
      </p:sp>
      <p:sp>
        <p:nvSpPr>
          <p:cNvPr id="39"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40" name="Rectangle 3"/>
          <p:cNvSpPr txBox="1">
            <a:spLocks noChangeArrowheads="1"/>
          </p:cNvSpPr>
          <p:nvPr/>
        </p:nvSpPr>
        <p:spPr>
          <a:xfrm>
            <a:off x="120650" y="645505"/>
            <a:ext cx="8610600" cy="1001057"/>
          </a:xfrm>
          <a:prstGeom prst="rect">
            <a:avLst/>
          </a:prstGeom>
        </p:spPr>
        <p:txBody>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v"/>
            </a:pPr>
            <a:r>
              <a:rPr lang="en-US" smtClean="0"/>
              <a:t>Bài toán thiết kế:</a:t>
            </a:r>
          </a:p>
          <a:p>
            <a:pPr>
              <a:lnSpc>
                <a:spcPct val="150000"/>
              </a:lnSpc>
            </a:pPr>
            <a:r>
              <a:rPr lang="en-US" i="1" smtClean="0"/>
              <a:t>Cần khảo sát:</a:t>
            </a:r>
          </a:p>
          <a:p>
            <a:pPr marL="457200" lvl="1" indent="0">
              <a:lnSpc>
                <a:spcPct val="150000"/>
              </a:lnSpc>
              <a:buFont typeface="Wingdings" panose="05000000000000000000" pitchFamily="2" charset="2"/>
              <a:buNone/>
            </a:pPr>
            <a:endParaRPr lang="en-US" sz="2800" i="1" smtClean="0">
              <a:solidFill>
                <a:schemeClr val="tx1"/>
              </a:solidFill>
            </a:endParaRPr>
          </a:p>
        </p:txBody>
      </p:sp>
    </p:spTree>
    <p:extLst>
      <p:ext uri="{BB962C8B-B14F-4D97-AF65-F5344CB8AC3E}">
        <p14:creationId xmlns:p14="http://schemas.microsoft.com/office/powerpoint/2010/main" val="340752914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mtClean="0"/>
              <a:t>2. Thiết kế phân tán</a:t>
            </a:r>
            <a:endParaRPr lang="en-US"/>
          </a:p>
        </p:txBody>
      </p:sp>
      <p:sp>
        <p:nvSpPr>
          <p:cNvPr id="13315" name="Rectangle 3"/>
          <p:cNvSpPr>
            <a:spLocks noGrp="1" noChangeArrowheads="1"/>
          </p:cNvSpPr>
          <p:nvPr>
            <p:ph idx="1"/>
          </p:nvPr>
        </p:nvSpPr>
        <p:spPr>
          <a:xfrm>
            <a:off x="0" y="647799"/>
            <a:ext cx="9144000" cy="504055"/>
          </a:xfrm>
          <a:solidFill>
            <a:schemeClr val="accent2">
              <a:lumMod val="20000"/>
              <a:lumOff val="80000"/>
            </a:schemeClr>
          </a:solidFill>
        </p:spPr>
        <p:txBody>
          <a:bodyPr/>
          <a:lstStyle/>
          <a:p>
            <a:pPr marL="91440" indent="0">
              <a:lnSpc>
                <a:spcPct val="100000"/>
              </a:lnSpc>
              <a:spcBef>
                <a:spcPts val="0"/>
              </a:spcBef>
              <a:spcAft>
                <a:spcPts val="0"/>
              </a:spcAft>
              <a:buNone/>
            </a:pPr>
            <a:r>
              <a:rPr lang="en-US" smtClean="0"/>
              <a:t>2.6. </a:t>
            </a:r>
            <a:r>
              <a:rPr lang="en-US" sz="2000" b="1" i="1" smtClean="0"/>
              <a:t>Phân đoạn ngang </a:t>
            </a:r>
            <a:r>
              <a:rPr lang="en-US" b="1" i="1" smtClean="0"/>
              <a:t>– Phân đoạn ngang cơ sở</a:t>
            </a:r>
            <a:endParaRPr lang="en-US" b="1" i="1" dirty="0" smtClean="0"/>
          </a:p>
        </p:txBody>
      </p:sp>
      <p:sp>
        <p:nvSpPr>
          <p:cNvPr id="6" name="Rectangle 2"/>
          <p:cNvSpPr txBox="1">
            <a:spLocks noChangeArrowheads="1"/>
          </p:cNvSpPr>
          <p:nvPr/>
        </p:nvSpPr>
        <p:spPr bwMode="auto">
          <a:xfrm>
            <a:off x="120650" y="1287562"/>
            <a:ext cx="8555806" cy="295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Ø"/>
            </a:pPr>
            <a:r>
              <a:rPr lang="en-US" smtClean="0"/>
              <a:t>Thuật toán ngang cơ sở trên thỏa mãn 3 tính chất</a:t>
            </a:r>
          </a:p>
          <a:p>
            <a:pPr lvl="2">
              <a:buFont typeface="Arial" panose="020B0604020202020204" pitchFamily="34" charset="0"/>
              <a:buChar char="•"/>
            </a:pPr>
            <a:r>
              <a:rPr lang="en-US" sz="3200" smtClean="0"/>
              <a:t>Tính đầy đủ</a:t>
            </a:r>
          </a:p>
          <a:p>
            <a:pPr lvl="2">
              <a:buFont typeface="Arial" panose="020B0604020202020204" pitchFamily="34" charset="0"/>
              <a:buChar char="•"/>
            </a:pPr>
            <a:r>
              <a:rPr lang="en-US" sz="3200" smtClean="0"/>
              <a:t>Tính tái tạo</a:t>
            </a:r>
          </a:p>
          <a:p>
            <a:pPr lvl="2">
              <a:buFont typeface="Arial" panose="020B0604020202020204" pitchFamily="34" charset="0"/>
              <a:buChar char="•"/>
            </a:pPr>
            <a:r>
              <a:rPr lang="en-US" sz="3200" smtClean="0"/>
              <a:t>Tính tách biệt</a:t>
            </a:r>
          </a:p>
        </p:txBody>
      </p:sp>
      <p:sp>
        <p:nvSpPr>
          <p:cNvPr id="8" name="TextBox 7"/>
          <p:cNvSpPr txBox="1"/>
          <p:nvPr/>
        </p:nvSpPr>
        <p:spPr>
          <a:xfrm>
            <a:off x="5436096" y="2303983"/>
            <a:ext cx="412292" cy="400110"/>
          </a:xfrm>
          <a:prstGeom prst="rect">
            <a:avLst/>
          </a:prstGeom>
          <a:noFill/>
        </p:spPr>
        <p:txBody>
          <a:bodyPr wrap="none" rtlCol="0">
            <a:spAutoFit/>
          </a:bodyPr>
          <a:lstStyle/>
          <a:p>
            <a:r>
              <a:rPr lang="en-US" smtClean="0"/>
              <a:t>Pr</a:t>
            </a:r>
            <a:endParaRPr lang="en-US"/>
          </a:p>
        </p:txBody>
      </p:sp>
    </p:spTree>
    <p:extLst>
      <p:ext uri="{BB962C8B-B14F-4D97-AF65-F5344CB8AC3E}">
        <p14:creationId xmlns:p14="http://schemas.microsoft.com/office/powerpoint/2010/main" val="1100594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smtClean="0"/>
              <a:t>1</a:t>
            </a:r>
            <a:r>
              <a:rPr lang="en-US" smtClean="0"/>
              <a:t>. Giới thiệu</a:t>
            </a:r>
            <a:endParaRPr lang="en-US" dirty="0"/>
          </a:p>
        </p:txBody>
      </p:sp>
      <p:sp>
        <p:nvSpPr>
          <p:cNvPr id="6147" name="Rectangle 3"/>
          <p:cNvSpPr>
            <a:spLocks noGrp="1" noChangeArrowheads="1"/>
          </p:cNvSpPr>
          <p:nvPr>
            <p:ph idx="1"/>
          </p:nvPr>
        </p:nvSpPr>
        <p:spPr/>
        <p:txBody>
          <a:bodyPr/>
          <a:lstStyle/>
          <a:p>
            <a:pPr>
              <a:buFont typeface="Wingdings" panose="05000000000000000000" pitchFamily="2" charset="2"/>
              <a:buChar char="v"/>
            </a:pPr>
            <a:r>
              <a:rPr lang="en-US" smtClean="0"/>
              <a:t>Bài toán thiết kế:</a:t>
            </a:r>
            <a:endParaRPr lang="en-US" dirty="0" smtClean="0"/>
          </a:p>
          <a:p>
            <a:pPr lvl="1">
              <a:lnSpc>
                <a:spcPct val="150000"/>
              </a:lnSpc>
            </a:pPr>
            <a:r>
              <a:rPr lang="en-US" b="1" i="1" smtClean="0"/>
              <a:t>Cần khảo sát về yêu cầu ứng dụng tại các site:</a:t>
            </a:r>
          </a:p>
          <a:p>
            <a:pPr marL="1236663" lvl="2" indent="-514350">
              <a:lnSpc>
                <a:spcPct val="150000"/>
              </a:lnSpc>
              <a:buAutoNum type="arabicPeriod"/>
            </a:pPr>
            <a:r>
              <a:rPr lang="en-US" sz="2400" i="1" smtClean="0">
                <a:solidFill>
                  <a:schemeClr val="tx1"/>
                </a:solidFill>
              </a:rPr>
              <a:t>Trạm đưa ra yêu cầu thực hiện (trạm gốc) tức là xác định các yêu cầu được  đưa ra tại site nào?</a:t>
            </a:r>
          </a:p>
          <a:p>
            <a:pPr marL="1236663" lvl="2" indent="-514350">
              <a:lnSpc>
                <a:spcPct val="150000"/>
              </a:lnSpc>
              <a:buAutoNum type="arabicPeriod"/>
            </a:pPr>
            <a:r>
              <a:rPr lang="en-US" sz="2400" i="1" smtClean="0">
                <a:solidFill>
                  <a:schemeClr val="tx1"/>
                </a:solidFill>
              </a:rPr>
              <a:t>Tần suất hoạt động của các ứng dụng (truy vấn)</a:t>
            </a:r>
          </a:p>
          <a:p>
            <a:pPr marL="1236663" lvl="2" indent="-514350">
              <a:lnSpc>
                <a:spcPct val="150000"/>
              </a:lnSpc>
              <a:buAutoNum type="arabicPeriod"/>
            </a:pPr>
            <a:r>
              <a:rPr lang="en-US" sz="2400" i="1" smtClean="0">
                <a:solidFill>
                  <a:schemeClr val="tx1"/>
                </a:solidFill>
              </a:rPr>
              <a:t>Số lượng, kiểu và phân tán thống kê của các truy cập đối với đối tượng dữ liệu.</a:t>
            </a:r>
            <a:endParaRPr lang="en-US" sz="2400" smtClean="0">
              <a:solidFill>
                <a:schemeClr val="tx1"/>
              </a:solidFill>
            </a:endParaRPr>
          </a:p>
        </p:txBody>
      </p:sp>
    </p:spTree>
    <p:extLst>
      <p:ext uri="{BB962C8B-B14F-4D97-AF65-F5344CB8AC3E}">
        <p14:creationId xmlns:p14="http://schemas.microsoft.com/office/powerpoint/2010/main" val="1332916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H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30000" r="10000" b="180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Distributed DB.potx" id="{840549B9-1123-42F8-A5C4-97602DACEB2C}" vid="{FE202FF2-B234-4C2F-BEDD-6319D4D71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5308</Words>
  <Application>Microsoft Office PowerPoint</Application>
  <PresentationFormat>Custom</PresentationFormat>
  <Paragraphs>708</Paragraphs>
  <Slides>80</Slides>
  <Notes>76</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5" baseType="lpstr">
      <vt:lpstr>Arial</vt:lpstr>
      <vt:lpstr>Bernard MT Condensed</vt:lpstr>
      <vt:lpstr>Book Antiqua</vt:lpstr>
      <vt:lpstr>Calibri</vt:lpstr>
      <vt:lpstr>Corbel</vt:lpstr>
      <vt:lpstr>Courier New</vt:lpstr>
      <vt:lpstr>Symbol</vt:lpstr>
      <vt:lpstr>Tahoma</vt:lpstr>
      <vt:lpstr>Times New Roman</vt:lpstr>
      <vt:lpstr>Verdana</vt:lpstr>
      <vt:lpstr>Wingdings</vt:lpstr>
      <vt:lpstr>Wingdings 2</vt:lpstr>
      <vt:lpstr>Wingdings 3</vt:lpstr>
      <vt:lpstr>1_HN</vt:lpstr>
      <vt:lpstr>Worksheet</vt:lpstr>
      <vt:lpstr>PowerPoint Presentation</vt:lpstr>
      <vt:lpstr>II. Thiết kế CSDL phân tán</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1. Giới thiệu</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lpstr>2. Thiết kế phân tán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Chapter One</dc:subject>
  <dc:creator/>
  <cp:lastModifiedBy/>
  <cp:revision>1</cp:revision>
  <dcterms:created xsi:type="dcterms:W3CDTF">2015-02-25T09:16:44Z</dcterms:created>
  <dcterms:modified xsi:type="dcterms:W3CDTF">2018-04-06T02:53:05Z</dcterms:modified>
</cp:coreProperties>
</file>