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9"/>
  </p:notesMasterIdLst>
  <p:handoutMasterIdLst>
    <p:handoutMasterId r:id="rId10"/>
  </p:handoutMasterIdLst>
  <p:sldIdLst>
    <p:sldId id="320" r:id="rId2"/>
    <p:sldId id="324" r:id="rId3"/>
    <p:sldId id="321" r:id="rId4"/>
    <p:sldId id="322" r:id="rId5"/>
    <p:sldId id="323" r:id="rId6"/>
    <p:sldId id="325" r:id="rId7"/>
    <p:sldId id="326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777777"/>
    <a:srgbClr val="FF3333"/>
    <a:srgbClr val="CC0000"/>
    <a:srgbClr val="FF3300"/>
    <a:srgbClr val="800000"/>
    <a:srgbClr val="FFCC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7128" autoAdjust="0"/>
  </p:normalViewPr>
  <p:slideViewPr>
    <p:cSldViewPr>
      <p:cViewPr varScale="1">
        <p:scale>
          <a:sx n="75" d="100"/>
          <a:sy n="75" d="100"/>
        </p:scale>
        <p:origin x="10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8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vi-VN" smtClean="0"/>
              <a:t>Nhập môn Cơ sở dữ liệu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1B5297E-955C-4953-9C84-B711793BEFE5}" type="datetime12">
              <a:rPr lang="vi-VN" smtClean="0"/>
              <a:pPr>
                <a:defRPr/>
              </a:pPr>
              <a:t>16:57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8AC9598-629A-494F-A114-3808FC2BEE1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6404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vi-VN" smtClean="0"/>
              <a:t>Nhập môn Cơ sở dữ liệu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1A584A7-0D18-4AB2-9A4A-B06E466AA956}" type="datetime12">
              <a:rPr lang="vi-VN" smtClean="0"/>
              <a:pPr>
                <a:defRPr/>
              </a:pPr>
              <a:t>16:57</a:t>
            </a:fld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dirty="0" err="1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Nhập môn CSDL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5EAEB4B-D58B-46FC-9842-6B99B0931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437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D5EEF-CB14-4F6E-8CC7-241C8E841795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AA61-E24D-4DAF-B275-5AB0E894C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FE7E-C8CD-4552-98C7-5C683024610C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7D4F-5A02-4189-A0B6-5B8FA3102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4BF4-61A1-4ACA-8469-C4AC012BCFB9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14533-513C-421B-BF32-3C2BCB714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09705-0FB5-4D2B-929D-1D1FA9223315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6126A-E693-49E3-9959-396E52CEB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A919-4C60-4613-A9CD-EF017081247B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49089-FA76-4D47-9DB2-3CC54CC4D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E60B-A70E-4887-9232-265BB85D761E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00CB9-D652-471C-A789-08761A5F52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BF77-6F7E-45F5-B4B9-3559258305FB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E00AB-2CE4-4390-BB4E-4438F4A515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A81FB-DF76-494C-8C9E-95B9AFDD6A8B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CBDCA-C436-4DD4-9937-F572030AC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7AF5F-376B-4EAF-84D7-E01AEA3BDE62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718FA-33BF-4128-8E23-0E359EDCE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34EC9-9385-4B03-854E-D0A0A2D5D260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128A4-0F7F-4AA1-8788-43F4468CE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4C53-5F9D-47B6-84F2-9B09C8AB73A5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C2B5-5F70-4F1F-A2BE-2E4097896D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dirty="0" err="1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655596A-C850-4E6F-A1D7-C34C12B9E454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dirty="0" err="1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248F4FE-C6D3-4C04-B2AC-2ECDEBBDBD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>
    <p:wip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uyvuba71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vb@vnu.edu.v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 smtClean="0"/>
              <a:t>Mở đầu</a:t>
            </a:r>
            <a:endParaRPr lang="vi-VN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8458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/>
              <a:t>A. </a:t>
            </a:r>
            <a:r>
              <a:rPr lang="en-US" sz="2400" b="1" i="1" dirty="0" smtClean="0"/>
              <a:t>Thông tin môn học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sz="2800" dirty="0" smtClean="0"/>
              <a:t>Cơ sở dữ liệu phân tán (Int3206)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sz="2800" dirty="0" smtClean="0"/>
              <a:t>Thời lượng: 3 tín chỉ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 smtClean="0"/>
              <a:t>Lý thuyết,</a:t>
            </a:r>
            <a:endParaRPr lang="en-US" sz="2800" dirty="0" smtClean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 smtClean="0"/>
              <a:t>Bài tập,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 smtClean="0"/>
              <a:t>Báo cáo.</a:t>
            </a:r>
            <a:endParaRPr lang="en-US" sz="2800" dirty="0" smtClean="0"/>
          </a:p>
          <a:p>
            <a:pPr marL="0" lvl="2" algn="l"/>
            <a:r>
              <a:rPr lang="en-US" b="1" dirty="0"/>
              <a:t>	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16:57:34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 smtClean="0"/>
              <a:t>Mở đầu</a:t>
            </a:r>
            <a:endParaRPr lang="vi-VN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84582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/>
              <a:t>B</a:t>
            </a:r>
            <a:r>
              <a:rPr lang="en-US" sz="2400" i="1" dirty="0" smtClean="0"/>
              <a:t>. </a:t>
            </a:r>
            <a:r>
              <a:rPr lang="en-US" sz="2400" b="1" dirty="0" smtClean="0"/>
              <a:t>Mục tiêu</a:t>
            </a:r>
          </a:p>
          <a:p>
            <a:pPr marL="742950" lvl="3" indent="-285750" algn="l">
              <a:buFont typeface="Arial" panose="020B0604020202020204" pitchFamily="34" charset="0"/>
              <a:buChar char="•"/>
            </a:pPr>
            <a:r>
              <a:rPr lang="en-US" sz="2400" smtClean="0"/>
              <a:t>Giới thiệu kiến thức </a:t>
            </a:r>
            <a:r>
              <a:rPr lang="en-US" sz="2400"/>
              <a:t>chung về </a:t>
            </a:r>
            <a:r>
              <a:rPr lang="en-US" sz="2400" smtClean="0"/>
              <a:t>hệ cơ </a:t>
            </a:r>
            <a:r>
              <a:rPr lang="en-US" sz="2400"/>
              <a:t>sở  dữ liệu phân </a:t>
            </a:r>
            <a:r>
              <a:rPr lang="en-US" sz="2400" smtClean="0"/>
              <a:t>tán.</a:t>
            </a:r>
          </a:p>
          <a:p>
            <a:pPr marL="742950" lvl="3" indent="-285750" algn="l">
              <a:buFont typeface="Arial" panose="020B0604020202020204" pitchFamily="34" charset="0"/>
              <a:buChar char="•"/>
            </a:pPr>
            <a:r>
              <a:rPr lang="en-US" sz="2400" smtClean="0"/>
              <a:t>Một số khái niệm </a:t>
            </a:r>
            <a:r>
              <a:rPr lang="en-US" sz="2400" dirty="0"/>
              <a:t>kỹ thuật và thuật </a:t>
            </a:r>
            <a:r>
              <a:rPr lang="en-US" sz="2400"/>
              <a:t>toán </a:t>
            </a:r>
            <a:r>
              <a:rPr lang="en-US" sz="2400" smtClean="0"/>
              <a:t>thiết kế </a:t>
            </a:r>
            <a:r>
              <a:rPr lang="en-US" sz="2400" dirty="0"/>
              <a:t>cơ sở dữ liệu phân tán. </a:t>
            </a:r>
            <a:endParaRPr lang="en-US" sz="2400" dirty="0" smtClean="0"/>
          </a:p>
          <a:p>
            <a:pPr marL="742950" lvl="3" indent="-285750" algn="l">
              <a:buFont typeface="Arial" panose="020B0604020202020204" pitchFamily="34" charset="0"/>
              <a:buChar char="•"/>
            </a:pPr>
            <a:r>
              <a:rPr lang="en-US" sz="2400" smtClean="0"/>
              <a:t>Truy </a:t>
            </a:r>
            <a:r>
              <a:rPr lang="en-US" sz="2400" dirty="0"/>
              <a:t>vấn và quản lý giao tác trong hệ quản trị CSDL phân tán</a:t>
            </a:r>
            <a:r>
              <a:rPr lang="en-US" sz="2400"/>
              <a:t>.   </a:t>
            </a:r>
            <a:endParaRPr lang="en-US" sz="2400" smtClean="0"/>
          </a:p>
          <a:p>
            <a:pPr marL="742950" lvl="3" indent="-285750" algn="l">
              <a:buFont typeface="Arial" panose="020B0604020202020204" pitchFamily="34" charset="0"/>
              <a:buChar char="•"/>
            </a:pPr>
            <a:r>
              <a:rPr lang="en-US" sz="2400" smtClean="0"/>
              <a:t>Tìm hiểu và thiết kế cơ sở dữ liệu phân tán đối với một số bài toán thực tế</a:t>
            </a:r>
            <a:endParaRPr lang="en-US" sz="2400" dirty="0"/>
          </a:p>
          <a:p>
            <a:pPr marL="0" lvl="2" algn="l"/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734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16:57:35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 smtClean="0"/>
              <a:t>Mở đầu</a:t>
            </a:r>
            <a:endParaRPr lang="vi-VN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8458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/>
              <a:t>C</a:t>
            </a:r>
            <a:r>
              <a:rPr lang="en-US" sz="2000" i="1" dirty="0" smtClean="0"/>
              <a:t>. </a:t>
            </a:r>
            <a:r>
              <a:rPr lang="en-US" sz="2800" b="1" i="1" dirty="0" smtClean="0"/>
              <a:t>Nội dung chính</a:t>
            </a:r>
          </a:p>
          <a:p>
            <a:pPr marL="914400" lvl="1" indent="-457200" algn="l">
              <a:buAutoNum type="arabicPeriod"/>
            </a:pPr>
            <a:r>
              <a:rPr lang="en-US" sz="2400" dirty="0" smtClean="0"/>
              <a:t>Khái </a:t>
            </a:r>
            <a:r>
              <a:rPr lang="en-US" sz="2400" dirty="0"/>
              <a:t>quát về Cơ sở dữ liệu phân </a:t>
            </a:r>
            <a:r>
              <a:rPr lang="en-US" sz="2400" dirty="0" smtClean="0"/>
              <a:t>tán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dirty="0" smtClean="0"/>
              <a:t>Kiến </a:t>
            </a:r>
            <a:r>
              <a:rPr lang="en-US" sz="2400" dirty="0"/>
              <a:t>trúc của CSDL phân tán 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dirty="0" smtClean="0"/>
              <a:t>Các </a:t>
            </a:r>
            <a:r>
              <a:rPr lang="en-US" sz="2400" dirty="0"/>
              <a:t>phương pháp thiết kế CSDL phân tán 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dirty="0" smtClean="0"/>
              <a:t>Khái </a:t>
            </a:r>
            <a:r>
              <a:rPr lang="en-US" sz="2400" dirty="0"/>
              <a:t>quát về truy vấn và tối ưu truy vấn 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dirty="0" smtClean="0"/>
              <a:t>Quản </a:t>
            </a:r>
            <a:r>
              <a:rPr lang="en-US" sz="2400" dirty="0"/>
              <a:t>lý giao tác trong CSDL </a:t>
            </a:r>
            <a:r>
              <a:rPr lang="en-US" sz="2400"/>
              <a:t>phân </a:t>
            </a:r>
            <a:r>
              <a:rPr lang="en-US" sz="2400" smtClean="0"/>
              <a:t>tán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smtClean="0"/>
              <a:t>Nhân bản dữ liệu </a:t>
            </a:r>
            <a:endParaRPr lang="en-US" sz="2400" dirty="0"/>
          </a:p>
          <a:p>
            <a:pPr marL="914400" lvl="1" indent="-457200" algn="l">
              <a:buFontTx/>
              <a:buAutoNum type="arabicPeriod"/>
            </a:pPr>
            <a:r>
              <a:rPr lang="en-US" sz="2400" i="1" dirty="0" smtClean="0"/>
              <a:t>Điều </a:t>
            </a:r>
            <a:r>
              <a:rPr lang="en-US" sz="2400" i="1" dirty="0"/>
              <a:t>khiển tương tranh 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i="1" dirty="0" smtClean="0"/>
              <a:t>Giới </a:t>
            </a:r>
            <a:r>
              <a:rPr lang="en-US" sz="2400" i="1" dirty="0"/>
              <a:t>thiệu dữ liệu luồng và tính toán đám mây </a:t>
            </a:r>
          </a:p>
          <a:p>
            <a:pPr algn="l"/>
            <a:endParaRPr lang="en-US" sz="2000" dirty="0"/>
          </a:p>
          <a:p>
            <a:pPr algn="l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41924578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16:57:35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 smtClean="0"/>
              <a:t>Mở đầu</a:t>
            </a:r>
            <a:endParaRPr lang="vi-VN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/>
              <a:t>D</a:t>
            </a:r>
            <a:r>
              <a:rPr lang="en-US" sz="2000" i="1" dirty="0" smtClean="0"/>
              <a:t>. </a:t>
            </a:r>
            <a:r>
              <a:rPr lang="en-US" sz="2400" b="1" i="1" dirty="0" smtClean="0"/>
              <a:t>Tài liệu tham khảo</a:t>
            </a:r>
            <a:endParaRPr lang="en-US" sz="3200" b="1" i="1" dirty="0" smtClean="0"/>
          </a:p>
          <a:p>
            <a:pPr lvl="1" algn="l"/>
            <a:r>
              <a:rPr lang="en-US" sz="2400" dirty="0" smtClean="0"/>
              <a:t> </a:t>
            </a:r>
            <a:endParaRPr lang="en-US" sz="2400" dirty="0"/>
          </a:p>
          <a:p>
            <a:pPr marL="342900" lvl="0" indent="-342900" algn="l">
              <a:buFont typeface="+mj-lt"/>
              <a:buAutoNum type="arabicPeriod"/>
            </a:pPr>
            <a:r>
              <a:rPr lang="en-US" sz="2400" smtClean="0"/>
              <a:t>Nguyễn </a:t>
            </a:r>
            <a:r>
              <a:rPr lang="en-US" sz="2400" dirty="0"/>
              <a:t>Tuệ, </a:t>
            </a:r>
            <a:r>
              <a:rPr lang="en-US" sz="2400" i="1" dirty="0"/>
              <a:t>Giáo trình cơ sở dữ liệu</a:t>
            </a:r>
            <a:r>
              <a:rPr lang="en-US" sz="2400" dirty="0"/>
              <a:t>, Nhà xuất bản Đại học Quốc gia Hà Nội, 2008.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2400" dirty="0"/>
              <a:t>Hồ Thuần, Hồ Cẩm Hà, </a:t>
            </a:r>
            <a:r>
              <a:rPr lang="en-US" sz="2400" i="1" dirty="0"/>
              <a:t>Các hệ cơ sở dữ liệu – Lý thuyết và thực hành, tập 2, </a:t>
            </a:r>
            <a:r>
              <a:rPr lang="en-US" sz="2400" dirty="0"/>
              <a:t>Nhà XB Giáo dục</a:t>
            </a:r>
            <a:r>
              <a:rPr lang="en-US" sz="2400"/>
              <a:t>, </a:t>
            </a:r>
            <a:r>
              <a:rPr lang="en-US" sz="2400" smtClean="0"/>
              <a:t>2009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/>
              <a:t>M.T. Özsu and P. Valduriez, Principles of Distributed Database Systems, 3rd edition, Prentice-Hall, 2011</a:t>
            </a:r>
          </a:p>
          <a:p>
            <a:pPr lvl="0" algn="l"/>
            <a:endParaRPr lang="en-US" sz="2400" dirty="0"/>
          </a:p>
          <a:p>
            <a:pPr algn="l"/>
            <a:endParaRPr lang="en-US" sz="2000" dirty="0"/>
          </a:p>
          <a:p>
            <a:pPr algn="l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4066653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16:57:35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 smtClean="0"/>
              <a:t>Mở đầu</a:t>
            </a:r>
            <a:endParaRPr lang="vi-VN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011955"/>
            <a:ext cx="8458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E. </a:t>
            </a:r>
            <a:r>
              <a:rPr lang="en-US" sz="2400" b="1" dirty="0" smtClean="0"/>
              <a:t>Quy định chung:</a:t>
            </a:r>
          </a:p>
          <a:p>
            <a:pPr marL="342900" indent="-342900" algn="l">
              <a:buAutoNum type="arabicPeriod"/>
            </a:pPr>
            <a:r>
              <a:rPr lang="en-US" b="1" dirty="0" smtClean="0"/>
              <a:t>Sinh viên phải tham dự đầy đủ các buổi học (&gt;=80%)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Vắng quá 3 buổi sẽ không được thi</a:t>
            </a:r>
          </a:p>
          <a:p>
            <a:pPr marL="342900" indent="-342900" algn="l">
              <a:buAutoNum type="arabicPeriod"/>
            </a:pPr>
            <a:r>
              <a:rPr lang="en-US" b="1" dirty="0" smtClean="0"/>
              <a:t>Làm bài tập, báo cáo và tham khảo tài liệu đầy đủ theo yêu cầu</a:t>
            </a:r>
          </a:p>
          <a:p>
            <a:pPr marL="342900" lvl="1" indent="-342900" algn="l">
              <a:buFont typeface="+mj-lt"/>
              <a:buAutoNum type="arabicPeriod" startAt="3"/>
            </a:pPr>
            <a:r>
              <a:rPr lang="en-US" b="1" dirty="0" smtClean="0"/>
              <a:t>Điểm </a:t>
            </a:r>
            <a:r>
              <a:rPr lang="en-US" b="1" dirty="0"/>
              <a:t>môn </a:t>
            </a:r>
            <a:r>
              <a:rPr lang="en-US" b="1" dirty="0" smtClean="0"/>
              <a:t>học: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b="1" dirty="0" smtClean="0"/>
              <a:t>Thi cuối kỳ (viết</a:t>
            </a:r>
            <a:r>
              <a:rPr lang="en-US" b="1" smtClean="0"/>
              <a:t>): 60</a:t>
            </a:r>
            <a:r>
              <a:rPr lang="en-US" b="1" dirty="0" smtClean="0"/>
              <a:t>%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b="1" dirty="0" smtClean="0"/>
              <a:t>Kiểm tra giữa kỳ và/hoặc bài </a:t>
            </a:r>
            <a:r>
              <a:rPr lang="en-US" b="1" smtClean="0"/>
              <a:t>tập/báo cáo + chuyên cần : 40</a:t>
            </a:r>
            <a:r>
              <a:rPr lang="en-US" b="1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30709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16:57:35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827" y="819609"/>
            <a:ext cx="8641307" cy="587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romanUcPeriod"/>
            </a:pPr>
            <a:r>
              <a:rPr lang="en-US" sz="1700" b="1" dirty="0" smtClean="0"/>
              <a:t>Tìm hiểu và khai thác hệ </a:t>
            </a:r>
            <a:r>
              <a:rPr lang="en-US" sz="1700" b="1" smtClean="0"/>
              <a:t>thống </a:t>
            </a:r>
            <a:r>
              <a:rPr lang="vi-VN" sz="1700" b="1" smtClean="0"/>
              <a:t>: </a:t>
            </a:r>
            <a:r>
              <a:rPr lang="en-US" sz="1200" b="1" smtClean="0"/>
              <a:t>Mysql</a:t>
            </a:r>
            <a:r>
              <a:rPr lang="vi-VN" sz="1200" b="1" smtClean="0"/>
              <a:t>,  </a:t>
            </a:r>
            <a:r>
              <a:rPr lang="en-US" sz="1200" b="1" smtClean="0"/>
              <a:t>Sqlserver</a:t>
            </a:r>
            <a:endParaRPr lang="en-US" sz="1200" b="1" dirty="0" smtClean="0"/>
          </a:p>
          <a:p>
            <a:pPr algn="l"/>
            <a:r>
              <a:rPr lang="en-US" sz="1700" b="1" dirty="0" smtClean="0"/>
              <a:t>II. Bài toán triển khai</a:t>
            </a:r>
          </a:p>
          <a:p>
            <a:pPr lvl="1" algn="l"/>
            <a:r>
              <a:rPr lang="en-US" sz="1700" dirty="0" smtClean="0"/>
              <a:t>P1. Quản lý hộ khẩu tại các địa phương (9)</a:t>
            </a:r>
          </a:p>
          <a:p>
            <a:pPr lvl="1" algn="l"/>
            <a:r>
              <a:rPr lang="en-US" sz="1700" dirty="0" smtClean="0"/>
              <a:t>P2. Quản lý bệnh, bệnh nhân tại các bệnh viện (10)</a:t>
            </a:r>
          </a:p>
          <a:p>
            <a:pPr lvl="1" algn="l"/>
            <a:r>
              <a:rPr lang="en-US" sz="1700" dirty="0" smtClean="0"/>
              <a:t>P3. Quản lý tài nguyên đất (8)</a:t>
            </a:r>
          </a:p>
          <a:p>
            <a:pPr lvl="1" algn="l"/>
            <a:r>
              <a:rPr lang="en-US" sz="1700" dirty="0" smtClean="0"/>
              <a:t>P4. Quản lý phương tiện giao thông (9)</a:t>
            </a:r>
          </a:p>
          <a:p>
            <a:pPr lvl="1" algn="l"/>
            <a:r>
              <a:rPr lang="en-US" sz="1700" dirty="0" smtClean="0"/>
              <a:t>P5. Quản lý đào tạo theo tín chỉ (12)</a:t>
            </a:r>
          </a:p>
          <a:p>
            <a:pPr lvl="1" algn="l"/>
            <a:r>
              <a:rPr lang="en-US" sz="1700" dirty="0" smtClean="0"/>
              <a:t>P6. Quản lý  bán hàng tại chuỗi các siêu  thị (8)</a:t>
            </a:r>
          </a:p>
          <a:p>
            <a:pPr lvl="1" algn="l"/>
            <a:r>
              <a:rPr lang="en-US" sz="1700" dirty="0" smtClean="0"/>
              <a:t>P7. Quản lý sử dụng điện tại các chi nhánh điện lực(6)</a:t>
            </a:r>
          </a:p>
          <a:p>
            <a:pPr lvl="1" algn="l"/>
            <a:r>
              <a:rPr lang="en-US" sz="1700" dirty="0" smtClean="0"/>
              <a:t>P8. Quản lý bán vé tàu bắc nam</a:t>
            </a:r>
          </a:p>
          <a:p>
            <a:pPr lvl="1" algn="l"/>
            <a:r>
              <a:rPr lang="en-US" sz="1700" dirty="0" smtClean="0"/>
              <a:t>P9. Quản lý tiền gửi tiết kiệm tại các chi nhánh của ngân hàng</a:t>
            </a:r>
          </a:p>
          <a:p>
            <a:pPr lvl="1" algn="l"/>
            <a:r>
              <a:rPr lang="en-US" sz="1700" dirty="0" smtClean="0"/>
              <a:t>P10.Quản </a:t>
            </a:r>
            <a:r>
              <a:rPr lang="en-US" sz="1700" smtClean="0"/>
              <a:t>lý Thư viện tại trung tâm thư viện có nhiều nhánh</a:t>
            </a:r>
            <a:endParaRPr lang="vi-VN" sz="1700" smtClean="0"/>
          </a:p>
          <a:p>
            <a:pPr lvl="1" algn="l"/>
            <a:r>
              <a:rPr lang="vi-VN" sz="1700" smtClean="0"/>
              <a:t>P</a:t>
            </a:r>
            <a:r>
              <a:rPr lang="en-US" sz="1700" smtClean="0"/>
              <a:t>11. Quản lý chia sẻ phương tiện tham gia giao thông</a:t>
            </a:r>
          </a:p>
          <a:p>
            <a:pPr lvl="1" algn="l"/>
            <a:r>
              <a:rPr lang="en-US" sz="1700" smtClean="0"/>
              <a:t>P12. Quản cước điện thoại di động</a:t>
            </a:r>
            <a:endParaRPr lang="en-US" sz="1700" dirty="0" smtClean="0"/>
          </a:p>
          <a:p>
            <a:pPr marL="342900" indent="-342900" algn="l">
              <a:buAutoNum type="arabicPeriod"/>
            </a:pP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5827" y="155630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Bài tập (theo nhóm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42652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16:57:35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093" y="1011955"/>
            <a:ext cx="8641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Thời gian:</a:t>
            </a:r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1. Nhận </a:t>
            </a:r>
            <a:r>
              <a:rPr lang="en-US" b="1" smtClean="0"/>
              <a:t>đề bài/nhóm</a:t>
            </a:r>
            <a:r>
              <a:rPr lang="en-US" b="1" dirty="0" smtClean="0"/>
              <a:t>				</a:t>
            </a:r>
            <a:r>
              <a:rPr lang="en-US" b="1" smtClean="0"/>
              <a:t>	t2</a:t>
            </a:r>
            <a:endParaRPr lang="en-US" b="1" dirty="0" smtClean="0"/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2. Báo cáo phần 1					t7</a:t>
            </a:r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3. Báo cáo phần 2</a:t>
            </a:r>
          </a:p>
          <a:p>
            <a:pPr algn="l"/>
            <a:r>
              <a:rPr lang="en-US" b="1" dirty="0"/>
              <a:t>	 </a:t>
            </a:r>
            <a:r>
              <a:rPr lang="en-US" b="1" dirty="0" smtClean="0"/>
              <a:t>   3.1. Tìm hiểu bài toán			</a:t>
            </a:r>
            <a:r>
              <a:rPr lang="en-US" b="1" smtClean="0"/>
              <a:t>	t4</a:t>
            </a:r>
            <a:endParaRPr lang="en-US" b="1" dirty="0" smtClean="0"/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    3.2. Phân tích và </a:t>
            </a:r>
            <a:r>
              <a:rPr lang="en-US" b="1" smtClean="0"/>
              <a:t>thiết </a:t>
            </a:r>
            <a:r>
              <a:rPr lang="en-US" b="1" smtClean="0"/>
              <a:t>kế </a:t>
            </a:r>
            <a:r>
              <a:rPr lang="en-US" b="1" dirty="0" smtClean="0"/>
              <a:t>			</a:t>
            </a:r>
          </a:p>
          <a:p>
            <a:pPr algn="l"/>
            <a:r>
              <a:rPr lang="en-US" b="1" dirty="0" smtClean="0"/>
              <a:t>		3.2.1. Thiết kế thực thể			</a:t>
            </a:r>
            <a:r>
              <a:rPr lang="en-US" b="1" smtClean="0"/>
              <a:t>	t7</a:t>
            </a:r>
            <a:endParaRPr lang="en-US" b="1" dirty="0" smtClean="0"/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	3.2.2. Thiết kế các bảng (tập trung)	</a:t>
            </a:r>
            <a:r>
              <a:rPr lang="en-US" b="1" smtClean="0"/>
              <a:t>	t10</a:t>
            </a:r>
            <a:endParaRPr lang="en-US" b="1" dirty="0" smtClean="0"/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	3.2.3. Thiết kế phân tán			</a:t>
            </a:r>
            <a:r>
              <a:rPr lang="en-US" b="1" smtClean="0"/>
              <a:t>	t11</a:t>
            </a:r>
            <a:endParaRPr lang="en-US" b="1" dirty="0" smtClean="0"/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	3.2.4 Báo cáo tổng hợp				t14</a:t>
            </a:r>
          </a:p>
          <a:p>
            <a:pPr algn="l"/>
            <a:r>
              <a:rPr lang="en-US" b="1" dirty="0"/>
              <a:t>	</a:t>
            </a:r>
            <a:r>
              <a:rPr lang="en-US" b="1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827" y="155630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Bài tập (theo nhóm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74700" y="5491820"/>
            <a:ext cx="79883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smtClean="0"/>
              <a:t>Nội </a:t>
            </a:r>
            <a:r>
              <a:rPr lang="en-US" b="1"/>
              <a:t>dung báo cáo được gửi qua email ngày </a:t>
            </a:r>
            <a:r>
              <a:rPr lang="en-US" b="1" smtClean="0"/>
              <a:t>T2 </a:t>
            </a:r>
            <a:r>
              <a:rPr lang="en-US" b="1"/>
              <a:t>trước tuần báo cáo trên lớp: </a:t>
            </a:r>
            <a:r>
              <a:rPr lang="en-US" b="1">
                <a:hlinkClick r:id="rId3"/>
              </a:rPr>
              <a:t>duyvuba71@gmail.com</a:t>
            </a:r>
            <a:r>
              <a:rPr lang="en-US" b="1"/>
              <a:t>, </a:t>
            </a:r>
            <a:r>
              <a:rPr lang="en-US" b="1">
                <a:hlinkClick r:id="rId4"/>
              </a:rPr>
              <a:t>duyvb@vnu.edu.vn</a:t>
            </a:r>
            <a:r>
              <a:rPr lang="en-US" b="1"/>
              <a:t>;</a:t>
            </a:r>
          </a:p>
          <a:p>
            <a:pPr algn="l"/>
            <a:r>
              <a:rPr lang="en-US" b="1"/>
              <a:t>Chủ </a:t>
            </a:r>
            <a:r>
              <a:rPr lang="en-US" b="1" smtClean="0"/>
              <a:t>đề email, tên tệp đính kèm : </a:t>
            </a:r>
            <a:r>
              <a:rPr lang="en-US" b="1"/>
              <a:t>P_&lt;đềtàisố&gt;_BC_&lt;báocáosố</a:t>
            </a:r>
            <a:r>
              <a:rPr lang="en-US" b="1" smtClean="0"/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10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5394</TotalTime>
  <Words>607</Words>
  <Application>Microsoft Office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Constantia</vt:lpstr>
      <vt:lpstr>Tahoma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SRDC METU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of Web Services</dc:title>
  <dc:creator>Asuman Dogac</dc:creator>
  <cp:lastModifiedBy>Windows User</cp:lastModifiedBy>
  <cp:revision>485</cp:revision>
  <dcterms:created xsi:type="dcterms:W3CDTF">2003-05-25T12:47:52Z</dcterms:created>
  <dcterms:modified xsi:type="dcterms:W3CDTF">2020-03-03T10:12:40Z</dcterms:modified>
</cp:coreProperties>
</file>