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7" r:id="rId3"/>
    <p:sldId id="259" r:id="rId4"/>
    <p:sldId id="261" r:id="rId5"/>
    <p:sldId id="284" r:id="rId6"/>
    <p:sldId id="263" r:id="rId7"/>
    <p:sldId id="264" r:id="rId8"/>
    <p:sldId id="318" r:id="rId9"/>
    <p:sldId id="317" r:id="rId10"/>
    <p:sldId id="31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20" r:id="rId22"/>
    <p:sldId id="298" r:id="rId23"/>
    <p:sldId id="301" r:id="rId24"/>
    <p:sldId id="299" r:id="rId25"/>
    <p:sldId id="303" r:id="rId26"/>
    <p:sldId id="300" r:id="rId27"/>
    <p:sldId id="304" r:id="rId28"/>
    <p:sldId id="305" r:id="rId29"/>
    <p:sldId id="306" r:id="rId30"/>
    <p:sldId id="307" r:id="rId31"/>
    <p:sldId id="313" r:id="rId32"/>
    <p:sldId id="315" r:id="rId33"/>
    <p:sldId id="314" r:id="rId34"/>
    <p:sldId id="312" r:id="rId35"/>
    <p:sldId id="321" r:id="rId36"/>
    <p:sldId id="280" r:id="rId37"/>
  </p:sldIdLst>
  <p:sldSz cx="9144000" cy="5143500" type="screen16x9"/>
  <p:notesSz cx="6858000" cy="9144000"/>
  <p:embeddedFontLst>
    <p:embeddedFont>
      <p:font typeface="Quattrocento Sans" panose="020B0604020202020204" charset="0"/>
      <p:regular r:id="rId39"/>
      <p:bold r:id="rId40"/>
      <p:italic r:id="rId41"/>
      <p:boldItalic r:id="rId42"/>
    </p:embeddedFont>
    <p:embeddedFont>
      <p:font typeface="Lora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5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17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1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92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15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8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0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876073" y="1302759"/>
            <a:ext cx="7418423" cy="17343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15218" y="412323"/>
            <a:ext cx="314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thiết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kế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tượng</a:t>
            </a:r>
            <a:endParaRPr lang="en-US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6945" y="748761"/>
            <a:ext cx="3336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Giảng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viên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Tô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Văn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Khánh</a:t>
            </a:r>
            <a:endParaRPr lang="en-US"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6708" y="138508"/>
            <a:ext cx="277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ĐẠI HỌC CÔNG NGHỆ - ĐHQGHN</a:t>
            </a:r>
            <a:endParaRPr lang="en-US"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6225" y="3769897"/>
            <a:ext cx="179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Nhóm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12</a:t>
            </a:r>
            <a:endParaRPr lang="en-US"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0392" y="4046896"/>
            <a:ext cx="261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Nguyễn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Thị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Hồng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Hạnh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17020720</a:t>
            </a: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Nguyễn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Minh </a:t>
            </a:r>
            <a:r>
              <a:rPr lang="en-US" sz="1200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Phương</a:t>
            </a:r>
            <a:r>
              <a:rPr lang="en-US" sz="12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   17020968</a:t>
            </a:r>
            <a:endParaRPr lang="en-US"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343891" y="90054"/>
            <a:ext cx="6386946" cy="4946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10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2225" y="2853322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en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Bảng khái niệm trừu tượng</a:t>
            </a:r>
          </a:p>
          <a:p>
            <a:pPr lvl="0">
              <a:spcBef>
                <a:spcPts val="600"/>
              </a:spcBef>
            </a:pPr>
            <a:r>
              <a:rPr lang="en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Biểu </a:t>
            </a: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đồ tuần tự</a:t>
            </a:r>
          </a:p>
          <a:p>
            <a:pPr lvl="0">
              <a:spcBef>
                <a:spcPts val="600"/>
              </a:spcBef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Biểu đồ lớp</a:t>
            </a:r>
            <a:endParaRPr lang="en" b="1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5282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7" y="1358267"/>
            <a:ext cx="4890220" cy="35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358267"/>
            <a:ext cx="6809700" cy="3112200"/>
          </a:xfrm>
        </p:spPr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5" name="Hình ảnh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0" y="255442"/>
            <a:ext cx="8482618" cy="38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3" name="Hình ảnh 4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49" y="53469"/>
            <a:ext cx="5943600" cy="42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/>
          </a:p>
        </p:txBody>
      </p:sp>
      <p:pic>
        <p:nvPicPr>
          <p:cNvPr id="5" name="Image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00149" y="116250"/>
            <a:ext cx="5943600" cy="39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3" name="Image10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00149" y="205785"/>
            <a:ext cx="5943600" cy="38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2225" y="2853322"/>
            <a:ext cx="175378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Bảng ánh xạ</a:t>
            </a:r>
          </a:p>
          <a:p>
            <a:pPr lvl="0">
              <a:spcBef>
                <a:spcPts val="600"/>
              </a:spcBef>
            </a:pPr>
            <a:r>
              <a:rPr lang="en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Biểu </a:t>
            </a: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đồ tuần tự</a:t>
            </a:r>
          </a:p>
          <a:p>
            <a:pPr lvl="0">
              <a:spcBef>
                <a:spcPts val="600"/>
              </a:spcBef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Biểu đồ </a:t>
            </a:r>
            <a:r>
              <a:rPr lang="en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lớp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3681" y="2853322"/>
            <a:ext cx="23728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Hệ thống con và package</a:t>
            </a:r>
          </a:p>
          <a:p>
            <a:pPr lvl="0">
              <a:spcBef>
                <a:spcPts val="600"/>
              </a:spcBef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4799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70427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Nội dung</a:t>
            </a:r>
            <a:endParaRPr lang="en" dirty="0"/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3" name="Shape 83"/>
          <p:cNvSpPr txBox="1"/>
          <p:nvPr/>
        </p:nvSpPr>
        <p:spPr>
          <a:xfrm>
            <a:off x="1381250" y="1517107"/>
            <a:ext cx="3226800" cy="1099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ĐẶC TẢ</a:t>
            </a:r>
            <a:endParaRPr lang="en" sz="1200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Đặt vấn đề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Bảng chú giải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Mô tả ca sử dụng</a:t>
            </a:r>
            <a:endParaRPr lang="en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5016892" y="1517107"/>
            <a:ext cx="3367499" cy="991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PHÂN TÍCH</a:t>
            </a:r>
            <a:endParaRPr lang="en" sz="12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Biểu đồ tuần tự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Biểu đồ lớp</a:t>
            </a:r>
            <a:endParaRPr lang="en" sz="1200" b="1" i="1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608568" y="4476205"/>
            <a:ext cx="3773101" cy="368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 i="1" dirty="0" err="1" smtClean="0">
                <a:latin typeface="Lora"/>
                <a:ea typeface="Lora"/>
                <a:cs typeface="Lora"/>
                <a:sym typeface="Lora"/>
              </a:rPr>
              <a:t>Nhóm</a:t>
            </a:r>
            <a:r>
              <a:rPr lang="en-US" sz="1100" i="1" dirty="0" smtClean="0">
                <a:latin typeface="Lora"/>
                <a:ea typeface="Lora"/>
                <a:cs typeface="Lora"/>
                <a:sym typeface="Lora"/>
              </a:rPr>
              <a:t> 12. CSOOP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Shape 84"/>
          <p:cNvSpPr txBox="1"/>
          <p:nvPr/>
        </p:nvSpPr>
        <p:spPr>
          <a:xfrm>
            <a:off x="1381250" y="2775866"/>
            <a:ext cx="3367499" cy="1358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THIẾT KẾ</a:t>
            </a:r>
            <a:endParaRPr lang="en" sz="12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Thiết kế ca sử dụng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Thiết kế lớp con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Thiết kế các package và hệ thống con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Database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86" y="1358267"/>
            <a:ext cx="5153676" cy="36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mịn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1250" y="1432384"/>
            <a:ext cx="4572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en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Thêm bài tập từ ngân hàng bài tập</a:t>
            </a:r>
          </a:p>
          <a:p>
            <a:pPr lvl="0">
              <a:spcBef>
                <a:spcPts val="600"/>
              </a:spcBef>
            </a:pPr>
            <a:r>
              <a:rPr lang="en" b="1" i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         Distribution</a:t>
            </a:r>
          </a:p>
          <a:p>
            <a:pPr lvl="0">
              <a:spcBef>
                <a:spcPts val="600"/>
              </a:spcBef>
            </a:pPr>
            <a:r>
              <a:rPr lang="en" b="1" i="1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b="1" i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       Persistence</a:t>
            </a:r>
          </a:p>
          <a:p>
            <a:pPr lvl="0">
              <a:spcBef>
                <a:spcPts val="600"/>
              </a:spcBef>
            </a:pPr>
            <a:r>
              <a:rPr lang="en" b="1" i="1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b="1" i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       Everything</a:t>
            </a:r>
            <a:endParaRPr lang="en" b="1" i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7563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539" y="91396"/>
            <a:ext cx="4346623" cy="435599"/>
          </a:xfrm>
        </p:spPr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1250" y="889500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6" name="Hình ảnh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393018"/>
            <a:ext cx="8091085" cy="36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81250" y="889500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/>
              <a:t>Distribution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09539" y="91396"/>
            <a:ext cx="4346623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mtClean="0"/>
              <a:t>Thêm bài tập từ ngân hàng bài tập</a:t>
            </a:r>
            <a:endParaRPr lang="en-US" dirty="0"/>
          </a:p>
        </p:txBody>
      </p:sp>
      <p:pic>
        <p:nvPicPr>
          <p:cNvPr id="10" name="Hình ảnh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1404099"/>
            <a:ext cx="6776974" cy="35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" y="1408226"/>
            <a:ext cx="8124032" cy="368331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81250" y="889500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09539" y="91396"/>
            <a:ext cx="4346623" cy="435599"/>
          </a:xfrm>
        </p:spPr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381250" y="889500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09539" y="91396"/>
            <a:ext cx="4346623" cy="435599"/>
          </a:xfrm>
        </p:spPr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6" name="Hình ảnh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325099"/>
            <a:ext cx="5110089" cy="35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81250" y="889500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 smtClean="0"/>
              <a:t>Everything</a:t>
            </a:r>
          </a:p>
        </p:txBody>
      </p:sp>
      <p:pic>
        <p:nvPicPr>
          <p:cNvPr id="6" name="Hình ảnh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1325099"/>
            <a:ext cx="7961976" cy="36833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9539" y="91396"/>
            <a:ext cx="4346623" cy="435599"/>
          </a:xfrm>
        </p:spPr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81250" y="889500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 smtClean="0"/>
              <a:t>Everything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9539" y="91396"/>
            <a:ext cx="4346623" cy="435599"/>
          </a:xfrm>
        </p:spPr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7" name="Hình ảnh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17" y="1258570"/>
            <a:ext cx="5137265" cy="37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1175221"/>
          </a:xfrm>
        </p:spPr>
        <p:txBody>
          <a:bodyPr/>
          <a:lstStyle/>
          <a:p>
            <a:r>
              <a:rPr lang="en-US" sz="1800" dirty="0" err="1"/>
              <a:t>Sharigan</a:t>
            </a:r>
            <a:r>
              <a:rPr lang="en-US" sz="1800" dirty="0"/>
              <a:t> System </a:t>
            </a:r>
            <a:r>
              <a:rPr lang="en-US" sz="1800" dirty="0" smtClean="0"/>
              <a:t>(</a:t>
            </a:r>
            <a:r>
              <a:rPr lang="en-US" sz="1800" dirty="0" err="1" smtClean="0"/>
              <a:t>thêm</a:t>
            </a:r>
            <a:r>
              <a:rPr lang="en-US" sz="1800" dirty="0" smtClean="0"/>
              <a:t>, </a:t>
            </a:r>
            <a:r>
              <a:rPr lang="en-US" sz="1800" dirty="0" err="1" smtClean="0"/>
              <a:t>sửa</a:t>
            </a:r>
            <a:r>
              <a:rPr lang="en-US" sz="1800" dirty="0" smtClean="0"/>
              <a:t>, </a:t>
            </a:r>
            <a:r>
              <a:rPr lang="en-US" sz="1800" dirty="0" err="1" smtClean="0"/>
              <a:t>xóa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Judger System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Activemq</a:t>
            </a:r>
            <a:r>
              <a:rPr lang="en-US" sz="1800" dirty="0"/>
              <a:t> </a:t>
            </a:r>
            <a:r>
              <a:rPr lang="en-US" sz="1800" dirty="0" smtClean="0"/>
              <a:t>System (</a:t>
            </a:r>
            <a:r>
              <a:rPr lang="en-US" sz="1800" dirty="0" err="1" smtClean="0"/>
              <a:t>chấm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Database Management </a:t>
            </a:r>
            <a:r>
              <a:rPr lang="en-US" sz="1800" dirty="0" smtClean="0"/>
              <a:t>System (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sở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6677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81250" y="889500"/>
            <a:ext cx="501955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submission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11311" y="153741"/>
            <a:ext cx="2332625" cy="435599"/>
          </a:xfrm>
        </p:spPr>
        <p:txBody>
          <a:bodyPr/>
          <a:lstStyle/>
          <a:p>
            <a:r>
              <a:rPr lang="en-US" dirty="0" err="1"/>
              <a:t>Sharigan</a:t>
            </a:r>
            <a:r>
              <a:rPr lang="en-US" dirty="0"/>
              <a:t> System </a:t>
            </a:r>
          </a:p>
        </p:txBody>
      </p:sp>
      <p:pic>
        <p:nvPicPr>
          <p:cNvPr id="9" name="Hình ảnh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25099"/>
            <a:ext cx="7337135" cy="36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967803" y="1757299"/>
            <a:ext cx="4489411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Đặc tả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23287" y="2291149"/>
            <a:ext cx="543899" cy="57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7803" y="2917098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Đặt vấn đề</a:t>
            </a:r>
          </a:p>
          <a:p>
            <a:pPr lvl="0">
              <a:spcBef>
                <a:spcPts val="600"/>
              </a:spcBef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Bảng chú giải</a:t>
            </a:r>
          </a:p>
          <a:p>
            <a:pPr lvl="0">
              <a:spcBef>
                <a:spcPts val="600"/>
              </a:spcBef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Mô tả ca sử dụng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81250" y="889500"/>
            <a:ext cx="501955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submission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11311" y="153741"/>
            <a:ext cx="2332625" cy="435599"/>
          </a:xfrm>
        </p:spPr>
        <p:txBody>
          <a:bodyPr/>
          <a:lstStyle/>
          <a:p>
            <a:r>
              <a:rPr lang="en-US" dirty="0" err="1"/>
              <a:t>Sharigan</a:t>
            </a:r>
            <a:r>
              <a:rPr lang="en-US" dirty="0"/>
              <a:t> System </a:t>
            </a:r>
          </a:p>
        </p:txBody>
      </p:sp>
      <p:pic>
        <p:nvPicPr>
          <p:cNvPr id="6" name="Hình ảnh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18" y="1375497"/>
            <a:ext cx="6946005" cy="35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87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5791" y="236101"/>
            <a:ext cx="1286271" cy="435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2000" b="1" dirty="0" smtClean="0">
                <a:latin typeface="Lora" panose="020B0604020202020204" charset="0"/>
              </a:rPr>
              <a:t>Package</a:t>
            </a:r>
            <a:r>
              <a:rPr lang="en-US" dirty="0" smtClean="0">
                <a:latin typeface="Quattrocento Sans" panose="020B0604020202020204" charset="0"/>
              </a:rPr>
              <a:t> </a:t>
            </a:r>
            <a:endParaRPr lang="en-US" dirty="0">
              <a:latin typeface="Quattrocento Sans" panose="020B0604020202020204" charset="0"/>
            </a:endParaRPr>
          </a:p>
        </p:txBody>
      </p:sp>
      <p:pic>
        <p:nvPicPr>
          <p:cNvPr id="8" name="Hình ảnh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9" y="755071"/>
            <a:ext cx="5911764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79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5791" y="236101"/>
            <a:ext cx="1286271" cy="435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2000" b="1" dirty="0" smtClean="0">
                <a:latin typeface="Lora" panose="020B0604020202020204" charset="0"/>
              </a:rPr>
              <a:t>Package</a:t>
            </a:r>
            <a:r>
              <a:rPr lang="en-US" dirty="0" smtClean="0">
                <a:latin typeface="Quattrocento Sans" panose="020B0604020202020204" charset="0"/>
              </a:rPr>
              <a:t> </a:t>
            </a:r>
            <a:endParaRPr lang="en-US" dirty="0">
              <a:latin typeface="Quattrocento Sans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56" y="671700"/>
            <a:ext cx="7117339" cy="43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4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5791" y="236101"/>
            <a:ext cx="1286271" cy="435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2000" b="1" dirty="0" smtClean="0">
                <a:latin typeface="Lora" panose="020B0604020202020204" charset="0"/>
              </a:rPr>
              <a:t>Package</a:t>
            </a:r>
            <a:r>
              <a:rPr lang="en-US" dirty="0" smtClean="0">
                <a:latin typeface="Quattrocento Sans" panose="020B0604020202020204" charset="0"/>
              </a:rPr>
              <a:t> </a:t>
            </a:r>
            <a:endParaRPr lang="en-US" dirty="0">
              <a:latin typeface="Quattrocento Sa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7" y="671700"/>
            <a:ext cx="7047678" cy="43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68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55" y="55418"/>
            <a:ext cx="5107186" cy="50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55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551" y="105114"/>
            <a:ext cx="4380172" cy="49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64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Đặt vấn đề.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8" name="Picture 4" descr="Java - Khái niệm OOP - VN 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22" y="1604961"/>
            <a:ext cx="3788459" cy="291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ính trừu tượng và tư duy trong lập trình OOP - Vib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28" y="1604961"/>
            <a:ext cx="3774317" cy="33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Đặt vấn đề.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63" y="1717087"/>
            <a:ext cx="6407727" cy="26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92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Bảng chú giải</a:t>
            </a:r>
            <a:endParaRPr lang="en" dirty="0"/>
          </a:p>
        </p:txBody>
      </p:sp>
      <p:grpSp>
        <p:nvGrpSpPr>
          <p:cNvPr id="145" name="Shape 14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6" name="Shape 1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39" y="1510144"/>
            <a:ext cx="4459188" cy="336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328" y="1510144"/>
            <a:ext cx="4225636" cy="255616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Mô tả ca sử dụng</a:t>
            </a:r>
            <a:endParaRPr lang="en" dirty="0"/>
          </a:p>
        </p:txBody>
      </p:sp>
      <p:grpSp>
        <p:nvGrpSpPr>
          <p:cNvPr id="158" name="Shape 15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4" name="Picture 13"/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2403419" y="1358267"/>
            <a:ext cx="4703964" cy="372543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332509" y="145473"/>
            <a:ext cx="8506691" cy="4797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66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2202873" y="62346"/>
            <a:ext cx="4807528" cy="4963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76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346</Words>
  <Application>Microsoft Office PowerPoint</Application>
  <PresentationFormat>On-screen Show (16:9)</PresentationFormat>
  <Paragraphs>82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Quattrocento Sans</vt:lpstr>
      <vt:lpstr>Arial</vt:lpstr>
      <vt:lpstr>Walter Turncoat</vt:lpstr>
      <vt:lpstr>Lora</vt:lpstr>
      <vt:lpstr>Viola template</vt:lpstr>
      <vt:lpstr>Hệ thống quản lý  và chấm điểm môn lập trình hướng đối tượng</vt:lpstr>
      <vt:lpstr>Nội dung</vt:lpstr>
      <vt:lpstr>Đặc tả</vt:lpstr>
      <vt:lpstr>Đặt vấn đề.</vt:lpstr>
      <vt:lpstr>Đặt vấn đề.</vt:lpstr>
      <vt:lpstr>Bảng chú giải</vt:lpstr>
      <vt:lpstr>Mô tả ca sử dụng</vt:lpstr>
      <vt:lpstr>PowerPoint Presentation</vt:lpstr>
      <vt:lpstr>PowerPoint Presentation</vt:lpstr>
      <vt:lpstr>PowerPoint Presentation</vt:lpstr>
      <vt:lpstr>Phân tích</vt:lpstr>
      <vt:lpstr>Bảng khái niệm trừu tượng</vt:lpstr>
      <vt:lpstr>Biểu đồ tuần tự</vt:lpstr>
      <vt:lpstr>PowerPoint Presentation</vt:lpstr>
      <vt:lpstr>PowerPoint Presentation</vt:lpstr>
      <vt:lpstr>Biểu đồ lớp</vt:lpstr>
      <vt:lpstr>PowerPoint Presentation</vt:lpstr>
      <vt:lpstr>PowerPoint Presentation</vt:lpstr>
      <vt:lpstr>Thiết kế</vt:lpstr>
      <vt:lpstr>Bảng ánh xạ</vt:lpstr>
      <vt:lpstr>Biểu đồ tuần tự được làm mịn</vt:lpstr>
      <vt:lpstr>Thêm bài tập từ ngân hàng bài tập</vt:lpstr>
      <vt:lpstr>PowerPoint Presentation</vt:lpstr>
      <vt:lpstr>Thêm bài tập từ ngân hàng bài tập</vt:lpstr>
      <vt:lpstr>Thêm bài tập từ ngân hàng bài tập</vt:lpstr>
      <vt:lpstr>Thêm bài tập từ ngân hàng bài tập</vt:lpstr>
      <vt:lpstr>Thêm bài tập từ ngân hàng bài tập</vt:lpstr>
      <vt:lpstr>Hệ thống con</vt:lpstr>
      <vt:lpstr>Sharigan System </vt:lpstr>
      <vt:lpstr>Sharigan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Hanh Hong</cp:lastModifiedBy>
  <cp:revision>33</cp:revision>
  <dcterms:modified xsi:type="dcterms:W3CDTF">2020-06-19T01:22:01Z</dcterms:modified>
</cp:coreProperties>
</file>