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57" r:id="rId3"/>
    <p:sldId id="258" r:id="rId4"/>
    <p:sldId id="259" r:id="rId5"/>
    <p:sldId id="261" r:id="rId6"/>
    <p:sldId id="277" r:id="rId7"/>
    <p:sldId id="278" r:id="rId8"/>
    <p:sldId id="260" r:id="rId9"/>
    <p:sldId id="279" r:id="rId10"/>
    <p:sldId id="262" r:id="rId11"/>
    <p:sldId id="263" r:id="rId12"/>
    <p:sldId id="264" r:id="rId13"/>
    <p:sldId id="265" r:id="rId14"/>
    <p:sldId id="284" r:id="rId15"/>
    <p:sldId id="266" r:id="rId16"/>
    <p:sldId id="282" r:id="rId17"/>
    <p:sldId id="273" r:id="rId18"/>
    <p:sldId id="274" r:id="rId19"/>
    <p:sldId id="275" r:id="rId20"/>
    <p:sldId id="285" r:id="rId21"/>
    <p:sldId id="286" r:id="rId22"/>
    <p:sldId id="287" r:id="rId23"/>
    <p:sldId id="288" r:id="rId24"/>
    <p:sldId id="289" r:id="rId25"/>
  </p:sldIdLst>
  <p:sldSz cx="18288000" cy="10287000"/>
  <p:notesSz cx="6858000" cy="9144000"/>
  <p:embeddedFontLst>
    <p:embeddedFont>
      <p:font typeface="Asap SemiBold" panose="020B0604020202020204" charset="0"/>
      <p:regular r:id="rId27"/>
    </p:embeddedFont>
    <p:embeddedFont>
      <p:font typeface="Asap SemiBold Bold" panose="020B0604020202020204" charset="0"/>
      <p:regular r:id="rId28"/>
    </p:embeddedFont>
    <p:embeddedFont>
      <p:font typeface="Bisdak" panose="00000400000000000000" charset="0"/>
      <p:regular r:id="rId29"/>
    </p:embeddedFont>
    <p:embeddedFont>
      <p:font typeface="Calibri" panose="020F0502020204030204" pitchFamily="34" charset="0"/>
      <p:regular r:id="rId30"/>
      <p:bold r:id="rId31"/>
      <p:italic r:id="rId32"/>
      <p:boldItalic r:id="rId33"/>
    </p:embeddedFont>
    <p:embeddedFont>
      <p:font typeface="Cambria Math" panose="02040503050406030204" pitchFamily="18" charset="0"/>
      <p:regular r:id="rId34"/>
    </p:embeddedFont>
    <p:embeddedFont>
      <p:font typeface="Roboto" panose="02000000000000000000" pitchFamily="2" charset="0"/>
      <p:regular r:id="rId35"/>
      <p:bold r:id="rId36"/>
      <p:italic r:id="rId37"/>
      <p:boldItalic r:id="rId38"/>
    </p:embeddedFont>
    <p:embeddedFont>
      <p:font typeface="Roboto Bold" panose="02000000000000000000" charset="0"/>
      <p:regular r:id="rId39"/>
    </p:embeddedFont>
    <p:embeddedFont>
      <p:font typeface="Rosario" panose="020B0604020202020204" charset="0"/>
      <p:regular r:id="rId40"/>
    </p:embeddedFont>
    <p:embeddedFont>
      <p:font typeface="Rosario Bold" panose="020B0604020202020204" charset="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3466" autoAdjust="0"/>
  </p:normalViewPr>
  <p:slideViewPr>
    <p:cSldViewPr>
      <p:cViewPr varScale="1">
        <p:scale>
          <a:sx n="50" d="100"/>
          <a:sy n="50" d="100"/>
        </p:scale>
        <p:origin x="946"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287F8-A6BF-4AD6-B5EF-43E4041FA0E4}" type="datetimeFigureOut">
              <a:rPr lang="en-US" smtClean="0"/>
              <a:t>12/17/2023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8FB3B-E01E-40D9-A92F-72F90ABACB0A}" type="slidenum">
              <a:rPr lang="en-US" smtClean="0"/>
              <a:t>‹#›</a:t>
            </a:fld>
            <a:endParaRPr lang="en-US"/>
          </a:p>
        </p:txBody>
      </p:sp>
    </p:spTree>
    <p:extLst>
      <p:ext uri="{BB962C8B-B14F-4D97-AF65-F5344CB8AC3E}">
        <p14:creationId xmlns:p14="http://schemas.microsoft.com/office/powerpoint/2010/main" val="1406344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8FB3B-E01E-40D9-A92F-72F90ABACB0A}" type="slidenum">
              <a:rPr lang="en-US" smtClean="0"/>
              <a:t>1</a:t>
            </a:fld>
            <a:endParaRPr lang="en-US"/>
          </a:p>
        </p:txBody>
      </p:sp>
    </p:spTree>
    <p:extLst>
      <p:ext uri="{BB962C8B-B14F-4D97-AF65-F5344CB8AC3E}">
        <p14:creationId xmlns:p14="http://schemas.microsoft.com/office/powerpoint/2010/main" val="3894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8FB3B-E01E-40D9-A92F-72F90ABACB0A}" type="slidenum">
              <a:rPr lang="en-US" smtClean="0"/>
              <a:t>15</a:t>
            </a:fld>
            <a:endParaRPr lang="en-US"/>
          </a:p>
        </p:txBody>
      </p:sp>
    </p:spTree>
    <p:extLst>
      <p:ext uri="{BB962C8B-B14F-4D97-AF65-F5344CB8AC3E}">
        <p14:creationId xmlns:p14="http://schemas.microsoft.com/office/powerpoint/2010/main" val="4030104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dirty="0">
                <a:latin typeface="Times New Roman" panose="02020603050405020304" pitchFamily="18" charset="0"/>
                <a:cs typeface="Times New Roman" panose="02020603050405020304" pitchFamily="18" charset="0"/>
              </a:rPr>
              <a:t>1 </a:t>
            </a:r>
            <a:r>
              <a:rPr lang="en-US" sz="1200" dirty="0" err="1">
                <a:latin typeface="Times New Roman" panose="02020603050405020304" pitchFamily="18" charset="0"/>
                <a:cs typeface="Times New Roman" panose="02020603050405020304" pitchFamily="18" charset="0"/>
              </a:rPr>
              <a:t>trong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đó</a:t>
            </a:r>
            <a:r>
              <a:rPr lang="en-US" sz="1200" dirty="0">
                <a:latin typeface="Times New Roman" panose="02020603050405020304" pitchFamily="18" charset="0"/>
                <a:cs typeface="Times New Roman" panose="02020603050405020304" pitchFamily="18" charset="0"/>
              </a:rPr>
              <a:t> b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lượng</a:t>
            </a:r>
            <a:r>
              <a:rPr lang="en-US" sz="1200" dirty="0">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neighbor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trung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bình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của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mỗi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nút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d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chiều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sâu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của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đường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ngắn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r>
              <a:rPr lang="en-US" sz="1200" dirty="0">
                <a:latin typeface="Times New Roman" panose="02020603050405020304" pitchFamily="18" charset="0"/>
                <a:cs typeface="Times New Roman" panose="02020603050405020304" pitchFamily="18" charset="0"/>
              </a:rPr>
              <a:t>.</a:t>
            </a:r>
            <a:endParaRPr lang="vi-VN" dirty="0"/>
          </a:p>
          <a:p>
            <a:endParaRPr lang="vi-VN" dirty="0"/>
          </a:p>
          <a:p>
            <a:r>
              <a:rPr lang="vi-VN" sz="1200" dirty="0">
                <a:latin typeface="Times New Roman" panose="02020603050405020304" pitchFamily="18" charset="0"/>
                <a:cs typeface="Times New Roman" panose="02020603050405020304" pitchFamily="18" charset="0"/>
              </a:rPr>
              <a:t>2 </a:t>
            </a:r>
            <a:r>
              <a:rPr lang="en-US" sz="1200" dirty="0" err="1">
                <a:latin typeface="Times New Roman" panose="02020603050405020304" pitchFamily="18" charset="0"/>
                <a:cs typeface="Times New Roman" panose="02020603050405020304" pitchFamily="18" charset="0"/>
              </a:rPr>
              <a:t>trong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đó</a:t>
            </a:r>
            <a:r>
              <a:rPr lang="en-US" sz="1200" dirty="0">
                <a:latin typeface="Times New Roman" panose="02020603050405020304" pitchFamily="18" charset="0"/>
                <a:cs typeface="Times New Roman" panose="02020603050405020304" pitchFamily="18" charset="0"/>
              </a:rPr>
              <a:t> N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lượng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tổng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cộng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của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nút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trong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đồ</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thị</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Điều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này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xảy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mọi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nút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đều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được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xét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đến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chi </a:t>
            </a:r>
            <a:r>
              <a:rPr lang="en-US" sz="1200" dirty="0" err="1">
                <a:latin typeface="Times New Roman" panose="02020603050405020304" pitchFamily="18" charset="0"/>
                <a:cs typeface="Times New Roman" panose="02020603050405020304" pitchFamily="18" charset="0"/>
              </a:rPr>
              <a:t>phí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cập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nhật</a:t>
            </a:r>
            <a:r>
              <a:rPr lang="en-US" sz="1200" dirty="0">
                <a:latin typeface="Times New Roman" panose="02020603050405020304" pitchFamily="18" charset="0"/>
                <a:cs typeface="Times New Roman" panose="02020603050405020304" pitchFamily="18" charset="0"/>
              </a:rPr>
              <a:t> (g) </a:t>
            </a:r>
            <a:r>
              <a:rPr lang="en-US" sz="1200" dirty="0" err="1">
                <a:latin typeface="Times New Roman" panose="02020603050405020304" pitchFamily="18" charset="0"/>
                <a:cs typeface="Times New Roman" panose="02020603050405020304" pitchFamily="18" charset="0"/>
              </a:rPr>
              <a:t>cần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nhiều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lần</a:t>
            </a:r>
            <a:r>
              <a:rPr lang="en-US" sz="1200" dirty="0">
                <a:latin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F6F8FB3B-E01E-40D9-A92F-72F90ABACB0A}" type="slidenum">
              <a:rPr lang="en-US" smtClean="0"/>
              <a:t>16</a:t>
            </a:fld>
            <a:endParaRPr lang="en-US"/>
          </a:p>
        </p:txBody>
      </p:sp>
    </p:spTree>
    <p:extLst>
      <p:ext uri="{BB962C8B-B14F-4D97-AF65-F5344CB8AC3E}">
        <p14:creationId xmlns:p14="http://schemas.microsoft.com/office/powerpoint/2010/main" val="1527277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8FB3B-E01E-40D9-A92F-72F90ABACB0A}" type="slidenum">
              <a:rPr lang="en-US" smtClean="0"/>
              <a:t>19</a:t>
            </a:fld>
            <a:endParaRPr lang="en-US"/>
          </a:p>
        </p:txBody>
      </p:sp>
    </p:spTree>
    <p:extLst>
      <p:ext uri="{BB962C8B-B14F-4D97-AF65-F5344CB8AC3E}">
        <p14:creationId xmlns:p14="http://schemas.microsoft.com/office/powerpoint/2010/main" val="1666118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8FB3B-E01E-40D9-A92F-72F90ABACB0A}" type="slidenum">
              <a:rPr lang="en-US" smtClean="0"/>
              <a:t>20</a:t>
            </a:fld>
            <a:endParaRPr lang="en-US"/>
          </a:p>
        </p:txBody>
      </p:sp>
    </p:spTree>
    <p:extLst>
      <p:ext uri="{BB962C8B-B14F-4D97-AF65-F5344CB8AC3E}">
        <p14:creationId xmlns:p14="http://schemas.microsoft.com/office/powerpoint/2010/main" val="2150350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8FB3B-E01E-40D9-A92F-72F90ABACB0A}" type="slidenum">
              <a:rPr lang="en-US" smtClean="0"/>
              <a:t>21</a:t>
            </a:fld>
            <a:endParaRPr lang="en-US"/>
          </a:p>
        </p:txBody>
      </p:sp>
    </p:spTree>
    <p:extLst>
      <p:ext uri="{BB962C8B-B14F-4D97-AF65-F5344CB8AC3E}">
        <p14:creationId xmlns:p14="http://schemas.microsoft.com/office/powerpoint/2010/main" val="2678313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8FB3B-E01E-40D9-A92F-72F90ABACB0A}" type="slidenum">
              <a:rPr lang="en-US" smtClean="0"/>
              <a:t>22</a:t>
            </a:fld>
            <a:endParaRPr lang="en-US"/>
          </a:p>
        </p:txBody>
      </p:sp>
    </p:spTree>
    <p:extLst>
      <p:ext uri="{BB962C8B-B14F-4D97-AF65-F5344CB8AC3E}">
        <p14:creationId xmlns:p14="http://schemas.microsoft.com/office/powerpoint/2010/main" val="1122139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8FB3B-E01E-40D9-A92F-72F90ABACB0A}" type="slidenum">
              <a:rPr lang="en-US" smtClean="0"/>
              <a:t>23</a:t>
            </a:fld>
            <a:endParaRPr lang="en-US"/>
          </a:p>
        </p:txBody>
      </p:sp>
    </p:spTree>
    <p:extLst>
      <p:ext uri="{BB962C8B-B14F-4D97-AF65-F5344CB8AC3E}">
        <p14:creationId xmlns:p14="http://schemas.microsoft.com/office/powerpoint/2010/main" val="145941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8FB3B-E01E-40D9-A92F-72F90ABACB0A}" type="slidenum">
              <a:rPr lang="en-US" smtClean="0"/>
              <a:t>24</a:t>
            </a:fld>
            <a:endParaRPr lang="en-US"/>
          </a:p>
        </p:txBody>
      </p:sp>
    </p:spTree>
    <p:extLst>
      <p:ext uri="{BB962C8B-B14F-4D97-AF65-F5344CB8AC3E}">
        <p14:creationId xmlns:p14="http://schemas.microsoft.com/office/powerpoint/2010/main" val="1303123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8FB3B-E01E-40D9-A92F-72F90ABACB0A}" type="slidenum">
              <a:rPr lang="en-US" smtClean="0"/>
              <a:t>3</a:t>
            </a:fld>
            <a:endParaRPr lang="en-US"/>
          </a:p>
        </p:txBody>
      </p:sp>
    </p:spTree>
    <p:extLst>
      <p:ext uri="{BB962C8B-B14F-4D97-AF65-F5344CB8AC3E}">
        <p14:creationId xmlns:p14="http://schemas.microsoft.com/office/powerpoint/2010/main" val="795409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8FB3B-E01E-40D9-A92F-72F90ABACB0A}" type="slidenum">
              <a:rPr lang="en-US" smtClean="0"/>
              <a:t>4</a:t>
            </a:fld>
            <a:endParaRPr lang="en-US"/>
          </a:p>
        </p:txBody>
      </p:sp>
    </p:spTree>
    <p:extLst>
      <p:ext uri="{BB962C8B-B14F-4D97-AF65-F5344CB8AC3E}">
        <p14:creationId xmlns:p14="http://schemas.microsoft.com/office/powerpoint/2010/main" val="498109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8FB3B-E01E-40D9-A92F-72F90ABACB0A}" type="slidenum">
              <a:rPr lang="en-US" smtClean="0"/>
              <a:t>5</a:t>
            </a:fld>
            <a:endParaRPr lang="en-US"/>
          </a:p>
        </p:txBody>
      </p:sp>
    </p:spTree>
    <p:extLst>
      <p:ext uri="{BB962C8B-B14F-4D97-AF65-F5344CB8AC3E}">
        <p14:creationId xmlns:p14="http://schemas.microsoft.com/office/powerpoint/2010/main" val="1078033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8FB3B-E01E-40D9-A92F-72F90ABACB0A}" type="slidenum">
              <a:rPr lang="en-US" smtClean="0"/>
              <a:t>6</a:t>
            </a:fld>
            <a:endParaRPr lang="en-US"/>
          </a:p>
        </p:txBody>
      </p:sp>
    </p:spTree>
    <p:extLst>
      <p:ext uri="{BB962C8B-B14F-4D97-AF65-F5344CB8AC3E}">
        <p14:creationId xmlns:p14="http://schemas.microsoft.com/office/powerpoint/2010/main" val="1899185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dirty="0" err="1">
                <a:latin typeface="Times New Roman" panose="02020603050405020304" pitchFamily="18" charset="0"/>
                <a:cs typeface="Times New Roman" panose="02020603050405020304" pitchFamily="18" charset="0"/>
              </a:rPr>
              <a:t>Đường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được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gọi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đường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đơn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giản</a:t>
            </a:r>
            <a:r>
              <a:rPr lang="en-US" sz="1200" dirty="0">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simple path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nếu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tất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đỉnh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trên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đường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đi</a:t>
            </a:r>
            <a:r>
              <a:rPr lang="en-US" sz="1200" dirty="0">
                <a:latin typeface="Times New Roman" panose="02020603050405020304" pitchFamily="18" charset="0"/>
                <a:cs typeface="Times New Roman" panose="02020603050405020304" pitchFamily="18" charset="0"/>
              </a:rPr>
              <a:t> </a:t>
            </a:r>
            <a:r>
              <a:rPr lang="vi-VN" sz="1200" dirty="0">
                <a:latin typeface="Times New Roman" panose="02020603050405020304" pitchFamily="18" charset="0"/>
                <a:cs typeface="Times New Roman" panose="02020603050405020304" pitchFamily="18" charset="0"/>
              </a:rPr>
              <a:t>đó là duy nhất, không có đỉnh nào lặp lại.</a:t>
            </a:r>
          </a:p>
          <a:p>
            <a:pPr>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rPr>
              <a:t> </a:t>
            </a:r>
            <a:r>
              <a:rPr lang="vi-VN" sz="1200" dirty="0">
                <a:latin typeface="Times New Roman" panose="02020603050405020304" pitchFamily="18" charset="0"/>
                <a:cs typeface="Times New Roman" panose="02020603050405020304" pitchFamily="18" charset="0"/>
              </a:rPr>
              <a:t>Một </a:t>
            </a:r>
            <a:r>
              <a:rPr lang="vi-VN" sz="1200" i="1" dirty="0">
                <a:latin typeface="Times New Roman" panose="02020603050405020304" pitchFamily="18" charset="0"/>
                <a:cs typeface="Times New Roman" panose="02020603050405020304" pitchFamily="18" charset="0"/>
              </a:rPr>
              <a:t>đường đi con (</a:t>
            </a:r>
            <a:r>
              <a:rPr lang="vi-VN" sz="1200" i="1" dirty="0">
                <a:solidFill>
                  <a:srgbClr val="FF0000"/>
                </a:solidFill>
                <a:latin typeface="Times New Roman" panose="02020603050405020304" pitchFamily="18" charset="0"/>
                <a:cs typeface="Times New Roman" panose="02020603050405020304" pitchFamily="18" charset="0"/>
              </a:rPr>
              <a:t>subpath</a:t>
            </a:r>
            <a:r>
              <a:rPr lang="vi-VN" sz="1200" i="1" dirty="0">
                <a:latin typeface="Times New Roman" panose="02020603050405020304" pitchFamily="18" charset="0"/>
                <a:cs typeface="Times New Roman" panose="02020603050405020304" pitchFamily="18" charset="0"/>
              </a:rPr>
              <a:t>)</a:t>
            </a:r>
            <a:r>
              <a:rPr lang="vi-VN" sz="1200" dirty="0">
                <a:latin typeface="Times New Roman" panose="02020603050405020304" pitchFamily="18" charset="0"/>
                <a:cs typeface="Times New Roman" panose="02020603050405020304" pitchFamily="18" charset="0"/>
              </a:rPr>
              <a:t> ′</a:t>
            </a:r>
            <a:r>
              <a:rPr lang="vi-VN" sz="1200" i="1" dirty="0">
                <a:latin typeface="Times New Roman" panose="02020603050405020304" pitchFamily="18" charset="0"/>
                <a:cs typeface="Times New Roman" panose="02020603050405020304" pitchFamily="18" charset="0"/>
              </a:rPr>
              <a:t>P</a:t>
            </a:r>
            <a:r>
              <a:rPr lang="vi-VN" sz="1200" dirty="0">
                <a:latin typeface="Times New Roman" panose="02020603050405020304" pitchFamily="18" charset="0"/>
                <a:cs typeface="Times New Roman" panose="02020603050405020304" pitchFamily="18" charset="0"/>
              </a:rPr>
              <a:t>′ của </a:t>
            </a:r>
            <a:r>
              <a:rPr lang="vi-VN" sz="1200" i="1" dirty="0">
                <a:latin typeface="Times New Roman" panose="02020603050405020304" pitchFamily="18" charset="0"/>
                <a:cs typeface="Times New Roman" panose="02020603050405020304" pitchFamily="18" charset="0"/>
              </a:rPr>
              <a:t>P</a:t>
            </a:r>
            <a:r>
              <a:rPr lang="vi-VN" sz="1200" dirty="0">
                <a:latin typeface="Times New Roman" panose="02020603050405020304" pitchFamily="18" charset="0"/>
                <a:cs typeface="Times New Roman" panose="02020603050405020304" pitchFamily="18" charset="0"/>
              </a:rPr>
              <a:t> là một đoạn liên tục của P, có thể bắt đầu bất từ bất cứ đỉnh nào trên P và kết thúc ở bất cứ đỉnh nào trên P.</a:t>
            </a:r>
            <a:endParaRPr lang="en-US"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6F8FB3B-E01E-40D9-A92F-72F90ABACB0A}" type="slidenum">
              <a:rPr lang="en-US" smtClean="0"/>
              <a:t>7</a:t>
            </a:fld>
            <a:endParaRPr lang="en-US"/>
          </a:p>
        </p:txBody>
      </p:sp>
    </p:spTree>
    <p:extLst>
      <p:ext uri="{BB962C8B-B14F-4D97-AF65-F5344CB8AC3E}">
        <p14:creationId xmlns:p14="http://schemas.microsoft.com/office/powerpoint/2010/main" val="2446020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179705" algn="just">
              <a:lnSpc>
                <a:spcPct val="115000"/>
              </a:lnSpc>
              <a:spcBef>
                <a:spcPts val="0"/>
              </a:spcBef>
              <a:spcAft>
                <a:spcPts val="0"/>
              </a:spcAft>
            </a:pPr>
            <a:r>
              <a:rPr lang="vi-VN" sz="1200" dirty="0">
                <a:effectLst/>
                <a:latin typeface="Times New Roman" panose="02020603050405020304" pitchFamily="18" charset="0"/>
                <a:ea typeface="Times New Roman" panose="02020603050405020304" pitchFamily="18" charset="0"/>
                <a:cs typeface="Times New Roman" panose="02020603050405020304" pitchFamily="18" charset="0"/>
              </a:rPr>
              <a:t>Năm 1964, Nils Nilsson phát minh ra một phương pháp tiếp cận dựa trên khám phá để tăng tốc độ của thuật toán Dijkstra. Thuật toán này được gọi là A1. Năm 1967, Bertram Raphael đã cải thiện đáng kể thuật toán này, nhưng không thể hiển thị tối ưu và đặt tên thuật toán này là A2.</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179705" algn="just">
              <a:lnSpc>
                <a:spcPct val="115000"/>
              </a:lnSpc>
              <a:spcBef>
                <a:spcPts val="0"/>
              </a:spcBef>
              <a:spcAft>
                <a:spcPts val="0"/>
              </a:spcAft>
            </a:pPr>
            <a:r>
              <a:rPr lang="vi-VN" sz="1200" dirty="0">
                <a:effectLst/>
                <a:latin typeface="Times New Roman" panose="02020603050405020304" pitchFamily="18" charset="0"/>
                <a:ea typeface="Times New Roman" panose="02020603050405020304" pitchFamily="18" charset="0"/>
                <a:cs typeface="Times New Roman" panose="02020603050405020304" pitchFamily="18" charset="0"/>
              </a:rPr>
              <a:t>Năm 1968, Peter E. Hart đã giới thiệu một đối số chứng minh thuật toán A2 của ông khi sử dụng thuật toán này với một đánh giá heuristic thích hợp sẽ thu được kết quả tối ưu. Chứng minh của ông về thuật toán cũng bao gồm một phần cho thấy rằng các thuật toán A2 mới là thuật toán tốt nhất có thể được đưa ra các điều kiện. Do đó, ông đặt tên cho thuật toán mới là A* (A-star).</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6F8FB3B-E01E-40D9-A92F-72F90ABACB0A}" type="slidenum">
              <a:rPr lang="en-US" smtClean="0"/>
              <a:t>8</a:t>
            </a:fld>
            <a:endParaRPr lang="en-US"/>
          </a:p>
        </p:txBody>
      </p:sp>
    </p:spTree>
    <p:extLst>
      <p:ext uri="{BB962C8B-B14F-4D97-AF65-F5344CB8AC3E}">
        <p14:creationId xmlns:p14="http://schemas.microsoft.com/office/powerpoint/2010/main" val="3545504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lnSpc>
                <a:spcPct val="115000"/>
              </a:lnSpc>
              <a:spcBef>
                <a:spcPts val="0"/>
              </a:spcBef>
              <a:spcAft>
                <a:spcPts val="0"/>
              </a:spcAft>
              <a:buFont typeface="Arial" panose="020B0604020202020204" pitchFamily="34" charset="0"/>
              <a:buChar char="●"/>
            </a:pPr>
            <a:r>
              <a:rPr lang="vi-VN" sz="12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g(x) là hàm chi phí của đường đi cho đến thời điểm hiện tại, nghĩa là tổng trọng số của các cạnh đã đi qua.</a:t>
            </a:r>
            <a:endParaRPr lang="en-US" sz="12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15000"/>
              </a:lnSpc>
              <a:spcBef>
                <a:spcPts val="0"/>
              </a:spcBef>
              <a:spcAft>
                <a:spcPts val="0"/>
              </a:spcAft>
              <a:buFont typeface="Arial" panose="020B0604020202020204" pitchFamily="34" charset="0"/>
              <a:buChar char="●"/>
            </a:pPr>
            <a:r>
              <a:rPr lang="vi-VN" sz="12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h(x) là hàm đánh giá Heuristic về chi phí nhỏ nhất để đi đến đích từ đỉnh x (hiện tại).</a:t>
            </a:r>
            <a:endParaRPr lang="en-US" sz="12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15000"/>
              </a:lnSpc>
              <a:spcBef>
                <a:spcPts val="0"/>
              </a:spcBef>
              <a:spcAft>
                <a:spcPts val="0"/>
              </a:spcAft>
              <a:buFont typeface="Arial" panose="020B0604020202020204" pitchFamily="34" charset="0"/>
              <a:buChar char="●"/>
            </a:pPr>
            <a:r>
              <a:rPr lang="vi-VN" sz="12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f(x) thường có giá trị càng thấp thì độ ưu tiên càng cao.</a:t>
            </a:r>
            <a:endParaRPr lang="vi-VN" b="1" i="0" dirty="0">
              <a:effectLst/>
              <a:latin typeface="Söhne"/>
            </a:endParaRPr>
          </a:p>
          <a:p>
            <a:endParaRPr lang="vi-VN" b="1" i="0" dirty="0">
              <a:effectLst/>
              <a:latin typeface="Söhne"/>
            </a:endParaRPr>
          </a:p>
          <a:p>
            <a:r>
              <a:rPr lang="vi-VN" b="1" i="0" dirty="0">
                <a:effectLst/>
                <a:latin typeface="Söhne"/>
              </a:rPr>
              <a:t>Hàm Heuristic (Hàm h(x))</a:t>
            </a:r>
            <a:r>
              <a:rPr lang="vi-VN" b="0" i="0" dirty="0">
                <a:solidFill>
                  <a:srgbClr val="D1D5DB"/>
                </a:solidFill>
                <a:effectLst/>
                <a:latin typeface="Söhne"/>
              </a:rPr>
              <a:t>: Mỗi trạng thái hoặc lựa chọn trong một vấn đề được đánh giá thông qua hàm heuristic, ký hiệu là </a:t>
            </a:r>
            <a:r>
              <a:rPr lang="vi-VN" b="0" i="1" dirty="0">
                <a:solidFill>
                  <a:srgbClr val="D1D5DB"/>
                </a:solidFill>
                <a:effectLst/>
                <a:latin typeface="KaTeX_Math"/>
              </a:rPr>
              <a:t>h</a:t>
            </a:r>
            <a:r>
              <a:rPr lang="vi-VN" b="0" i="0" dirty="0">
                <a:solidFill>
                  <a:srgbClr val="D1D5DB"/>
                </a:solidFill>
                <a:effectLst/>
                <a:latin typeface="KaTeX_Main"/>
              </a:rPr>
              <a:t>(</a:t>
            </a:r>
            <a:r>
              <a:rPr lang="vi-VN" b="0" i="1" dirty="0">
                <a:solidFill>
                  <a:srgbClr val="D1D5DB"/>
                </a:solidFill>
                <a:effectLst/>
                <a:latin typeface="KaTeX_Math"/>
              </a:rPr>
              <a:t>x</a:t>
            </a:r>
            <a:r>
              <a:rPr lang="vi-VN" b="0" i="0" dirty="0">
                <a:solidFill>
                  <a:srgbClr val="D1D5DB"/>
                </a:solidFill>
                <a:effectLst/>
                <a:latin typeface="KaTeX_Main"/>
              </a:rPr>
              <a:t>)</a:t>
            </a:r>
            <a:r>
              <a:rPr lang="vi-VN" b="0" i="0" dirty="0">
                <a:solidFill>
                  <a:srgbClr val="D1D5DB"/>
                </a:solidFill>
                <a:effectLst/>
                <a:latin typeface="Söhne"/>
              </a:rPr>
              <a:t>. Hàm heuristic thường phản ánh mức độ ước lượng của sự "tốt" của một trạng thái hay lựa chọn.</a:t>
            </a:r>
          </a:p>
          <a:p>
            <a:r>
              <a:rPr lang="vi-VN" b="1" i="0" dirty="0">
                <a:effectLst/>
                <a:latin typeface="Söhne"/>
              </a:rPr>
              <a:t>Hàm Chi Phí Tổng Cộng (Hàm f(x))</a:t>
            </a:r>
            <a:r>
              <a:rPr lang="vi-VN" b="0" i="0" dirty="0">
                <a:solidFill>
                  <a:srgbClr val="D1D5DB"/>
                </a:solidFill>
                <a:effectLst/>
                <a:latin typeface="Söhne"/>
              </a:rPr>
              <a:t>: Trong nhiều thuật toán tìm kiếm và tối ưu hóa, hàm chi phí tổng cộng </a:t>
            </a:r>
            <a:r>
              <a:rPr lang="vi-VN" b="0" i="1" dirty="0">
                <a:solidFill>
                  <a:srgbClr val="D1D5DB"/>
                </a:solidFill>
                <a:effectLst/>
                <a:latin typeface="KaTeX_Math"/>
              </a:rPr>
              <a:t>f</a:t>
            </a:r>
            <a:r>
              <a:rPr lang="vi-VN" b="0" i="0" dirty="0">
                <a:solidFill>
                  <a:srgbClr val="D1D5DB"/>
                </a:solidFill>
                <a:effectLst/>
                <a:latin typeface="KaTeX_Main"/>
              </a:rPr>
              <a:t>(</a:t>
            </a:r>
            <a:r>
              <a:rPr lang="vi-VN" b="0" i="1" dirty="0">
                <a:solidFill>
                  <a:srgbClr val="D1D5DB"/>
                </a:solidFill>
                <a:effectLst/>
                <a:latin typeface="KaTeX_Math"/>
              </a:rPr>
              <a:t>xz</a:t>
            </a:r>
            <a:r>
              <a:rPr lang="vi-VN" b="0" i="0" dirty="0">
                <a:solidFill>
                  <a:srgbClr val="D1D5DB"/>
                </a:solidFill>
                <a:effectLst/>
                <a:latin typeface="KaTeX_Main"/>
              </a:rPr>
              <a:t>)</a:t>
            </a:r>
            <a:r>
              <a:rPr lang="vi-VN" b="0" i="0" dirty="0">
                <a:solidFill>
                  <a:srgbClr val="D1D5DB"/>
                </a:solidFill>
                <a:effectLst/>
                <a:latin typeface="Söhne"/>
              </a:rPr>
              <a:t> được sử dụng để đánh giá mức độ ưu tiên giữa các nút (nodes).</a:t>
            </a:r>
          </a:p>
          <a:p>
            <a:endParaRPr lang="vi-VN"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F6F8FB3B-E01E-40D9-A92F-72F90ABACB0A}" type="slidenum">
              <a:rPr lang="en-US" smtClean="0"/>
              <a:t>10</a:t>
            </a:fld>
            <a:endParaRPr lang="en-US"/>
          </a:p>
        </p:txBody>
      </p:sp>
    </p:spTree>
    <p:extLst>
      <p:ext uri="{BB962C8B-B14F-4D97-AF65-F5344CB8AC3E}">
        <p14:creationId xmlns:p14="http://schemas.microsoft.com/office/powerpoint/2010/main" val="1255296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0"/>
              </a:spcAft>
            </a:pPr>
            <a:r>
              <a:rPr lang="vi-VN" sz="1800" b="1" dirty="0">
                <a:solidFill>
                  <a:srgbClr val="980000"/>
                </a:solidFill>
                <a:effectLst/>
                <a:latin typeface="Times New Roman" panose="02020603050405020304" pitchFamily="18" charset="0"/>
                <a:ea typeface="Times New Roman" panose="02020603050405020304" pitchFamily="18" charset="0"/>
              </a:rPr>
              <a:t>Bước 0:</a:t>
            </a:r>
            <a:r>
              <a:rPr lang="vi-VN" sz="1800" dirty="0">
                <a:effectLst/>
                <a:latin typeface="Times New Roman" panose="02020603050405020304" pitchFamily="18" charset="0"/>
                <a:ea typeface="Times New Roman" panose="02020603050405020304" pitchFamily="18" charset="0"/>
              </a:rPr>
              <a:t> Đỉnh bắt đầu là đỉnh A, thêm A vào Open </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Open = {</a:t>
            </a:r>
            <a:r>
              <a:rPr lang="vi-VN" sz="1800" b="1" dirty="0">
                <a:effectLst/>
                <a:latin typeface="Times New Roman" panose="02020603050405020304" pitchFamily="18" charset="0"/>
                <a:ea typeface="Times New Roman" panose="02020603050405020304" pitchFamily="18" charset="0"/>
              </a:rPr>
              <a:t>A</a:t>
            </a:r>
            <a:r>
              <a:rPr lang="vi-VN"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Close = {}</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b="1" dirty="0">
                <a:solidFill>
                  <a:srgbClr val="980000"/>
                </a:solidFill>
                <a:effectLst/>
                <a:latin typeface="Times New Roman" panose="02020603050405020304" pitchFamily="18" charset="0"/>
                <a:ea typeface="Times New Roman" panose="02020603050405020304" pitchFamily="18" charset="0"/>
              </a:rPr>
              <a:t>Bước 1:</a:t>
            </a:r>
            <a:r>
              <a:rPr lang="vi-VN" sz="1800" dirty="0">
                <a:effectLst/>
                <a:latin typeface="Times New Roman" panose="02020603050405020304" pitchFamily="18" charset="0"/>
                <a:ea typeface="Times New Roman" panose="02020603050405020304" pitchFamily="18" charset="0"/>
              </a:rPr>
              <a:t> Đỉnh đang xét: </a:t>
            </a:r>
            <a:r>
              <a:rPr lang="vi-VN" sz="1800" b="1" dirty="0">
                <a:effectLst/>
                <a:latin typeface="Times New Roman" panose="02020603050405020304" pitchFamily="18" charset="0"/>
                <a:ea typeface="Times New Roman" panose="02020603050405020304" pitchFamily="18" charset="0"/>
              </a:rPr>
              <a:t>A</a:t>
            </a:r>
            <a:r>
              <a:rPr lang="vi-VN"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indent="45720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f(A) = g(A) + h(A) = 0 + 60 =60</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Đỉnh lân cận của đỉnh đang xét: B và H =&gt; Thêm B và H vào Open.</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Open = {A, B, H}</a:t>
            </a:r>
            <a:endParaRPr lang="en-US" sz="1800" dirty="0">
              <a:effectLst/>
              <a:latin typeface="Arial" panose="020B0604020202020204" pitchFamily="34" charset="0"/>
              <a:ea typeface="Arial" panose="020B0604020202020204" pitchFamily="34" charset="0"/>
            </a:endParaRPr>
          </a:p>
          <a:p>
            <a:pPr marL="0" marR="0" indent="45720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f(B) = g(B) + h(B)= 11+53 = 64</a:t>
            </a:r>
            <a:endParaRPr lang="en-US" sz="1800" dirty="0">
              <a:effectLst/>
              <a:latin typeface="Arial" panose="020B0604020202020204" pitchFamily="34" charset="0"/>
              <a:ea typeface="Arial" panose="020B0604020202020204" pitchFamily="34" charset="0"/>
            </a:endParaRPr>
          </a:p>
          <a:p>
            <a:pPr marL="0" marR="0" indent="45720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f(H) = g(H)+ h(H) = 15+38 = 53</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Loại A khỏi Open và thêm A vào Close.</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Close = {A}</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Có f(H) &lt; f(B) =&gt; Đỉnh xét tiếp theo p = H</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b="1" dirty="0">
                <a:solidFill>
                  <a:srgbClr val="980000"/>
                </a:solidFill>
                <a:effectLst/>
                <a:latin typeface="Times New Roman" panose="02020603050405020304" pitchFamily="18" charset="0"/>
                <a:ea typeface="Times New Roman" panose="02020603050405020304" pitchFamily="18" charset="0"/>
              </a:rPr>
              <a:t>Bước 2:</a:t>
            </a:r>
            <a:r>
              <a:rPr lang="vi-VN" sz="1800" dirty="0">
                <a:effectLst/>
                <a:latin typeface="Times New Roman" panose="02020603050405020304" pitchFamily="18" charset="0"/>
                <a:ea typeface="Times New Roman" panose="02020603050405020304" pitchFamily="18" charset="0"/>
              </a:rPr>
              <a:t>  Đỉnh đang xét: </a:t>
            </a:r>
            <a:r>
              <a:rPr lang="vi-VN" sz="1800" b="1" dirty="0">
                <a:effectLst/>
                <a:latin typeface="Times New Roman" panose="02020603050405020304" pitchFamily="18" charset="0"/>
                <a:ea typeface="Times New Roman" panose="02020603050405020304" pitchFamily="18" charset="0"/>
              </a:rPr>
              <a:t>H</a:t>
            </a:r>
            <a:endParaRPr lang="en-US" sz="1800" dirty="0">
              <a:effectLst/>
              <a:latin typeface="Arial" panose="020B0604020202020204" pitchFamily="34" charset="0"/>
              <a:ea typeface="Arial" panose="020B0604020202020204" pitchFamily="34" charset="0"/>
            </a:endParaRPr>
          </a:p>
          <a:p>
            <a:pPr marL="0" marR="0" indent="45720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f(H) = 53</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Đỉnh lân cận của đỉnh đang xét: G, I và A =&gt; Thêm G và I vào Open.</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Open = {B, H, G, I}</a:t>
            </a:r>
            <a:endParaRPr lang="en-US" sz="1800" dirty="0">
              <a:effectLst/>
              <a:latin typeface="Arial" panose="020B0604020202020204" pitchFamily="34" charset="0"/>
              <a:ea typeface="Arial" panose="020B0604020202020204" pitchFamily="34" charset="0"/>
            </a:endParaRPr>
          </a:p>
          <a:p>
            <a:pPr marL="0" marR="0" indent="457200" algn="just">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f(G) = g(G) + h(G)=</a:t>
            </a:r>
            <a:r>
              <a:rPr lang="en-US" sz="1800" dirty="0">
                <a:effectLst/>
                <a:latin typeface="Times New Roman" panose="02020603050405020304" pitchFamily="18" charset="0"/>
                <a:ea typeface="Times New Roman" panose="02020603050405020304" pitchFamily="18" charset="0"/>
              </a:rPr>
              <a:t> 18</a:t>
            </a:r>
            <a:r>
              <a:rPr lang="vi-VN" sz="1800" dirty="0">
                <a:effectLst/>
                <a:latin typeface="Times New Roman" panose="02020603050405020304" pitchFamily="18" charset="0"/>
                <a:ea typeface="Times New Roman" panose="02020603050405020304" pitchFamily="18" charset="0"/>
              </a:rPr>
              <a:t> + 16= 34 </a:t>
            </a:r>
            <a:endParaRPr lang="en-US" sz="1800" dirty="0">
              <a:effectLst/>
              <a:latin typeface="Arial" panose="020B0604020202020204" pitchFamily="34" charset="0"/>
              <a:ea typeface="Arial" panose="020B0604020202020204" pitchFamily="34" charset="0"/>
            </a:endParaRPr>
          </a:p>
          <a:p>
            <a:pPr marL="0" marR="0" indent="457200" algn="just">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f(I) = g(I)+ h(I) =</a:t>
            </a:r>
            <a:r>
              <a:rPr lang="en-US" sz="1800" dirty="0">
                <a:effectLst/>
                <a:latin typeface="Times New Roman" panose="02020603050405020304" pitchFamily="18" charset="0"/>
                <a:ea typeface="Times New Roman" panose="02020603050405020304" pitchFamily="18" charset="0"/>
              </a:rPr>
              <a:t> 22</a:t>
            </a:r>
            <a:r>
              <a:rPr lang="vi-VN" sz="1800" dirty="0">
                <a:effectLst/>
                <a:latin typeface="Times New Roman" panose="02020603050405020304" pitchFamily="18" charset="0"/>
                <a:ea typeface="Times New Roman" panose="02020603050405020304" pitchFamily="18" charset="0"/>
              </a:rPr>
              <a:t> + 23 = 45</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Bỏ H khỏi Open và thêm H vào Close. </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Close = {A, H}</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Có f(G) &lt; f(I) &lt; f(B) =&gt; Đỉnh xét tiếp theo p = G</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b="1" dirty="0">
                <a:solidFill>
                  <a:srgbClr val="980000"/>
                </a:solidFill>
                <a:effectLst/>
                <a:latin typeface="Times New Roman" panose="02020603050405020304" pitchFamily="18" charset="0"/>
                <a:ea typeface="Times New Roman" panose="02020603050405020304" pitchFamily="18" charset="0"/>
              </a:rPr>
              <a:t>Bước 3:</a:t>
            </a:r>
            <a:r>
              <a:rPr lang="vi-VN" sz="1800" dirty="0">
                <a:effectLst/>
                <a:latin typeface="Times New Roman" panose="02020603050405020304" pitchFamily="18" charset="0"/>
                <a:ea typeface="Times New Roman" panose="02020603050405020304" pitchFamily="18" charset="0"/>
              </a:rPr>
              <a:t> Đỉnh đang xét: </a:t>
            </a:r>
            <a:r>
              <a:rPr lang="vi-VN" sz="1800" b="1" dirty="0">
                <a:effectLst/>
                <a:latin typeface="Times New Roman" panose="02020603050405020304" pitchFamily="18" charset="0"/>
                <a:ea typeface="Times New Roman" panose="02020603050405020304" pitchFamily="18" charset="0"/>
              </a:rPr>
              <a:t>G</a:t>
            </a:r>
            <a:endParaRPr lang="en-US" sz="1800" dirty="0">
              <a:effectLst/>
              <a:latin typeface="Arial" panose="020B0604020202020204" pitchFamily="34" charset="0"/>
              <a:ea typeface="Arial" panose="020B0604020202020204" pitchFamily="34" charset="0"/>
            </a:endParaRPr>
          </a:p>
          <a:p>
            <a:pPr marL="0" marR="0" indent="45720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f(G) = 34</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Đỉnh lân cận của đỉnh đang xét: H, K, F =&gt; Thêm K, F vào Open.</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Open = {B, G, I, K, F}</a:t>
            </a:r>
            <a:endParaRPr lang="en-US" sz="1800" dirty="0">
              <a:effectLst/>
              <a:latin typeface="Arial" panose="020B0604020202020204" pitchFamily="34" charset="0"/>
              <a:ea typeface="Arial" panose="020B0604020202020204" pitchFamily="34" charset="0"/>
            </a:endParaRPr>
          </a:p>
          <a:p>
            <a:pPr marL="0" marR="0" indent="45720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f(K) = g(K) + h(K)= 25 + 7 = 32 </a:t>
            </a:r>
            <a:endParaRPr lang="en-US" sz="1800" dirty="0">
              <a:effectLst/>
              <a:latin typeface="Arial" panose="020B0604020202020204" pitchFamily="34" charset="0"/>
              <a:ea typeface="Arial" panose="020B0604020202020204" pitchFamily="34" charset="0"/>
            </a:endParaRPr>
          </a:p>
          <a:p>
            <a:pPr marL="0" marR="0" indent="45720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f(F) = g(F)+ h(F) =34 + 19 = 53</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Loại G khỏi Open và thêm G vào Close.</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Close = {A, H, G} </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Có f(K) &lt; f(I) &lt; f(F) &lt; f(B) =&gt; Đỉnh xét tiếp theo p = K</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b="1" dirty="0">
                <a:solidFill>
                  <a:srgbClr val="980000"/>
                </a:solidFill>
                <a:effectLst/>
                <a:latin typeface="Times New Roman" panose="02020603050405020304" pitchFamily="18" charset="0"/>
                <a:ea typeface="Times New Roman" panose="02020603050405020304" pitchFamily="18" charset="0"/>
              </a:rPr>
              <a:t>Bước 4:</a:t>
            </a:r>
            <a:r>
              <a:rPr lang="vi-VN" sz="1800" dirty="0">
                <a:effectLst/>
                <a:latin typeface="Times New Roman" panose="02020603050405020304" pitchFamily="18" charset="0"/>
                <a:ea typeface="Times New Roman" panose="02020603050405020304" pitchFamily="18" charset="0"/>
              </a:rPr>
              <a:t>  Đỉnh đang xét: </a:t>
            </a:r>
            <a:r>
              <a:rPr lang="vi-VN" sz="1800" b="1" dirty="0">
                <a:effectLst/>
                <a:latin typeface="Times New Roman" panose="02020603050405020304" pitchFamily="18" charset="0"/>
                <a:ea typeface="Times New Roman" panose="02020603050405020304" pitchFamily="18" charset="0"/>
              </a:rPr>
              <a:t>K</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=&gt; Đến K (target) =&gt; </a:t>
            </a:r>
            <a:r>
              <a:rPr lang="vi-VN" sz="1800" b="1" dirty="0">
                <a:effectLst/>
                <a:latin typeface="Times New Roman" panose="02020603050405020304" pitchFamily="18" charset="0"/>
                <a:ea typeface="Times New Roman" panose="02020603050405020304" pitchFamily="18" charset="0"/>
              </a:rPr>
              <a:t>Dừng thuật toán.</a:t>
            </a:r>
            <a:endParaRPr lang="en-US" sz="1800" dirty="0">
              <a:effectLst/>
              <a:latin typeface="Arial" panose="020B0604020202020204" pitchFamily="34" charset="0"/>
              <a:ea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F6F8FB3B-E01E-40D9-A92F-72F90ABACB0A}" type="slidenum">
              <a:rPr lang="en-US" smtClean="0"/>
              <a:t>14</a:t>
            </a:fld>
            <a:endParaRPr lang="en-US"/>
          </a:p>
        </p:txBody>
      </p:sp>
    </p:spTree>
    <p:extLst>
      <p:ext uri="{BB962C8B-B14F-4D97-AF65-F5344CB8AC3E}">
        <p14:creationId xmlns:p14="http://schemas.microsoft.com/office/powerpoint/2010/main" val="1338848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sv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sv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sv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54032" y="1232034"/>
            <a:ext cx="13904428" cy="7821241"/>
            <a:chOff x="0" y="0"/>
            <a:chExt cx="3335756" cy="1876363"/>
          </a:xfrm>
        </p:grpSpPr>
        <p:sp>
          <p:nvSpPr>
            <p:cNvPr id="3" name="Freeform 3"/>
            <p:cNvSpPr/>
            <p:nvPr/>
          </p:nvSpPr>
          <p:spPr>
            <a:xfrm>
              <a:off x="0" y="0"/>
              <a:ext cx="3335756" cy="1876363"/>
            </a:xfrm>
            <a:custGeom>
              <a:avLst/>
              <a:gdLst/>
              <a:ahLst/>
              <a:cxnLst/>
              <a:rect l="l" t="t" r="r" b="b"/>
              <a:pathLst>
                <a:path w="3335756" h="1876363">
                  <a:moveTo>
                    <a:pt x="0" y="0"/>
                  </a:moveTo>
                  <a:lnTo>
                    <a:pt x="3335756" y="0"/>
                  </a:lnTo>
                  <a:lnTo>
                    <a:pt x="3335756" y="1876363"/>
                  </a:lnTo>
                  <a:lnTo>
                    <a:pt x="0" y="1876363"/>
                  </a:lnTo>
                  <a:close/>
                </a:path>
              </a:pathLst>
            </a:custGeom>
            <a:solidFill>
              <a:srgbClr val="E1E1E1"/>
            </a:solidFill>
          </p:spPr>
          <p:txBody>
            <a:bodyPr/>
            <a:lstStyle/>
            <a:p>
              <a:endParaRPr lang="en-US"/>
            </a:p>
          </p:txBody>
        </p:sp>
      </p:grpSp>
      <p:grpSp>
        <p:nvGrpSpPr>
          <p:cNvPr id="4" name="Group 4"/>
          <p:cNvGrpSpPr/>
          <p:nvPr/>
        </p:nvGrpSpPr>
        <p:grpSpPr>
          <a:xfrm>
            <a:off x="0" y="0"/>
            <a:ext cx="9144000" cy="5143500"/>
            <a:chOff x="0" y="0"/>
            <a:chExt cx="3335756" cy="1876363"/>
          </a:xfrm>
        </p:grpSpPr>
        <p:sp>
          <p:nvSpPr>
            <p:cNvPr id="5" name="Freeform 5"/>
            <p:cNvSpPr/>
            <p:nvPr/>
          </p:nvSpPr>
          <p:spPr>
            <a:xfrm>
              <a:off x="0" y="0"/>
              <a:ext cx="3335756" cy="1876363"/>
            </a:xfrm>
            <a:custGeom>
              <a:avLst/>
              <a:gdLst/>
              <a:ahLst/>
              <a:cxnLst/>
              <a:rect l="l" t="t" r="r" b="b"/>
              <a:pathLst>
                <a:path w="3335756" h="1876363">
                  <a:moveTo>
                    <a:pt x="0" y="0"/>
                  </a:moveTo>
                  <a:lnTo>
                    <a:pt x="3335756" y="0"/>
                  </a:lnTo>
                  <a:lnTo>
                    <a:pt x="3335756" y="1876363"/>
                  </a:lnTo>
                  <a:lnTo>
                    <a:pt x="0" y="1876363"/>
                  </a:lnTo>
                  <a:close/>
                </a:path>
              </a:pathLst>
            </a:custGeom>
            <a:solidFill>
              <a:srgbClr val="E1E1E1"/>
            </a:solidFill>
          </p:spPr>
          <p:txBody>
            <a:bodyPr/>
            <a:lstStyle/>
            <a:p>
              <a:endParaRPr lang="en-US"/>
            </a:p>
          </p:txBody>
        </p:sp>
      </p:grpSp>
      <p:grpSp>
        <p:nvGrpSpPr>
          <p:cNvPr id="6" name="Group 6"/>
          <p:cNvGrpSpPr/>
          <p:nvPr/>
        </p:nvGrpSpPr>
        <p:grpSpPr>
          <a:xfrm>
            <a:off x="9144000" y="5143500"/>
            <a:ext cx="9144000" cy="5143500"/>
            <a:chOff x="0" y="0"/>
            <a:chExt cx="3335756" cy="1876363"/>
          </a:xfrm>
        </p:grpSpPr>
        <p:sp>
          <p:nvSpPr>
            <p:cNvPr id="7" name="Freeform 7"/>
            <p:cNvSpPr/>
            <p:nvPr/>
          </p:nvSpPr>
          <p:spPr>
            <a:xfrm>
              <a:off x="0" y="0"/>
              <a:ext cx="3335756" cy="1876363"/>
            </a:xfrm>
            <a:custGeom>
              <a:avLst/>
              <a:gdLst/>
              <a:ahLst/>
              <a:cxnLst/>
              <a:rect l="l" t="t" r="r" b="b"/>
              <a:pathLst>
                <a:path w="3335756" h="1876363">
                  <a:moveTo>
                    <a:pt x="0" y="0"/>
                  </a:moveTo>
                  <a:lnTo>
                    <a:pt x="3335756" y="0"/>
                  </a:lnTo>
                  <a:lnTo>
                    <a:pt x="3335756" y="1876363"/>
                  </a:lnTo>
                  <a:lnTo>
                    <a:pt x="0" y="1876363"/>
                  </a:lnTo>
                  <a:close/>
                </a:path>
              </a:pathLst>
            </a:custGeom>
            <a:solidFill>
              <a:srgbClr val="E1E1E1"/>
            </a:solidFill>
          </p:spPr>
          <p:txBody>
            <a:bodyPr/>
            <a:lstStyle/>
            <a:p>
              <a:endParaRPr lang="en-US"/>
            </a:p>
          </p:txBody>
        </p:sp>
      </p:grpSp>
      <p:grpSp>
        <p:nvGrpSpPr>
          <p:cNvPr id="8" name="Group 8"/>
          <p:cNvGrpSpPr/>
          <p:nvPr/>
        </p:nvGrpSpPr>
        <p:grpSpPr>
          <a:xfrm>
            <a:off x="1028700" y="1028700"/>
            <a:ext cx="14368490" cy="8229600"/>
            <a:chOff x="0" y="0"/>
            <a:chExt cx="3410740" cy="1953513"/>
          </a:xfrm>
        </p:grpSpPr>
        <p:sp>
          <p:nvSpPr>
            <p:cNvPr id="9" name="Freeform 9"/>
            <p:cNvSpPr/>
            <p:nvPr/>
          </p:nvSpPr>
          <p:spPr>
            <a:xfrm>
              <a:off x="0" y="0"/>
              <a:ext cx="3410740" cy="1953513"/>
            </a:xfrm>
            <a:custGeom>
              <a:avLst/>
              <a:gdLst/>
              <a:ahLst/>
              <a:cxnLst/>
              <a:rect l="l" t="t" r="r" b="b"/>
              <a:pathLst>
                <a:path w="3410740" h="1953513">
                  <a:moveTo>
                    <a:pt x="0" y="0"/>
                  </a:moveTo>
                  <a:lnTo>
                    <a:pt x="3410740" y="0"/>
                  </a:lnTo>
                  <a:lnTo>
                    <a:pt x="3410740" y="1953513"/>
                  </a:lnTo>
                  <a:lnTo>
                    <a:pt x="0" y="1953513"/>
                  </a:lnTo>
                  <a:close/>
                </a:path>
              </a:pathLst>
            </a:custGeom>
            <a:solidFill>
              <a:srgbClr val="004F5F">
                <a:alpha val="69804"/>
              </a:srgbClr>
            </a:solidFill>
          </p:spPr>
          <p:txBody>
            <a:bodyPr/>
            <a:lstStyle/>
            <a:p>
              <a:endParaRPr lang="en-US"/>
            </a:p>
          </p:txBody>
        </p:sp>
      </p:grpSp>
      <p:grpSp>
        <p:nvGrpSpPr>
          <p:cNvPr id="10" name="Group 10"/>
          <p:cNvGrpSpPr/>
          <p:nvPr/>
        </p:nvGrpSpPr>
        <p:grpSpPr>
          <a:xfrm>
            <a:off x="17966991" y="0"/>
            <a:ext cx="642018" cy="2464067"/>
            <a:chOff x="0" y="0"/>
            <a:chExt cx="152400" cy="584911"/>
          </a:xfrm>
        </p:grpSpPr>
        <p:sp>
          <p:nvSpPr>
            <p:cNvPr id="11" name="Freeform 11"/>
            <p:cNvSpPr/>
            <p:nvPr/>
          </p:nvSpPr>
          <p:spPr>
            <a:xfrm>
              <a:off x="0" y="0"/>
              <a:ext cx="152400" cy="584911"/>
            </a:xfrm>
            <a:custGeom>
              <a:avLst/>
              <a:gdLst/>
              <a:ahLst/>
              <a:cxnLst/>
              <a:rect l="l" t="t" r="r" b="b"/>
              <a:pathLst>
                <a:path w="152400" h="584911">
                  <a:moveTo>
                    <a:pt x="0" y="0"/>
                  </a:moveTo>
                  <a:lnTo>
                    <a:pt x="152400" y="0"/>
                  </a:lnTo>
                  <a:lnTo>
                    <a:pt x="152400" y="584911"/>
                  </a:lnTo>
                  <a:lnTo>
                    <a:pt x="0" y="584911"/>
                  </a:lnTo>
                  <a:close/>
                </a:path>
              </a:pathLst>
            </a:custGeom>
            <a:solidFill>
              <a:srgbClr val="004F5F"/>
            </a:solidFill>
          </p:spPr>
          <p:txBody>
            <a:bodyPr/>
            <a:lstStyle/>
            <a:p>
              <a:endParaRPr lang="en-US"/>
            </a:p>
          </p:txBody>
        </p:sp>
      </p:grpSp>
      <p:sp>
        <p:nvSpPr>
          <p:cNvPr id="12" name="TextBox 12"/>
          <p:cNvSpPr txBox="1"/>
          <p:nvPr/>
        </p:nvSpPr>
        <p:spPr>
          <a:xfrm>
            <a:off x="2137570" y="2178826"/>
            <a:ext cx="9036012" cy="2708910"/>
          </a:xfrm>
          <a:prstGeom prst="rect">
            <a:avLst/>
          </a:prstGeom>
        </p:spPr>
        <p:txBody>
          <a:bodyPr lIns="0" tIns="0" rIns="0" bIns="0" rtlCol="0" anchor="t">
            <a:spAutoFit/>
          </a:bodyPr>
          <a:lstStyle/>
          <a:p>
            <a:pPr>
              <a:lnSpc>
                <a:spcPts val="10619"/>
              </a:lnSpc>
            </a:pPr>
            <a:r>
              <a:rPr lang="en-US" sz="9000">
                <a:solidFill>
                  <a:srgbClr val="FFFFFF"/>
                </a:solidFill>
                <a:latin typeface="Roboto Bold"/>
              </a:rPr>
              <a:t>A-STAR ALGORITHM</a:t>
            </a:r>
          </a:p>
        </p:txBody>
      </p:sp>
      <p:sp>
        <p:nvSpPr>
          <p:cNvPr id="13" name="TextBox 13"/>
          <p:cNvSpPr txBox="1"/>
          <p:nvPr/>
        </p:nvSpPr>
        <p:spPr>
          <a:xfrm>
            <a:off x="2137570" y="4940496"/>
            <a:ext cx="8295069" cy="533400"/>
          </a:xfrm>
          <a:prstGeom prst="rect">
            <a:avLst/>
          </a:prstGeom>
        </p:spPr>
        <p:txBody>
          <a:bodyPr lIns="0" tIns="0" rIns="0" bIns="0" rtlCol="0" anchor="t">
            <a:spAutoFit/>
          </a:bodyPr>
          <a:lstStyle/>
          <a:p>
            <a:pPr>
              <a:lnSpc>
                <a:spcPts val="4200"/>
              </a:lnSpc>
              <a:spcBef>
                <a:spcPct val="0"/>
              </a:spcBef>
            </a:pPr>
            <a:r>
              <a:rPr lang="en-US" sz="3000" spc="549">
                <a:solidFill>
                  <a:srgbClr val="FFFFFF"/>
                </a:solidFill>
                <a:latin typeface="Roboto"/>
              </a:rPr>
              <a:t>PRESENTATION</a:t>
            </a:r>
          </a:p>
        </p:txBody>
      </p:sp>
      <p:sp>
        <p:nvSpPr>
          <p:cNvPr id="14" name="AutoShape 14"/>
          <p:cNvSpPr/>
          <p:nvPr/>
        </p:nvSpPr>
        <p:spPr>
          <a:xfrm rot="33627">
            <a:off x="2137687" y="6042890"/>
            <a:ext cx="2434372" cy="0"/>
          </a:xfrm>
          <a:prstGeom prst="line">
            <a:avLst/>
          </a:prstGeom>
          <a:ln w="47625" cap="flat">
            <a:solidFill>
              <a:srgbClr val="FFFFFF"/>
            </a:solidFill>
            <a:prstDash val="solid"/>
            <a:headEnd type="none" w="sm" len="sm"/>
            <a:tailEnd type="none" w="sm" len="sm"/>
          </a:ln>
        </p:spPr>
        <p:txBody>
          <a:bodyPr/>
          <a:lstStyle/>
          <a:p>
            <a:endParaRPr lang="en-US"/>
          </a:p>
        </p:txBody>
      </p:sp>
      <p:sp>
        <p:nvSpPr>
          <p:cNvPr id="15" name="TextBox 15"/>
          <p:cNvSpPr txBox="1"/>
          <p:nvPr/>
        </p:nvSpPr>
        <p:spPr>
          <a:xfrm>
            <a:off x="2345066" y="6798739"/>
            <a:ext cx="5724633" cy="600456"/>
          </a:xfrm>
          <a:prstGeom prst="rect">
            <a:avLst/>
          </a:prstGeom>
        </p:spPr>
        <p:txBody>
          <a:bodyPr lIns="0" tIns="0" rIns="0" bIns="0" rtlCol="0" anchor="t">
            <a:spAutoFit/>
          </a:bodyPr>
          <a:lstStyle/>
          <a:p>
            <a:pPr>
              <a:lnSpc>
                <a:spcPts val="4601"/>
              </a:lnSpc>
              <a:spcBef>
                <a:spcPct val="0"/>
              </a:spcBef>
            </a:pPr>
            <a:r>
              <a:rPr lang="en-US" sz="3899" dirty="0">
                <a:solidFill>
                  <a:srgbClr val="FFFFFF"/>
                </a:solidFill>
                <a:latin typeface="Bisdak"/>
              </a:rPr>
              <a:t>GROUP 09</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txBody>
            <a:bodyPr/>
            <a:lstStyle/>
            <a:p>
              <a:endParaRPr lang="en-US"/>
            </a:p>
          </p:txBody>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pic>
        <p:nvPicPr>
          <p:cNvPr id="9" name="Picture 9"/>
          <p:cNvPicPr>
            <a:picLocks noChangeAspect="1"/>
          </p:cNvPicPr>
          <p:nvPr/>
        </p:nvPicPr>
        <p:blipFill>
          <a:blip r:embed="rId3"/>
          <a:srcRect l="3876" r="3876"/>
          <a:stretch>
            <a:fillRect/>
          </a:stretch>
        </p:blipFill>
        <p:spPr>
          <a:xfrm>
            <a:off x="11802875" y="-341667"/>
            <a:ext cx="6994113" cy="8921242"/>
          </a:xfrm>
          <a:prstGeom prst="rect">
            <a:avLst/>
          </a:prstGeom>
        </p:spPr>
      </p:pic>
      <p:grpSp>
        <p:nvGrpSpPr>
          <p:cNvPr id="10" name="Group 10"/>
          <p:cNvGrpSpPr/>
          <p:nvPr/>
        </p:nvGrpSpPr>
        <p:grpSpPr>
          <a:xfrm>
            <a:off x="994720" y="606660"/>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txBody>
            <a:bodyPr/>
            <a:lstStyle/>
            <a:p>
              <a:endParaRPr lang="en-US"/>
            </a:p>
          </p:txBody>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txBody>
          <a:bodyPr/>
          <a:lstStyle/>
          <a:p>
            <a:endParaRPr lang="en-US"/>
          </a:p>
        </p:txBody>
      </p:sp>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9203" y="9089998"/>
            <a:ext cx="1171159" cy="1171159"/>
          </a:xfrm>
          <a:prstGeom prst="rect">
            <a:avLst/>
          </a:prstGeom>
        </p:spPr>
      </p:pic>
      <p:sp>
        <p:nvSpPr>
          <p:cNvPr id="18" name="TextBox 18"/>
          <p:cNvSpPr txBox="1"/>
          <p:nvPr/>
        </p:nvSpPr>
        <p:spPr>
          <a:xfrm>
            <a:off x="1357046" y="-341667"/>
            <a:ext cx="13761499" cy="3592195"/>
          </a:xfrm>
          <a:prstGeom prst="rect">
            <a:avLst/>
          </a:prstGeom>
        </p:spPr>
        <p:txBody>
          <a:bodyPr lIns="0" tIns="0" rIns="0" bIns="0" rtlCol="0" anchor="t">
            <a:spAutoFit/>
          </a:bodyPr>
          <a:lstStyle/>
          <a:p>
            <a:pPr>
              <a:lnSpc>
                <a:spcPts val="9440"/>
              </a:lnSpc>
            </a:pPr>
            <a:endParaRPr dirty="0"/>
          </a:p>
          <a:p>
            <a:pPr algn="just">
              <a:lnSpc>
                <a:spcPts val="9440"/>
              </a:lnSpc>
            </a:pPr>
            <a:r>
              <a:rPr lang="vi-VN" sz="7200" dirty="0">
                <a:solidFill>
                  <a:srgbClr val="004F5F"/>
                </a:solidFill>
                <a:latin typeface="Asap SemiBold Bold"/>
              </a:rPr>
              <a:t>III</a:t>
            </a:r>
            <a:r>
              <a:rPr lang="en-US" sz="7200" dirty="0">
                <a:solidFill>
                  <a:srgbClr val="004F5F"/>
                </a:solidFill>
                <a:latin typeface="Asap SemiBold Bold"/>
              </a:rPr>
              <a:t>. </a:t>
            </a:r>
            <a:r>
              <a:rPr lang="en-US" sz="7200" dirty="0" err="1">
                <a:solidFill>
                  <a:srgbClr val="004F5F"/>
                </a:solidFill>
                <a:latin typeface="Asap SemiBold Bold"/>
              </a:rPr>
              <a:t>Giới</a:t>
            </a:r>
            <a:r>
              <a:rPr lang="en-US" sz="7200" dirty="0">
                <a:solidFill>
                  <a:srgbClr val="004F5F"/>
                </a:solidFill>
                <a:latin typeface="Asap SemiBold Bold"/>
              </a:rPr>
              <a:t> </a:t>
            </a:r>
            <a:r>
              <a:rPr lang="en-US" sz="7200" dirty="0" err="1">
                <a:solidFill>
                  <a:srgbClr val="004F5F"/>
                </a:solidFill>
                <a:latin typeface="Asap SemiBold Bold"/>
              </a:rPr>
              <a:t>thiệu</a:t>
            </a:r>
            <a:r>
              <a:rPr lang="en-US" sz="7200" dirty="0">
                <a:solidFill>
                  <a:srgbClr val="004F5F"/>
                </a:solidFill>
                <a:latin typeface="Asap SemiBold Bold"/>
              </a:rPr>
              <a:t> </a:t>
            </a:r>
            <a:r>
              <a:rPr lang="en-US" sz="7200" dirty="0" err="1">
                <a:solidFill>
                  <a:srgbClr val="004F5F"/>
                </a:solidFill>
                <a:latin typeface="Asap SemiBold Bold"/>
              </a:rPr>
              <a:t>thuật</a:t>
            </a:r>
            <a:r>
              <a:rPr lang="en-US" sz="7200" dirty="0">
                <a:solidFill>
                  <a:srgbClr val="004F5F"/>
                </a:solidFill>
                <a:latin typeface="Asap SemiBold Bold"/>
              </a:rPr>
              <a:t> </a:t>
            </a:r>
            <a:r>
              <a:rPr lang="en-US" sz="7200" dirty="0" err="1">
                <a:solidFill>
                  <a:srgbClr val="004F5F"/>
                </a:solidFill>
                <a:latin typeface="Asap SemiBold Bold"/>
              </a:rPr>
              <a:t>toán</a:t>
            </a:r>
            <a:r>
              <a:rPr lang="en-US" sz="7200" dirty="0">
                <a:solidFill>
                  <a:srgbClr val="004F5F"/>
                </a:solidFill>
                <a:latin typeface="Asap SemiBold Bold"/>
              </a:rPr>
              <a:t> A* </a:t>
            </a:r>
          </a:p>
          <a:p>
            <a:pPr>
              <a:lnSpc>
                <a:spcPts val="9440"/>
              </a:lnSpc>
            </a:pPr>
            <a:endParaRPr lang="en-US" sz="8000" dirty="0">
              <a:solidFill>
                <a:srgbClr val="004F5F"/>
              </a:solidFill>
              <a:latin typeface="Asap SemiBold Bold"/>
            </a:endParaRPr>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21" name="AutoShape 21"/>
          <p:cNvSpPr/>
          <p:nvPr/>
        </p:nvSpPr>
        <p:spPr>
          <a:xfrm rot="-5400000">
            <a:off x="-4618944" y="6244779"/>
            <a:ext cx="11304813" cy="0"/>
          </a:xfrm>
          <a:prstGeom prst="line">
            <a:avLst/>
          </a:prstGeom>
          <a:ln w="9525" cap="flat">
            <a:solidFill>
              <a:srgbClr val="004F5F"/>
            </a:solidFill>
            <a:prstDash val="solid"/>
            <a:headEnd type="none" w="sm" len="sm"/>
            <a:tailEnd type="none" w="sm" len="sm"/>
          </a:ln>
        </p:spPr>
        <p:txBody>
          <a:bodyPr/>
          <a:lstStyle/>
          <a:p>
            <a:endParaRPr lang="en-US"/>
          </a:p>
        </p:txBody>
      </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txBody>
          <a:bodyPr/>
          <a:lstStyle/>
          <a:p>
            <a:endParaRPr lang="en-US"/>
          </a:p>
        </p:txBody>
      </p:sp>
      <p:sp>
        <p:nvSpPr>
          <p:cNvPr id="23" name="TextBox 23"/>
          <p:cNvSpPr txBox="1"/>
          <p:nvPr/>
        </p:nvSpPr>
        <p:spPr>
          <a:xfrm>
            <a:off x="2102769" y="2419807"/>
            <a:ext cx="5783156" cy="600710"/>
          </a:xfrm>
          <a:prstGeom prst="rect">
            <a:avLst/>
          </a:prstGeom>
        </p:spPr>
        <p:txBody>
          <a:bodyPr lIns="0" tIns="0" rIns="0" bIns="0" rtlCol="0" anchor="t">
            <a:spAutoFit/>
          </a:bodyPr>
          <a:lstStyle/>
          <a:p>
            <a:pPr algn="just">
              <a:lnSpc>
                <a:spcPts val="4719"/>
              </a:lnSpc>
              <a:spcBef>
                <a:spcPct val="0"/>
              </a:spcBef>
            </a:pPr>
            <a:r>
              <a:rPr lang="en-US" sz="3999" dirty="0">
                <a:solidFill>
                  <a:srgbClr val="004F5F"/>
                </a:solidFill>
                <a:latin typeface="Asap SemiBold Bold"/>
              </a:rPr>
              <a:t>2. Heuristic </a:t>
            </a:r>
            <a:r>
              <a:rPr lang="en-US" sz="3999" dirty="0" err="1">
                <a:solidFill>
                  <a:srgbClr val="004F5F"/>
                </a:solidFill>
                <a:latin typeface="Asap SemiBold Bold"/>
              </a:rPr>
              <a:t>là</a:t>
            </a:r>
            <a:r>
              <a:rPr lang="en-US" sz="3999" dirty="0">
                <a:solidFill>
                  <a:srgbClr val="004F5F"/>
                </a:solidFill>
                <a:latin typeface="Asap SemiBold Bold"/>
              </a:rPr>
              <a:t> </a:t>
            </a:r>
            <a:r>
              <a:rPr lang="en-US" sz="3999" dirty="0" err="1">
                <a:solidFill>
                  <a:srgbClr val="004F5F"/>
                </a:solidFill>
                <a:latin typeface="Asap SemiBold Bold"/>
              </a:rPr>
              <a:t>gì</a:t>
            </a:r>
            <a:r>
              <a:rPr lang="en-US" sz="3999" dirty="0">
                <a:solidFill>
                  <a:srgbClr val="004F5F"/>
                </a:solidFill>
                <a:latin typeface="Asap SemiBold Bold"/>
              </a:rPr>
              <a:t>?</a:t>
            </a:r>
          </a:p>
        </p:txBody>
      </p:sp>
      <p:sp>
        <p:nvSpPr>
          <p:cNvPr id="25" name="TextBox 25"/>
          <p:cNvSpPr txBox="1"/>
          <p:nvPr/>
        </p:nvSpPr>
        <p:spPr>
          <a:xfrm>
            <a:off x="2102769" y="3193378"/>
            <a:ext cx="13213431" cy="1445845"/>
          </a:xfrm>
          <a:prstGeom prst="rect">
            <a:avLst/>
          </a:prstGeom>
        </p:spPr>
        <p:txBody>
          <a:bodyPr wrap="square" lIns="0" tIns="0" rIns="0" bIns="0" rtlCol="0" anchor="t">
            <a:spAutoFit/>
          </a:bodyPr>
          <a:lstStyle/>
          <a:p>
            <a:pPr marL="0" marR="0" indent="179705" algn="just">
              <a:lnSpc>
                <a:spcPct val="115000"/>
              </a:lnSpc>
              <a:spcBef>
                <a:spcPts val="0"/>
              </a:spcBef>
              <a:spcAft>
                <a:spcPts val="0"/>
              </a:spcAft>
            </a:pPr>
            <a:r>
              <a:rPr lang="vi-VN" sz="2800" dirty="0">
                <a:solidFill>
                  <a:srgbClr val="FF0000"/>
                </a:solidFill>
                <a:effectLst/>
                <a:latin typeface="+mj-lt"/>
                <a:ea typeface="Times New Roman" panose="02020603050405020304" pitchFamily="18" charset="0"/>
              </a:rPr>
              <a:t>Heuristic</a:t>
            </a:r>
            <a:r>
              <a:rPr lang="vi-VN" sz="2800" dirty="0">
                <a:effectLst/>
                <a:latin typeface="+mj-lt"/>
                <a:ea typeface="Times New Roman" panose="02020603050405020304" pitchFamily="18" charset="0"/>
              </a:rPr>
              <a:t> là phương pháp giải quyết vấn đề dựa trên phỏng đoán, ước chừng, kinh nghiệm, trực giác để tìm ra giải pháp gần như là tốt nhất và nhanh chóng. </a:t>
            </a:r>
            <a:endParaRPr lang="en-US" sz="2800" dirty="0">
              <a:effectLst/>
              <a:latin typeface="+mj-lt"/>
              <a:ea typeface="Arial" panose="020B0604020202020204" pitchFamily="34" charset="0"/>
            </a:endParaRPr>
          </a:p>
          <a:p>
            <a:pPr algn="just">
              <a:lnSpc>
                <a:spcPts val="3891"/>
              </a:lnSpc>
            </a:pPr>
            <a:endParaRPr lang="en-US" sz="2799" dirty="0">
              <a:solidFill>
                <a:srgbClr val="004F5F"/>
              </a:solidFill>
              <a:latin typeface="Asap SemiBold Bold"/>
            </a:endParaRPr>
          </a:p>
        </p:txBody>
      </p:sp>
      <p:sp>
        <p:nvSpPr>
          <p:cNvPr id="26" name="TextBox 26"/>
          <p:cNvSpPr txBox="1"/>
          <p:nvPr/>
        </p:nvSpPr>
        <p:spPr>
          <a:xfrm>
            <a:off x="1879161" y="4281653"/>
            <a:ext cx="13484109" cy="2626616"/>
          </a:xfrm>
          <a:prstGeom prst="rect">
            <a:avLst/>
          </a:prstGeom>
        </p:spPr>
        <p:txBody>
          <a:bodyPr wrap="square" lIns="0" tIns="0" rIns="0" bIns="0" rtlCol="0" anchor="t">
            <a:spAutoFit/>
          </a:bodyPr>
          <a:lstStyle/>
          <a:p>
            <a:pPr marL="0" marR="0" indent="179705" algn="just">
              <a:lnSpc>
                <a:spcPct val="115000"/>
              </a:lnSpc>
              <a:spcBef>
                <a:spcPts val="0"/>
              </a:spcBef>
              <a:spcAft>
                <a:spcPts val="0"/>
              </a:spcAft>
            </a:pPr>
            <a:r>
              <a:rPr lang="vi-VN" sz="2800" dirty="0">
                <a:effectLst/>
                <a:latin typeface="Times New Roman" panose="02020603050405020304" pitchFamily="18" charset="0"/>
                <a:ea typeface="Times New Roman" panose="02020603050405020304" pitchFamily="18" charset="0"/>
                <a:cs typeface="Times New Roman" panose="02020603050405020304" pitchFamily="18" charset="0"/>
              </a:rPr>
              <a:t>Heuristic được tính toán bằng hàm </a:t>
            </a:r>
            <a:r>
              <a:rPr lang="vi-VN" sz="2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Heuristic</a:t>
            </a:r>
            <a:r>
              <a:rPr lang="vi-VN" sz="2800" dirty="0">
                <a:effectLst/>
                <a:latin typeface="Times New Roman" panose="02020603050405020304" pitchFamily="18" charset="0"/>
                <a:ea typeface="Times New Roman" panose="02020603050405020304" pitchFamily="18" charset="0"/>
                <a:cs typeface="Times New Roman" panose="02020603050405020304" pitchFamily="18" charset="0"/>
              </a:rPr>
              <a:t> - hàm ứng với mỗi trạng thái hay mỗi sự lựa chọn một giá trị ý nghĩa của vấn đề. Dựa vào giá trị hàm này, ta thực hiện lựa chọn hành động.</a:t>
            </a:r>
            <a:endParaRPr lang="en-US" sz="2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179705" algn="just">
              <a:lnSpc>
                <a:spcPct val="115000"/>
              </a:lnSpc>
              <a:spcBef>
                <a:spcPts val="0"/>
              </a:spcBef>
              <a:spcAft>
                <a:spcPts val="0"/>
              </a:spcAft>
            </a:pPr>
            <a:r>
              <a:rPr lang="vi-VN" sz="2800" dirty="0">
                <a:effectLst/>
                <a:latin typeface="Times New Roman" panose="02020603050405020304" pitchFamily="18" charset="0"/>
                <a:ea typeface="Times New Roman" panose="02020603050405020304" pitchFamily="18" charset="0"/>
                <a:cs typeface="Times New Roman" panose="02020603050405020304" pitchFamily="18" charset="0"/>
              </a:rPr>
              <a:t>Tổng chi phí của một nút (node) được thể hiện qua hàm f(x) được tính như sau:</a:t>
            </a:r>
            <a:endParaRPr lang="en-US" sz="2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ctr">
              <a:lnSpc>
                <a:spcPct val="107000"/>
              </a:lnSpc>
              <a:spcBef>
                <a:spcPts val="600"/>
              </a:spcBef>
              <a:spcAft>
                <a:spcPts val="600"/>
              </a:spcAft>
            </a:pPr>
            <a:r>
              <a:rPr lang="vi-VN"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f(x) = g(x) + h(x)</a:t>
            </a:r>
            <a:endParaRPr lang="en-US" sz="32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ts val="3891"/>
              </a:lnSpc>
            </a:pPr>
            <a:endParaRPr lang="en-US" sz="2800" dirty="0">
              <a:solidFill>
                <a:srgbClr val="004F5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txBody>
            <a:bodyPr/>
            <a:lstStyle/>
            <a:p>
              <a:endParaRPr lang="en-US"/>
            </a:p>
          </p:txBody>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44782" y="817824"/>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txBody>
            <a:bodyPr/>
            <a:lstStyle/>
            <a:p>
              <a:endParaRPr lang="en-US" dirty="0"/>
            </a:p>
          </p:txBody>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txBody>
          <a:bodyPr/>
          <a:lstStyle/>
          <a:p>
            <a:endParaRPr lang="en-US"/>
          </a:p>
        </p:txBody>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sp>
        <p:nvSpPr>
          <p:cNvPr id="18" name="TextBox 18"/>
          <p:cNvSpPr txBox="1"/>
          <p:nvPr/>
        </p:nvSpPr>
        <p:spPr>
          <a:xfrm>
            <a:off x="1213838" y="981420"/>
            <a:ext cx="14951183" cy="2314544"/>
          </a:xfrm>
          <a:prstGeom prst="rect">
            <a:avLst/>
          </a:prstGeom>
        </p:spPr>
        <p:txBody>
          <a:bodyPr lIns="0" tIns="0" rIns="0" bIns="0" rtlCol="0" anchor="t">
            <a:spAutoFit/>
          </a:bodyPr>
          <a:lstStyle/>
          <a:p>
            <a:pPr>
              <a:lnSpc>
                <a:spcPts val="9440"/>
              </a:lnSpc>
            </a:pPr>
            <a:r>
              <a:rPr lang="vi-VN" sz="7200" dirty="0">
                <a:solidFill>
                  <a:srgbClr val="004F5F"/>
                </a:solidFill>
                <a:latin typeface="Asap SemiBold Bold"/>
              </a:rPr>
              <a:t>IV</a:t>
            </a:r>
            <a:r>
              <a:rPr lang="en-US" sz="7200" dirty="0">
                <a:solidFill>
                  <a:srgbClr val="004F5F"/>
                </a:solidFill>
                <a:latin typeface="Asap SemiBold Bold"/>
              </a:rPr>
              <a:t>.</a:t>
            </a:r>
            <a:r>
              <a:rPr lang="en-US" sz="7200" dirty="0">
                <a:solidFill>
                  <a:srgbClr val="004F5F"/>
                </a:solidFill>
                <a:latin typeface="Asap SemiBold"/>
              </a:rPr>
              <a:t> </a:t>
            </a:r>
            <a:r>
              <a:rPr lang="en-US" sz="7200" dirty="0" err="1">
                <a:solidFill>
                  <a:srgbClr val="004F5F"/>
                </a:solidFill>
                <a:latin typeface="Asap SemiBold Bold"/>
              </a:rPr>
              <a:t>Mô</a:t>
            </a:r>
            <a:r>
              <a:rPr lang="en-US" sz="7200" dirty="0">
                <a:solidFill>
                  <a:srgbClr val="004F5F"/>
                </a:solidFill>
                <a:latin typeface="Asap SemiBold Bold"/>
              </a:rPr>
              <a:t> </a:t>
            </a:r>
            <a:r>
              <a:rPr lang="en-US" sz="7200" dirty="0" err="1">
                <a:solidFill>
                  <a:srgbClr val="004F5F"/>
                </a:solidFill>
                <a:latin typeface="Asap SemiBold Bold"/>
              </a:rPr>
              <a:t>tả</a:t>
            </a:r>
            <a:r>
              <a:rPr lang="en-US" sz="7200" dirty="0">
                <a:solidFill>
                  <a:srgbClr val="004F5F"/>
                </a:solidFill>
                <a:latin typeface="Asap SemiBold Bold"/>
              </a:rPr>
              <a:t> </a:t>
            </a:r>
            <a:r>
              <a:rPr lang="en-US" sz="7200" dirty="0" err="1">
                <a:solidFill>
                  <a:srgbClr val="004F5F"/>
                </a:solidFill>
                <a:latin typeface="Asap SemiBold Bold"/>
              </a:rPr>
              <a:t>và</a:t>
            </a:r>
            <a:r>
              <a:rPr lang="en-US" sz="7200" dirty="0">
                <a:solidFill>
                  <a:srgbClr val="004F5F"/>
                </a:solidFill>
                <a:latin typeface="Asap SemiBold Bold"/>
              </a:rPr>
              <a:t> </a:t>
            </a:r>
            <a:r>
              <a:rPr lang="en-US" sz="7200" dirty="0" err="1">
                <a:solidFill>
                  <a:srgbClr val="004F5F"/>
                </a:solidFill>
                <a:latin typeface="Asap SemiBold Bold"/>
              </a:rPr>
              <a:t>triển</a:t>
            </a:r>
            <a:r>
              <a:rPr lang="en-US" sz="7200" dirty="0">
                <a:solidFill>
                  <a:srgbClr val="004F5F"/>
                </a:solidFill>
                <a:latin typeface="Asap SemiBold Bold"/>
              </a:rPr>
              <a:t> </a:t>
            </a:r>
            <a:r>
              <a:rPr lang="en-US" sz="7200" dirty="0" err="1">
                <a:solidFill>
                  <a:srgbClr val="004F5F"/>
                </a:solidFill>
                <a:latin typeface="Asap SemiBold Bold"/>
              </a:rPr>
              <a:t>khai</a:t>
            </a:r>
            <a:r>
              <a:rPr lang="en-US" sz="7200" dirty="0">
                <a:solidFill>
                  <a:srgbClr val="004F5F"/>
                </a:solidFill>
                <a:latin typeface="Asap SemiBold Bold"/>
              </a:rPr>
              <a:t> </a:t>
            </a:r>
            <a:r>
              <a:rPr lang="en-US" sz="7200" dirty="0" err="1">
                <a:solidFill>
                  <a:srgbClr val="004F5F"/>
                </a:solidFill>
                <a:latin typeface="Asap SemiBold Bold"/>
              </a:rPr>
              <a:t>thuật</a:t>
            </a:r>
            <a:r>
              <a:rPr lang="en-US" sz="7200" dirty="0">
                <a:solidFill>
                  <a:srgbClr val="004F5F"/>
                </a:solidFill>
                <a:latin typeface="Asap SemiBold Bold"/>
              </a:rPr>
              <a:t> </a:t>
            </a:r>
            <a:r>
              <a:rPr lang="en-US" sz="7200" dirty="0" err="1">
                <a:solidFill>
                  <a:srgbClr val="004F5F"/>
                </a:solidFill>
                <a:latin typeface="Asap SemiBold Bold"/>
              </a:rPr>
              <a:t>toán</a:t>
            </a:r>
            <a:r>
              <a:rPr lang="en-US" sz="7200" dirty="0">
                <a:solidFill>
                  <a:srgbClr val="004F5F"/>
                </a:solidFill>
                <a:latin typeface="Asap SemiBold Bold"/>
              </a:rPr>
              <a:t> A*</a:t>
            </a:r>
          </a:p>
          <a:p>
            <a:pPr>
              <a:lnSpc>
                <a:spcPts val="9440"/>
              </a:lnSpc>
            </a:pPr>
            <a:endParaRPr lang="en-US" sz="7200" dirty="0">
              <a:solidFill>
                <a:srgbClr val="004F5F"/>
              </a:solidFill>
              <a:latin typeface="Asap SemiBold Bold"/>
            </a:endParaRPr>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21" name="AutoShape 21"/>
          <p:cNvSpPr/>
          <p:nvPr/>
        </p:nvSpPr>
        <p:spPr>
          <a:xfrm rot="-5400000">
            <a:off x="-4618944" y="6244779"/>
            <a:ext cx="11304813" cy="0"/>
          </a:xfrm>
          <a:prstGeom prst="line">
            <a:avLst/>
          </a:prstGeom>
          <a:ln w="9525" cap="flat">
            <a:solidFill>
              <a:srgbClr val="004F5F"/>
            </a:solidFill>
            <a:prstDash val="solid"/>
            <a:headEnd type="none" w="sm" len="sm"/>
            <a:tailEnd type="none" w="sm" len="sm"/>
          </a:ln>
        </p:spPr>
        <p:txBody>
          <a:bodyPr/>
          <a:lstStyle/>
          <a:p>
            <a:endParaRPr lang="en-US"/>
          </a:p>
        </p:txBody>
      </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txBody>
          <a:bodyPr/>
          <a:lstStyle/>
          <a:p>
            <a:endParaRPr lang="en-US"/>
          </a:p>
        </p:txBody>
      </p:sp>
      <p:sp>
        <p:nvSpPr>
          <p:cNvPr id="23" name="TextBox 23"/>
          <p:cNvSpPr txBox="1"/>
          <p:nvPr/>
        </p:nvSpPr>
        <p:spPr>
          <a:xfrm>
            <a:off x="1630362" y="2266137"/>
            <a:ext cx="5783156" cy="1191260"/>
          </a:xfrm>
          <a:prstGeom prst="rect">
            <a:avLst/>
          </a:prstGeom>
        </p:spPr>
        <p:txBody>
          <a:bodyPr lIns="0" tIns="0" rIns="0" bIns="0" rtlCol="0" anchor="t">
            <a:spAutoFit/>
          </a:bodyPr>
          <a:lstStyle/>
          <a:p>
            <a:pPr algn="just">
              <a:lnSpc>
                <a:spcPts val="4719"/>
              </a:lnSpc>
            </a:pPr>
            <a:r>
              <a:rPr lang="en-US" sz="3999" dirty="0">
                <a:solidFill>
                  <a:srgbClr val="004F5F"/>
                </a:solidFill>
                <a:latin typeface="Asap SemiBold Bold"/>
              </a:rPr>
              <a:t>1. </a:t>
            </a:r>
            <a:r>
              <a:rPr lang="en-US" sz="3999" dirty="0" err="1">
                <a:solidFill>
                  <a:srgbClr val="004F5F"/>
                </a:solidFill>
                <a:latin typeface="Asap SemiBold Bold"/>
              </a:rPr>
              <a:t>Mã</a:t>
            </a:r>
            <a:r>
              <a:rPr lang="en-US" sz="3999" dirty="0">
                <a:solidFill>
                  <a:srgbClr val="004F5F"/>
                </a:solidFill>
                <a:latin typeface="Asap SemiBold Bold"/>
              </a:rPr>
              <a:t> </a:t>
            </a:r>
            <a:r>
              <a:rPr lang="en-US" sz="3999" dirty="0" err="1">
                <a:solidFill>
                  <a:srgbClr val="004F5F"/>
                </a:solidFill>
                <a:latin typeface="Asap SemiBold Bold"/>
              </a:rPr>
              <a:t>giả</a:t>
            </a:r>
            <a:r>
              <a:rPr lang="en-US" sz="3999" dirty="0">
                <a:solidFill>
                  <a:srgbClr val="004F5F"/>
                </a:solidFill>
                <a:latin typeface="Asap SemiBold Bold"/>
              </a:rPr>
              <a:t> </a:t>
            </a:r>
            <a:r>
              <a:rPr lang="en-US" sz="3999" dirty="0" err="1">
                <a:solidFill>
                  <a:srgbClr val="004F5F"/>
                </a:solidFill>
                <a:latin typeface="Asap SemiBold Bold"/>
              </a:rPr>
              <a:t>giải</a:t>
            </a:r>
            <a:r>
              <a:rPr lang="en-US" sz="3999" dirty="0">
                <a:solidFill>
                  <a:srgbClr val="004F5F"/>
                </a:solidFill>
                <a:latin typeface="Asap SemiBold Bold"/>
              </a:rPr>
              <a:t> </a:t>
            </a:r>
            <a:r>
              <a:rPr lang="en-US" sz="3999" dirty="0" err="1">
                <a:solidFill>
                  <a:srgbClr val="004F5F"/>
                </a:solidFill>
                <a:latin typeface="Asap SemiBold Bold"/>
              </a:rPr>
              <a:t>thuật</a:t>
            </a:r>
            <a:r>
              <a:rPr lang="en-US" sz="3999" dirty="0">
                <a:solidFill>
                  <a:srgbClr val="004F5F"/>
                </a:solidFill>
                <a:latin typeface="Asap SemiBold Bold"/>
              </a:rPr>
              <a:t> A*</a:t>
            </a:r>
          </a:p>
          <a:p>
            <a:pPr algn="just">
              <a:lnSpc>
                <a:spcPts val="4719"/>
              </a:lnSpc>
              <a:spcBef>
                <a:spcPct val="0"/>
              </a:spcBef>
            </a:pPr>
            <a:endParaRPr lang="en-US" sz="3999" dirty="0">
              <a:solidFill>
                <a:srgbClr val="004F5F"/>
              </a:solidFill>
              <a:latin typeface="Asap SemiBold Bold"/>
            </a:endParaRPr>
          </a:p>
        </p:txBody>
      </p:sp>
      <p:sp>
        <p:nvSpPr>
          <p:cNvPr id="25" name="TextBox 25"/>
          <p:cNvSpPr txBox="1"/>
          <p:nvPr/>
        </p:nvSpPr>
        <p:spPr>
          <a:xfrm>
            <a:off x="1940662" y="3438359"/>
            <a:ext cx="13143231" cy="2122441"/>
          </a:xfrm>
          <a:prstGeom prst="rect">
            <a:avLst/>
          </a:prstGeom>
        </p:spPr>
        <p:txBody>
          <a:bodyPr wrap="square" lIns="0" tIns="0" rIns="0" bIns="0" rtlCol="0" anchor="t">
            <a:spAutoFit/>
          </a:bodyPr>
          <a:lstStyle/>
          <a:p>
            <a:pPr algn="just">
              <a:lnSpc>
                <a:spcPct val="150000"/>
              </a:lnSpc>
            </a:pP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sách</a:t>
            </a:r>
            <a:r>
              <a:rPr lang="en-US" sz="3200" dirty="0">
                <a:latin typeface="Times New Roman" panose="02020603050405020304" pitchFamily="18" charset="0"/>
                <a:cs typeface="Times New Roman" panose="02020603050405020304" pitchFamily="18" charset="0"/>
              </a:rPr>
              <a:t> C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hợp</a:t>
            </a:r>
            <a:r>
              <a:rPr lang="en-US" sz="3200" dirty="0">
                <a:latin typeface="Times New Roman" panose="02020603050405020304" pitchFamily="18" charset="0"/>
                <a:cs typeface="Times New Roman" panose="02020603050405020304" pitchFamily="18" charset="0"/>
              </a:rPr>
              <a:t> nodes </a:t>
            </a:r>
            <a:r>
              <a:rPr lang="en-US" sz="3200" dirty="0" err="1">
                <a:latin typeface="Times New Roman" panose="02020603050405020304" pitchFamily="18" charset="0"/>
                <a:cs typeface="Times New Roman" panose="02020603050405020304" pitchFamily="18" charset="0"/>
              </a:rPr>
              <a:t>đã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xét</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đến.</a:t>
            </a:r>
            <a:endParaRPr lang="en-US" sz="3200" dirty="0">
              <a:latin typeface="Times New Roman" panose="02020603050405020304" pitchFamily="18" charset="0"/>
              <a:cs typeface="Times New Roman" panose="02020603050405020304" pitchFamily="18" charset="0"/>
            </a:endParaRPr>
          </a:p>
          <a:p>
            <a:pPr algn="just">
              <a:lnSpc>
                <a:spcPct val="150000"/>
              </a:lnSpc>
            </a:pP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sách</a:t>
            </a:r>
            <a:r>
              <a:rPr lang="en-US" sz="3200" dirty="0">
                <a:latin typeface="Times New Roman" panose="02020603050405020304" pitchFamily="18" charset="0"/>
                <a:cs typeface="Times New Roman" panose="02020603050405020304" pitchFamily="18" charset="0"/>
              </a:rPr>
              <a:t> O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hợp</a:t>
            </a:r>
            <a:r>
              <a:rPr lang="en-US" sz="3200" dirty="0">
                <a:latin typeface="Times New Roman" panose="02020603050405020304" pitchFamily="18" charset="0"/>
                <a:cs typeface="Times New Roman" panose="02020603050405020304" pitchFamily="18" charset="0"/>
              </a:rPr>
              <a:t> nodes </a:t>
            </a:r>
            <a:r>
              <a:rPr lang="en-US" sz="3200" dirty="0" err="1">
                <a:latin typeface="Times New Roman" panose="02020603050405020304" pitchFamily="18" charset="0"/>
                <a:cs typeface="Times New Roman" panose="02020603050405020304" pitchFamily="18" charset="0"/>
              </a:rPr>
              <a:t>chưa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xét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trị</a:t>
            </a:r>
            <a:r>
              <a:rPr lang="en-US" sz="3200" dirty="0">
                <a:latin typeface="Times New Roman" panose="02020603050405020304" pitchFamily="18" charset="0"/>
                <a:cs typeface="Times New Roman" panose="02020603050405020304" pitchFamily="18" charset="0"/>
              </a:rPr>
              <a:t> f </a:t>
            </a:r>
            <a:r>
              <a:rPr lang="en-US" sz="3200" dirty="0" err="1">
                <a:latin typeface="Times New Roman" panose="02020603050405020304" pitchFamily="18" charset="0"/>
                <a:cs typeface="Times New Roman" panose="02020603050405020304" pitchFamily="18" charset="0"/>
              </a:rPr>
              <a:t>tương</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ứng.</a:t>
            </a:r>
            <a:endParaRPr lang="en-US" sz="3200" dirty="0">
              <a:latin typeface="Times New Roman" panose="02020603050405020304" pitchFamily="18" charset="0"/>
              <a:cs typeface="Times New Roman" panose="02020603050405020304" pitchFamily="18" charset="0"/>
            </a:endParaRPr>
          </a:p>
          <a:p>
            <a:pPr algn="just">
              <a:lnSpc>
                <a:spcPct val="150000"/>
              </a:lnSpc>
            </a:pPr>
            <a:endParaRPr lang="en-US" sz="3200" dirty="0">
              <a:solidFill>
                <a:srgbClr val="004F5F"/>
              </a:solidFill>
              <a:latin typeface="Asap SemiBold Bold"/>
            </a:endParaRPr>
          </a:p>
        </p:txBody>
      </p:sp>
      <p:sp>
        <p:nvSpPr>
          <p:cNvPr id="26" name="TextBox 26"/>
          <p:cNvSpPr txBox="1"/>
          <p:nvPr/>
        </p:nvSpPr>
        <p:spPr>
          <a:xfrm>
            <a:off x="2787694" y="5345646"/>
            <a:ext cx="10495503" cy="500137"/>
          </a:xfrm>
          <a:prstGeom prst="rect">
            <a:avLst/>
          </a:prstGeom>
        </p:spPr>
        <p:txBody>
          <a:bodyPr lIns="0" tIns="0" rIns="0" bIns="0" rtlCol="0" anchor="t">
            <a:spAutoFit/>
          </a:bodyPr>
          <a:lstStyle/>
          <a:p>
            <a:pPr algn="just">
              <a:lnSpc>
                <a:spcPts val="3891"/>
              </a:lnSpc>
            </a:pPr>
            <a:r>
              <a:rPr lang="en-US" sz="3600" b="1" dirty="0">
                <a:solidFill>
                  <a:srgbClr val="E8941C"/>
                </a:solidFill>
                <a:latin typeface="Times New Roman" panose="02020603050405020304" pitchFamily="18" charset="0"/>
                <a:cs typeface="Times New Roman" panose="02020603050405020304" pitchFamily="18" charset="0"/>
              </a:rPr>
              <a:t>=&gt; </a:t>
            </a:r>
            <a:r>
              <a:rPr lang="en-US" sz="3600" b="1" dirty="0" err="1">
                <a:solidFill>
                  <a:srgbClr val="E8941C"/>
                </a:solidFill>
                <a:latin typeface="Times New Roman" panose="02020603050405020304" pitchFamily="18" charset="0"/>
                <a:cs typeface="Times New Roman" panose="02020603050405020304" pitchFamily="18" charset="0"/>
              </a:rPr>
              <a:t>chạy</a:t>
            </a:r>
            <a:r>
              <a:rPr lang="en-US" sz="3600" b="1" dirty="0">
                <a:solidFill>
                  <a:srgbClr val="E8941C"/>
                </a:solidFill>
                <a:latin typeface="Times New Roman" panose="02020603050405020304" pitchFamily="18" charset="0"/>
                <a:cs typeface="Times New Roman" panose="02020603050405020304" pitchFamily="18" charset="0"/>
              </a:rPr>
              <a:t> </a:t>
            </a:r>
            <a:r>
              <a:rPr lang="en-US" sz="3600" b="1" dirty="0" err="1">
                <a:solidFill>
                  <a:srgbClr val="E8941C"/>
                </a:solidFill>
                <a:latin typeface="Times New Roman" panose="02020603050405020304" pitchFamily="18" charset="0"/>
                <a:cs typeface="Times New Roman" panose="02020603050405020304" pitchFamily="18" charset="0"/>
              </a:rPr>
              <a:t>một</a:t>
            </a:r>
            <a:r>
              <a:rPr lang="en-US" sz="3600" b="1" dirty="0">
                <a:solidFill>
                  <a:srgbClr val="E8941C"/>
                </a:solidFill>
                <a:latin typeface="Times New Roman" panose="02020603050405020304" pitchFamily="18" charset="0"/>
                <a:cs typeface="Times New Roman" panose="02020603050405020304" pitchFamily="18" charset="0"/>
              </a:rPr>
              <a:t> </a:t>
            </a:r>
            <a:r>
              <a:rPr lang="en-US" sz="3600" b="1" dirty="0" err="1">
                <a:solidFill>
                  <a:srgbClr val="E8941C"/>
                </a:solidFill>
                <a:latin typeface="Times New Roman" panose="02020603050405020304" pitchFamily="18" charset="0"/>
                <a:cs typeface="Times New Roman" panose="02020603050405020304" pitchFamily="18" charset="0"/>
              </a:rPr>
              <a:t>vòng</a:t>
            </a:r>
            <a:r>
              <a:rPr lang="en-US" sz="3600" b="1" dirty="0">
                <a:solidFill>
                  <a:srgbClr val="E8941C"/>
                </a:solidFill>
                <a:latin typeface="Times New Roman" panose="02020603050405020304" pitchFamily="18" charset="0"/>
                <a:cs typeface="Times New Roman" panose="02020603050405020304" pitchFamily="18" charset="0"/>
              </a:rPr>
              <a:t> </a:t>
            </a:r>
            <a:r>
              <a:rPr lang="en-US" sz="3600" b="1" dirty="0" err="1">
                <a:solidFill>
                  <a:srgbClr val="E8941C"/>
                </a:solidFill>
                <a:latin typeface="Times New Roman" panose="02020603050405020304" pitchFamily="18" charset="0"/>
                <a:cs typeface="Times New Roman" panose="02020603050405020304" pitchFamily="18" charset="0"/>
              </a:rPr>
              <a:t>lặp</a:t>
            </a:r>
            <a:r>
              <a:rPr lang="en-US" sz="3600" b="1" dirty="0">
                <a:solidFill>
                  <a:srgbClr val="E8941C"/>
                </a:solidFill>
                <a:latin typeface="Times New Roman" panose="02020603050405020304" pitchFamily="18" charset="0"/>
                <a:cs typeface="Times New Roman" panose="02020603050405020304" pitchFamily="18" charset="0"/>
              </a:rPr>
              <a:t> while()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txBody>
            <a:bodyPr/>
            <a:lstStyle/>
            <a:p>
              <a:endParaRPr lang="en-US"/>
            </a:p>
          </p:txBody>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44782" y="817824"/>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txBody>
            <a:bodyPr/>
            <a:lstStyle/>
            <a:p>
              <a:endParaRPr lang="en-US"/>
            </a:p>
          </p:txBody>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txBody>
          <a:bodyPr/>
          <a:lstStyle/>
          <a:p>
            <a:endParaRPr lang="en-US"/>
          </a:p>
        </p:txBody>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grpSp>
        <p:nvGrpSpPr>
          <p:cNvPr id="18" name="Group 18"/>
          <p:cNvGrpSpPr/>
          <p:nvPr/>
        </p:nvGrpSpPr>
        <p:grpSpPr>
          <a:xfrm>
            <a:off x="-1476712" y="7267609"/>
            <a:ext cx="2505412" cy="1240649"/>
            <a:chOff x="0" y="0"/>
            <a:chExt cx="913981" cy="452592"/>
          </a:xfrm>
        </p:grpSpPr>
        <p:sp>
          <p:nvSpPr>
            <p:cNvPr id="19" name="Freeform 19"/>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20" name="AutoShape 20"/>
          <p:cNvSpPr/>
          <p:nvPr/>
        </p:nvSpPr>
        <p:spPr>
          <a:xfrm rot="-5400000">
            <a:off x="-4618944" y="6244779"/>
            <a:ext cx="11304813" cy="0"/>
          </a:xfrm>
          <a:prstGeom prst="line">
            <a:avLst/>
          </a:prstGeom>
          <a:ln w="9525" cap="flat">
            <a:solidFill>
              <a:srgbClr val="004F5F"/>
            </a:solidFill>
            <a:prstDash val="solid"/>
            <a:headEnd type="none" w="sm" len="sm"/>
            <a:tailEnd type="none" w="sm" len="sm"/>
          </a:ln>
        </p:spPr>
        <p:txBody>
          <a:bodyPr/>
          <a:lstStyle/>
          <a:p>
            <a:endParaRPr lang="en-US"/>
          </a:p>
        </p:txBody>
      </p:sp>
      <p:sp>
        <p:nvSpPr>
          <p:cNvPr id="21" name="AutoShape 21"/>
          <p:cNvSpPr/>
          <p:nvPr/>
        </p:nvSpPr>
        <p:spPr>
          <a:xfrm>
            <a:off x="1028700" y="597135"/>
            <a:ext cx="14967156" cy="0"/>
          </a:xfrm>
          <a:prstGeom prst="line">
            <a:avLst/>
          </a:prstGeom>
          <a:ln w="9525" cap="flat">
            <a:solidFill>
              <a:srgbClr val="004F5F"/>
            </a:solidFill>
            <a:prstDash val="solid"/>
            <a:headEnd type="none" w="sm" len="sm"/>
            <a:tailEnd type="none" w="sm" len="sm"/>
          </a:ln>
        </p:spPr>
        <p:txBody>
          <a:bodyPr/>
          <a:lstStyle/>
          <a:p>
            <a:endParaRPr lang="en-US"/>
          </a:p>
        </p:txBody>
      </p:sp>
      <p:sp>
        <p:nvSpPr>
          <p:cNvPr id="23" name="TextBox 23"/>
          <p:cNvSpPr txBox="1"/>
          <p:nvPr/>
        </p:nvSpPr>
        <p:spPr>
          <a:xfrm>
            <a:off x="1307372" y="1205408"/>
            <a:ext cx="10495503" cy="1446911"/>
          </a:xfrm>
          <a:prstGeom prst="rect">
            <a:avLst/>
          </a:prstGeom>
        </p:spPr>
        <p:txBody>
          <a:bodyPr lIns="0" tIns="0" rIns="0" bIns="0" rtlCol="0" anchor="t">
            <a:spAutoFit/>
          </a:bodyPr>
          <a:lstStyle/>
          <a:p>
            <a:pPr algn="just">
              <a:lnSpc>
                <a:spcPts val="3891"/>
              </a:lnSpc>
            </a:pPr>
            <a:r>
              <a:rPr lang="en-US" sz="2799" dirty="0">
                <a:solidFill>
                  <a:srgbClr val="E8941C"/>
                </a:solidFill>
                <a:latin typeface="Asap SemiBold Bold"/>
              </a:rPr>
              <a:t>while</a:t>
            </a:r>
            <a:r>
              <a:rPr lang="en-US" sz="2799" dirty="0">
                <a:solidFill>
                  <a:srgbClr val="004F5F"/>
                </a:solidFill>
                <a:latin typeface="Asap SemiBold Bold"/>
              </a:rPr>
              <a:t> </a:t>
            </a:r>
            <a:r>
              <a:rPr lang="en-US" sz="2799" dirty="0" err="1">
                <a:solidFill>
                  <a:srgbClr val="004F5F"/>
                </a:solidFill>
                <a:latin typeface="Asap SemiBold Bold"/>
              </a:rPr>
              <a:t>tập</a:t>
            </a:r>
            <a:r>
              <a:rPr lang="en-US" sz="2799" dirty="0">
                <a:solidFill>
                  <a:srgbClr val="004F5F"/>
                </a:solidFill>
                <a:latin typeface="Asap SemiBold Bold"/>
              </a:rPr>
              <a:t> O </a:t>
            </a:r>
            <a:r>
              <a:rPr lang="en-US" sz="2799" dirty="0" err="1">
                <a:solidFill>
                  <a:srgbClr val="004F5F"/>
                </a:solidFill>
                <a:latin typeface="Asap SemiBold Bold"/>
              </a:rPr>
              <a:t>không</a:t>
            </a:r>
            <a:r>
              <a:rPr lang="en-US" sz="2799" dirty="0">
                <a:solidFill>
                  <a:srgbClr val="004F5F"/>
                </a:solidFill>
                <a:latin typeface="Asap SemiBold Bold"/>
              </a:rPr>
              <a:t> </a:t>
            </a:r>
            <a:r>
              <a:rPr lang="en-US" sz="2799" dirty="0" err="1">
                <a:solidFill>
                  <a:srgbClr val="004F5F"/>
                </a:solidFill>
                <a:latin typeface="Asap SemiBold Bold"/>
              </a:rPr>
              <a:t>rỗng</a:t>
            </a:r>
            <a:r>
              <a:rPr lang="en-US" sz="2799" dirty="0">
                <a:solidFill>
                  <a:srgbClr val="004F5F"/>
                </a:solidFill>
                <a:latin typeface="Asap SemiBold Bold"/>
              </a:rPr>
              <a:t> :</a:t>
            </a:r>
          </a:p>
          <a:p>
            <a:pPr algn="just">
              <a:lnSpc>
                <a:spcPts val="3891"/>
              </a:lnSpc>
            </a:pPr>
            <a:r>
              <a:rPr lang="en-US" sz="2799" dirty="0">
                <a:solidFill>
                  <a:srgbClr val="004F5F"/>
                </a:solidFill>
                <a:latin typeface="Asap SemiBold Bold"/>
              </a:rPr>
              <a:t>    </a:t>
            </a:r>
            <a:r>
              <a:rPr lang="en-US" sz="2799" dirty="0" err="1">
                <a:solidFill>
                  <a:srgbClr val="004F5F"/>
                </a:solidFill>
                <a:latin typeface="Asap SemiBold Bold"/>
              </a:rPr>
              <a:t>chọn</a:t>
            </a:r>
            <a:r>
              <a:rPr lang="en-US" sz="2799" dirty="0">
                <a:solidFill>
                  <a:srgbClr val="004F5F"/>
                </a:solidFill>
                <a:latin typeface="Asap SemiBold Bold"/>
              </a:rPr>
              <a:t> 1 </a:t>
            </a:r>
            <a:r>
              <a:rPr lang="en-US" sz="2799">
                <a:solidFill>
                  <a:srgbClr val="004F5F"/>
                </a:solidFill>
                <a:latin typeface="Asap SemiBold Bold"/>
              </a:rPr>
              <a:t>node n </a:t>
            </a:r>
            <a:r>
              <a:rPr lang="en-US" sz="2799" dirty="0" err="1">
                <a:solidFill>
                  <a:srgbClr val="004F5F"/>
                </a:solidFill>
                <a:latin typeface="Asap SemiBold Bold"/>
              </a:rPr>
              <a:t>từ</a:t>
            </a:r>
            <a:r>
              <a:rPr lang="en-US" sz="2799" dirty="0">
                <a:solidFill>
                  <a:srgbClr val="004F5F"/>
                </a:solidFill>
                <a:latin typeface="Asap SemiBold Bold"/>
              </a:rPr>
              <a:t> O </a:t>
            </a:r>
            <a:r>
              <a:rPr lang="en-US" sz="2799" dirty="0" err="1">
                <a:solidFill>
                  <a:srgbClr val="004F5F"/>
                </a:solidFill>
                <a:latin typeface="Asap SemiBold Bold"/>
              </a:rPr>
              <a:t>với</a:t>
            </a:r>
            <a:r>
              <a:rPr lang="en-US" sz="2799" dirty="0">
                <a:solidFill>
                  <a:srgbClr val="004F5F"/>
                </a:solidFill>
                <a:latin typeface="Asap SemiBold Bold"/>
              </a:rPr>
              <a:t> </a:t>
            </a:r>
            <a:r>
              <a:rPr lang="en-US" sz="2799" dirty="0" err="1">
                <a:solidFill>
                  <a:srgbClr val="004F5F"/>
                </a:solidFill>
                <a:latin typeface="Asap SemiBold Bold"/>
              </a:rPr>
              <a:t>giá</a:t>
            </a:r>
            <a:r>
              <a:rPr lang="en-US" sz="2799" dirty="0">
                <a:solidFill>
                  <a:srgbClr val="004F5F"/>
                </a:solidFill>
                <a:latin typeface="Asap SemiBold Bold"/>
              </a:rPr>
              <a:t> </a:t>
            </a:r>
            <a:r>
              <a:rPr lang="en-US" sz="2799" dirty="0" err="1">
                <a:solidFill>
                  <a:srgbClr val="004F5F"/>
                </a:solidFill>
                <a:latin typeface="Asap SemiBold Bold"/>
              </a:rPr>
              <a:t>trị</a:t>
            </a:r>
            <a:r>
              <a:rPr lang="en-US" sz="2799" dirty="0">
                <a:solidFill>
                  <a:srgbClr val="004F5F"/>
                </a:solidFill>
                <a:latin typeface="Asap SemiBold Bold"/>
              </a:rPr>
              <a:t> f </a:t>
            </a:r>
            <a:r>
              <a:rPr lang="en-US" sz="2799" dirty="0" err="1">
                <a:solidFill>
                  <a:srgbClr val="004F5F"/>
                </a:solidFill>
                <a:latin typeface="Asap SemiBold Bold"/>
              </a:rPr>
              <a:t>tốt</a:t>
            </a:r>
            <a:r>
              <a:rPr lang="en-US" sz="2799" dirty="0">
                <a:solidFill>
                  <a:srgbClr val="004F5F"/>
                </a:solidFill>
                <a:latin typeface="Asap SemiBold Bold"/>
              </a:rPr>
              <a:t> </a:t>
            </a:r>
            <a:r>
              <a:rPr lang="en-US" sz="2799" dirty="0" err="1">
                <a:solidFill>
                  <a:srgbClr val="004F5F"/>
                </a:solidFill>
                <a:latin typeface="Asap SemiBold Bold"/>
              </a:rPr>
              <a:t>nhất</a:t>
            </a:r>
            <a:endParaRPr lang="en-US" sz="2799" dirty="0">
              <a:solidFill>
                <a:srgbClr val="004F5F"/>
              </a:solidFill>
              <a:latin typeface="Asap SemiBold Bold"/>
            </a:endParaRPr>
          </a:p>
          <a:p>
            <a:pPr algn="just">
              <a:lnSpc>
                <a:spcPts val="3891"/>
              </a:lnSpc>
            </a:pPr>
            <a:endParaRPr lang="en-US" sz="2799" dirty="0">
              <a:solidFill>
                <a:srgbClr val="004F5F"/>
              </a:solidFill>
              <a:latin typeface="Asap SemiBold Bold"/>
            </a:endParaRPr>
          </a:p>
        </p:txBody>
      </p:sp>
      <p:sp>
        <p:nvSpPr>
          <p:cNvPr id="24" name="TextBox 24"/>
          <p:cNvSpPr txBox="1"/>
          <p:nvPr/>
        </p:nvSpPr>
        <p:spPr>
          <a:xfrm>
            <a:off x="1630361" y="2207422"/>
            <a:ext cx="10495503" cy="1446911"/>
          </a:xfrm>
          <a:prstGeom prst="rect">
            <a:avLst/>
          </a:prstGeom>
        </p:spPr>
        <p:txBody>
          <a:bodyPr lIns="0" tIns="0" rIns="0" bIns="0" rtlCol="0" anchor="t">
            <a:spAutoFit/>
          </a:bodyPr>
          <a:lstStyle/>
          <a:p>
            <a:pPr algn="just">
              <a:lnSpc>
                <a:spcPts val="3891"/>
              </a:lnSpc>
            </a:pPr>
            <a:r>
              <a:rPr lang="en-US" sz="2799" dirty="0">
                <a:solidFill>
                  <a:srgbClr val="E8941C"/>
                </a:solidFill>
                <a:latin typeface="Asap SemiBold Bold"/>
              </a:rPr>
              <a:t> if </a:t>
            </a:r>
            <a:r>
              <a:rPr lang="en-US" sz="2799" dirty="0">
                <a:solidFill>
                  <a:srgbClr val="004F5F"/>
                </a:solidFill>
                <a:latin typeface="Asap SemiBold Bold"/>
              </a:rPr>
              <a:t>n </a:t>
            </a:r>
            <a:r>
              <a:rPr lang="en-US" sz="2799" dirty="0" err="1">
                <a:solidFill>
                  <a:srgbClr val="004F5F"/>
                </a:solidFill>
                <a:latin typeface="Asap SemiBold Bold"/>
              </a:rPr>
              <a:t>là</a:t>
            </a:r>
            <a:r>
              <a:rPr lang="en-US" sz="2799" dirty="0">
                <a:solidFill>
                  <a:srgbClr val="004F5F"/>
                </a:solidFill>
                <a:latin typeface="Asap SemiBold Bold"/>
              </a:rPr>
              <a:t> target node :</a:t>
            </a:r>
          </a:p>
          <a:p>
            <a:pPr algn="just">
              <a:lnSpc>
                <a:spcPts val="3891"/>
              </a:lnSpc>
            </a:pPr>
            <a:r>
              <a:rPr lang="en-US" sz="2799" dirty="0">
                <a:solidFill>
                  <a:srgbClr val="E8941C"/>
                </a:solidFill>
                <a:latin typeface="Asap SemiBold Bold"/>
              </a:rPr>
              <a:t>        return </a:t>
            </a:r>
            <a:r>
              <a:rPr lang="en-US" sz="2799" dirty="0">
                <a:solidFill>
                  <a:srgbClr val="004F5F"/>
                </a:solidFill>
                <a:latin typeface="Asap SemiBold Bold"/>
              </a:rPr>
              <a:t>tìm </a:t>
            </a:r>
            <a:r>
              <a:rPr lang="en-US" sz="2799" dirty="0" err="1">
                <a:solidFill>
                  <a:srgbClr val="004F5F"/>
                </a:solidFill>
                <a:latin typeface="Asap SemiBold Bold"/>
              </a:rPr>
              <a:t>được</a:t>
            </a:r>
            <a:r>
              <a:rPr lang="en-US" sz="2799" dirty="0">
                <a:solidFill>
                  <a:srgbClr val="004F5F"/>
                </a:solidFill>
                <a:latin typeface="Asap SemiBold Bold"/>
              </a:rPr>
              <a:t> </a:t>
            </a:r>
            <a:r>
              <a:rPr lang="en-US" sz="2799" dirty="0" err="1">
                <a:solidFill>
                  <a:srgbClr val="004F5F"/>
                </a:solidFill>
                <a:latin typeface="Asap SemiBold Bold"/>
              </a:rPr>
              <a:t>đường</a:t>
            </a:r>
            <a:r>
              <a:rPr lang="en-US" sz="2799" dirty="0">
                <a:solidFill>
                  <a:srgbClr val="004F5F"/>
                </a:solidFill>
                <a:latin typeface="Asap SemiBold Bold"/>
              </a:rPr>
              <a:t> </a:t>
            </a:r>
            <a:r>
              <a:rPr lang="en-US" sz="2799" dirty="0" err="1">
                <a:solidFill>
                  <a:srgbClr val="004F5F"/>
                </a:solidFill>
                <a:latin typeface="Asap SemiBold Bold"/>
              </a:rPr>
              <a:t>đi</a:t>
            </a:r>
            <a:endParaRPr lang="en-US" sz="2799" dirty="0">
              <a:solidFill>
                <a:srgbClr val="004F5F"/>
              </a:solidFill>
              <a:latin typeface="Asap SemiBold Bold"/>
            </a:endParaRPr>
          </a:p>
          <a:p>
            <a:pPr algn="just">
              <a:lnSpc>
                <a:spcPts val="3891"/>
              </a:lnSpc>
            </a:pPr>
            <a:endParaRPr lang="en-US" sz="2799" dirty="0">
              <a:solidFill>
                <a:srgbClr val="004F5F"/>
              </a:solidFill>
              <a:latin typeface="Asap SemiBold Bold"/>
            </a:endParaRPr>
          </a:p>
        </p:txBody>
      </p:sp>
      <p:sp>
        <p:nvSpPr>
          <p:cNvPr id="25" name="TextBox 25"/>
          <p:cNvSpPr txBox="1"/>
          <p:nvPr/>
        </p:nvSpPr>
        <p:spPr>
          <a:xfrm>
            <a:off x="1630361" y="3283337"/>
            <a:ext cx="10495503" cy="961136"/>
          </a:xfrm>
          <a:prstGeom prst="rect">
            <a:avLst/>
          </a:prstGeom>
        </p:spPr>
        <p:txBody>
          <a:bodyPr lIns="0" tIns="0" rIns="0" bIns="0" rtlCol="0" anchor="t">
            <a:spAutoFit/>
          </a:bodyPr>
          <a:lstStyle/>
          <a:p>
            <a:pPr algn="just">
              <a:lnSpc>
                <a:spcPts val="3891"/>
              </a:lnSpc>
            </a:pPr>
            <a:r>
              <a:rPr lang="en-US" sz="2799" dirty="0">
                <a:solidFill>
                  <a:srgbClr val="E8941C"/>
                </a:solidFill>
                <a:latin typeface="Asap SemiBold Bold"/>
              </a:rPr>
              <a:t>    for</a:t>
            </a:r>
            <a:r>
              <a:rPr lang="en-US" sz="2799" dirty="0">
                <a:solidFill>
                  <a:srgbClr val="004F5F"/>
                </a:solidFill>
                <a:latin typeface="Asap SemiBold Bold"/>
              </a:rPr>
              <a:t> </a:t>
            </a:r>
            <a:r>
              <a:rPr lang="en-US" sz="2799" dirty="0" err="1">
                <a:solidFill>
                  <a:srgbClr val="004F5F"/>
                </a:solidFill>
                <a:latin typeface="Asap SemiBold Bold"/>
              </a:rPr>
              <a:t>toàn</a:t>
            </a:r>
            <a:r>
              <a:rPr lang="en-US" sz="2799" dirty="0">
                <a:solidFill>
                  <a:srgbClr val="004F5F"/>
                </a:solidFill>
                <a:latin typeface="Asap SemiBold Bold"/>
              </a:rPr>
              <a:t> </a:t>
            </a:r>
            <a:r>
              <a:rPr lang="en-US" sz="2799" dirty="0" err="1">
                <a:solidFill>
                  <a:srgbClr val="004F5F"/>
                </a:solidFill>
                <a:latin typeface="Asap SemiBold Bold"/>
              </a:rPr>
              <a:t>bộ</a:t>
            </a:r>
            <a:r>
              <a:rPr lang="en-US" sz="2799" dirty="0">
                <a:solidFill>
                  <a:srgbClr val="004F5F"/>
                </a:solidFill>
                <a:latin typeface="Asap SemiBold Bold"/>
              </a:rPr>
              <a:t> m </a:t>
            </a:r>
            <a:r>
              <a:rPr lang="en-US" sz="2799" dirty="0" err="1">
                <a:solidFill>
                  <a:srgbClr val="004F5F"/>
                </a:solidFill>
                <a:latin typeface="Asap SemiBold Bold"/>
              </a:rPr>
              <a:t>là</a:t>
            </a:r>
            <a:r>
              <a:rPr lang="en-US" sz="2799" dirty="0">
                <a:solidFill>
                  <a:srgbClr val="004F5F"/>
                </a:solidFill>
                <a:latin typeface="Asap SemiBold Bold"/>
              </a:rPr>
              <a:t> neighbor </a:t>
            </a:r>
            <a:r>
              <a:rPr lang="en-US" sz="2799" dirty="0" err="1">
                <a:solidFill>
                  <a:srgbClr val="004F5F"/>
                </a:solidFill>
                <a:latin typeface="Asap SemiBold Bold"/>
              </a:rPr>
              <a:t>của</a:t>
            </a:r>
            <a:r>
              <a:rPr lang="en-US" sz="2799" dirty="0">
                <a:solidFill>
                  <a:srgbClr val="004F5F"/>
                </a:solidFill>
                <a:latin typeface="Asap SemiBold Bold"/>
              </a:rPr>
              <a:t> n:</a:t>
            </a:r>
          </a:p>
          <a:p>
            <a:pPr algn="just">
              <a:lnSpc>
                <a:spcPts val="3891"/>
              </a:lnSpc>
            </a:pPr>
            <a:endParaRPr lang="en-US" sz="2799" dirty="0">
              <a:solidFill>
                <a:srgbClr val="004F5F"/>
              </a:solidFill>
              <a:latin typeface="Asap SemiBold Bold"/>
            </a:endParaRPr>
          </a:p>
        </p:txBody>
      </p:sp>
      <p:sp>
        <p:nvSpPr>
          <p:cNvPr id="26" name="TextBox 26"/>
          <p:cNvSpPr txBox="1"/>
          <p:nvPr/>
        </p:nvSpPr>
        <p:spPr>
          <a:xfrm>
            <a:off x="2107278" y="3903662"/>
            <a:ext cx="10495503" cy="1932686"/>
          </a:xfrm>
          <a:prstGeom prst="rect">
            <a:avLst/>
          </a:prstGeom>
        </p:spPr>
        <p:txBody>
          <a:bodyPr lIns="0" tIns="0" rIns="0" bIns="0" rtlCol="0" anchor="t">
            <a:spAutoFit/>
          </a:bodyPr>
          <a:lstStyle/>
          <a:p>
            <a:pPr algn="just">
              <a:lnSpc>
                <a:spcPts val="3891"/>
              </a:lnSpc>
            </a:pPr>
            <a:r>
              <a:rPr lang="en-US" sz="2799" dirty="0">
                <a:solidFill>
                  <a:srgbClr val="E8941C"/>
                </a:solidFill>
                <a:latin typeface="Asap SemiBold Bold"/>
              </a:rPr>
              <a:t>  if </a:t>
            </a:r>
            <a:r>
              <a:rPr lang="en-US" sz="2799" dirty="0">
                <a:solidFill>
                  <a:srgbClr val="004F5F"/>
                </a:solidFill>
                <a:latin typeface="Asap SemiBold Bold"/>
              </a:rPr>
              <a:t>(m </a:t>
            </a:r>
            <a:r>
              <a:rPr lang="en-US" sz="2799" dirty="0" err="1">
                <a:solidFill>
                  <a:srgbClr val="004F5F"/>
                </a:solidFill>
                <a:latin typeface="Asap SemiBold Bold"/>
              </a:rPr>
              <a:t>không</a:t>
            </a:r>
            <a:r>
              <a:rPr lang="en-US" sz="2799" dirty="0">
                <a:solidFill>
                  <a:srgbClr val="004F5F"/>
                </a:solidFill>
                <a:latin typeface="Asap SemiBold Bold"/>
              </a:rPr>
              <a:t> </a:t>
            </a:r>
            <a:r>
              <a:rPr lang="en-US" sz="2799" dirty="0" err="1">
                <a:solidFill>
                  <a:srgbClr val="004F5F"/>
                </a:solidFill>
                <a:latin typeface="Asap SemiBold Bold"/>
              </a:rPr>
              <a:t>thuộc</a:t>
            </a:r>
            <a:r>
              <a:rPr lang="en-US" sz="2799" dirty="0">
                <a:solidFill>
                  <a:srgbClr val="004F5F"/>
                </a:solidFill>
                <a:latin typeface="Asap SemiBold Bold"/>
              </a:rPr>
              <a:t> </a:t>
            </a:r>
            <a:r>
              <a:rPr lang="en-US" sz="2799" dirty="0" err="1">
                <a:solidFill>
                  <a:srgbClr val="004F5F"/>
                </a:solidFill>
                <a:latin typeface="Asap SemiBold Bold"/>
              </a:rPr>
              <a:t>tập</a:t>
            </a:r>
            <a:r>
              <a:rPr lang="en-US" sz="2799" dirty="0">
                <a:solidFill>
                  <a:srgbClr val="004F5F"/>
                </a:solidFill>
                <a:latin typeface="Asap SemiBold Bold"/>
              </a:rPr>
              <a:t> C) </a:t>
            </a:r>
            <a:r>
              <a:rPr lang="en-US" sz="2799" dirty="0">
                <a:solidFill>
                  <a:srgbClr val="E8941C"/>
                </a:solidFill>
                <a:latin typeface="Asap SemiBold Bold"/>
              </a:rPr>
              <a:t>and </a:t>
            </a:r>
            <a:r>
              <a:rPr lang="en-US" sz="2799" dirty="0">
                <a:solidFill>
                  <a:srgbClr val="004F5F"/>
                </a:solidFill>
                <a:latin typeface="Asap SemiBold Bold"/>
              </a:rPr>
              <a:t>(m </a:t>
            </a:r>
            <a:r>
              <a:rPr lang="en-US" sz="2799" dirty="0" err="1">
                <a:solidFill>
                  <a:srgbClr val="004F5F"/>
                </a:solidFill>
                <a:latin typeface="Asap SemiBold Bold"/>
              </a:rPr>
              <a:t>không</a:t>
            </a:r>
            <a:r>
              <a:rPr lang="en-US" sz="2799" dirty="0">
                <a:solidFill>
                  <a:srgbClr val="004F5F"/>
                </a:solidFill>
                <a:latin typeface="Asap SemiBold Bold"/>
              </a:rPr>
              <a:t> </a:t>
            </a:r>
            <a:r>
              <a:rPr lang="en-US" sz="2799" dirty="0" err="1">
                <a:solidFill>
                  <a:srgbClr val="004F5F"/>
                </a:solidFill>
                <a:latin typeface="Asap SemiBold Bold"/>
              </a:rPr>
              <a:t>thuộc</a:t>
            </a:r>
            <a:r>
              <a:rPr lang="en-US" sz="2799" dirty="0">
                <a:solidFill>
                  <a:srgbClr val="004F5F"/>
                </a:solidFill>
                <a:latin typeface="Asap SemiBold Bold"/>
              </a:rPr>
              <a:t> </a:t>
            </a:r>
            <a:r>
              <a:rPr lang="en-US" sz="2799" dirty="0" err="1">
                <a:solidFill>
                  <a:srgbClr val="004F5F"/>
                </a:solidFill>
                <a:latin typeface="Asap SemiBold Bold"/>
              </a:rPr>
              <a:t>tập</a:t>
            </a:r>
            <a:r>
              <a:rPr lang="en-US" sz="2799" dirty="0">
                <a:solidFill>
                  <a:srgbClr val="004F5F"/>
                </a:solidFill>
                <a:latin typeface="Asap SemiBold Bold"/>
              </a:rPr>
              <a:t> O):</a:t>
            </a:r>
          </a:p>
          <a:p>
            <a:pPr algn="just">
              <a:lnSpc>
                <a:spcPts val="3891"/>
              </a:lnSpc>
            </a:pPr>
            <a:r>
              <a:rPr lang="en-US" sz="2799" dirty="0">
                <a:solidFill>
                  <a:srgbClr val="004F5F"/>
                </a:solidFill>
                <a:latin typeface="Asap SemiBold Bold"/>
              </a:rPr>
              <a:t>            </a:t>
            </a:r>
            <a:r>
              <a:rPr lang="en-US" sz="2799" dirty="0" err="1">
                <a:solidFill>
                  <a:srgbClr val="004F5F"/>
                </a:solidFill>
                <a:latin typeface="Asap SemiBold Bold"/>
              </a:rPr>
              <a:t>thêm</a:t>
            </a:r>
            <a:r>
              <a:rPr lang="en-US" sz="2799" dirty="0">
                <a:solidFill>
                  <a:srgbClr val="004F5F"/>
                </a:solidFill>
                <a:latin typeface="Asap SemiBold Bold"/>
              </a:rPr>
              <a:t> m </a:t>
            </a:r>
            <a:r>
              <a:rPr lang="en-US" sz="2799" dirty="0" err="1">
                <a:solidFill>
                  <a:srgbClr val="004F5F"/>
                </a:solidFill>
                <a:latin typeface="Asap SemiBold Bold"/>
              </a:rPr>
              <a:t>vào</a:t>
            </a:r>
            <a:r>
              <a:rPr lang="en-US" sz="2799" dirty="0">
                <a:solidFill>
                  <a:srgbClr val="004F5F"/>
                </a:solidFill>
                <a:latin typeface="Asap SemiBold Bold"/>
              </a:rPr>
              <a:t> O, </a:t>
            </a:r>
            <a:r>
              <a:rPr lang="en-US" sz="2799" dirty="0" err="1">
                <a:solidFill>
                  <a:srgbClr val="004F5F"/>
                </a:solidFill>
                <a:latin typeface="Asap SemiBold Bold"/>
              </a:rPr>
              <a:t>thiết</a:t>
            </a:r>
            <a:r>
              <a:rPr lang="en-US" sz="2799" dirty="0">
                <a:solidFill>
                  <a:srgbClr val="004F5F"/>
                </a:solidFill>
                <a:latin typeface="Asap SemiBold Bold"/>
              </a:rPr>
              <a:t> </a:t>
            </a:r>
            <a:r>
              <a:rPr lang="en-US" sz="2799" dirty="0" err="1">
                <a:solidFill>
                  <a:srgbClr val="004F5F"/>
                </a:solidFill>
                <a:latin typeface="Asap SemiBold Bold"/>
              </a:rPr>
              <a:t>lập</a:t>
            </a:r>
            <a:r>
              <a:rPr lang="en-US" sz="2799" dirty="0">
                <a:solidFill>
                  <a:srgbClr val="004F5F"/>
                </a:solidFill>
                <a:latin typeface="Asap SemiBold Bold"/>
              </a:rPr>
              <a:t> n </a:t>
            </a:r>
            <a:r>
              <a:rPr lang="en-US" sz="2799" dirty="0" err="1">
                <a:solidFill>
                  <a:srgbClr val="004F5F"/>
                </a:solidFill>
                <a:latin typeface="Asap SemiBold Bold"/>
              </a:rPr>
              <a:t>là</a:t>
            </a:r>
            <a:r>
              <a:rPr lang="en-US" sz="2799" dirty="0">
                <a:solidFill>
                  <a:srgbClr val="004F5F"/>
                </a:solidFill>
                <a:latin typeface="Asap SemiBold Bold"/>
              </a:rPr>
              <a:t> cha </a:t>
            </a:r>
            <a:r>
              <a:rPr lang="en-US" sz="2799" dirty="0" err="1">
                <a:solidFill>
                  <a:srgbClr val="004F5F"/>
                </a:solidFill>
                <a:latin typeface="Asap SemiBold Bold"/>
              </a:rPr>
              <a:t>của</a:t>
            </a:r>
            <a:r>
              <a:rPr lang="en-US" sz="2799" dirty="0">
                <a:solidFill>
                  <a:srgbClr val="004F5F"/>
                </a:solidFill>
                <a:latin typeface="Asap SemiBold Bold"/>
              </a:rPr>
              <a:t> m</a:t>
            </a:r>
          </a:p>
          <a:p>
            <a:pPr algn="just">
              <a:lnSpc>
                <a:spcPts val="3891"/>
              </a:lnSpc>
            </a:pPr>
            <a:r>
              <a:rPr lang="en-US" sz="2799" dirty="0">
                <a:solidFill>
                  <a:srgbClr val="004F5F"/>
                </a:solidFill>
                <a:latin typeface="Asap SemiBold Bold"/>
              </a:rPr>
              <a:t>            </a:t>
            </a:r>
            <a:r>
              <a:rPr lang="en-US" sz="2799" dirty="0" err="1">
                <a:solidFill>
                  <a:srgbClr val="004F5F"/>
                </a:solidFill>
                <a:latin typeface="Asap SemiBold Bold"/>
              </a:rPr>
              <a:t>tính</a:t>
            </a:r>
            <a:r>
              <a:rPr lang="en-US" sz="2799" dirty="0">
                <a:solidFill>
                  <a:srgbClr val="004F5F"/>
                </a:solidFill>
                <a:latin typeface="Asap SemiBold Bold"/>
              </a:rPr>
              <a:t> </a:t>
            </a:r>
            <a:r>
              <a:rPr lang="en-US" sz="2799" dirty="0">
                <a:solidFill>
                  <a:srgbClr val="DD1818"/>
                </a:solidFill>
                <a:latin typeface="Asap SemiBold Bold"/>
              </a:rPr>
              <a:t>g(m)</a:t>
            </a:r>
            <a:r>
              <a:rPr lang="en-US" sz="2799" dirty="0">
                <a:solidFill>
                  <a:srgbClr val="004F5F"/>
                </a:solidFill>
                <a:latin typeface="Asap SemiBold Bold"/>
              </a:rPr>
              <a:t> </a:t>
            </a:r>
            <a:r>
              <a:rPr lang="en-US" sz="2799" dirty="0" err="1">
                <a:solidFill>
                  <a:srgbClr val="004F5F"/>
                </a:solidFill>
                <a:latin typeface="Asap SemiBold Bold"/>
              </a:rPr>
              <a:t>và</a:t>
            </a:r>
            <a:r>
              <a:rPr lang="en-US" sz="2799" dirty="0">
                <a:solidFill>
                  <a:srgbClr val="004F5F"/>
                </a:solidFill>
                <a:latin typeface="Asap SemiBold Bold"/>
              </a:rPr>
              <a:t> </a:t>
            </a:r>
            <a:r>
              <a:rPr lang="en-US" sz="2799" dirty="0">
                <a:solidFill>
                  <a:srgbClr val="DD1818"/>
                </a:solidFill>
                <a:latin typeface="Asap SemiBold Bold"/>
              </a:rPr>
              <a:t>f(m)</a:t>
            </a:r>
            <a:r>
              <a:rPr lang="en-US" sz="2799" dirty="0">
                <a:solidFill>
                  <a:srgbClr val="004F5F"/>
                </a:solidFill>
                <a:latin typeface="Asap SemiBold Bold"/>
              </a:rPr>
              <a:t> </a:t>
            </a:r>
            <a:r>
              <a:rPr lang="en-US" sz="2799" dirty="0" err="1">
                <a:solidFill>
                  <a:srgbClr val="004F5F"/>
                </a:solidFill>
                <a:latin typeface="Asap SemiBold Bold"/>
              </a:rPr>
              <a:t>đồng</a:t>
            </a:r>
            <a:r>
              <a:rPr lang="en-US" sz="2799" dirty="0">
                <a:solidFill>
                  <a:srgbClr val="004F5F"/>
                </a:solidFill>
                <a:latin typeface="Asap SemiBold Bold"/>
              </a:rPr>
              <a:t> </a:t>
            </a:r>
            <a:r>
              <a:rPr lang="en-US" sz="2799" dirty="0" err="1">
                <a:solidFill>
                  <a:srgbClr val="004F5F"/>
                </a:solidFill>
                <a:latin typeface="Asap SemiBold Bold"/>
              </a:rPr>
              <a:t>thời</a:t>
            </a:r>
            <a:r>
              <a:rPr lang="en-US" sz="2799" dirty="0">
                <a:solidFill>
                  <a:srgbClr val="004F5F"/>
                </a:solidFill>
                <a:latin typeface="Asap SemiBold Bold"/>
              </a:rPr>
              <a:t> </a:t>
            </a:r>
            <a:r>
              <a:rPr lang="en-US" sz="2799" dirty="0" err="1">
                <a:solidFill>
                  <a:srgbClr val="004F5F"/>
                </a:solidFill>
                <a:latin typeface="Asap SemiBold Bold"/>
              </a:rPr>
              <a:t>lưu</a:t>
            </a:r>
            <a:r>
              <a:rPr lang="en-US" sz="2799" dirty="0">
                <a:solidFill>
                  <a:srgbClr val="004F5F"/>
                </a:solidFill>
                <a:latin typeface="Asap SemiBold Bold"/>
              </a:rPr>
              <a:t> </a:t>
            </a:r>
            <a:r>
              <a:rPr lang="en-US" sz="2799" dirty="0" err="1">
                <a:solidFill>
                  <a:srgbClr val="004F5F"/>
                </a:solidFill>
                <a:latin typeface="Asap SemiBold Bold"/>
              </a:rPr>
              <a:t>lại</a:t>
            </a:r>
            <a:endParaRPr lang="en-US" sz="2799" dirty="0">
              <a:solidFill>
                <a:srgbClr val="004F5F"/>
              </a:solidFill>
              <a:latin typeface="Asap SemiBold Bold"/>
            </a:endParaRPr>
          </a:p>
          <a:p>
            <a:pPr algn="just">
              <a:lnSpc>
                <a:spcPts val="3891"/>
              </a:lnSpc>
            </a:pPr>
            <a:endParaRPr lang="en-US" sz="2799" dirty="0">
              <a:solidFill>
                <a:srgbClr val="004F5F"/>
              </a:solidFill>
              <a:latin typeface="Asap SemiBold Bold"/>
            </a:endParaRPr>
          </a:p>
        </p:txBody>
      </p:sp>
      <p:sp>
        <p:nvSpPr>
          <p:cNvPr id="27" name="TextBox 27"/>
          <p:cNvSpPr txBox="1"/>
          <p:nvPr/>
        </p:nvSpPr>
        <p:spPr>
          <a:xfrm>
            <a:off x="2107278" y="5297515"/>
            <a:ext cx="10495503" cy="2418461"/>
          </a:xfrm>
          <a:prstGeom prst="rect">
            <a:avLst/>
          </a:prstGeom>
        </p:spPr>
        <p:txBody>
          <a:bodyPr lIns="0" tIns="0" rIns="0" bIns="0" rtlCol="0" anchor="t">
            <a:spAutoFit/>
          </a:bodyPr>
          <a:lstStyle/>
          <a:p>
            <a:pPr algn="just">
              <a:lnSpc>
                <a:spcPts val="3891"/>
              </a:lnSpc>
            </a:pPr>
            <a:r>
              <a:rPr lang="en-US" sz="2799" dirty="0">
                <a:solidFill>
                  <a:srgbClr val="E8941C"/>
                </a:solidFill>
                <a:latin typeface="Asap SemiBold Bold"/>
              </a:rPr>
              <a:t> else :</a:t>
            </a:r>
          </a:p>
          <a:p>
            <a:pPr algn="just">
              <a:lnSpc>
                <a:spcPts val="3891"/>
              </a:lnSpc>
            </a:pPr>
            <a:r>
              <a:rPr lang="en-US" sz="2799" dirty="0">
                <a:solidFill>
                  <a:srgbClr val="E8941C"/>
                </a:solidFill>
                <a:latin typeface="Asap SemiBold Bold"/>
              </a:rPr>
              <a:t>            if</a:t>
            </a:r>
            <a:r>
              <a:rPr lang="en-US" sz="2799" dirty="0">
                <a:solidFill>
                  <a:srgbClr val="004F5F"/>
                </a:solidFill>
                <a:latin typeface="Asap SemiBold Bold"/>
              </a:rPr>
              <a:t> </a:t>
            </a:r>
            <a:r>
              <a:rPr lang="en-US" sz="2799" dirty="0">
                <a:solidFill>
                  <a:srgbClr val="DD1818"/>
                </a:solidFill>
                <a:latin typeface="Asap SemiBold Bold"/>
              </a:rPr>
              <a:t>f(m)</a:t>
            </a:r>
            <a:r>
              <a:rPr lang="en-US" sz="2799" dirty="0">
                <a:solidFill>
                  <a:srgbClr val="004F5F"/>
                </a:solidFill>
                <a:latin typeface="Asap SemiBold Bold"/>
              </a:rPr>
              <a:t> </a:t>
            </a:r>
            <a:r>
              <a:rPr lang="en-US" sz="2799" dirty="0" err="1">
                <a:solidFill>
                  <a:srgbClr val="004F5F"/>
                </a:solidFill>
                <a:latin typeface="Asap SemiBold Bold"/>
              </a:rPr>
              <a:t>từ</a:t>
            </a:r>
            <a:r>
              <a:rPr lang="en-US" sz="2799" dirty="0">
                <a:solidFill>
                  <a:srgbClr val="004F5F"/>
                </a:solidFill>
                <a:latin typeface="Asap SemiBold Bold"/>
              </a:rPr>
              <a:t> </a:t>
            </a:r>
            <a:r>
              <a:rPr lang="en-US" sz="2799" dirty="0" err="1">
                <a:solidFill>
                  <a:srgbClr val="004F5F"/>
                </a:solidFill>
                <a:latin typeface="Asap SemiBold Bold"/>
              </a:rPr>
              <a:t>lần</a:t>
            </a:r>
            <a:r>
              <a:rPr lang="en-US" sz="2799" dirty="0">
                <a:solidFill>
                  <a:srgbClr val="004F5F"/>
                </a:solidFill>
                <a:latin typeface="Asap SemiBold Bold"/>
              </a:rPr>
              <a:t> </a:t>
            </a:r>
            <a:r>
              <a:rPr lang="en-US" sz="2799" dirty="0" err="1">
                <a:solidFill>
                  <a:srgbClr val="004F5F"/>
                </a:solidFill>
                <a:latin typeface="Asap SemiBold Bold"/>
              </a:rPr>
              <a:t>lặp</a:t>
            </a:r>
            <a:r>
              <a:rPr lang="en-US" sz="2799" dirty="0">
                <a:solidFill>
                  <a:srgbClr val="004F5F"/>
                </a:solidFill>
                <a:latin typeface="Asap SemiBold Bold"/>
              </a:rPr>
              <a:t> </a:t>
            </a:r>
            <a:r>
              <a:rPr lang="en-US" sz="2799" dirty="0" err="1">
                <a:solidFill>
                  <a:srgbClr val="004F5F"/>
                </a:solidFill>
                <a:latin typeface="Asap SemiBold Bold"/>
              </a:rPr>
              <a:t>cuối</a:t>
            </a:r>
            <a:r>
              <a:rPr lang="en-US" sz="2799" dirty="0">
                <a:solidFill>
                  <a:srgbClr val="004F5F"/>
                </a:solidFill>
                <a:latin typeface="Asap SemiBold Bold"/>
              </a:rPr>
              <a:t> </a:t>
            </a:r>
            <a:r>
              <a:rPr lang="en-US" sz="2799" dirty="0" err="1">
                <a:solidFill>
                  <a:srgbClr val="004F5F"/>
                </a:solidFill>
                <a:latin typeface="Asap SemiBold Bold"/>
              </a:rPr>
              <a:t>cùng</a:t>
            </a:r>
            <a:r>
              <a:rPr lang="en-US" sz="2799" dirty="0">
                <a:solidFill>
                  <a:srgbClr val="004F5F"/>
                </a:solidFill>
                <a:latin typeface="Asap SemiBold Bold"/>
              </a:rPr>
              <a:t> </a:t>
            </a:r>
            <a:r>
              <a:rPr lang="en-US" sz="2799" dirty="0" err="1">
                <a:solidFill>
                  <a:srgbClr val="004F5F"/>
                </a:solidFill>
                <a:latin typeface="Asap SemiBold Bold"/>
              </a:rPr>
              <a:t>tốt</a:t>
            </a:r>
            <a:r>
              <a:rPr lang="en-US" sz="2799" dirty="0">
                <a:solidFill>
                  <a:srgbClr val="004F5F"/>
                </a:solidFill>
                <a:latin typeface="Asap SemiBold Bold"/>
              </a:rPr>
              <a:t> </a:t>
            </a:r>
            <a:r>
              <a:rPr lang="en-US" sz="2799" dirty="0" err="1">
                <a:solidFill>
                  <a:srgbClr val="004F5F"/>
                </a:solidFill>
                <a:latin typeface="Asap SemiBold Bold"/>
              </a:rPr>
              <a:t>hơn</a:t>
            </a:r>
            <a:r>
              <a:rPr lang="en-US" sz="2799" dirty="0">
                <a:solidFill>
                  <a:srgbClr val="004F5F"/>
                </a:solidFill>
                <a:latin typeface="Asap SemiBold Bold"/>
              </a:rPr>
              <a:t> </a:t>
            </a:r>
            <a:r>
              <a:rPr lang="en-US" sz="2799" dirty="0">
                <a:solidFill>
                  <a:srgbClr val="DD1818"/>
                </a:solidFill>
                <a:latin typeface="Asap SemiBold Bold"/>
              </a:rPr>
              <a:t>g(m)</a:t>
            </a:r>
            <a:r>
              <a:rPr lang="en-US" sz="2799" dirty="0">
                <a:solidFill>
                  <a:srgbClr val="004F5F"/>
                </a:solidFill>
                <a:latin typeface="Asap SemiBold Bold"/>
              </a:rPr>
              <a:t> ở </a:t>
            </a:r>
            <a:r>
              <a:rPr lang="en-US" sz="2799" dirty="0" err="1">
                <a:solidFill>
                  <a:srgbClr val="004F5F"/>
                </a:solidFill>
                <a:latin typeface="Asap SemiBold Bold"/>
              </a:rPr>
              <a:t>lần</a:t>
            </a:r>
            <a:r>
              <a:rPr lang="en-US" sz="2799" dirty="0">
                <a:solidFill>
                  <a:srgbClr val="004F5F"/>
                </a:solidFill>
                <a:latin typeface="Asap SemiBold Bold"/>
              </a:rPr>
              <a:t> </a:t>
            </a:r>
            <a:r>
              <a:rPr lang="en-US" sz="2799" dirty="0" err="1">
                <a:solidFill>
                  <a:srgbClr val="004F5F"/>
                </a:solidFill>
                <a:latin typeface="Asap SemiBold Bold"/>
              </a:rPr>
              <a:t>lặp</a:t>
            </a:r>
            <a:r>
              <a:rPr lang="en-US" sz="2799" dirty="0">
                <a:solidFill>
                  <a:srgbClr val="004F5F"/>
                </a:solidFill>
                <a:latin typeface="Asap SemiBold Bold"/>
              </a:rPr>
              <a:t> </a:t>
            </a:r>
            <a:r>
              <a:rPr lang="en-US" sz="2799" dirty="0" err="1">
                <a:solidFill>
                  <a:srgbClr val="004F5F"/>
                </a:solidFill>
                <a:latin typeface="Asap SemiBold Bold"/>
              </a:rPr>
              <a:t>hiện</a:t>
            </a:r>
            <a:r>
              <a:rPr lang="en-US" sz="2799" dirty="0">
                <a:solidFill>
                  <a:srgbClr val="004F5F"/>
                </a:solidFill>
                <a:latin typeface="Asap SemiBold Bold"/>
              </a:rPr>
              <a:t> </a:t>
            </a:r>
            <a:r>
              <a:rPr lang="en-US" sz="2799" dirty="0" err="1">
                <a:solidFill>
                  <a:srgbClr val="004F5F"/>
                </a:solidFill>
                <a:latin typeface="Asap SemiBold Bold"/>
              </a:rPr>
              <a:t>tại</a:t>
            </a:r>
            <a:r>
              <a:rPr lang="en-US" sz="2799" dirty="0">
                <a:solidFill>
                  <a:srgbClr val="004F5F"/>
                </a:solidFill>
                <a:latin typeface="Asap SemiBold Bold"/>
              </a:rPr>
              <a:t> :</a:t>
            </a:r>
          </a:p>
          <a:p>
            <a:pPr algn="just">
              <a:lnSpc>
                <a:spcPts val="3891"/>
              </a:lnSpc>
            </a:pPr>
            <a:r>
              <a:rPr lang="en-US" sz="2799" dirty="0">
                <a:solidFill>
                  <a:srgbClr val="004F5F"/>
                </a:solidFill>
                <a:latin typeface="Asap SemiBold Bold"/>
              </a:rPr>
              <a:t>                </a:t>
            </a:r>
            <a:r>
              <a:rPr lang="en-US" sz="2799" dirty="0" err="1">
                <a:solidFill>
                  <a:srgbClr val="004F5F"/>
                </a:solidFill>
                <a:latin typeface="Asap SemiBold Bold"/>
              </a:rPr>
              <a:t>thiết</a:t>
            </a:r>
            <a:r>
              <a:rPr lang="en-US" sz="2799" dirty="0">
                <a:solidFill>
                  <a:srgbClr val="004F5F"/>
                </a:solidFill>
                <a:latin typeface="Asap SemiBold Bold"/>
              </a:rPr>
              <a:t> </a:t>
            </a:r>
            <a:r>
              <a:rPr lang="en-US" sz="2799" dirty="0" err="1">
                <a:solidFill>
                  <a:srgbClr val="004F5F"/>
                </a:solidFill>
                <a:latin typeface="Asap SemiBold Bold"/>
              </a:rPr>
              <a:t>lập</a:t>
            </a:r>
            <a:r>
              <a:rPr lang="en-US" sz="2799" dirty="0">
                <a:solidFill>
                  <a:srgbClr val="004F5F"/>
                </a:solidFill>
                <a:latin typeface="Asap SemiBold Bold"/>
              </a:rPr>
              <a:t> n </a:t>
            </a:r>
            <a:r>
              <a:rPr lang="en-US" sz="2799" dirty="0" err="1">
                <a:solidFill>
                  <a:srgbClr val="004F5F"/>
                </a:solidFill>
                <a:latin typeface="Asap SemiBold Bold"/>
              </a:rPr>
              <a:t>là</a:t>
            </a:r>
            <a:r>
              <a:rPr lang="en-US" sz="2799" dirty="0">
                <a:solidFill>
                  <a:srgbClr val="004F5F"/>
                </a:solidFill>
                <a:latin typeface="Asap SemiBold Bold"/>
              </a:rPr>
              <a:t> cha </a:t>
            </a:r>
            <a:r>
              <a:rPr lang="en-US" sz="2799" dirty="0" err="1">
                <a:solidFill>
                  <a:srgbClr val="004F5F"/>
                </a:solidFill>
                <a:latin typeface="Asap SemiBold Bold"/>
              </a:rPr>
              <a:t>của</a:t>
            </a:r>
            <a:r>
              <a:rPr lang="en-US" sz="2799" dirty="0">
                <a:solidFill>
                  <a:srgbClr val="004F5F"/>
                </a:solidFill>
                <a:latin typeface="Asap SemiBold Bold"/>
              </a:rPr>
              <a:t> m</a:t>
            </a:r>
          </a:p>
          <a:p>
            <a:pPr algn="just">
              <a:lnSpc>
                <a:spcPts val="3891"/>
              </a:lnSpc>
            </a:pPr>
            <a:r>
              <a:rPr lang="en-US" sz="2799" dirty="0">
                <a:solidFill>
                  <a:srgbClr val="004F5F"/>
                </a:solidFill>
                <a:latin typeface="Asap SemiBold Bold"/>
              </a:rPr>
              <a:t>                </a:t>
            </a:r>
            <a:r>
              <a:rPr lang="en-US" sz="2799" dirty="0" err="1">
                <a:solidFill>
                  <a:srgbClr val="004F5F"/>
                </a:solidFill>
                <a:latin typeface="Asap SemiBold Bold"/>
              </a:rPr>
              <a:t>cập</a:t>
            </a:r>
            <a:r>
              <a:rPr lang="en-US" sz="2799" dirty="0">
                <a:solidFill>
                  <a:srgbClr val="004F5F"/>
                </a:solidFill>
                <a:latin typeface="Asap SemiBold Bold"/>
              </a:rPr>
              <a:t> </a:t>
            </a:r>
            <a:r>
              <a:rPr lang="en-US" sz="2799" dirty="0" err="1">
                <a:solidFill>
                  <a:srgbClr val="004F5F"/>
                </a:solidFill>
                <a:latin typeface="Asap SemiBold Bold"/>
              </a:rPr>
              <a:t>nhật</a:t>
            </a:r>
            <a:r>
              <a:rPr lang="en-US" sz="2799" dirty="0">
                <a:solidFill>
                  <a:srgbClr val="004F5F"/>
                </a:solidFill>
                <a:latin typeface="Asap SemiBold Bold"/>
              </a:rPr>
              <a:t> </a:t>
            </a:r>
            <a:r>
              <a:rPr lang="en-US" sz="2799" dirty="0">
                <a:solidFill>
                  <a:srgbClr val="DD1818"/>
                </a:solidFill>
                <a:latin typeface="Asap SemiBold Bold"/>
              </a:rPr>
              <a:t>g(m)</a:t>
            </a:r>
            <a:r>
              <a:rPr lang="en-US" sz="2799" dirty="0">
                <a:solidFill>
                  <a:srgbClr val="004F5F"/>
                </a:solidFill>
                <a:latin typeface="Asap SemiBold Bold"/>
              </a:rPr>
              <a:t> </a:t>
            </a:r>
            <a:r>
              <a:rPr lang="en-US" sz="2799" dirty="0" err="1">
                <a:solidFill>
                  <a:srgbClr val="004F5F"/>
                </a:solidFill>
                <a:latin typeface="Asap SemiBold Bold"/>
              </a:rPr>
              <a:t>và</a:t>
            </a:r>
            <a:r>
              <a:rPr lang="en-US" sz="2799" dirty="0">
                <a:solidFill>
                  <a:srgbClr val="004F5F"/>
                </a:solidFill>
                <a:latin typeface="Asap SemiBold Bold"/>
              </a:rPr>
              <a:t> </a:t>
            </a:r>
            <a:r>
              <a:rPr lang="en-US" sz="2799" dirty="0">
                <a:solidFill>
                  <a:srgbClr val="DD1818"/>
                </a:solidFill>
                <a:latin typeface="Asap SemiBold Bold"/>
              </a:rPr>
              <a:t>f(m)</a:t>
            </a:r>
          </a:p>
          <a:p>
            <a:pPr algn="just">
              <a:lnSpc>
                <a:spcPts val="3891"/>
              </a:lnSpc>
            </a:pPr>
            <a:endParaRPr lang="en-US" sz="2799" dirty="0">
              <a:solidFill>
                <a:srgbClr val="DD1818"/>
              </a:solidFill>
              <a:latin typeface="Asap SemiBold Bold"/>
            </a:endParaRPr>
          </a:p>
        </p:txBody>
      </p:sp>
      <p:sp>
        <p:nvSpPr>
          <p:cNvPr id="28" name="TextBox 28"/>
          <p:cNvSpPr txBox="1"/>
          <p:nvPr/>
        </p:nvSpPr>
        <p:spPr>
          <a:xfrm>
            <a:off x="3896249" y="7382764"/>
            <a:ext cx="10495503" cy="2955489"/>
          </a:xfrm>
          <a:prstGeom prst="rect">
            <a:avLst/>
          </a:prstGeom>
        </p:spPr>
        <p:txBody>
          <a:bodyPr lIns="0" tIns="0" rIns="0" bIns="0" rtlCol="0" anchor="t">
            <a:spAutoFit/>
          </a:bodyPr>
          <a:lstStyle/>
          <a:p>
            <a:pPr algn="just">
              <a:lnSpc>
                <a:spcPts val="3891"/>
              </a:lnSpc>
            </a:pPr>
            <a:r>
              <a:rPr lang="en-US" sz="2799" dirty="0">
                <a:solidFill>
                  <a:srgbClr val="E8941C"/>
                </a:solidFill>
                <a:latin typeface="Asap SemiBold Bold"/>
              </a:rPr>
              <a:t> if </a:t>
            </a:r>
            <a:r>
              <a:rPr lang="en-US" sz="2799" dirty="0">
                <a:solidFill>
                  <a:srgbClr val="004F5F"/>
                </a:solidFill>
                <a:latin typeface="Asap SemiBold Bold"/>
              </a:rPr>
              <a:t>m </a:t>
            </a:r>
            <a:r>
              <a:rPr lang="en-US" sz="2799" dirty="0" err="1">
                <a:solidFill>
                  <a:srgbClr val="004F5F"/>
                </a:solidFill>
                <a:latin typeface="Asap SemiBold Bold"/>
              </a:rPr>
              <a:t>thuộc</a:t>
            </a:r>
            <a:r>
              <a:rPr lang="en-US" sz="2799" dirty="0">
                <a:solidFill>
                  <a:srgbClr val="004F5F"/>
                </a:solidFill>
                <a:latin typeface="Asap SemiBold Bold"/>
              </a:rPr>
              <a:t> </a:t>
            </a:r>
            <a:r>
              <a:rPr lang="en-US" sz="2799" dirty="0" err="1">
                <a:solidFill>
                  <a:srgbClr val="004F5F"/>
                </a:solidFill>
                <a:latin typeface="Asap SemiBold Bold"/>
              </a:rPr>
              <a:t>tập</a:t>
            </a:r>
            <a:r>
              <a:rPr lang="en-US" sz="2799" dirty="0">
                <a:solidFill>
                  <a:srgbClr val="004F5F"/>
                </a:solidFill>
                <a:latin typeface="Asap SemiBold Bold"/>
              </a:rPr>
              <a:t> C:</a:t>
            </a:r>
          </a:p>
          <a:p>
            <a:pPr algn="just">
              <a:lnSpc>
                <a:spcPts val="3891"/>
              </a:lnSpc>
            </a:pPr>
            <a:r>
              <a:rPr lang="en-US" sz="2799" dirty="0">
                <a:solidFill>
                  <a:srgbClr val="004F5F"/>
                </a:solidFill>
                <a:latin typeface="Asap SemiBold Bold"/>
              </a:rPr>
              <a:t>                    </a:t>
            </a:r>
            <a:r>
              <a:rPr lang="en-US" sz="2799" dirty="0" err="1">
                <a:solidFill>
                  <a:srgbClr val="004F5F"/>
                </a:solidFill>
                <a:latin typeface="Asap SemiBold Bold"/>
              </a:rPr>
              <a:t>chuyển</a:t>
            </a:r>
            <a:r>
              <a:rPr lang="en-US" sz="2799" dirty="0">
                <a:solidFill>
                  <a:srgbClr val="004F5F"/>
                </a:solidFill>
                <a:latin typeface="Asap SemiBold Bold"/>
              </a:rPr>
              <a:t> m </a:t>
            </a:r>
            <a:r>
              <a:rPr lang="en-US" sz="2799" dirty="0" err="1">
                <a:solidFill>
                  <a:srgbClr val="004F5F"/>
                </a:solidFill>
                <a:latin typeface="Asap SemiBold Bold"/>
              </a:rPr>
              <a:t>vào</a:t>
            </a:r>
            <a:r>
              <a:rPr lang="en-US" sz="2799" dirty="0">
                <a:solidFill>
                  <a:srgbClr val="004F5F"/>
                </a:solidFill>
                <a:latin typeface="Asap SemiBold Bold"/>
              </a:rPr>
              <a:t> </a:t>
            </a:r>
            <a:r>
              <a:rPr lang="en-US" sz="2799" dirty="0" err="1">
                <a:solidFill>
                  <a:srgbClr val="004F5F"/>
                </a:solidFill>
                <a:latin typeface="Asap SemiBold Bold"/>
              </a:rPr>
              <a:t>tập</a:t>
            </a:r>
            <a:r>
              <a:rPr lang="en-US" sz="2799" dirty="0">
                <a:solidFill>
                  <a:srgbClr val="004F5F"/>
                </a:solidFill>
                <a:latin typeface="Asap SemiBold Bold"/>
              </a:rPr>
              <a:t> O</a:t>
            </a:r>
          </a:p>
          <a:p>
            <a:pPr algn="just">
              <a:lnSpc>
                <a:spcPts val="3891"/>
              </a:lnSpc>
            </a:pPr>
            <a:r>
              <a:rPr lang="en-US" sz="2799" dirty="0">
                <a:solidFill>
                  <a:srgbClr val="004F5F"/>
                </a:solidFill>
                <a:latin typeface="Asap SemiBold Bold"/>
              </a:rPr>
              <a:t>    </a:t>
            </a:r>
            <a:r>
              <a:rPr lang="en-US" sz="2799" dirty="0" err="1">
                <a:solidFill>
                  <a:srgbClr val="004F5F"/>
                </a:solidFill>
                <a:latin typeface="Asap SemiBold Bold"/>
              </a:rPr>
              <a:t>chuyển</a:t>
            </a:r>
            <a:r>
              <a:rPr lang="en-US" sz="2799" dirty="0">
                <a:solidFill>
                  <a:srgbClr val="004F5F"/>
                </a:solidFill>
                <a:latin typeface="Asap SemiBold Bold"/>
              </a:rPr>
              <a:t> n </a:t>
            </a:r>
            <a:r>
              <a:rPr lang="en-US" sz="2799" dirty="0" err="1">
                <a:solidFill>
                  <a:srgbClr val="004F5F"/>
                </a:solidFill>
                <a:latin typeface="Asap SemiBold Bold"/>
              </a:rPr>
              <a:t>từ</a:t>
            </a:r>
            <a:r>
              <a:rPr lang="en-US" sz="2799" dirty="0">
                <a:solidFill>
                  <a:srgbClr val="004F5F"/>
                </a:solidFill>
                <a:latin typeface="Asap SemiBold Bold"/>
              </a:rPr>
              <a:t> </a:t>
            </a:r>
            <a:r>
              <a:rPr lang="en-US" sz="2799" dirty="0" err="1">
                <a:solidFill>
                  <a:srgbClr val="004F5F"/>
                </a:solidFill>
                <a:latin typeface="Asap SemiBold Bold"/>
              </a:rPr>
              <a:t>tập</a:t>
            </a:r>
            <a:r>
              <a:rPr lang="en-US" sz="2799" dirty="0">
                <a:solidFill>
                  <a:srgbClr val="004F5F"/>
                </a:solidFill>
                <a:latin typeface="Asap SemiBold Bold"/>
              </a:rPr>
              <a:t> O </a:t>
            </a:r>
            <a:r>
              <a:rPr lang="en-US" sz="2799" dirty="0" err="1">
                <a:solidFill>
                  <a:srgbClr val="004F5F"/>
                </a:solidFill>
                <a:latin typeface="Asap SemiBold Bold"/>
              </a:rPr>
              <a:t>đến</a:t>
            </a:r>
            <a:r>
              <a:rPr lang="en-US" sz="2799" dirty="0">
                <a:solidFill>
                  <a:srgbClr val="004F5F"/>
                </a:solidFill>
                <a:latin typeface="Asap SemiBold Bold"/>
              </a:rPr>
              <a:t> </a:t>
            </a:r>
            <a:r>
              <a:rPr lang="en-US" sz="2799" dirty="0" err="1">
                <a:solidFill>
                  <a:srgbClr val="004F5F"/>
                </a:solidFill>
                <a:latin typeface="Asap SemiBold Bold"/>
              </a:rPr>
              <a:t>tập</a:t>
            </a:r>
            <a:r>
              <a:rPr lang="en-US" sz="2799" dirty="0">
                <a:solidFill>
                  <a:srgbClr val="004F5F"/>
                </a:solidFill>
                <a:latin typeface="Asap SemiBold Bold"/>
              </a:rPr>
              <a:t> C</a:t>
            </a:r>
          </a:p>
          <a:p>
            <a:pPr algn="just">
              <a:lnSpc>
                <a:spcPts val="3891"/>
              </a:lnSpc>
            </a:pPr>
            <a:r>
              <a:rPr lang="en-US" sz="2799" dirty="0">
                <a:solidFill>
                  <a:srgbClr val="E8941C"/>
                </a:solidFill>
                <a:latin typeface="Asap SemiBold Bold"/>
              </a:rPr>
              <a:t>return </a:t>
            </a:r>
            <a:r>
              <a:rPr lang="en-US" sz="2799" dirty="0" err="1">
                <a:solidFill>
                  <a:srgbClr val="004F5F"/>
                </a:solidFill>
                <a:latin typeface="Asap SemiBold Bold"/>
              </a:rPr>
              <a:t>không</a:t>
            </a:r>
            <a:r>
              <a:rPr lang="en-US" sz="2799" dirty="0">
                <a:solidFill>
                  <a:srgbClr val="004F5F"/>
                </a:solidFill>
                <a:latin typeface="Asap SemiBold Bold"/>
              </a:rPr>
              <a:t> tìm </a:t>
            </a:r>
            <a:r>
              <a:rPr lang="en-US" sz="2799" dirty="0" err="1">
                <a:solidFill>
                  <a:srgbClr val="004F5F"/>
                </a:solidFill>
                <a:latin typeface="Asap SemiBold Bold"/>
              </a:rPr>
              <a:t>được</a:t>
            </a:r>
            <a:r>
              <a:rPr lang="en-US" sz="2799" dirty="0">
                <a:solidFill>
                  <a:srgbClr val="004F5F"/>
                </a:solidFill>
                <a:latin typeface="Asap SemiBold Bold"/>
              </a:rPr>
              <a:t> </a:t>
            </a:r>
            <a:r>
              <a:rPr lang="en-US" sz="2799" dirty="0" err="1">
                <a:solidFill>
                  <a:srgbClr val="004F5F"/>
                </a:solidFill>
                <a:latin typeface="Asap SemiBold Bold"/>
              </a:rPr>
              <a:t>đường</a:t>
            </a:r>
            <a:r>
              <a:rPr lang="en-US" sz="2799" dirty="0">
                <a:solidFill>
                  <a:srgbClr val="004F5F"/>
                </a:solidFill>
                <a:latin typeface="Asap SemiBold Bold"/>
              </a:rPr>
              <a:t> </a:t>
            </a:r>
            <a:r>
              <a:rPr lang="en-US" sz="2799" dirty="0" err="1">
                <a:solidFill>
                  <a:srgbClr val="004F5F"/>
                </a:solidFill>
                <a:latin typeface="Asap SemiBold Bold"/>
              </a:rPr>
              <a:t>đi</a:t>
            </a:r>
            <a:endParaRPr lang="en-US" sz="2799" dirty="0">
              <a:solidFill>
                <a:srgbClr val="004F5F"/>
              </a:solidFill>
              <a:latin typeface="Asap SemiBold Bold"/>
            </a:endParaRPr>
          </a:p>
          <a:p>
            <a:pPr algn="just">
              <a:lnSpc>
                <a:spcPts val="3891"/>
              </a:lnSpc>
            </a:pPr>
            <a:endParaRPr lang="en-US" sz="2799" dirty="0">
              <a:solidFill>
                <a:srgbClr val="004F5F"/>
              </a:solidFill>
              <a:latin typeface="Asap SemiBold Bold"/>
            </a:endParaRPr>
          </a:p>
          <a:p>
            <a:pPr algn="just">
              <a:lnSpc>
                <a:spcPts val="3891"/>
              </a:lnSpc>
            </a:pPr>
            <a:endParaRPr lang="en-US" sz="2799" dirty="0">
              <a:solidFill>
                <a:srgbClr val="004F5F"/>
              </a:solidFill>
              <a:latin typeface="Asap SemiBold 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txBody>
            <a:bodyPr/>
            <a:lstStyle/>
            <a:p>
              <a:endParaRPr lang="en-US"/>
            </a:p>
          </p:txBody>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44782" y="817824"/>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txBody>
            <a:bodyPr/>
            <a:lstStyle/>
            <a:p>
              <a:endParaRPr lang="en-US"/>
            </a:p>
          </p:txBody>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txBody>
          <a:bodyPr/>
          <a:lstStyle/>
          <a:p>
            <a:endParaRPr lang="en-US"/>
          </a:p>
        </p:txBody>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grpSp>
        <p:nvGrpSpPr>
          <p:cNvPr id="18" name="Group 18"/>
          <p:cNvGrpSpPr/>
          <p:nvPr/>
        </p:nvGrpSpPr>
        <p:grpSpPr>
          <a:xfrm>
            <a:off x="-1476712" y="7267609"/>
            <a:ext cx="2505412" cy="1240649"/>
            <a:chOff x="0" y="0"/>
            <a:chExt cx="913981" cy="452592"/>
          </a:xfrm>
        </p:grpSpPr>
        <p:sp>
          <p:nvSpPr>
            <p:cNvPr id="19" name="Freeform 19"/>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20" name="AutoShape 20"/>
          <p:cNvSpPr/>
          <p:nvPr/>
        </p:nvSpPr>
        <p:spPr>
          <a:xfrm rot="-5400000">
            <a:off x="-4618944" y="6244779"/>
            <a:ext cx="11304813" cy="0"/>
          </a:xfrm>
          <a:prstGeom prst="line">
            <a:avLst/>
          </a:prstGeom>
          <a:ln w="9525" cap="flat">
            <a:solidFill>
              <a:srgbClr val="004F5F"/>
            </a:solidFill>
            <a:prstDash val="solid"/>
            <a:headEnd type="none" w="sm" len="sm"/>
            <a:tailEnd type="none" w="sm" len="sm"/>
          </a:ln>
        </p:spPr>
        <p:txBody>
          <a:bodyPr/>
          <a:lstStyle/>
          <a:p>
            <a:endParaRPr lang="en-US"/>
          </a:p>
        </p:txBody>
      </p:sp>
      <p:sp>
        <p:nvSpPr>
          <p:cNvPr id="21" name="AutoShape 21"/>
          <p:cNvSpPr/>
          <p:nvPr/>
        </p:nvSpPr>
        <p:spPr>
          <a:xfrm>
            <a:off x="1028700" y="597135"/>
            <a:ext cx="14967156" cy="0"/>
          </a:xfrm>
          <a:prstGeom prst="line">
            <a:avLst/>
          </a:prstGeom>
          <a:ln w="9525" cap="flat">
            <a:solidFill>
              <a:srgbClr val="004F5F"/>
            </a:solidFill>
            <a:prstDash val="solid"/>
            <a:headEnd type="none" w="sm" len="sm"/>
            <a:tailEnd type="none" w="sm" len="sm"/>
          </a:ln>
        </p:spPr>
        <p:txBody>
          <a:bodyPr/>
          <a:lstStyle/>
          <a:p>
            <a:endParaRPr lang="en-US"/>
          </a:p>
        </p:txBody>
      </p:sp>
      <p:sp>
        <p:nvSpPr>
          <p:cNvPr id="23" name="TextBox 23"/>
          <p:cNvSpPr txBox="1"/>
          <p:nvPr/>
        </p:nvSpPr>
        <p:spPr>
          <a:xfrm>
            <a:off x="1213838" y="981420"/>
            <a:ext cx="14951183" cy="2314544"/>
          </a:xfrm>
          <a:prstGeom prst="rect">
            <a:avLst/>
          </a:prstGeom>
        </p:spPr>
        <p:txBody>
          <a:bodyPr lIns="0" tIns="0" rIns="0" bIns="0" rtlCol="0" anchor="t">
            <a:spAutoFit/>
          </a:bodyPr>
          <a:lstStyle/>
          <a:p>
            <a:pPr>
              <a:lnSpc>
                <a:spcPts val="9440"/>
              </a:lnSpc>
            </a:pPr>
            <a:r>
              <a:rPr lang="vi-VN" sz="7200" dirty="0">
                <a:solidFill>
                  <a:srgbClr val="004F5F"/>
                </a:solidFill>
                <a:latin typeface="Asap SemiBold Bold"/>
              </a:rPr>
              <a:t>IV</a:t>
            </a:r>
            <a:r>
              <a:rPr lang="en-US" sz="7200" dirty="0">
                <a:solidFill>
                  <a:srgbClr val="004F5F"/>
                </a:solidFill>
                <a:latin typeface="Asap SemiBold Bold"/>
              </a:rPr>
              <a:t>.</a:t>
            </a:r>
            <a:r>
              <a:rPr lang="en-US" sz="7200" dirty="0">
                <a:solidFill>
                  <a:srgbClr val="004F5F"/>
                </a:solidFill>
                <a:latin typeface="Asap SemiBold"/>
              </a:rPr>
              <a:t> </a:t>
            </a:r>
            <a:r>
              <a:rPr lang="en-US" sz="7200" dirty="0" err="1">
                <a:solidFill>
                  <a:srgbClr val="004F5F"/>
                </a:solidFill>
                <a:latin typeface="Asap SemiBold Bold"/>
              </a:rPr>
              <a:t>Mô</a:t>
            </a:r>
            <a:r>
              <a:rPr lang="en-US" sz="7200" dirty="0">
                <a:solidFill>
                  <a:srgbClr val="004F5F"/>
                </a:solidFill>
                <a:latin typeface="Asap SemiBold Bold"/>
              </a:rPr>
              <a:t> </a:t>
            </a:r>
            <a:r>
              <a:rPr lang="en-US" sz="7200" dirty="0" err="1">
                <a:solidFill>
                  <a:srgbClr val="004F5F"/>
                </a:solidFill>
                <a:latin typeface="Asap SemiBold Bold"/>
              </a:rPr>
              <a:t>tả</a:t>
            </a:r>
            <a:r>
              <a:rPr lang="en-US" sz="7200" dirty="0">
                <a:solidFill>
                  <a:srgbClr val="004F5F"/>
                </a:solidFill>
                <a:latin typeface="Asap SemiBold Bold"/>
              </a:rPr>
              <a:t> </a:t>
            </a:r>
            <a:r>
              <a:rPr lang="en-US" sz="7200" dirty="0" err="1">
                <a:solidFill>
                  <a:srgbClr val="004F5F"/>
                </a:solidFill>
                <a:latin typeface="Asap SemiBold Bold"/>
              </a:rPr>
              <a:t>và</a:t>
            </a:r>
            <a:r>
              <a:rPr lang="en-US" sz="7200" dirty="0">
                <a:solidFill>
                  <a:srgbClr val="004F5F"/>
                </a:solidFill>
                <a:latin typeface="Asap SemiBold Bold"/>
              </a:rPr>
              <a:t> </a:t>
            </a:r>
            <a:r>
              <a:rPr lang="en-US" sz="7200" dirty="0" err="1">
                <a:solidFill>
                  <a:srgbClr val="004F5F"/>
                </a:solidFill>
                <a:latin typeface="Asap SemiBold Bold"/>
              </a:rPr>
              <a:t>triển</a:t>
            </a:r>
            <a:r>
              <a:rPr lang="en-US" sz="7200" dirty="0">
                <a:solidFill>
                  <a:srgbClr val="004F5F"/>
                </a:solidFill>
                <a:latin typeface="Asap SemiBold Bold"/>
              </a:rPr>
              <a:t> </a:t>
            </a:r>
            <a:r>
              <a:rPr lang="en-US" sz="7200" dirty="0" err="1">
                <a:solidFill>
                  <a:srgbClr val="004F5F"/>
                </a:solidFill>
                <a:latin typeface="Asap SemiBold Bold"/>
              </a:rPr>
              <a:t>khai</a:t>
            </a:r>
            <a:r>
              <a:rPr lang="en-US" sz="7200" dirty="0">
                <a:solidFill>
                  <a:srgbClr val="004F5F"/>
                </a:solidFill>
                <a:latin typeface="Asap SemiBold Bold"/>
              </a:rPr>
              <a:t> </a:t>
            </a:r>
            <a:r>
              <a:rPr lang="en-US" sz="7200" dirty="0" err="1">
                <a:solidFill>
                  <a:srgbClr val="004F5F"/>
                </a:solidFill>
                <a:latin typeface="Asap SemiBold Bold"/>
              </a:rPr>
              <a:t>thuật</a:t>
            </a:r>
            <a:r>
              <a:rPr lang="en-US" sz="7200" dirty="0">
                <a:solidFill>
                  <a:srgbClr val="004F5F"/>
                </a:solidFill>
                <a:latin typeface="Asap SemiBold Bold"/>
              </a:rPr>
              <a:t> </a:t>
            </a:r>
            <a:r>
              <a:rPr lang="en-US" sz="7200" dirty="0" err="1">
                <a:solidFill>
                  <a:srgbClr val="004F5F"/>
                </a:solidFill>
                <a:latin typeface="Asap SemiBold Bold"/>
              </a:rPr>
              <a:t>toán</a:t>
            </a:r>
            <a:r>
              <a:rPr lang="en-US" sz="7200" dirty="0">
                <a:solidFill>
                  <a:srgbClr val="004F5F"/>
                </a:solidFill>
                <a:latin typeface="Asap SemiBold Bold"/>
              </a:rPr>
              <a:t> A*</a:t>
            </a:r>
          </a:p>
          <a:p>
            <a:pPr>
              <a:lnSpc>
                <a:spcPts val="9440"/>
              </a:lnSpc>
            </a:pPr>
            <a:endParaRPr lang="en-US" sz="7200" dirty="0">
              <a:solidFill>
                <a:srgbClr val="004F5F"/>
              </a:solidFill>
              <a:latin typeface="Asap SemiBold Bold"/>
            </a:endParaRPr>
          </a:p>
        </p:txBody>
      </p:sp>
      <p:sp>
        <p:nvSpPr>
          <p:cNvPr id="24" name="TextBox 24"/>
          <p:cNvSpPr txBox="1"/>
          <p:nvPr/>
        </p:nvSpPr>
        <p:spPr>
          <a:xfrm>
            <a:off x="1519084" y="2417274"/>
            <a:ext cx="11797905" cy="1205458"/>
          </a:xfrm>
          <a:prstGeom prst="rect">
            <a:avLst/>
          </a:prstGeom>
        </p:spPr>
        <p:txBody>
          <a:bodyPr lIns="0" tIns="0" rIns="0" bIns="0" rtlCol="0" anchor="t">
            <a:spAutoFit/>
          </a:bodyPr>
          <a:lstStyle/>
          <a:p>
            <a:pPr algn="just">
              <a:lnSpc>
                <a:spcPts val="4719"/>
              </a:lnSpc>
            </a:pPr>
            <a:r>
              <a:rPr lang="en-US" sz="3999" dirty="0">
                <a:solidFill>
                  <a:srgbClr val="004F5F"/>
                </a:solidFill>
                <a:latin typeface="Asap SemiBold Bold"/>
              </a:rPr>
              <a:t>2. </a:t>
            </a:r>
            <a:r>
              <a:rPr lang="vi-VN" sz="3999" dirty="0">
                <a:solidFill>
                  <a:srgbClr val="004F5F"/>
                </a:solidFill>
                <a:latin typeface="Asap SemiBold Bold"/>
              </a:rPr>
              <a:t>Mô phỏng thuật toán trên đồ thị</a:t>
            </a:r>
            <a:endParaRPr lang="en-US" sz="3999" dirty="0">
              <a:solidFill>
                <a:srgbClr val="004F5F"/>
              </a:solidFill>
              <a:latin typeface="Asap SemiBold Bold"/>
            </a:endParaRPr>
          </a:p>
          <a:p>
            <a:pPr algn="just">
              <a:lnSpc>
                <a:spcPts val="4719"/>
              </a:lnSpc>
              <a:spcBef>
                <a:spcPct val="0"/>
              </a:spcBef>
            </a:pPr>
            <a:endParaRPr lang="en-US" sz="3999" dirty="0">
              <a:solidFill>
                <a:srgbClr val="004F5F"/>
              </a:solidFill>
              <a:latin typeface="Asap SemiBold Bold"/>
            </a:endParaRPr>
          </a:p>
        </p:txBody>
      </p:sp>
      <p:sp>
        <p:nvSpPr>
          <p:cNvPr id="26" name="TextBox 26"/>
          <p:cNvSpPr txBox="1"/>
          <p:nvPr/>
        </p:nvSpPr>
        <p:spPr>
          <a:xfrm>
            <a:off x="1312516" y="3386681"/>
            <a:ext cx="9734737" cy="1941365"/>
          </a:xfrm>
          <a:prstGeom prst="rect">
            <a:avLst/>
          </a:prstGeom>
        </p:spPr>
        <p:txBody>
          <a:bodyPr wrap="square" lIns="0" tIns="0" rIns="0" bIns="0" rtlCol="0" anchor="t">
            <a:spAutoFit/>
          </a:bodyPr>
          <a:lstStyle/>
          <a:p>
            <a:pPr marL="0" marR="0" algn="just">
              <a:lnSpc>
                <a:spcPct val="115000"/>
              </a:lnSpc>
              <a:spcBef>
                <a:spcPts val="0"/>
              </a:spcBef>
              <a:spcAft>
                <a:spcPts val="0"/>
              </a:spcAft>
            </a:pPr>
            <a:r>
              <a:rPr lang="vi-VN" sz="2800" b="1" dirty="0">
                <a:solidFill>
                  <a:srgbClr val="980000"/>
                </a:solidFill>
                <a:effectLst/>
                <a:latin typeface="Times New Roman" panose="02020603050405020304" pitchFamily="18" charset="0"/>
                <a:ea typeface="Times New Roman" panose="02020603050405020304" pitchFamily="18" charset="0"/>
                <a:cs typeface="Times New Roman" panose="02020603050405020304" pitchFamily="18" charset="0"/>
              </a:rPr>
              <a:t>Bài toán:</a:t>
            </a:r>
            <a:r>
              <a:rPr lang="vi-VN" sz="28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dirty="0">
                <a:effectLst/>
                <a:latin typeface="Times New Roman" panose="02020603050405020304" pitchFamily="18" charset="0"/>
                <a:ea typeface="Times New Roman" panose="02020603050405020304" pitchFamily="18" charset="0"/>
                <a:cs typeface="Times New Roman" panose="02020603050405020304" pitchFamily="18" charset="0"/>
              </a:rPr>
              <a:t>Tìm đường đi ngắn nhất từ A đến K. </a:t>
            </a:r>
            <a:r>
              <a:rPr lang="vi-VN" sz="2800" b="1" i="1" dirty="0">
                <a:effectLst/>
                <a:latin typeface="Times New Roman" panose="02020603050405020304" pitchFamily="18" charset="0"/>
                <a:ea typeface="Times New Roman" panose="02020603050405020304" pitchFamily="18" charset="0"/>
                <a:cs typeface="Times New Roman" panose="02020603050405020304" pitchFamily="18" charset="0"/>
              </a:rPr>
              <a:t>Biết:</a:t>
            </a:r>
            <a:r>
              <a:rPr lang="vi-VN"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dirty="0">
                <a:effectLst/>
                <a:latin typeface="Times New Roman" panose="02020603050405020304" pitchFamily="18" charset="0"/>
                <a:ea typeface="Times New Roman" panose="02020603050405020304" pitchFamily="18" charset="0"/>
                <a:cs typeface="Times New Roman" panose="02020603050405020304" pitchFamily="18" charset="0"/>
              </a:rPr>
              <a:t>h(A) = 60 / h(B) = 53 / h(C) = 36 / h(D) = 35 / h(E) = 35 / h(F) = 19 / h(G) = 16 / h(H) = 38 / h(I) = 23 / h(J) = 0 / h(K) = 7.</a:t>
            </a:r>
            <a:endParaRPr lang="en-US" sz="2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ts val="3891"/>
              </a:lnSpc>
            </a:pPr>
            <a:endParaRPr lang="en-US" sz="2799" dirty="0">
              <a:solidFill>
                <a:srgbClr val="004F5F"/>
              </a:solidFill>
              <a:latin typeface="Asap SemiBold Bold"/>
            </a:endParaRPr>
          </a:p>
        </p:txBody>
      </p:sp>
      <p:pic>
        <p:nvPicPr>
          <p:cNvPr id="27" name="image3.png">
            <a:extLst>
              <a:ext uri="{FF2B5EF4-FFF2-40B4-BE49-F238E27FC236}">
                <a16:creationId xmlns:a16="http://schemas.microsoft.com/office/drawing/2014/main" id="{490D0AE1-4BA1-5D7E-E707-01077985EBA2}"/>
              </a:ext>
            </a:extLst>
          </p:cNvPr>
          <p:cNvPicPr/>
          <p:nvPr/>
        </p:nvPicPr>
        <p:blipFill>
          <a:blip r:embed="rId5"/>
          <a:srcRect/>
          <a:stretch>
            <a:fillRect/>
          </a:stretch>
        </p:blipFill>
        <p:spPr>
          <a:xfrm>
            <a:off x="11406851" y="3063005"/>
            <a:ext cx="4381674" cy="4225287"/>
          </a:xfrm>
          <a:prstGeom prst="rect">
            <a:avLst/>
          </a:prstGeom>
          <a:ln/>
        </p:spPr>
      </p:pic>
      <p:sp>
        <p:nvSpPr>
          <p:cNvPr id="29" name="TextBox 28">
            <a:extLst>
              <a:ext uri="{FF2B5EF4-FFF2-40B4-BE49-F238E27FC236}">
                <a16:creationId xmlns:a16="http://schemas.microsoft.com/office/drawing/2014/main" id="{E1391906-BE56-3DDF-29B4-0D72582D6D0E}"/>
              </a:ext>
            </a:extLst>
          </p:cNvPr>
          <p:cNvSpPr txBox="1"/>
          <p:nvPr/>
        </p:nvSpPr>
        <p:spPr>
          <a:xfrm>
            <a:off x="1519084" y="4856065"/>
            <a:ext cx="10588486" cy="385042"/>
          </a:xfrm>
          <a:prstGeom prst="rect">
            <a:avLst/>
          </a:prstGeom>
          <a:noFill/>
        </p:spPr>
        <p:txBody>
          <a:bodyPr wrap="square">
            <a:spAutoFit/>
          </a:bodyPr>
          <a:lstStyle/>
          <a:p>
            <a:pPr marL="0" marR="0" algn="just">
              <a:lnSpc>
                <a:spcPct val="115000"/>
              </a:lnSpc>
              <a:spcBef>
                <a:spcPts val="0"/>
              </a:spcBef>
              <a:spcAft>
                <a:spcPts val="0"/>
              </a:spcAft>
            </a:pPr>
            <a:r>
              <a:rPr lang="vi-VN" sz="1800" i="1" dirty="0">
                <a:effectLst/>
                <a:latin typeface="Times New Roman" panose="02020603050405020304" pitchFamily="18" charset="0"/>
                <a:ea typeface="Times New Roman" panose="02020603050405020304" pitchFamily="18" charset="0"/>
              </a:rPr>
              <a:t>(h(x) là hàm đánh giá Heuristic về chi phí nhỏ nhất để đi đến đích từ đỉnh x (hiện tại)).</a:t>
            </a:r>
            <a:endParaRPr lang="en-US" sz="1600" dirty="0">
              <a:effectLst/>
              <a:latin typeface="Arial" panose="020B0604020202020204" pitchFamily="34" charset="0"/>
              <a:ea typeface="Arial" panose="020B0604020202020204" pitchFamily="34" charset="0"/>
            </a:endParaRPr>
          </a:p>
        </p:txBody>
      </p:sp>
      <p:sp>
        <p:nvSpPr>
          <p:cNvPr id="31" name="TextBox 30">
            <a:extLst>
              <a:ext uri="{FF2B5EF4-FFF2-40B4-BE49-F238E27FC236}">
                <a16:creationId xmlns:a16="http://schemas.microsoft.com/office/drawing/2014/main" id="{D6E3E434-0E5C-93D0-7B77-9F40D753B567}"/>
              </a:ext>
            </a:extLst>
          </p:cNvPr>
          <p:cNvSpPr txBox="1"/>
          <p:nvPr/>
        </p:nvSpPr>
        <p:spPr>
          <a:xfrm>
            <a:off x="1208730" y="5482955"/>
            <a:ext cx="10588486" cy="2034211"/>
          </a:xfrm>
          <a:prstGeom prst="rect">
            <a:avLst/>
          </a:prstGeom>
          <a:noFill/>
        </p:spPr>
        <p:txBody>
          <a:bodyPr wrap="square">
            <a:spAutoFit/>
          </a:bodyPr>
          <a:lstStyle/>
          <a:p>
            <a:pPr marL="0" marR="0" algn="just">
              <a:lnSpc>
                <a:spcPct val="115000"/>
              </a:lnSpc>
              <a:spcBef>
                <a:spcPts val="0"/>
              </a:spcBef>
              <a:spcAft>
                <a:spcPts val="0"/>
              </a:spcAft>
            </a:pPr>
            <a:r>
              <a:rPr lang="vi-VN" sz="2800" b="1" dirty="0">
                <a:solidFill>
                  <a:srgbClr val="980000"/>
                </a:solidFill>
                <a:effectLst/>
                <a:latin typeface="Times New Roman" panose="02020603050405020304" pitchFamily="18" charset="0"/>
                <a:ea typeface="Times New Roman" panose="02020603050405020304" pitchFamily="18" charset="0"/>
              </a:rPr>
              <a:t>Giải thuật:</a:t>
            </a:r>
            <a:endParaRPr lang="en-US" sz="2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vi-VN" sz="2800" dirty="0">
                <a:effectLst/>
                <a:latin typeface="Times New Roman" panose="02020603050405020304" pitchFamily="18" charset="0"/>
                <a:ea typeface="Times New Roman" panose="02020603050405020304" pitchFamily="18" charset="0"/>
              </a:rPr>
              <a:t>- Đỉnh bắt đầu: </a:t>
            </a:r>
            <a:r>
              <a:rPr lang="vi-VN" sz="2800" b="1" dirty="0">
                <a:effectLst/>
                <a:latin typeface="Times New Roman" panose="02020603050405020304" pitchFamily="18" charset="0"/>
                <a:ea typeface="Times New Roman" panose="02020603050405020304" pitchFamily="18" charset="0"/>
              </a:rPr>
              <a:t>A</a:t>
            </a:r>
            <a:endParaRPr lang="en-US" sz="2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vi-VN" sz="2800" dirty="0">
                <a:effectLst/>
                <a:latin typeface="Times New Roman" panose="02020603050405020304" pitchFamily="18" charset="0"/>
                <a:ea typeface="Times New Roman" panose="02020603050405020304" pitchFamily="18" charset="0"/>
              </a:rPr>
              <a:t>-</a:t>
            </a:r>
            <a:r>
              <a:rPr lang="vi-VN" sz="2800" dirty="0">
                <a:effectLst/>
                <a:latin typeface="Arial" panose="020B0604020202020204" pitchFamily="34" charset="0"/>
                <a:ea typeface="Arial" panose="020B0604020202020204" pitchFamily="34" charset="0"/>
              </a:rPr>
              <a:t> </a:t>
            </a:r>
            <a:r>
              <a:rPr lang="vi-VN" sz="2800" dirty="0">
                <a:effectLst/>
                <a:latin typeface="Times New Roman" panose="02020603050405020304" pitchFamily="18" charset="0"/>
                <a:ea typeface="Times New Roman" panose="02020603050405020304" pitchFamily="18" charset="0"/>
              </a:rPr>
              <a:t>Đỉnh kết thúc: </a:t>
            </a:r>
            <a:r>
              <a:rPr lang="vi-VN" sz="2800" b="1" dirty="0">
                <a:effectLst/>
                <a:latin typeface="Times New Roman" panose="02020603050405020304" pitchFamily="18" charset="0"/>
                <a:ea typeface="Times New Roman" panose="02020603050405020304" pitchFamily="18" charset="0"/>
              </a:rPr>
              <a:t>K</a:t>
            </a:r>
            <a:endParaRPr lang="en-US" sz="2800" dirty="0">
              <a:effectLst/>
              <a:latin typeface="Arial" panose="020B0604020202020204" pitchFamily="34" charset="0"/>
              <a:ea typeface="Arial" panose="020B0604020202020204" pitchFamily="34" charset="0"/>
            </a:endParaRPr>
          </a:p>
          <a:p>
            <a:pPr marL="0" marR="0" indent="179705" algn="just">
              <a:lnSpc>
                <a:spcPct val="115000"/>
              </a:lnSpc>
              <a:spcBef>
                <a:spcPts val="0"/>
              </a:spcBef>
              <a:spcAft>
                <a:spcPts val="0"/>
              </a:spcAft>
            </a:pPr>
            <a:r>
              <a:rPr lang="vi-VN" sz="2800" dirty="0">
                <a:effectLst/>
                <a:latin typeface="Times New Roman" panose="02020603050405020304" pitchFamily="18" charset="0"/>
                <a:ea typeface="Times New Roman" panose="02020603050405020304" pitchFamily="18" charset="0"/>
              </a:rPr>
              <a:t> </a:t>
            </a:r>
            <a:endParaRPr lang="en-US" sz="2800" dirty="0">
              <a:effectLst/>
              <a:latin typeface="Arial" panose="020B0604020202020204" pitchFamily="34" charset="0"/>
              <a:ea typeface="Arial" panose="020B0604020202020204" pitchFamily="34" charset="0"/>
            </a:endParaRPr>
          </a:p>
        </p:txBody>
      </p:sp>
      <p:sp>
        <p:nvSpPr>
          <p:cNvPr id="33" name="TextBox 32">
            <a:extLst>
              <a:ext uri="{FF2B5EF4-FFF2-40B4-BE49-F238E27FC236}">
                <a16:creationId xmlns:a16="http://schemas.microsoft.com/office/drawing/2014/main" id="{4CD9B460-00A8-3D1C-1145-6E3B3FA92B43}"/>
              </a:ext>
            </a:extLst>
          </p:cNvPr>
          <p:cNvSpPr txBox="1"/>
          <p:nvPr/>
        </p:nvSpPr>
        <p:spPr>
          <a:xfrm>
            <a:off x="1158066" y="7532907"/>
            <a:ext cx="14487022" cy="1514261"/>
          </a:xfrm>
          <a:prstGeom prst="rect">
            <a:avLst/>
          </a:prstGeom>
          <a:noFill/>
        </p:spPr>
        <p:txBody>
          <a:bodyPr wrap="square">
            <a:spAutoFit/>
          </a:bodyPr>
          <a:lstStyle/>
          <a:p>
            <a:pPr marL="0" marR="0" indent="179705" algn="just">
              <a:lnSpc>
                <a:spcPct val="115000"/>
              </a:lnSpc>
              <a:spcBef>
                <a:spcPts val="0"/>
              </a:spcBef>
              <a:spcAft>
                <a:spcPts val="0"/>
              </a:spcAft>
            </a:pPr>
            <a:r>
              <a:rPr lang="vi-VN" sz="2800" dirty="0">
                <a:effectLst/>
                <a:latin typeface="Times New Roman" panose="02020603050405020304" pitchFamily="18" charset="0"/>
                <a:ea typeface="Times New Roman" panose="02020603050405020304" pitchFamily="18" charset="0"/>
              </a:rPr>
              <a:t>*Ước lượng chi phí từ đỉnh đầu cho đến đỉnh kết thúc khi qua đỉnh hiện tại, trong đó g là chi phí từ đỉnh đầu đến đỉnh hiện tại. </a:t>
            </a:r>
            <a:endParaRPr lang="en-US" sz="2800" dirty="0">
              <a:effectLst/>
              <a:latin typeface="Arial" panose="020B0604020202020204" pitchFamily="34" charset="0"/>
              <a:ea typeface="Arial" panose="020B0604020202020204" pitchFamily="34" charset="0"/>
            </a:endParaRPr>
          </a:p>
          <a:p>
            <a:pPr algn="ctr"/>
            <a:r>
              <a:rPr lang="vi-VN" sz="2800" b="1" dirty="0">
                <a:solidFill>
                  <a:srgbClr val="000000"/>
                </a:solidFill>
                <a:effectLst/>
                <a:latin typeface="Times New Roman" panose="02020603050405020304" pitchFamily="18" charset="0"/>
                <a:ea typeface="Times New Roman" panose="02020603050405020304" pitchFamily="18" charset="0"/>
              </a:rPr>
              <a:t>f(x) = g(x) + h(x)</a:t>
            </a:r>
            <a:r>
              <a:rPr lang="vi-VN" sz="2800" dirty="0">
                <a:solidFill>
                  <a:srgbClr val="000000"/>
                </a:solidFill>
                <a:effectLst/>
                <a:latin typeface="Times New Roman" panose="02020603050405020304" pitchFamily="18" charset="0"/>
                <a:ea typeface="Times New Roman" panose="02020603050405020304" pitchFamily="18" charset="0"/>
              </a:rPr>
              <a:t> </a:t>
            </a:r>
            <a:endParaRPr 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txBody>
            <a:bodyPr/>
            <a:lstStyle/>
            <a:p>
              <a:endParaRPr lang="en-US"/>
            </a:p>
          </p:txBody>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pic>
        <p:nvPicPr>
          <p:cNvPr id="9" name="Picture 9"/>
          <p:cNvPicPr>
            <a:picLocks noChangeAspect="1"/>
          </p:cNvPicPr>
          <p:nvPr/>
        </p:nvPicPr>
        <p:blipFill>
          <a:blip r:embed="rId3"/>
          <a:srcRect l="3876" r="3876"/>
          <a:stretch>
            <a:fillRect/>
          </a:stretch>
        </p:blipFill>
        <p:spPr>
          <a:xfrm>
            <a:off x="11802875" y="-341667"/>
            <a:ext cx="6994113" cy="8921242"/>
          </a:xfrm>
          <a:prstGeom prst="rect">
            <a:avLst/>
          </a:prstGeom>
        </p:spPr>
      </p:pic>
      <p:grpSp>
        <p:nvGrpSpPr>
          <p:cNvPr id="10" name="Group 10"/>
          <p:cNvGrpSpPr/>
          <p:nvPr/>
        </p:nvGrpSpPr>
        <p:grpSpPr>
          <a:xfrm>
            <a:off x="1044782" y="817824"/>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txBody>
            <a:bodyPr/>
            <a:lstStyle/>
            <a:p>
              <a:endParaRPr lang="en-US"/>
            </a:p>
          </p:txBody>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txBody>
          <a:bodyPr/>
          <a:lstStyle/>
          <a:p>
            <a:endParaRPr lang="en-US"/>
          </a:p>
        </p:txBody>
      </p:sp>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9203" y="9089998"/>
            <a:ext cx="1171159" cy="1171159"/>
          </a:xfrm>
          <a:prstGeom prst="rect">
            <a:avLst/>
          </a:prstGeom>
        </p:spPr>
      </p:pic>
      <p:grpSp>
        <p:nvGrpSpPr>
          <p:cNvPr id="18" name="Group 18"/>
          <p:cNvGrpSpPr/>
          <p:nvPr/>
        </p:nvGrpSpPr>
        <p:grpSpPr>
          <a:xfrm>
            <a:off x="-1476712" y="7267609"/>
            <a:ext cx="2505412" cy="1240649"/>
            <a:chOff x="0" y="0"/>
            <a:chExt cx="913981" cy="452592"/>
          </a:xfrm>
        </p:grpSpPr>
        <p:sp>
          <p:nvSpPr>
            <p:cNvPr id="19" name="Freeform 19"/>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20" name="AutoShape 20"/>
          <p:cNvSpPr/>
          <p:nvPr/>
        </p:nvSpPr>
        <p:spPr>
          <a:xfrm rot="-5400000">
            <a:off x="-4618944" y="6244779"/>
            <a:ext cx="11304813" cy="0"/>
          </a:xfrm>
          <a:prstGeom prst="line">
            <a:avLst/>
          </a:prstGeom>
          <a:ln w="9525" cap="flat">
            <a:solidFill>
              <a:srgbClr val="004F5F"/>
            </a:solidFill>
            <a:prstDash val="solid"/>
            <a:headEnd type="none" w="sm" len="sm"/>
            <a:tailEnd type="none" w="sm" len="sm"/>
          </a:ln>
        </p:spPr>
        <p:txBody>
          <a:bodyPr/>
          <a:lstStyle/>
          <a:p>
            <a:endParaRPr lang="en-US"/>
          </a:p>
        </p:txBody>
      </p:sp>
      <p:sp>
        <p:nvSpPr>
          <p:cNvPr id="21" name="AutoShape 21"/>
          <p:cNvSpPr/>
          <p:nvPr/>
        </p:nvSpPr>
        <p:spPr>
          <a:xfrm>
            <a:off x="1028700" y="597135"/>
            <a:ext cx="14967156" cy="0"/>
          </a:xfrm>
          <a:prstGeom prst="line">
            <a:avLst/>
          </a:prstGeom>
          <a:ln w="9525" cap="flat">
            <a:solidFill>
              <a:srgbClr val="004F5F"/>
            </a:solidFill>
            <a:prstDash val="solid"/>
            <a:headEnd type="none" w="sm" len="sm"/>
            <a:tailEnd type="none" w="sm" len="sm"/>
          </a:ln>
        </p:spPr>
        <p:txBody>
          <a:bodyPr/>
          <a:lstStyle/>
          <a:p>
            <a:endParaRPr lang="en-US"/>
          </a:p>
        </p:txBody>
      </p:sp>
      <p:sp>
        <p:nvSpPr>
          <p:cNvPr id="23" name="TextBox 23"/>
          <p:cNvSpPr txBox="1"/>
          <p:nvPr/>
        </p:nvSpPr>
        <p:spPr>
          <a:xfrm>
            <a:off x="1213838" y="981420"/>
            <a:ext cx="14951183" cy="2314544"/>
          </a:xfrm>
          <a:prstGeom prst="rect">
            <a:avLst/>
          </a:prstGeom>
        </p:spPr>
        <p:txBody>
          <a:bodyPr lIns="0" tIns="0" rIns="0" bIns="0" rtlCol="0" anchor="t">
            <a:spAutoFit/>
          </a:bodyPr>
          <a:lstStyle/>
          <a:p>
            <a:pPr>
              <a:lnSpc>
                <a:spcPts val="9440"/>
              </a:lnSpc>
            </a:pPr>
            <a:r>
              <a:rPr lang="vi-VN" sz="7200" dirty="0">
                <a:solidFill>
                  <a:srgbClr val="004F5F"/>
                </a:solidFill>
                <a:latin typeface="Asap SemiBold Bold"/>
              </a:rPr>
              <a:t>IV</a:t>
            </a:r>
            <a:r>
              <a:rPr lang="en-US" sz="7200" dirty="0">
                <a:solidFill>
                  <a:srgbClr val="004F5F"/>
                </a:solidFill>
                <a:latin typeface="Asap SemiBold Bold"/>
              </a:rPr>
              <a:t>.</a:t>
            </a:r>
            <a:r>
              <a:rPr lang="en-US" sz="7200" dirty="0">
                <a:solidFill>
                  <a:srgbClr val="004F5F"/>
                </a:solidFill>
                <a:latin typeface="Asap SemiBold"/>
              </a:rPr>
              <a:t> </a:t>
            </a:r>
            <a:r>
              <a:rPr lang="en-US" sz="7200" dirty="0" err="1">
                <a:solidFill>
                  <a:srgbClr val="004F5F"/>
                </a:solidFill>
                <a:latin typeface="Asap SemiBold Bold"/>
              </a:rPr>
              <a:t>Mô</a:t>
            </a:r>
            <a:r>
              <a:rPr lang="en-US" sz="7200" dirty="0">
                <a:solidFill>
                  <a:srgbClr val="004F5F"/>
                </a:solidFill>
                <a:latin typeface="Asap SemiBold Bold"/>
              </a:rPr>
              <a:t> </a:t>
            </a:r>
            <a:r>
              <a:rPr lang="en-US" sz="7200" dirty="0" err="1">
                <a:solidFill>
                  <a:srgbClr val="004F5F"/>
                </a:solidFill>
                <a:latin typeface="Asap SemiBold Bold"/>
              </a:rPr>
              <a:t>tả</a:t>
            </a:r>
            <a:r>
              <a:rPr lang="en-US" sz="7200" dirty="0">
                <a:solidFill>
                  <a:srgbClr val="004F5F"/>
                </a:solidFill>
                <a:latin typeface="Asap SemiBold Bold"/>
              </a:rPr>
              <a:t> </a:t>
            </a:r>
            <a:r>
              <a:rPr lang="en-US" sz="7200" dirty="0" err="1">
                <a:solidFill>
                  <a:srgbClr val="004F5F"/>
                </a:solidFill>
                <a:latin typeface="Asap SemiBold Bold"/>
              </a:rPr>
              <a:t>và</a:t>
            </a:r>
            <a:r>
              <a:rPr lang="en-US" sz="7200" dirty="0">
                <a:solidFill>
                  <a:srgbClr val="004F5F"/>
                </a:solidFill>
                <a:latin typeface="Asap SemiBold Bold"/>
              </a:rPr>
              <a:t> </a:t>
            </a:r>
            <a:r>
              <a:rPr lang="en-US" sz="7200" dirty="0" err="1">
                <a:solidFill>
                  <a:srgbClr val="004F5F"/>
                </a:solidFill>
                <a:latin typeface="Asap SemiBold Bold"/>
              </a:rPr>
              <a:t>triển</a:t>
            </a:r>
            <a:r>
              <a:rPr lang="en-US" sz="7200" dirty="0">
                <a:solidFill>
                  <a:srgbClr val="004F5F"/>
                </a:solidFill>
                <a:latin typeface="Asap SemiBold Bold"/>
              </a:rPr>
              <a:t> </a:t>
            </a:r>
            <a:r>
              <a:rPr lang="en-US" sz="7200" dirty="0" err="1">
                <a:solidFill>
                  <a:srgbClr val="004F5F"/>
                </a:solidFill>
                <a:latin typeface="Asap SemiBold Bold"/>
              </a:rPr>
              <a:t>khai</a:t>
            </a:r>
            <a:r>
              <a:rPr lang="en-US" sz="7200" dirty="0">
                <a:solidFill>
                  <a:srgbClr val="004F5F"/>
                </a:solidFill>
                <a:latin typeface="Asap SemiBold Bold"/>
              </a:rPr>
              <a:t> </a:t>
            </a:r>
            <a:r>
              <a:rPr lang="en-US" sz="7200" dirty="0" err="1">
                <a:solidFill>
                  <a:srgbClr val="004F5F"/>
                </a:solidFill>
                <a:latin typeface="Asap SemiBold Bold"/>
              </a:rPr>
              <a:t>thuật</a:t>
            </a:r>
            <a:r>
              <a:rPr lang="en-US" sz="7200" dirty="0">
                <a:solidFill>
                  <a:srgbClr val="004F5F"/>
                </a:solidFill>
                <a:latin typeface="Asap SemiBold Bold"/>
              </a:rPr>
              <a:t> </a:t>
            </a:r>
            <a:r>
              <a:rPr lang="en-US" sz="7200" dirty="0" err="1">
                <a:solidFill>
                  <a:srgbClr val="004F5F"/>
                </a:solidFill>
                <a:latin typeface="Asap SemiBold Bold"/>
              </a:rPr>
              <a:t>toán</a:t>
            </a:r>
            <a:r>
              <a:rPr lang="en-US" sz="7200" dirty="0">
                <a:solidFill>
                  <a:srgbClr val="004F5F"/>
                </a:solidFill>
                <a:latin typeface="Asap SemiBold Bold"/>
              </a:rPr>
              <a:t> A*</a:t>
            </a:r>
          </a:p>
          <a:p>
            <a:pPr>
              <a:lnSpc>
                <a:spcPts val="9440"/>
              </a:lnSpc>
            </a:pPr>
            <a:endParaRPr lang="en-US" sz="7200" dirty="0">
              <a:solidFill>
                <a:srgbClr val="004F5F"/>
              </a:solidFill>
              <a:latin typeface="Asap SemiBold Bold"/>
            </a:endParaRPr>
          </a:p>
        </p:txBody>
      </p:sp>
      <p:sp>
        <p:nvSpPr>
          <p:cNvPr id="24" name="TextBox 24"/>
          <p:cNvSpPr txBox="1"/>
          <p:nvPr/>
        </p:nvSpPr>
        <p:spPr>
          <a:xfrm>
            <a:off x="1519084" y="2417274"/>
            <a:ext cx="11797905" cy="1205458"/>
          </a:xfrm>
          <a:prstGeom prst="rect">
            <a:avLst/>
          </a:prstGeom>
        </p:spPr>
        <p:txBody>
          <a:bodyPr lIns="0" tIns="0" rIns="0" bIns="0" rtlCol="0" anchor="t">
            <a:spAutoFit/>
          </a:bodyPr>
          <a:lstStyle/>
          <a:p>
            <a:pPr algn="just">
              <a:lnSpc>
                <a:spcPts val="4719"/>
              </a:lnSpc>
            </a:pPr>
            <a:r>
              <a:rPr lang="en-US" sz="3999" dirty="0">
                <a:solidFill>
                  <a:srgbClr val="004F5F"/>
                </a:solidFill>
                <a:latin typeface="Asap SemiBold Bold"/>
              </a:rPr>
              <a:t>2. </a:t>
            </a:r>
            <a:r>
              <a:rPr lang="vi-VN" sz="3999" dirty="0">
                <a:solidFill>
                  <a:srgbClr val="004F5F"/>
                </a:solidFill>
                <a:latin typeface="Asap SemiBold Bold"/>
              </a:rPr>
              <a:t>Mô phỏng thuật toán trên đồ thị</a:t>
            </a:r>
            <a:endParaRPr lang="en-US" sz="3999" dirty="0">
              <a:solidFill>
                <a:srgbClr val="004F5F"/>
              </a:solidFill>
              <a:latin typeface="Asap SemiBold Bold"/>
            </a:endParaRPr>
          </a:p>
          <a:p>
            <a:pPr algn="just">
              <a:lnSpc>
                <a:spcPts val="4719"/>
              </a:lnSpc>
              <a:spcBef>
                <a:spcPct val="0"/>
              </a:spcBef>
            </a:pPr>
            <a:endParaRPr lang="en-US" sz="3999" dirty="0">
              <a:solidFill>
                <a:srgbClr val="004F5F"/>
              </a:solidFill>
              <a:latin typeface="Asap SemiBold Bold"/>
            </a:endParaRPr>
          </a:p>
        </p:txBody>
      </p:sp>
      <p:pic>
        <p:nvPicPr>
          <p:cNvPr id="27" name="image3.png">
            <a:extLst>
              <a:ext uri="{FF2B5EF4-FFF2-40B4-BE49-F238E27FC236}">
                <a16:creationId xmlns:a16="http://schemas.microsoft.com/office/drawing/2014/main" id="{490D0AE1-4BA1-5D7E-E707-01077985EBA2}"/>
              </a:ext>
            </a:extLst>
          </p:cNvPr>
          <p:cNvPicPr/>
          <p:nvPr/>
        </p:nvPicPr>
        <p:blipFill>
          <a:blip r:embed="rId6"/>
          <a:srcRect/>
          <a:stretch>
            <a:fillRect/>
          </a:stretch>
        </p:blipFill>
        <p:spPr>
          <a:xfrm>
            <a:off x="11406851" y="3063005"/>
            <a:ext cx="4381674" cy="4225287"/>
          </a:xfrm>
          <a:prstGeom prst="rect">
            <a:avLst/>
          </a:prstGeom>
          <a:ln/>
        </p:spPr>
      </p:pic>
      <p:pic>
        <p:nvPicPr>
          <p:cNvPr id="22" name="image2.png">
            <a:extLst>
              <a:ext uri="{FF2B5EF4-FFF2-40B4-BE49-F238E27FC236}">
                <a16:creationId xmlns:a16="http://schemas.microsoft.com/office/drawing/2014/main" id="{00A253C5-2FB8-D81A-5277-29B0E6398BC6}"/>
              </a:ext>
            </a:extLst>
          </p:cNvPr>
          <p:cNvPicPr/>
          <p:nvPr/>
        </p:nvPicPr>
        <p:blipFill>
          <a:blip r:embed="rId7"/>
          <a:srcRect/>
          <a:stretch>
            <a:fillRect/>
          </a:stretch>
        </p:blipFill>
        <p:spPr>
          <a:xfrm>
            <a:off x="1590915" y="3302985"/>
            <a:ext cx="9676926" cy="5129833"/>
          </a:xfrm>
          <a:prstGeom prst="rect">
            <a:avLst/>
          </a:prstGeom>
          <a:ln/>
        </p:spPr>
      </p:pic>
    </p:spTree>
    <p:extLst>
      <p:ext uri="{BB962C8B-B14F-4D97-AF65-F5344CB8AC3E}">
        <p14:creationId xmlns:p14="http://schemas.microsoft.com/office/powerpoint/2010/main" val="312167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txBody>
            <a:bodyPr/>
            <a:lstStyle/>
            <a:p>
              <a:endParaRPr lang="en-US"/>
            </a:p>
          </p:txBody>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pic>
        <p:nvPicPr>
          <p:cNvPr id="9" name="Picture 9"/>
          <p:cNvPicPr>
            <a:picLocks noChangeAspect="1"/>
          </p:cNvPicPr>
          <p:nvPr/>
        </p:nvPicPr>
        <p:blipFill>
          <a:blip r:embed="rId3"/>
          <a:srcRect l="3876" r="3876"/>
          <a:stretch>
            <a:fillRect/>
          </a:stretch>
        </p:blipFill>
        <p:spPr>
          <a:xfrm>
            <a:off x="11802875" y="-341667"/>
            <a:ext cx="6994113" cy="8921242"/>
          </a:xfrm>
          <a:prstGeom prst="rect">
            <a:avLst/>
          </a:prstGeom>
        </p:spPr>
      </p:pic>
      <p:grpSp>
        <p:nvGrpSpPr>
          <p:cNvPr id="10" name="Group 10"/>
          <p:cNvGrpSpPr/>
          <p:nvPr/>
        </p:nvGrpSpPr>
        <p:grpSpPr>
          <a:xfrm>
            <a:off x="1044782" y="817824"/>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txBody>
            <a:bodyPr/>
            <a:lstStyle/>
            <a:p>
              <a:endParaRPr lang="en-US"/>
            </a:p>
          </p:txBody>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txBody>
          <a:bodyPr/>
          <a:lstStyle/>
          <a:p>
            <a:endParaRPr lang="en-US"/>
          </a:p>
        </p:txBody>
      </p:sp>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9203" y="9089998"/>
            <a:ext cx="1171159" cy="1171159"/>
          </a:xfrm>
          <a:prstGeom prst="rect">
            <a:avLst/>
          </a:prstGeom>
        </p:spPr>
      </p:pic>
      <p:grpSp>
        <p:nvGrpSpPr>
          <p:cNvPr id="18" name="Group 18"/>
          <p:cNvGrpSpPr/>
          <p:nvPr/>
        </p:nvGrpSpPr>
        <p:grpSpPr>
          <a:xfrm>
            <a:off x="-1476712" y="7267609"/>
            <a:ext cx="2505412" cy="1240649"/>
            <a:chOff x="0" y="0"/>
            <a:chExt cx="913981" cy="452592"/>
          </a:xfrm>
        </p:grpSpPr>
        <p:sp>
          <p:nvSpPr>
            <p:cNvPr id="19" name="Freeform 19"/>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20" name="AutoShape 20"/>
          <p:cNvSpPr/>
          <p:nvPr/>
        </p:nvSpPr>
        <p:spPr>
          <a:xfrm rot="-5400000">
            <a:off x="-4618944" y="6244779"/>
            <a:ext cx="11304813" cy="0"/>
          </a:xfrm>
          <a:prstGeom prst="line">
            <a:avLst/>
          </a:prstGeom>
          <a:ln w="9525" cap="flat">
            <a:solidFill>
              <a:srgbClr val="004F5F"/>
            </a:solidFill>
            <a:prstDash val="solid"/>
            <a:headEnd type="none" w="sm" len="sm"/>
            <a:tailEnd type="none" w="sm" len="sm"/>
          </a:ln>
        </p:spPr>
        <p:txBody>
          <a:bodyPr/>
          <a:lstStyle/>
          <a:p>
            <a:endParaRPr lang="en-US"/>
          </a:p>
        </p:txBody>
      </p:sp>
      <p:sp>
        <p:nvSpPr>
          <p:cNvPr id="21" name="AutoShape 21"/>
          <p:cNvSpPr/>
          <p:nvPr/>
        </p:nvSpPr>
        <p:spPr>
          <a:xfrm>
            <a:off x="1028700" y="597135"/>
            <a:ext cx="14967156" cy="0"/>
          </a:xfrm>
          <a:prstGeom prst="line">
            <a:avLst/>
          </a:prstGeom>
          <a:ln w="9525" cap="flat">
            <a:solidFill>
              <a:srgbClr val="004F5F"/>
            </a:solidFill>
            <a:prstDash val="solid"/>
            <a:headEnd type="none" w="sm" len="sm"/>
            <a:tailEnd type="none" w="sm" len="sm"/>
          </a:ln>
        </p:spPr>
        <p:txBody>
          <a:bodyPr/>
          <a:lstStyle/>
          <a:p>
            <a:endParaRPr lang="en-US"/>
          </a:p>
        </p:txBody>
      </p:sp>
      <p:sp>
        <p:nvSpPr>
          <p:cNvPr id="23" name="TextBox 23"/>
          <p:cNvSpPr txBox="1"/>
          <p:nvPr/>
        </p:nvSpPr>
        <p:spPr>
          <a:xfrm>
            <a:off x="1213838" y="981420"/>
            <a:ext cx="14951183" cy="2314544"/>
          </a:xfrm>
          <a:prstGeom prst="rect">
            <a:avLst/>
          </a:prstGeom>
        </p:spPr>
        <p:txBody>
          <a:bodyPr lIns="0" tIns="0" rIns="0" bIns="0" rtlCol="0" anchor="t">
            <a:spAutoFit/>
          </a:bodyPr>
          <a:lstStyle/>
          <a:p>
            <a:pPr>
              <a:lnSpc>
                <a:spcPts val="9440"/>
              </a:lnSpc>
            </a:pPr>
            <a:r>
              <a:rPr lang="vi-VN" sz="7200" dirty="0">
                <a:solidFill>
                  <a:srgbClr val="004F5F"/>
                </a:solidFill>
                <a:latin typeface="Asap SemiBold Bold"/>
              </a:rPr>
              <a:t>IV</a:t>
            </a:r>
            <a:r>
              <a:rPr lang="en-US" sz="7200" dirty="0">
                <a:solidFill>
                  <a:srgbClr val="004F5F"/>
                </a:solidFill>
                <a:latin typeface="Asap SemiBold Bold"/>
              </a:rPr>
              <a:t>.</a:t>
            </a:r>
            <a:r>
              <a:rPr lang="en-US" sz="7200" dirty="0">
                <a:solidFill>
                  <a:srgbClr val="004F5F"/>
                </a:solidFill>
                <a:latin typeface="Asap SemiBold"/>
              </a:rPr>
              <a:t> </a:t>
            </a:r>
            <a:r>
              <a:rPr lang="en-US" sz="7200" dirty="0" err="1">
                <a:solidFill>
                  <a:srgbClr val="004F5F"/>
                </a:solidFill>
                <a:latin typeface="Asap SemiBold Bold"/>
              </a:rPr>
              <a:t>Mô</a:t>
            </a:r>
            <a:r>
              <a:rPr lang="en-US" sz="7200" dirty="0">
                <a:solidFill>
                  <a:srgbClr val="004F5F"/>
                </a:solidFill>
                <a:latin typeface="Asap SemiBold Bold"/>
              </a:rPr>
              <a:t> </a:t>
            </a:r>
            <a:r>
              <a:rPr lang="en-US" sz="7200" dirty="0" err="1">
                <a:solidFill>
                  <a:srgbClr val="004F5F"/>
                </a:solidFill>
                <a:latin typeface="Asap SemiBold Bold"/>
              </a:rPr>
              <a:t>tả</a:t>
            </a:r>
            <a:r>
              <a:rPr lang="en-US" sz="7200" dirty="0">
                <a:solidFill>
                  <a:srgbClr val="004F5F"/>
                </a:solidFill>
                <a:latin typeface="Asap SemiBold Bold"/>
              </a:rPr>
              <a:t> </a:t>
            </a:r>
            <a:r>
              <a:rPr lang="en-US" sz="7200" dirty="0" err="1">
                <a:solidFill>
                  <a:srgbClr val="004F5F"/>
                </a:solidFill>
                <a:latin typeface="Asap SemiBold Bold"/>
              </a:rPr>
              <a:t>và</a:t>
            </a:r>
            <a:r>
              <a:rPr lang="en-US" sz="7200" dirty="0">
                <a:solidFill>
                  <a:srgbClr val="004F5F"/>
                </a:solidFill>
                <a:latin typeface="Asap SemiBold Bold"/>
              </a:rPr>
              <a:t> </a:t>
            </a:r>
            <a:r>
              <a:rPr lang="en-US" sz="7200" dirty="0" err="1">
                <a:solidFill>
                  <a:srgbClr val="004F5F"/>
                </a:solidFill>
                <a:latin typeface="Asap SemiBold Bold"/>
              </a:rPr>
              <a:t>triển</a:t>
            </a:r>
            <a:r>
              <a:rPr lang="en-US" sz="7200" dirty="0">
                <a:solidFill>
                  <a:srgbClr val="004F5F"/>
                </a:solidFill>
                <a:latin typeface="Asap SemiBold Bold"/>
              </a:rPr>
              <a:t> </a:t>
            </a:r>
            <a:r>
              <a:rPr lang="en-US" sz="7200" dirty="0" err="1">
                <a:solidFill>
                  <a:srgbClr val="004F5F"/>
                </a:solidFill>
                <a:latin typeface="Asap SemiBold Bold"/>
              </a:rPr>
              <a:t>khai</a:t>
            </a:r>
            <a:r>
              <a:rPr lang="en-US" sz="7200" dirty="0">
                <a:solidFill>
                  <a:srgbClr val="004F5F"/>
                </a:solidFill>
                <a:latin typeface="Asap SemiBold Bold"/>
              </a:rPr>
              <a:t> </a:t>
            </a:r>
            <a:r>
              <a:rPr lang="en-US" sz="7200" dirty="0" err="1">
                <a:solidFill>
                  <a:srgbClr val="004F5F"/>
                </a:solidFill>
                <a:latin typeface="Asap SemiBold Bold"/>
              </a:rPr>
              <a:t>thuật</a:t>
            </a:r>
            <a:r>
              <a:rPr lang="en-US" sz="7200" dirty="0">
                <a:solidFill>
                  <a:srgbClr val="004F5F"/>
                </a:solidFill>
                <a:latin typeface="Asap SemiBold Bold"/>
              </a:rPr>
              <a:t> </a:t>
            </a:r>
            <a:r>
              <a:rPr lang="en-US" sz="7200" dirty="0" err="1">
                <a:solidFill>
                  <a:srgbClr val="004F5F"/>
                </a:solidFill>
                <a:latin typeface="Asap SemiBold Bold"/>
              </a:rPr>
              <a:t>toán</a:t>
            </a:r>
            <a:r>
              <a:rPr lang="en-US" sz="7200" dirty="0">
                <a:solidFill>
                  <a:srgbClr val="004F5F"/>
                </a:solidFill>
                <a:latin typeface="Asap SemiBold Bold"/>
              </a:rPr>
              <a:t> A*</a:t>
            </a:r>
          </a:p>
          <a:p>
            <a:pPr>
              <a:lnSpc>
                <a:spcPts val="9440"/>
              </a:lnSpc>
            </a:pPr>
            <a:endParaRPr lang="en-US" sz="7200" dirty="0">
              <a:solidFill>
                <a:srgbClr val="004F5F"/>
              </a:solidFill>
              <a:latin typeface="Asap SemiBold Bold"/>
            </a:endParaRPr>
          </a:p>
        </p:txBody>
      </p:sp>
      <p:sp>
        <p:nvSpPr>
          <p:cNvPr id="24" name="TextBox 24"/>
          <p:cNvSpPr txBox="1"/>
          <p:nvPr/>
        </p:nvSpPr>
        <p:spPr>
          <a:xfrm>
            <a:off x="1552037" y="2366292"/>
            <a:ext cx="11797905" cy="1205458"/>
          </a:xfrm>
          <a:prstGeom prst="rect">
            <a:avLst/>
          </a:prstGeom>
        </p:spPr>
        <p:txBody>
          <a:bodyPr lIns="0" tIns="0" rIns="0" bIns="0" rtlCol="0" anchor="t">
            <a:spAutoFit/>
          </a:bodyPr>
          <a:lstStyle/>
          <a:p>
            <a:pPr algn="just">
              <a:lnSpc>
                <a:spcPts val="4719"/>
              </a:lnSpc>
            </a:pPr>
            <a:r>
              <a:rPr lang="vi-VN" sz="3999" dirty="0">
                <a:solidFill>
                  <a:srgbClr val="004F5F"/>
                </a:solidFill>
                <a:latin typeface="Asap SemiBold Bold"/>
              </a:rPr>
              <a:t>3</a:t>
            </a:r>
            <a:r>
              <a:rPr lang="en-US" sz="3999" dirty="0">
                <a:solidFill>
                  <a:srgbClr val="004F5F"/>
                </a:solidFill>
                <a:latin typeface="Asap SemiBold Bold"/>
              </a:rPr>
              <a:t>. </a:t>
            </a:r>
            <a:r>
              <a:rPr lang="en-US" sz="3999" dirty="0" err="1">
                <a:solidFill>
                  <a:srgbClr val="004F5F"/>
                </a:solidFill>
                <a:latin typeface="Asap SemiBold Bold"/>
              </a:rPr>
              <a:t>Triển</a:t>
            </a:r>
            <a:r>
              <a:rPr lang="en-US" sz="3999" dirty="0">
                <a:solidFill>
                  <a:srgbClr val="004F5F"/>
                </a:solidFill>
                <a:latin typeface="Asap SemiBold Bold"/>
              </a:rPr>
              <a:t> </a:t>
            </a:r>
            <a:r>
              <a:rPr lang="en-US" sz="3999" dirty="0" err="1">
                <a:solidFill>
                  <a:srgbClr val="004F5F"/>
                </a:solidFill>
                <a:latin typeface="Asap SemiBold Bold"/>
              </a:rPr>
              <a:t>khai</a:t>
            </a:r>
            <a:r>
              <a:rPr lang="en-US" sz="3999" dirty="0">
                <a:solidFill>
                  <a:srgbClr val="004F5F"/>
                </a:solidFill>
                <a:latin typeface="Asap SemiBold Bold"/>
              </a:rPr>
              <a:t> </a:t>
            </a:r>
            <a:r>
              <a:rPr lang="en-US" sz="3999" dirty="0" err="1">
                <a:solidFill>
                  <a:srgbClr val="004F5F"/>
                </a:solidFill>
                <a:latin typeface="Asap SemiBold Bold"/>
              </a:rPr>
              <a:t>thuật</a:t>
            </a:r>
            <a:r>
              <a:rPr lang="en-US" sz="3999" dirty="0">
                <a:solidFill>
                  <a:srgbClr val="004F5F"/>
                </a:solidFill>
                <a:latin typeface="Asap SemiBold Bold"/>
              </a:rPr>
              <a:t> </a:t>
            </a:r>
            <a:r>
              <a:rPr lang="en-US" sz="3999" dirty="0" err="1">
                <a:solidFill>
                  <a:srgbClr val="004F5F"/>
                </a:solidFill>
                <a:latin typeface="Asap SemiBold Bold"/>
              </a:rPr>
              <a:t>toán</a:t>
            </a:r>
            <a:r>
              <a:rPr lang="en-US" sz="3999" dirty="0">
                <a:solidFill>
                  <a:srgbClr val="004F5F"/>
                </a:solidFill>
                <a:latin typeface="Asap SemiBold Bold"/>
              </a:rPr>
              <a:t> A* </a:t>
            </a:r>
            <a:r>
              <a:rPr lang="en-US" sz="3999" dirty="0" err="1">
                <a:solidFill>
                  <a:srgbClr val="004F5F"/>
                </a:solidFill>
                <a:latin typeface="Asap SemiBold Bold"/>
              </a:rPr>
              <a:t>trong</a:t>
            </a:r>
            <a:r>
              <a:rPr lang="en-US" sz="3999" dirty="0">
                <a:solidFill>
                  <a:srgbClr val="004F5F"/>
                </a:solidFill>
                <a:latin typeface="Asap SemiBold Bold"/>
              </a:rPr>
              <a:t> </a:t>
            </a:r>
            <a:r>
              <a:rPr lang="en-US" sz="3999" dirty="0" err="1">
                <a:solidFill>
                  <a:srgbClr val="004F5F"/>
                </a:solidFill>
                <a:latin typeface="Asap SemiBold Bold"/>
              </a:rPr>
              <a:t>lập</a:t>
            </a:r>
            <a:r>
              <a:rPr lang="en-US" sz="3999" dirty="0">
                <a:solidFill>
                  <a:srgbClr val="004F5F"/>
                </a:solidFill>
                <a:latin typeface="Asap SemiBold Bold"/>
              </a:rPr>
              <a:t> </a:t>
            </a:r>
            <a:r>
              <a:rPr lang="en-US" sz="3999" dirty="0" err="1">
                <a:solidFill>
                  <a:srgbClr val="004F5F"/>
                </a:solidFill>
                <a:latin typeface="Asap SemiBold Bold"/>
              </a:rPr>
              <a:t>trình</a:t>
            </a:r>
            <a:r>
              <a:rPr lang="en-US" sz="3999" dirty="0">
                <a:solidFill>
                  <a:srgbClr val="004F5F"/>
                </a:solidFill>
                <a:latin typeface="Asap SemiBold Bold"/>
              </a:rPr>
              <a:t> </a:t>
            </a:r>
            <a:r>
              <a:rPr lang="vi-VN" sz="3999" dirty="0">
                <a:solidFill>
                  <a:srgbClr val="004F5F"/>
                </a:solidFill>
                <a:latin typeface="Asap SemiBold Bold"/>
              </a:rPr>
              <a:t>java</a:t>
            </a:r>
            <a:endParaRPr lang="en-US" sz="3999" dirty="0">
              <a:solidFill>
                <a:srgbClr val="004F5F"/>
              </a:solidFill>
              <a:latin typeface="Asap SemiBold Bold"/>
            </a:endParaRPr>
          </a:p>
          <a:p>
            <a:pPr algn="just">
              <a:lnSpc>
                <a:spcPts val="4719"/>
              </a:lnSpc>
              <a:spcBef>
                <a:spcPct val="0"/>
              </a:spcBef>
            </a:pPr>
            <a:endParaRPr lang="en-US" sz="3999" dirty="0">
              <a:solidFill>
                <a:srgbClr val="004F5F"/>
              </a:solidFill>
              <a:latin typeface="Asap SemiBold Bold"/>
            </a:endParaRPr>
          </a:p>
        </p:txBody>
      </p:sp>
      <p:sp>
        <p:nvSpPr>
          <p:cNvPr id="26" name="TextBox 26"/>
          <p:cNvSpPr txBox="1"/>
          <p:nvPr/>
        </p:nvSpPr>
        <p:spPr>
          <a:xfrm>
            <a:off x="1552036" y="3467434"/>
            <a:ext cx="13916563" cy="3604833"/>
          </a:xfrm>
          <a:prstGeom prst="rect">
            <a:avLst/>
          </a:prstGeom>
        </p:spPr>
        <p:txBody>
          <a:bodyPr wrap="square" lIns="0" tIns="0" rIns="0" bIns="0" rtlCol="0" anchor="t">
            <a:spAutoFit/>
          </a:bodyPr>
          <a:lstStyle/>
          <a:p>
            <a:pPr marL="0" marR="0" indent="179705" algn="just">
              <a:lnSpc>
                <a:spcPct val="150000"/>
              </a:lnSpc>
              <a:spcBef>
                <a:spcPts val="0"/>
              </a:spcBef>
              <a:spcAft>
                <a:spcPts val="0"/>
              </a:spcAft>
            </a:pPr>
            <a:r>
              <a:rPr lang="vi-VN" sz="3200" dirty="0">
                <a:effectLst/>
                <a:latin typeface="Times New Roman" panose="02020603050405020304" pitchFamily="18" charset="0"/>
                <a:ea typeface="Times New Roman" panose="02020603050405020304" pitchFamily="18" charset="0"/>
                <a:cs typeface="Times New Roman" panose="02020603050405020304" pitchFamily="18" charset="0"/>
              </a:rPr>
              <a:t>Method </a:t>
            </a:r>
            <a:r>
              <a:rPr lang="vi-VN" sz="3200" b="1" dirty="0">
                <a:effectLst/>
                <a:latin typeface="Times New Roman" panose="02020603050405020304" pitchFamily="18" charset="0"/>
                <a:ea typeface="Times New Roman" panose="02020603050405020304" pitchFamily="18" charset="0"/>
                <a:cs typeface="Times New Roman" panose="02020603050405020304" pitchFamily="18" charset="0"/>
              </a:rPr>
              <a:t>aStar()</a:t>
            </a:r>
            <a:r>
              <a:rPr lang="vi-VN" sz="3200" dirty="0">
                <a:effectLst/>
                <a:latin typeface="Times New Roman" panose="02020603050405020304" pitchFamily="18" charset="0"/>
                <a:ea typeface="Times New Roman" panose="02020603050405020304" pitchFamily="18" charset="0"/>
                <a:cs typeface="Times New Roman" panose="02020603050405020304" pitchFamily="18" charset="0"/>
              </a:rPr>
              <a:t> trong class</a:t>
            </a:r>
            <a:r>
              <a:rPr lang="vi-VN" sz="3200" b="1" dirty="0">
                <a:effectLst/>
                <a:latin typeface="Times New Roman" panose="02020603050405020304" pitchFamily="18" charset="0"/>
                <a:ea typeface="Times New Roman" panose="02020603050405020304" pitchFamily="18" charset="0"/>
                <a:cs typeface="Times New Roman" panose="02020603050405020304" pitchFamily="18" charset="0"/>
              </a:rPr>
              <a:t> Graph</a:t>
            </a:r>
            <a:r>
              <a:rPr lang="vi-VN" sz="3200" dirty="0">
                <a:effectLst/>
                <a:latin typeface="Times New Roman" panose="02020603050405020304" pitchFamily="18" charset="0"/>
                <a:ea typeface="Times New Roman" panose="02020603050405020304" pitchFamily="18" charset="0"/>
                <a:cs typeface="Times New Roman" panose="02020603050405020304" pitchFamily="18" charset="0"/>
              </a:rPr>
              <a:t> thực hiện thuật toán A*</a:t>
            </a:r>
            <a:endParaRPr lang="en-US" sz="3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179705" algn="just">
              <a:lnSpc>
                <a:spcPct val="150000"/>
              </a:lnSpc>
              <a:spcBef>
                <a:spcPts val="0"/>
              </a:spcBef>
              <a:spcAft>
                <a:spcPts val="0"/>
              </a:spcAft>
            </a:pPr>
            <a:r>
              <a:rPr lang="vi-VN" sz="3200" dirty="0">
                <a:effectLst/>
                <a:latin typeface="Times New Roman" panose="02020603050405020304" pitchFamily="18" charset="0"/>
                <a:ea typeface="Times New Roman" panose="02020603050405020304" pitchFamily="18" charset="0"/>
                <a:cs typeface="Times New Roman" panose="02020603050405020304" pitchFamily="18" charset="0"/>
              </a:rPr>
              <a:t>Khởi tạo đồ thị, sau đó khởi tạo openList (</a:t>
            </a:r>
            <a:r>
              <a:rPr lang="vi-VN" sz="3200" b="1" dirty="0">
                <a:effectLst/>
                <a:latin typeface="Times New Roman" panose="02020603050405020304" pitchFamily="18" charset="0"/>
                <a:ea typeface="Times New Roman" panose="02020603050405020304" pitchFamily="18" charset="0"/>
                <a:cs typeface="Times New Roman" panose="02020603050405020304" pitchFamily="18" charset="0"/>
              </a:rPr>
              <a:t>open</a:t>
            </a:r>
            <a:r>
              <a:rPr lang="vi-VN" sz="3200" dirty="0">
                <a:effectLst/>
                <a:latin typeface="Times New Roman" panose="02020603050405020304" pitchFamily="18" charset="0"/>
                <a:ea typeface="Times New Roman" panose="02020603050405020304" pitchFamily="18" charset="0"/>
                <a:cs typeface="Times New Roman" panose="02020603050405020304" pitchFamily="18" charset="0"/>
              </a:rPr>
              <a:t>) và closeList (</a:t>
            </a:r>
            <a:r>
              <a:rPr lang="vi-VN" sz="3200" b="1" dirty="0">
                <a:effectLst/>
                <a:latin typeface="Times New Roman" panose="02020603050405020304" pitchFamily="18" charset="0"/>
                <a:ea typeface="Times New Roman" panose="02020603050405020304" pitchFamily="18" charset="0"/>
                <a:cs typeface="Times New Roman" panose="02020603050405020304" pitchFamily="18" charset="0"/>
              </a:rPr>
              <a:t>close</a:t>
            </a:r>
            <a:r>
              <a:rPr lang="vi-VN" sz="3200" dirty="0">
                <a:effectLst/>
                <a:latin typeface="Times New Roman" panose="02020603050405020304" pitchFamily="18" charset="0"/>
                <a:ea typeface="Times New Roman" panose="02020603050405020304" pitchFamily="18" charset="0"/>
                <a:cs typeface="Times New Roman" panose="02020603050405020304" pitchFamily="18" charset="0"/>
              </a:rPr>
              <a:t>). Đồng thời, thiết lập (set) giá trị mặc định của g và h trong các nút (node).</a:t>
            </a:r>
            <a:endParaRPr lang="en-US" sz="3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179705" algn="just">
              <a:lnSpc>
                <a:spcPct val="150000"/>
              </a:lnSpc>
              <a:spcBef>
                <a:spcPts val="0"/>
              </a:spcBef>
              <a:spcAft>
                <a:spcPts val="0"/>
              </a:spcAft>
            </a:pPr>
            <a:r>
              <a:rPr lang="vi-VN" sz="3200" dirty="0">
                <a:effectLst/>
                <a:latin typeface="Times New Roman" panose="02020603050405020304" pitchFamily="18" charset="0"/>
                <a:ea typeface="Times New Roman" panose="02020603050405020304" pitchFamily="18" charset="0"/>
                <a:cs typeface="Times New Roman" panose="02020603050405020304" pitchFamily="18" charset="0"/>
              </a:rPr>
              <a:t>Tính toán giá trị heuristic h (</a:t>
            </a:r>
            <a:r>
              <a:rPr lang="vi-VN" sz="3200" b="1" dirty="0">
                <a:effectLst/>
                <a:latin typeface="Times New Roman" panose="02020603050405020304" pitchFamily="18" charset="0"/>
                <a:ea typeface="Times New Roman" panose="02020603050405020304" pitchFamily="18" charset="0"/>
                <a:cs typeface="Times New Roman" panose="02020603050405020304" pitchFamily="18" charset="0"/>
              </a:rPr>
              <a:t>calculateHeuristic()</a:t>
            </a:r>
            <a:r>
              <a:rPr lang="vi-VN" sz="3200" dirty="0">
                <a:effectLst/>
                <a:latin typeface="Times New Roman" panose="02020603050405020304" pitchFamily="18" charset="0"/>
                <a:ea typeface="Times New Roman" panose="02020603050405020304" pitchFamily="18" charset="0"/>
                <a:cs typeface="Times New Roman" panose="02020603050405020304" pitchFamily="18" charset="0"/>
              </a:rPr>
              <a:t>) của nút đầu (</a:t>
            </a:r>
            <a:r>
              <a:rPr lang="vi-VN" sz="3200" b="1" dirty="0">
                <a:effectLst/>
                <a:latin typeface="Times New Roman" panose="02020603050405020304" pitchFamily="18" charset="0"/>
                <a:ea typeface="Times New Roman" panose="02020603050405020304" pitchFamily="18" charset="0"/>
                <a:cs typeface="Times New Roman" panose="02020603050405020304" pitchFamily="18" charset="0"/>
              </a:rPr>
              <a:t>start</a:t>
            </a:r>
            <a:r>
              <a:rPr lang="vi-VN" sz="3200" dirty="0">
                <a:effectLst/>
                <a:latin typeface="Times New Roman" panose="02020603050405020304" pitchFamily="18" charset="0"/>
                <a:ea typeface="Times New Roman" panose="02020603050405020304" pitchFamily="18" charset="0"/>
                <a:cs typeface="Times New Roman" panose="02020603050405020304" pitchFamily="18" charset="0"/>
              </a:rPr>
              <a:t>) và thêm nút đầu vào </a:t>
            </a:r>
            <a:r>
              <a:rPr lang="vi-VN" sz="3200" b="1" dirty="0">
                <a:effectLst/>
                <a:latin typeface="Times New Roman" panose="02020603050405020304" pitchFamily="18" charset="0"/>
                <a:ea typeface="Times New Roman" panose="02020603050405020304" pitchFamily="18" charset="0"/>
                <a:cs typeface="Times New Roman" panose="02020603050405020304" pitchFamily="18" charset="0"/>
              </a:rPr>
              <a:t>open</a:t>
            </a:r>
            <a:r>
              <a:rPr lang="vi-VN" sz="3200" dirty="0">
                <a:effectLst/>
                <a:latin typeface="Times New Roman" panose="02020603050405020304" pitchFamily="18" charset="0"/>
                <a:ea typeface="Times New Roman" panose="02020603050405020304" pitchFamily="18" charset="0"/>
                <a:cs typeface="Times New Roman" panose="02020603050405020304" pitchFamily="18" charset="0"/>
              </a:rPr>
              <a:t>. Sau đó thực hiện vòng lặp </a:t>
            </a:r>
            <a:r>
              <a:rPr lang="vi-VN" sz="3200" b="1" dirty="0">
                <a:effectLst/>
                <a:latin typeface="Times New Roman" panose="02020603050405020304" pitchFamily="18" charset="0"/>
                <a:ea typeface="Times New Roman" panose="02020603050405020304" pitchFamily="18" charset="0"/>
                <a:cs typeface="Times New Roman" panose="02020603050405020304" pitchFamily="18" charset="0"/>
              </a:rPr>
              <a:t>while()</a:t>
            </a:r>
            <a:r>
              <a:rPr lang="vi-VN" sz="3200" dirty="0">
                <a:effectLst/>
                <a:latin typeface="Times New Roman" panose="02020603050405020304" pitchFamily="18" charset="0"/>
                <a:ea typeface="Times New Roman" panose="02020603050405020304" pitchFamily="18" charset="0"/>
                <a:cs typeface="Times New Roman" panose="02020603050405020304" pitchFamily="18" charset="0"/>
              </a:rPr>
              <a:t> khi </a:t>
            </a:r>
            <a:r>
              <a:rPr lang="vi-VN" sz="3200" b="1" dirty="0">
                <a:effectLst/>
                <a:latin typeface="Times New Roman" panose="02020603050405020304" pitchFamily="18" charset="0"/>
                <a:ea typeface="Times New Roman" panose="02020603050405020304" pitchFamily="18" charset="0"/>
                <a:cs typeface="Times New Roman" panose="02020603050405020304" pitchFamily="18" charset="0"/>
              </a:rPr>
              <a:t>open</a:t>
            </a:r>
            <a:r>
              <a:rPr lang="vi-VN" sz="3200" dirty="0">
                <a:effectLst/>
                <a:latin typeface="Times New Roman" panose="02020603050405020304" pitchFamily="18" charset="0"/>
                <a:ea typeface="Times New Roman" panose="02020603050405020304" pitchFamily="18" charset="0"/>
                <a:cs typeface="Times New Roman" panose="02020603050405020304" pitchFamily="18" charset="0"/>
              </a:rPr>
              <a:t> khác rỗng.</a:t>
            </a:r>
            <a:endParaRPr lang="en-US" sz="32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txBody>
            <a:bodyPr/>
            <a:lstStyle/>
            <a:p>
              <a:endParaRPr lang="en-US"/>
            </a:p>
          </p:txBody>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pic>
        <p:nvPicPr>
          <p:cNvPr id="9" name="Picture 9"/>
          <p:cNvPicPr>
            <a:picLocks noChangeAspect="1"/>
          </p:cNvPicPr>
          <p:nvPr/>
        </p:nvPicPr>
        <p:blipFill>
          <a:blip r:embed="rId3"/>
          <a:srcRect l="3876" r="3876"/>
          <a:stretch>
            <a:fillRect/>
          </a:stretch>
        </p:blipFill>
        <p:spPr>
          <a:xfrm>
            <a:off x="11802875" y="-341667"/>
            <a:ext cx="6994113" cy="8921242"/>
          </a:xfrm>
          <a:prstGeom prst="rect">
            <a:avLst/>
          </a:prstGeom>
        </p:spPr>
      </p:pic>
      <p:grpSp>
        <p:nvGrpSpPr>
          <p:cNvPr id="10" name="Group 10"/>
          <p:cNvGrpSpPr/>
          <p:nvPr/>
        </p:nvGrpSpPr>
        <p:grpSpPr>
          <a:xfrm>
            <a:off x="1044782" y="817824"/>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txBody>
            <a:bodyPr/>
            <a:lstStyle/>
            <a:p>
              <a:endParaRPr lang="en-US"/>
            </a:p>
          </p:txBody>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txBody>
          <a:bodyPr/>
          <a:lstStyle/>
          <a:p>
            <a:endParaRPr lang="en-US"/>
          </a:p>
        </p:txBody>
      </p:sp>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9203" y="9089998"/>
            <a:ext cx="1171159" cy="1171159"/>
          </a:xfrm>
          <a:prstGeom prst="rect">
            <a:avLst/>
          </a:prstGeom>
        </p:spPr>
      </p:pic>
      <p:grpSp>
        <p:nvGrpSpPr>
          <p:cNvPr id="18" name="Group 18"/>
          <p:cNvGrpSpPr/>
          <p:nvPr/>
        </p:nvGrpSpPr>
        <p:grpSpPr>
          <a:xfrm>
            <a:off x="-1476712" y="7267609"/>
            <a:ext cx="2505412" cy="1240649"/>
            <a:chOff x="0" y="0"/>
            <a:chExt cx="913981" cy="452592"/>
          </a:xfrm>
        </p:grpSpPr>
        <p:sp>
          <p:nvSpPr>
            <p:cNvPr id="19" name="Freeform 19"/>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20" name="AutoShape 20"/>
          <p:cNvSpPr/>
          <p:nvPr/>
        </p:nvSpPr>
        <p:spPr>
          <a:xfrm rot="-5400000">
            <a:off x="-4618944" y="6244779"/>
            <a:ext cx="11304813" cy="0"/>
          </a:xfrm>
          <a:prstGeom prst="line">
            <a:avLst/>
          </a:prstGeom>
          <a:ln w="9525" cap="flat">
            <a:solidFill>
              <a:srgbClr val="004F5F"/>
            </a:solidFill>
            <a:prstDash val="solid"/>
            <a:headEnd type="none" w="sm" len="sm"/>
            <a:tailEnd type="none" w="sm" len="sm"/>
          </a:ln>
        </p:spPr>
        <p:txBody>
          <a:bodyPr/>
          <a:lstStyle/>
          <a:p>
            <a:endParaRPr lang="en-US"/>
          </a:p>
        </p:txBody>
      </p:sp>
      <p:sp>
        <p:nvSpPr>
          <p:cNvPr id="21" name="AutoShape 21"/>
          <p:cNvSpPr/>
          <p:nvPr/>
        </p:nvSpPr>
        <p:spPr>
          <a:xfrm>
            <a:off x="1028700" y="597135"/>
            <a:ext cx="14967156" cy="0"/>
          </a:xfrm>
          <a:prstGeom prst="line">
            <a:avLst/>
          </a:prstGeom>
          <a:ln w="9525" cap="flat">
            <a:solidFill>
              <a:srgbClr val="004F5F"/>
            </a:solidFill>
            <a:prstDash val="solid"/>
            <a:headEnd type="none" w="sm" len="sm"/>
            <a:tailEnd type="none" w="sm" len="sm"/>
          </a:ln>
        </p:spPr>
        <p:txBody>
          <a:bodyPr/>
          <a:lstStyle/>
          <a:p>
            <a:endParaRPr lang="en-US"/>
          </a:p>
        </p:txBody>
      </p:sp>
      <p:sp>
        <p:nvSpPr>
          <p:cNvPr id="23" name="TextBox 23"/>
          <p:cNvSpPr txBox="1"/>
          <p:nvPr/>
        </p:nvSpPr>
        <p:spPr>
          <a:xfrm>
            <a:off x="1213838" y="981420"/>
            <a:ext cx="14951183" cy="2314544"/>
          </a:xfrm>
          <a:prstGeom prst="rect">
            <a:avLst/>
          </a:prstGeom>
        </p:spPr>
        <p:txBody>
          <a:bodyPr lIns="0" tIns="0" rIns="0" bIns="0" rtlCol="0" anchor="t">
            <a:spAutoFit/>
          </a:bodyPr>
          <a:lstStyle/>
          <a:p>
            <a:pPr>
              <a:lnSpc>
                <a:spcPts val="9440"/>
              </a:lnSpc>
            </a:pPr>
            <a:r>
              <a:rPr lang="vi-VN" sz="7200" dirty="0">
                <a:solidFill>
                  <a:srgbClr val="004F5F"/>
                </a:solidFill>
                <a:latin typeface="Asap SemiBold Bold"/>
              </a:rPr>
              <a:t>IV</a:t>
            </a:r>
            <a:r>
              <a:rPr lang="en-US" sz="7200" dirty="0">
                <a:solidFill>
                  <a:srgbClr val="004F5F"/>
                </a:solidFill>
                <a:latin typeface="Asap SemiBold Bold"/>
              </a:rPr>
              <a:t>.</a:t>
            </a:r>
            <a:r>
              <a:rPr lang="en-US" sz="7200" dirty="0">
                <a:solidFill>
                  <a:srgbClr val="004F5F"/>
                </a:solidFill>
                <a:latin typeface="Asap SemiBold"/>
              </a:rPr>
              <a:t> </a:t>
            </a:r>
            <a:r>
              <a:rPr lang="en-US" sz="7200" dirty="0" err="1">
                <a:solidFill>
                  <a:srgbClr val="004F5F"/>
                </a:solidFill>
                <a:latin typeface="Asap SemiBold Bold"/>
              </a:rPr>
              <a:t>Mô</a:t>
            </a:r>
            <a:r>
              <a:rPr lang="en-US" sz="7200" dirty="0">
                <a:solidFill>
                  <a:srgbClr val="004F5F"/>
                </a:solidFill>
                <a:latin typeface="Asap SemiBold Bold"/>
              </a:rPr>
              <a:t> </a:t>
            </a:r>
            <a:r>
              <a:rPr lang="en-US" sz="7200" dirty="0" err="1">
                <a:solidFill>
                  <a:srgbClr val="004F5F"/>
                </a:solidFill>
                <a:latin typeface="Asap SemiBold Bold"/>
              </a:rPr>
              <a:t>tả</a:t>
            </a:r>
            <a:r>
              <a:rPr lang="en-US" sz="7200" dirty="0">
                <a:solidFill>
                  <a:srgbClr val="004F5F"/>
                </a:solidFill>
                <a:latin typeface="Asap SemiBold Bold"/>
              </a:rPr>
              <a:t> </a:t>
            </a:r>
            <a:r>
              <a:rPr lang="en-US" sz="7200" dirty="0" err="1">
                <a:solidFill>
                  <a:srgbClr val="004F5F"/>
                </a:solidFill>
                <a:latin typeface="Asap SemiBold Bold"/>
              </a:rPr>
              <a:t>và</a:t>
            </a:r>
            <a:r>
              <a:rPr lang="en-US" sz="7200" dirty="0">
                <a:solidFill>
                  <a:srgbClr val="004F5F"/>
                </a:solidFill>
                <a:latin typeface="Asap SemiBold Bold"/>
              </a:rPr>
              <a:t> </a:t>
            </a:r>
            <a:r>
              <a:rPr lang="en-US" sz="7200" dirty="0" err="1">
                <a:solidFill>
                  <a:srgbClr val="004F5F"/>
                </a:solidFill>
                <a:latin typeface="Asap SemiBold Bold"/>
              </a:rPr>
              <a:t>triển</a:t>
            </a:r>
            <a:r>
              <a:rPr lang="en-US" sz="7200" dirty="0">
                <a:solidFill>
                  <a:srgbClr val="004F5F"/>
                </a:solidFill>
                <a:latin typeface="Asap SemiBold Bold"/>
              </a:rPr>
              <a:t> </a:t>
            </a:r>
            <a:r>
              <a:rPr lang="en-US" sz="7200" dirty="0" err="1">
                <a:solidFill>
                  <a:srgbClr val="004F5F"/>
                </a:solidFill>
                <a:latin typeface="Asap SemiBold Bold"/>
              </a:rPr>
              <a:t>khai</a:t>
            </a:r>
            <a:r>
              <a:rPr lang="en-US" sz="7200" dirty="0">
                <a:solidFill>
                  <a:srgbClr val="004F5F"/>
                </a:solidFill>
                <a:latin typeface="Asap SemiBold Bold"/>
              </a:rPr>
              <a:t> </a:t>
            </a:r>
            <a:r>
              <a:rPr lang="en-US" sz="7200" dirty="0" err="1">
                <a:solidFill>
                  <a:srgbClr val="004F5F"/>
                </a:solidFill>
                <a:latin typeface="Asap SemiBold Bold"/>
              </a:rPr>
              <a:t>thuật</a:t>
            </a:r>
            <a:r>
              <a:rPr lang="en-US" sz="7200" dirty="0">
                <a:solidFill>
                  <a:srgbClr val="004F5F"/>
                </a:solidFill>
                <a:latin typeface="Asap SemiBold Bold"/>
              </a:rPr>
              <a:t> </a:t>
            </a:r>
            <a:r>
              <a:rPr lang="en-US" sz="7200" dirty="0" err="1">
                <a:solidFill>
                  <a:srgbClr val="004F5F"/>
                </a:solidFill>
                <a:latin typeface="Asap SemiBold Bold"/>
              </a:rPr>
              <a:t>toán</a:t>
            </a:r>
            <a:r>
              <a:rPr lang="en-US" sz="7200" dirty="0">
                <a:solidFill>
                  <a:srgbClr val="004F5F"/>
                </a:solidFill>
                <a:latin typeface="Asap SemiBold Bold"/>
              </a:rPr>
              <a:t> A*</a:t>
            </a:r>
          </a:p>
          <a:p>
            <a:pPr>
              <a:lnSpc>
                <a:spcPts val="9440"/>
              </a:lnSpc>
            </a:pPr>
            <a:endParaRPr lang="en-US" sz="7200" dirty="0">
              <a:solidFill>
                <a:srgbClr val="004F5F"/>
              </a:solidFill>
              <a:latin typeface="Asap SemiBold Bold"/>
            </a:endParaRPr>
          </a:p>
        </p:txBody>
      </p:sp>
      <p:sp>
        <p:nvSpPr>
          <p:cNvPr id="24" name="TextBox 24"/>
          <p:cNvSpPr txBox="1"/>
          <p:nvPr/>
        </p:nvSpPr>
        <p:spPr>
          <a:xfrm>
            <a:off x="1312516" y="2222848"/>
            <a:ext cx="11797905" cy="602729"/>
          </a:xfrm>
          <a:prstGeom prst="rect">
            <a:avLst/>
          </a:prstGeom>
        </p:spPr>
        <p:txBody>
          <a:bodyPr lIns="0" tIns="0" rIns="0" bIns="0" rtlCol="0" anchor="t">
            <a:spAutoFit/>
          </a:bodyPr>
          <a:lstStyle/>
          <a:p>
            <a:pPr algn="just">
              <a:lnSpc>
                <a:spcPts val="4719"/>
              </a:lnSpc>
            </a:pPr>
            <a:r>
              <a:rPr lang="vi-VN" sz="3999" dirty="0">
                <a:solidFill>
                  <a:srgbClr val="004F5F"/>
                </a:solidFill>
                <a:latin typeface="Asap SemiBold Bold"/>
              </a:rPr>
              <a:t>4</a:t>
            </a:r>
            <a:r>
              <a:rPr lang="en-US" sz="3999" dirty="0">
                <a:solidFill>
                  <a:srgbClr val="004F5F"/>
                </a:solidFill>
                <a:latin typeface="Asap SemiBold Bold"/>
              </a:rPr>
              <a:t>. </a:t>
            </a:r>
            <a:r>
              <a:rPr lang="vi-VN" sz="3999" dirty="0">
                <a:solidFill>
                  <a:srgbClr val="004F5F"/>
                </a:solidFill>
                <a:latin typeface="Asap SemiBold Bold"/>
              </a:rPr>
              <a:t>Đánh giá độ phức tạp thuật toán</a:t>
            </a:r>
            <a:endParaRPr lang="en-US" sz="3999" dirty="0">
              <a:solidFill>
                <a:srgbClr val="004F5F"/>
              </a:solidFill>
              <a:latin typeface="Asap SemiBold Bold"/>
            </a:endParaRPr>
          </a:p>
        </p:txBody>
      </p:sp>
      <p:sp>
        <p:nvSpPr>
          <p:cNvPr id="26" name="TextBox 26"/>
          <p:cNvSpPr txBox="1"/>
          <p:nvPr/>
        </p:nvSpPr>
        <p:spPr>
          <a:xfrm>
            <a:off x="1445982" y="3101189"/>
            <a:ext cx="13683709" cy="861774"/>
          </a:xfrm>
          <a:prstGeom prst="rect">
            <a:avLst/>
          </a:prstGeom>
        </p:spPr>
        <p:txBody>
          <a:bodyPr wrap="square" lIns="0" tIns="0" rIns="0" bIns="0" rtlCol="0" anchor="t">
            <a:spAutoFit/>
          </a:bodyPr>
          <a:lstStyle/>
          <a:p>
            <a:pPr marL="0" marR="0" indent="179705" algn="just">
              <a:spcBef>
                <a:spcPts val="0"/>
              </a:spcBef>
              <a:spcAft>
                <a:spcPts val="0"/>
              </a:spcAft>
            </a:pPr>
            <a:r>
              <a:rPr lang="vi-VN" sz="2800" dirty="0">
                <a:effectLst/>
                <a:latin typeface="Times New Roman" panose="02020603050405020304" pitchFamily="18" charset="0"/>
                <a:ea typeface="Times New Roman" panose="02020603050405020304" pitchFamily="18" charset="0"/>
              </a:rPr>
              <a:t>Bỏ qua các trường hợp đặc biệt, độ phức tạp của A* có thể được xấp xỉ dựa trên số lượng neighbor của mọi nút trên đường dẫn ngắn nhất. </a:t>
            </a:r>
            <a:endParaRPr lang="en-US" sz="28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487F0AF6-7C1A-716F-1143-78A65525361F}"/>
              </a:ext>
            </a:extLst>
          </p:cNvPr>
          <p:cNvSpPr txBox="1"/>
          <p:nvPr/>
        </p:nvSpPr>
        <p:spPr>
          <a:xfrm>
            <a:off x="1360915" y="4124487"/>
            <a:ext cx="13773811" cy="1307537"/>
          </a:xfrm>
          <a:prstGeom prst="rect">
            <a:avLst/>
          </a:prstGeom>
          <a:noFill/>
        </p:spPr>
        <p:txBody>
          <a:bodyPr wrap="square">
            <a:spAutoFit/>
          </a:bodyPr>
          <a:lstStyle/>
          <a:p>
            <a:pPr algn="just">
              <a:lnSpc>
                <a:spcPct val="150000"/>
              </a:lnSpc>
            </a:pPr>
            <a:r>
              <a:rPr lang="en-US" sz="2800" dirty="0" err="1">
                <a:latin typeface="Times New Roman" panose="02020603050405020304" pitchFamily="18" charset="0"/>
                <a:cs typeface="Times New Roman" panose="02020603050405020304" pitchFamily="18" charset="0"/>
              </a:rPr>
              <a:t>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Lượng</a:t>
            </a:r>
            <a:r>
              <a:rPr lang="en-US" sz="2800" dirty="0">
                <a:latin typeface="Times New Roman" panose="02020603050405020304" pitchFamily="18" charset="0"/>
                <a:cs typeface="Times New Roman" panose="02020603050405020304" pitchFamily="18" charset="0"/>
              </a:rPr>
              <a:t> Trung Bình (</a:t>
            </a:r>
            <a:r>
              <a:rPr lang="en-US" sz="2800" dirty="0">
                <a:solidFill>
                  <a:srgbClr val="FF0000"/>
                </a:solidFill>
                <a:latin typeface="Times New Roman" panose="02020603050405020304" pitchFamily="18" charset="0"/>
                <a:cs typeface="Times New Roman" panose="02020603050405020304" pitchFamily="18" charset="0"/>
              </a:rPr>
              <a:t>Average Case Estimate</a:t>
            </a:r>
            <a:r>
              <a:rPr lang="en-US" sz="2800" dirty="0">
                <a:latin typeface="Times New Roman" panose="02020603050405020304" pitchFamily="18" charset="0"/>
                <a:cs typeface="Times New Roman" panose="02020603050405020304" pitchFamily="18" charset="0"/>
              </a:rPr>
              <a:t>): Trong </a:t>
            </a:r>
            <a:r>
              <a:rPr lang="en-US" sz="2800" dirty="0" err="1">
                <a:latin typeface="Times New Roman" panose="02020603050405020304" pitchFamily="18" charset="0"/>
                <a:cs typeface="Times New Roman" panose="02020603050405020304" pitchFamily="18" charset="0"/>
              </a:rPr>
              <a:t>trường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 </a:t>
            </a:r>
            <a:r>
              <a:rPr lang="en-US" sz="2800" dirty="0" err="1">
                <a:latin typeface="Times New Roman" panose="02020603050405020304" pitchFamily="18" charset="0"/>
                <a:cs typeface="Times New Roman" panose="02020603050405020304" pitchFamily="18" charset="0"/>
              </a:rPr>
              <a:t>thường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xấp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a:t>
            </a:r>
            <a:r>
              <a:rPr lang="vi-VN" sz="28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O(b</a:t>
            </a:r>
            <a:r>
              <a:rPr lang="vi-VN" sz="2800" baseline="30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a:t>
            </a:r>
            <a:r>
              <a:rPr lang="vi-VN" sz="28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E6332F90-FA99-2B59-AD93-C7EC760980CC}"/>
              </a:ext>
            </a:extLst>
          </p:cNvPr>
          <p:cNvSpPr txBox="1"/>
          <p:nvPr/>
        </p:nvSpPr>
        <p:spPr>
          <a:xfrm>
            <a:off x="1355881" y="6118469"/>
            <a:ext cx="13773810" cy="1307537"/>
          </a:xfrm>
          <a:prstGeom prst="rect">
            <a:avLst/>
          </a:prstGeom>
          <a:noFill/>
        </p:spPr>
        <p:txBody>
          <a:bodyPr wrap="square">
            <a:spAutoFit/>
          </a:bodyPr>
          <a:lstStyle/>
          <a:p>
            <a:pPr algn="just">
              <a:lnSpc>
                <a:spcPct val="150000"/>
              </a:lnSpc>
            </a:pPr>
            <a:r>
              <a:rPr lang="en-US" sz="2800" dirty="0" err="1">
                <a:latin typeface="Times New Roman" panose="02020603050405020304" pitchFamily="18" charset="0"/>
                <a:cs typeface="Times New Roman" panose="02020603050405020304" pitchFamily="18" charset="0"/>
              </a:rPr>
              <a:t>Trường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Xấu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Worst Case</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hi </a:t>
            </a:r>
            <a:r>
              <a:rPr lang="en-US" sz="2800" dirty="0" err="1">
                <a:latin typeface="Times New Roman" panose="02020603050405020304" pitchFamily="18" charset="0"/>
                <a:cs typeface="Times New Roman" panose="02020603050405020304" pitchFamily="18" charset="0"/>
              </a:rPr>
              <a:t>đường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ngắn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a:t>
            </a:r>
            <a:r>
              <a:rPr lang="en-US" sz="2800" dirty="0">
                <a:latin typeface="Times New Roman" panose="02020603050405020304" pitchFamily="18" charset="0"/>
                <a:cs typeface="Times New Roman" panose="02020603050405020304" pitchFamily="18" charset="0"/>
              </a:rPr>
              <a:t> qua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nút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sâu</a:t>
            </a:r>
            <a:r>
              <a:rPr lang="en-US" sz="2800" dirty="0">
                <a:latin typeface="Times New Roman" panose="02020603050405020304" pitchFamily="18" charset="0"/>
                <a:cs typeface="Times New Roman" panose="02020603050405020304" pitchFamily="18" charset="0"/>
              </a:rPr>
              <a:t> d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vi-VN" sz="2800" dirty="0">
                <a:effectLst/>
                <a:highlight>
                  <a:srgbClr val="FFFFFF"/>
                </a:highlight>
                <a:latin typeface="Times New Roman" panose="02020603050405020304" pitchFamily="18" charset="0"/>
                <a:ea typeface="Times New Roman" panose="02020603050405020304" pitchFamily="18" charset="0"/>
              </a:rPr>
              <a:t>O(N</a:t>
            </a:r>
            <a:r>
              <a:rPr lang="vi-VN" sz="2800" baseline="30000" dirty="0">
                <a:effectLst/>
                <a:highlight>
                  <a:srgbClr val="FFFFFF"/>
                </a:highlight>
                <a:latin typeface="Times New Roman" panose="02020603050405020304" pitchFamily="18" charset="0"/>
                <a:ea typeface="Times New Roman" panose="02020603050405020304" pitchFamily="18" charset="0"/>
              </a:rPr>
              <a:t>2</a:t>
            </a:r>
            <a:r>
              <a:rPr lang="vi-VN" sz="2800" dirty="0">
                <a:effectLst/>
                <a:highlight>
                  <a:srgbClr val="FFFFFF"/>
                </a:highlight>
                <a:latin typeface="Times New Roman" panose="02020603050405020304" pitchFamily="18" charset="0"/>
                <a:ea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060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txBody>
            <a:bodyPr/>
            <a:lstStyle/>
            <a:p>
              <a:endParaRPr lang="en-US"/>
            </a:p>
          </p:txBody>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28700" y="597135"/>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txBody>
            <a:bodyPr/>
            <a:lstStyle/>
            <a:p>
              <a:endParaRPr lang="en-US"/>
            </a:p>
          </p:txBody>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txBody>
          <a:bodyPr/>
          <a:lstStyle/>
          <a:p>
            <a:endParaRPr lang="en-US"/>
          </a:p>
        </p:txBody>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sp>
        <p:nvSpPr>
          <p:cNvPr id="18" name="TextBox 18"/>
          <p:cNvSpPr txBox="1"/>
          <p:nvPr/>
        </p:nvSpPr>
        <p:spPr>
          <a:xfrm>
            <a:off x="1538433" y="654787"/>
            <a:ext cx="14457423" cy="2401570"/>
          </a:xfrm>
          <a:prstGeom prst="rect">
            <a:avLst/>
          </a:prstGeom>
        </p:spPr>
        <p:txBody>
          <a:bodyPr lIns="0" tIns="0" rIns="0" bIns="0" rtlCol="0" anchor="t">
            <a:spAutoFit/>
          </a:bodyPr>
          <a:lstStyle/>
          <a:p>
            <a:pPr>
              <a:lnSpc>
                <a:spcPts val="9440"/>
              </a:lnSpc>
            </a:pPr>
            <a:r>
              <a:rPr lang="vi-VN" sz="7200" dirty="0">
                <a:solidFill>
                  <a:srgbClr val="004F5F"/>
                </a:solidFill>
                <a:latin typeface="Asap SemiBold Bold"/>
              </a:rPr>
              <a:t>V</a:t>
            </a:r>
            <a:r>
              <a:rPr lang="en-US" sz="7200" dirty="0">
                <a:solidFill>
                  <a:srgbClr val="004F5F"/>
                </a:solidFill>
                <a:latin typeface="Asap SemiBold Bold"/>
              </a:rPr>
              <a:t>. ƯU, NHƯỢC ĐIỂM CỦA THUẬT TOÁN A* (A-STAR)</a:t>
            </a:r>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21" name="AutoShape 21"/>
          <p:cNvSpPr/>
          <p:nvPr/>
        </p:nvSpPr>
        <p:spPr>
          <a:xfrm rot="-5400000">
            <a:off x="-4602862" y="6254304"/>
            <a:ext cx="11304813" cy="0"/>
          </a:xfrm>
          <a:prstGeom prst="line">
            <a:avLst/>
          </a:prstGeom>
          <a:ln w="9525" cap="flat">
            <a:solidFill>
              <a:srgbClr val="004F5F"/>
            </a:solidFill>
            <a:prstDash val="solid"/>
            <a:headEnd type="none" w="sm" len="sm"/>
            <a:tailEnd type="none" w="sm" len="sm"/>
          </a:ln>
        </p:spPr>
        <p:txBody>
          <a:bodyPr/>
          <a:lstStyle/>
          <a:p>
            <a:endParaRPr lang="en-US"/>
          </a:p>
        </p:txBody>
      </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txBody>
          <a:bodyPr/>
          <a:lstStyle/>
          <a:p>
            <a:endParaRPr lang="en-US"/>
          </a:p>
        </p:txBody>
      </p:sp>
      <p:sp>
        <p:nvSpPr>
          <p:cNvPr id="23" name="TextBox 23"/>
          <p:cNvSpPr txBox="1"/>
          <p:nvPr/>
        </p:nvSpPr>
        <p:spPr>
          <a:xfrm>
            <a:off x="2132871" y="3340487"/>
            <a:ext cx="3444087" cy="1191260"/>
          </a:xfrm>
          <a:prstGeom prst="rect">
            <a:avLst/>
          </a:prstGeom>
        </p:spPr>
        <p:txBody>
          <a:bodyPr lIns="0" tIns="0" rIns="0" bIns="0" rtlCol="0" anchor="t">
            <a:spAutoFit/>
          </a:bodyPr>
          <a:lstStyle/>
          <a:p>
            <a:pPr algn="just">
              <a:lnSpc>
                <a:spcPts val="4719"/>
              </a:lnSpc>
            </a:pPr>
            <a:r>
              <a:rPr lang="en-US" sz="3999" dirty="0">
                <a:solidFill>
                  <a:srgbClr val="004F5F"/>
                </a:solidFill>
                <a:latin typeface="Asap SemiBold Bold"/>
              </a:rPr>
              <a:t>1. </a:t>
            </a:r>
            <a:r>
              <a:rPr lang="en-US" sz="3999" dirty="0" err="1">
                <a:solidFill>
                  <a:srgbClr val="004F5F"/>
                </a:solidFill>
                <a:latin typeface="Asap SemiBold Bold"/>
              </a:rPr>
              <a:t>Ưu</a:t>
            </a:r>
            <a:r>
              <a:rPr lang="en-US" sz="3999" dirty="0">
                <a:solidFill>
                  <a:srgbClr val="004F5F"/>
                </a:solidFill>
                <a:latin typeface="Asap SemiBold Bold"/>
              </a:rPr>
              <a:t> </a:t>
            </a:r>
            <a:r>
              <a:rPr lang="en-US" sz="3999" dirty="0" err="1">
                <a:solidFill>
                  <a:srgbClr val="004F5F"/>
                </a:solidFill>
                <a:latin typeface="Asap SemiBold Bold"/>
              </a:rPr>
              <a:t>điểm</a:t>
            </a:r>
            <a:endParaRPr lang="en-US" sz="3999" dirty="0">
              <a:solidFill>
                <a:srgbClr val="004F5F"/>
              </a:solidFill>
              <a:latin typeface="Asap SemiBold Bold"/>
            </a:endParaRPr>
          </a:p>
          <a:p>
            <a:pPr algn="just">
              <a:lnSpc>
                <a:spcPts val="4719"/>
              </a:lnSpc>
              <a:spcBef>
                <a:spcPct val="0"/>
              </a:spcBef>
            </a:pPr>
            <a:endParaRPr lang="en-US" sz="3999" dirty="0">
              <a:solidFill>
                <a:srgbClr val="004F5F"/>
              </a:solidFill>
              <a:latin typeface="Asap SemiBold Bold"/>
            </a:endParaRPr>
          </a:p>
        </p:txBody>
      </p:sp>
      <p:sp>
        <p:nvSpPr>
          <p:cNvPr id="25" name="TextBox 25"/>
          <p:cNvSpPr txBox="1"/>
          <p:nvPr/>
        </p:nvSpPr>
        <p:spPr>
          <a:xfrm>
            <a:off x="2143193" y="6203200"/>
            <a:ext cx="12643627" cy="1909754"/>
          </a:xfrm>
          <a:prstGeom prst="rect">
            <a:avLst/>
          </a:prstGeom>
        </p:spPr>
        <p:txBody>
          <a:bodyPr lIns="0" tIns="0" rIns="0" bIns="0" rtlCol="0" anchor="t">
            <a:spAutoFit/>
          </a:bodyPr>
          <a:lstStyle/>
          <a:p>
            <a:pPr marL="0" marR="0" indent="179705" algn="just">
              <a:lnSpc>
                <a:spcPct val="115000"/>
              </a:lnSpc>
              <a:spcBef>
                <a:spcPts val="0"/>
              </a:spcBef>
              <a:spcAft>
                <a:spcPts val="0"/>
              </a:spcAft>
            </a:pPr>
            <a:r>
              <a:rPr lang="vi-VN" sz="2800" dirty="0">
                <a:effectLst/>
                <a:latin typeface="Times New Roman" panose="02020603050405020304" pitchFamily="18" charset="0"/>
                <a:ea typeface="Times New Roman" panose="02020603050405020304" pitchFamily="18" charset="0"/>
                <a:cs typeface="Times New Roman" panose="02020603050405020304" pitchFamily="18" charset="0"/>
              </a:rPr>
              <a:t>A* nhanh chóng tìm được giải pháp tối ưu với sự định hướng của hàm </a:t>
            </a:r>
            <a:r>
              <a:rPr lang="vi-VN" sz="2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Heuristic</a:t>
            </a:r>
            <a:r>
              <a:rPr lang="vi-VN" sz="2800" dirty="0">
                <a:effectLst/>
                <a:latin typeface="Times New Roman" panose="02020603050405020304" pitchFamily="18" charset="0"/>
                <a:ea typeface="Times New Roman" panose="02020603050405020304" pitchFamily="18" charset="0"/>
                <a:cs typeface="Times New Roman" panose="02020603050405020304" pitchFamily="18" charset="0"/>
              </a:rPr>
              <a:t>. Chính vì thế mà người ta thường nói A* chính là một trong những thuật giải tối ưu ứng dụng phương pháp </a:t>
            </a:r>
            <a:r>
              <a:rPr lang="vi-VN" sz="2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Heuristic</a:t>
            </a:r>
            <a:r>
              <a:rPr lang="vi-VN"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ts val="3303"/>
              </a:lnSpc>
              <a:spcBef>
                <a:spcPct val="0"/>
              </a:spcBef>
            </a:pPr>
            <a:endParaRPr lang="en-US" sz="2800" dirty="0">
              <a:solidFill>
                <a:srgbClr val="004F5F"/>
              </a:solidFill>
              <a:latin typeface="Times New Roman" panose="02020603050405020304" pitchFamily="18" charset="0"/>
              <a:cs typeface="Times New Roman" panose="02020603050405020304" pitchFamily="18" charset="0"/>
            </a:endParaRPr>
          </a:p>
        </p:txBody>
      </p:sp>
      <p:sp>
        <p:nvSpPr>
          <p:cNvPr id="26" name="TextBox 26"/>
          <p:cNvSpPr txBox="1"/>
          <p:nvPr/>
        </p:nvSpPr>
        <p:spPr>
          <a:xfrm>
            <a:off x="2132871" y="4282694"/>
            <a:ext cx="12643627" cy="1909754"/>
          </a:xfrm>
          <a:prstGeom prst="rect">
            <a:avLst/>
          </a:prstGeom>
        </p:spPr>
        <p:txBody>
          <a:bodyPr lIns="0" tIns="0" rIns="0" bIns="0" rtlCol="0" anchor="t">
            <a:spAutoFit/>
          </a:bodyPr>
          <a:lstStyle/>
          <a:p>
            <a:pPr marL="0" marR="0" indent="179705" algn="just">
              <a:lnSpc>
                <a:spcPct val="115000"/>
              </a:lnSpc>
              <a:spcBef>
                <a:spcPts val="0"/>
              </a:spcBef>
              <a:spcAft>
                <a:spcPts val="0"/>
              </a:spcAft>
            </a:pPr>
            <a:r>
              <a:rPr lang="en-US" sz="2800" dirty="0">
                <a:solidFill>
                  <a:srgbClr val="004F5F"/>
                </a:solidFill>
                <a:latin typeface="Times New Roman" panose="02020603050405020304" pitchFamily="18" charset="0"/>
                <a:cs typeface="Times New Roman" panose="02020603050405020304" pitchFamily="18" charset="0"/>
              </a:rPr>
              <a:t> </a:t>
            </a:r>
            <a:r>
              <a:rPr lang="vi-VN" sz="2800" dirty="0">
                <a:effectLst/>
                <a:latin typeface="Times New Roman" panose="02020603050405020304" pitchFamily="18" charset="0"/>
                <a:ea typeface="Times New Roman" panose="02020603050405020304" pitchFamily="18" charset="0"/>
                <a:cs typeface="Times New Roman" panose="02020603050405020304" pitchFamily="18" charset="0"/>
              </a:rPr>
              <a:t>A* là một thuật giải có thể biến đổi khéo léo tùy vào tình thế, tổng quát, trong đó hàm chứa cả tìm kiếm theo chiều sâu (DFS), tìm kiếm theo chiều rộng (BFS) và những nguyên lý </a:t>
            </a:r>
            <a:r>
              <a:rPr lang="vi-VN" sz="2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Heuristic</a:t>
            </a:r>
            <a:r>
              <a:rPr lang="vi-VN" sz="2800" dirty="0">
                <a:effectLst/>
                <a:latin typeface="Times New Roman" panose="02020603050405020304" pitchFamily="18" charset="0"/>
                <a:ea typeface="Times New Roman" panose="02020603050405020304" pitchFamily="18" charset="0"/>
                <a:cs typeface="Times New Roman" panose="02020603050405020304" pitchFamily="18" charset="0"/>
              </a:rPr>
              <a:t> khác. </a:t>
            </a:r>
            <a:endParaRPr lang="en-US" sz="2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ts val="3303"/>
              </a:lnSpc>
              <a:spcBef>
                <a:spcPct val="0"/>
              </a:spcBef>
            </a:pPr>
            <a:endParaRPr lang="en-US" sz="2800" dirty="0">
              <a:solidFill>
                <a:srgbClr val="004F5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txBody>
            <a:bodyPr/>
            <a:lstStyle/>
            <a:p>
              <a:endParaRPr lang="en-US"/>
            </a:p>
          </p:txBody>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28700" y="597135"/>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txBody>
            <a:bodyPr/>
            <a:lstStyle/>
            <a:p>
              <a:endParaRPr lang="en-US"/>
            </a:p>
          </p:txBody>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txBody>
          <a:bodyPr/>
          <a:lstStyle/>
          <a:p>
            <a:endParaRPr lang="en-US"/>
          </a:p>
        </p:txBody>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sp>
        <p:nvSpPr>
          <p:cNvPr id="18" name="TextBox 18"/>
          <p:cNvSpPr txBox="1"/>
          <p:nvPr/>
        </p:nvSpPr>
        <p:spPr>
          <a:xfrm>
            <a:off x="1538433" y="654787"/>
            <a:ext cx="14457423" cy="2401570"/>
          </a:xfrm>
          <a:prstGeom prst="rect">
            <a:avLst/>
          </a:prstGeom>
        </p:spPr>
        <p:txBody>
          <a:bodyPr lIns="0" tIns="0" rIns="0" bIns="0" rtlCol="0" anchor="t">
            <a:spAutoFit/>
          </a:bodyPr>
          <a:lstStyle/>
          <a:p>
            <a:pPr>
              <a:lnSpc>
                <a:spcPts val="9440"/>
              </a:lnSpc>
            </a:pPr>
            <a:r>
              <a:rPr lang="en-US" sz="7200" dirty="0">
                <a:solidFill>
                  <a:srgbClr val="004F5F"/>
                </a:solidFill>
                <a:latin typeface="Asap SemiBold Bold"/>
              </a:rPr>
              <a:t>V. ƯU, NHƯỢC ĐIỂM CỦA THUẬT TOÁN A* (A-STAR)</a:t>
            </a:r>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21" name="AutoShape 21"/>
          <p:cNvSpPr/>
          <p:nvPr/>
        </p:nvSpPr>
        <p:spPr>
          <a:xfrm rot="-5400000">
            <a:off x="-4602862" y="6254304"/>
            <a:ext cx="11304813" cy="0"/>
          </a:xfrm>
          <a:prstGeom prst="line">
            <a:avLst/>
          </a:prstGeom>
          <a:ln w="9525" cap="flat">
            <a:solidFill>
              <a:srgbClr val="004F5F"/>
            </a:solidFill>
            <a:prstDash val="solid"/>
            <a:headEnd type="none" w="sm" len="sm"/>
            <a:tailEnd type="none" w="sm" len="sm"/>
          </a:ln>
        </p:spPr>
        <p:txBody>
          <a:bodyPr/>
          <a:lstStyle/>
          <a:p>
            <a:endParaRPr lang="en-US"/>
          </a:p>
        </p:txBody>
      </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txBody>
          <a:bodyPr/>
          <a:lstStyle/>
          <a:p>
            <a:endParaRPr lang="en-US"/>
          </a:p>
        </p:txBody>
      </p:sp>
      <p:sp>
        <p:nvSpPr>
          <p:cNvPr id="23" name="TextBox 23"/>
          <p:cNvSpPr txBox="1"/>
          <p:nvPr/>
        </p:nvSpPr>
        <p:spPr>
          <a:xfrm>
            <a:off x="2132871" y="3340487"/>
            <a:ext cx="3444087" cy="1191260"/>
          </a:xfrm>
          <a:prstGeom prst="rect">
            <a:avLst/>
          </a:prstGeom>
        </p:spPr>
        <p:txBody>
          <a:bodyPr lIns="0" tIns="0" rIns="0" bIns="0" rtlCol="0" anchor="t">
            <a:spAutoFit/>
          </a:bodyPr>
          <a:lstStyle/>
          <a:p>
            <a:pPr algn="just">
              <a:lnSpc>
                <a:spcPts val="4719"/>
              </a:lnSpc>
            </a:pPr>
            <a:r>
              <a:rPr lang="en-US" sz="3999">
                <a:solidFill>
                  <a:srgbClr val="004F5F"/>
                </a:solidFill>
                <a:latin typeface="Asap SemiBold Bold"/>
              </a:rPr>
              <a:t>2. Nhược điểm</a:t>
            </a:r>
          </a:p>
          <a:p>
            <a:pPr algn="just">
              <a:lnSpc>
                <a:spcPts val="4719"/>
              </a:lnSpc>
              <a:spcBef>
                <a:spcPct val="0"/>
              </a:spcBef>
            </a:pPr>
            <a:endParaRPr lang="en-US" sz="3999">
              <a:solidFill>
                <a:srgbClr val="004F5F"/>
              </a:solidFill>
              <a:latin typeface="Asap SemiBold Bold"/>
            </a:endParaRPr>
          </a:p>
        </p:txBody>
      </p:sp>
      <p:sp>
        <p:nvSpPr>
          <p:cNvPr id="25" name="TextBox 25"/>
          <p:cNvSpPr txBox="1"/>
          <p:nvPr/>
        </p:nvSpPr>
        <p:spPr>
          <a:xfrm>
            <a:off x="2132871" y="4282694"/>
            <a:ext cx="12643627" cy="1909754"/>
          </a:xfrm>
          <a:prstGeom prst="rect">
            <a:avLst/>
          </a:prstGeom>
        </p:spPr>
        <p:txBody>
          <a:bodyPr lIns="0" tIns="0" rIns="0" bIns="0" rtlCol="0" anchor="t">
            <a:spAutoFit/>
          </a:bodyPr>
          <a:lstStyle/>
          <a:p>
            <a:pPr marL="0" marR="0" indent="179705" algn="just">
              <a:lnSpc>
                <a:spcPct val="115000"/>
              </a:lnSpc>
              <a:spcBef>
                <a:spcPts val="0"/>
              </a:spcBef>
              <a:spcAft>
                <a:spcPts val="0"/>
              </a:spcAft>
            </a:pPr>
            <a:r>
              <a:rPr lang="vi-VN" sz="2800" dirty="0">
                <a:effectLst/>
                <a:latin typeface="Times New Roman" panose="02020603050405020304" pitchFamily="18" charset="0"/>
                <a:ea typeface="Times New Roman" panose="02020603050405020304" pitchFamily="18" charset="0"/>
                <a:cs typeface="Times New Roman" panose="02020603050405020304" pitchFamily="18" charset="0"/>
              </a:rPr>
              <a:t>Thuật toán A* thường gây tốn bộ nhớ vì nó cần lưu lại những trạng thái mỗi bước khi mà nó đi qua, điều này chúng ta có thể thấy tương tự như với thuật toán tìm kiếm theo chiều rộng (BFS).</a:t>
            </a:r>
            <a:endParaRPr lang="en-US" sz="2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ts val="3303"/>
              </a:lnSpc>
              <a:spcBef>
                <a:spcPct val="0"/>
              </a:spcBef>
            </a:pPr>
            <a:endParaRPr lang="en-US" sz="2800" dirty="0">
              <a:solidFill>
                <a:srgbClr val="004F5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txBody>
            <a:bodyPr/>
            <a:lstStyle/>
            <a:p>
              <a:endParaRPr lang="en-US"/>
            </a:p>
          </p:txBody>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pic>
        <p:nvPicPr>
          <p:cNvPr id="9" name="Picture 9"/>
          <p:cNvPicPr>
            <a:picLocks noChangeAspect="1"/>
          </p:cNvPicPr>
          <p:nvPr/>
        </p:nvPicPr>
        <p:blipFill>
          <a:blip r:embed="rId3"/>
          <a:srcRect l="3876" r="3876"/>
          <a:stretch>
            <a:fillRect/>
          </a:stretch>
        </p:blipFill>
        <p:spPr>
          <a:xfrm>
            <a:off x="11802875" y="-341667"/>
            <a:ext cx="6994113" cy="8921242"/>
          </a:xfrm>
          <a:prstGeom prst="rect">
            <a:avLst/>
          </a:prstGeom>
        </p:spPr>
      </p:pic>
      <p:grpSp>
        <p:nvGrpSpPr>
          <p:cNvPr id="10" name="Group 10"/>
          <p:cNvGrpSpPr/>
          <p:nvPr/>
        </p:nvGrpSpPr>
        <p:grpSpPr>
          <a:xfrm>
            <a:off x="1028700" y="597135"/>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txBody>
            <a:bodyPr/>
            <a:lstStyle/>
            <a:p>
              <a:endParaRPr lang="en-US"/>
            </a:p>
          </p:txBody>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txBody>
          <a:bodyPr/>
          <a:lstStyle/>
          <a:p>
            <a:endParaRPr lang="en-US"/>
          </a:p>
        </p:txBody>
      </p:sp>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9203" y="9089998"/>
            <a:ext cx="1171159" cy="1171159"/>
          </a:xfrm>
          <a:prstGeom prst="rect">
            <a:avLst/>
          </a:prstGeom>
        </p:spPr>
      </p:pic>
      <p:sp>
        <p:nvSpPr>
          <p:cNvPr id="18" name="TextBox 18"/>
          <p:cNvSpPr txBox="1"/>
          <p:nvPr/>
        </p:nvSpPr>
        <p:spPr>
          <a:xfrm>
            <a:off x="1538433" y="654787"/>
            <a:ext cx="14457423" cy="2401570"/>
          </a:xfrm>
          <a:prstGeom prst="rect">
            <a:avLst/>
          </a:prstGeom>
        </p:spPr>
        <p:txBody>
          <a:bodyPr lIns="0" tIns="0" rIns="0" bIns="0" rtlCol="0" anchor="t">
            <a:spAutoFit/>
          </a:bodyPr>
          <a:lstStyle/>
          <a:p>
            <a:pPr>
              <a:lnSpc>
                <a:spcPts val="9440"/>
              </a:lnSpc>
            </a:pPr>
            <a:r>
              <a:rPr lang="vi-VN" sz="7200" dirty="0">
                <a:solidFill>
                  <a:srgbClr val="004F5F"/>
                </a:solidFill>
                <a:latin typeface="Asap SemiBold Bold"/>
              </a:rPr>
              <a:t>VI</a:t>
            </a:r>
            <a:r>
              <a:rPr lang="en-US" sz="7200" dirty="0">
                <a:solidFill>
                  <a:srgbClr val="004F5F"/>
                </a:solidFill>
                <a:latin typeface="Asap SemiBold Bold"/>
              </a:rPr>
              <a:t>. SO SÁNH THUẬT TOÁN A-STAR VÀ DIJKSTRA</a:t>
            </a:r>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21" name="AutoShape 21"/>
          <p:cNvSpPr/>
          <p:nvPr/>
        </p:nvSpPr>
        <p:spPr>
          <a:xfrm rot="-5400000">
            <a:off x="-4602862" y="6254304"/>
            <a:ext cx="11304813" cy="0"/>
          </a:xfrm>
          <a:prstGeom prst="line">
            <a:avLst/>
          </a:prstGeom>
          <a:ln w="9525" cap="flat">
            <a:solidFill>
              <a:srgbClr val="004F5F"/>
            </a:solidFill>
            <a:prstDash val="solid"/>
            <a:headEnd type="none" w="sm" len="sm"/>
            <a:tailEnd type="none" w="sm" len="sm"/>
          </a:ln>
        </p:spPr>
        <p:txBody>
          <a:bodyPr/>
          <a:lstStyle/>
          <a:p>
            <a:endParaRPr lang="en-US"/>
          </a:p>
        </p:txBody>
      </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txBody>
          <a:bodyPr/>
          <a:lstStyle/>
          <a:p>
            <a:endParaRPr lang="en-US"/>
          </a:p>
        </p:txBody>
      </p:sp>
      <p:sp>
        <p:nvSpPr>
          <p:cNvPr id="23" name="TextBox 23"/>
          <p:cNvSpPr txBox="1"/>
          <p:nvPr/>
        </p:nvSpPr>
        <p:spPr>
          <a:xfrm>
            <a:off x="2132871" y="3340487"/>
            <a:ext cx="5496740" cy="1191260"/>
          </a:xfrm>
          <a:prstGeom prst="rect">
            <a:avLst/>
          </a:prstGeom>
        </p:spPr>
        <p:txBody>
          <a:bodyPr lIns="0" tIns="0" rIns="0" bIns="0" rtlCol="0" anchor="t">
            <a:spAutoFit/>
          </a:bodyPr>
          <a:lstStyle/>
          <a:p>
            <a:pPr algn="just">
              <a:lnSpc>
                <a:spcPts val="4719"/>
              </a:lnSpc>
            </a:pPr>
            <a:r>
              <a:rPr lang="en-US" sz="3999">
                <a:solidFill>
                  <a:srgbClr val="004F5F"/>
                </a:solidFill>
                <a:latin typeface="Asap SemiBold Bold"/>
              </a:rPr>
              <a:t>1. Thuật toán Dijkstra</a:t>
            </a:r>
          </a:p>
          <a:p>
            <a:pPr algn="just">
              <a:lnSpc>
                <a:spcPts val="4719"/>
              </a:lnSpc>
              <a:spcBef>
                <a:spcPct val="0"/>
              </a:spcBef>
            </a:pPr>
            <a:endParaRPr lang="en-US" sz="3999">
              <a:solidFill>
                <a:srgbClr val="004F5F"/>
              </a:solidFill>
              <a:latin typeface="Asap SemiBold Bold"/>
            </a:endParaRPr>
          </a:p>
        </p:txBody>
      </p:sp>
      <p:sp>
        <p:nvSpPr>
          <p:cNvPr id="25" name="TextBox 25"/>
          <p:cNvSpPr txBox="1"/>
          <p:nvPr/>
        </p:nvSpPr>
        <p:spPr>
          <a:xfrm>
            <a:off x="2132871" y="4282694"/>
            <a:ext cx="13259527" cy="1273937"/>
          </a:xfrm>
          <a:prstGeom prst="rect">
            <a:avLst/>
          </a:prstGeom>
        </p:spPr>
        <p:txBody>
          <a:bodyPr wrap="square" lIns="0" tIns="0" rIns="0" bIns="0" rtlCol="0" anchor="t">
            <a:spAutoFit/>
          </a:bodyPr>
          <a:lstStyle/>
          <a:p>
            <a:pPr algn="just">
              <a:lnSpc>
                <a:spcPts val="3303"/>
              </a:lnSpc>
            </a:pP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chi </a:t>
            </a:r>
            <a:r>
              <a:rPr lang="en-US" sz="2800" dirty="0" err="1">
                <a:latin typeface="Times New Roman" panose="02020603050405020304" pitchFamily="18" charset="0"/>
                <a:cs typeface="Times New Roman" panose="02020603050405020304" pitchFamily="18" charset="0"/>
              </a:rPr>
              <a:t>phí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chi </a:t>
            </a:r>
            <a:r>
              <a:rPr lang="en-US" sz="2800" dirty="0" err="1">
                <a:latin typeface="Times New Roman" panose="02020603050405020304" pitchFamily="18" charset="0"/>
                <a:cs typeface="Times New Roman" panose="02020603050405020304" pitchFamily="18" charset="0"/>
              </a:rPr>
              <a:t>phí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bắt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từng</a:t>
            </a:r>
            <a:r>
              <a:rPr lang="en-US" sz="2800" dirty="0">
                <a:latin typeface="Times New Roman" panose="02020603050405020304" pitchFamily="18" charset="0"/>
                <a:cs typeface="Times New Roman" panose="02020603050405020304" pitchFamily="18" charset="0"/>
              </a:rPr>
              <a:t> node: </a:t>
            </a:r>
          </a:p>
          <a:p>
            <a:pPr algn="just">
              <a:lnSpc>
                <a:spcPts val="3303"/>
              </a:lnSpc>
              <a:spcBef>
                <a:spcPct val="0"/>
              </a:spcBef>
            </a:pPr>
            <a:endParaRPr lang="en-US" sz="2799" dirty="0">
              <a:solidFill>
                <a:srgbClr val="004F5F"/>
              </a:solidFill>
              <a:latin typeface="Asap SemiBold Bold"/>
            </a:endParaRPr>
          </a:p>
        </p:txBody>
      </p:sp>
      <p:sp>
        <p:nvSpPr>
          <p:cNvPr id="26" name="TextBox 26"/>
          <p:cNvSpPr txBox="1"/>
          <p:nvPr/>
        </p:nvSpPr>
        <p:spPr>
          <a:xfrm>
            <a:off x="2111145" y="6040050"/>
            <a:ext cx="13281254" cy="854837"/>
          </a:xfrm>
          <a:prstGeom prst="rect">
            <a:avLst/>
          </a:prstGeom>
        </p:spPr>
        <p:txBody>
          <a:bodyPr wrap="square" lIns="0" tIns="0" rIns="0" bIns="0" rtlCol="0" anchor="t">
            <a:spAutoFit/>
          </a:bodyPr>
          <a:lstStyle/>
          <a:p>
            <a:pPr algn="just">
              <a:lnSpc>
                <a:spcPts val="3303"/>
              </a:lnSpc>
              <a:spcBef>
                <a:spcPct val="0"/>
              </a:spcBef>
            </a:pP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Dijkstra tìm con </a:t>
            </a:r>
            <a:r>
              <a:rPr lang="en-US" sz="2800" dirty="0" err="1">
                <a:latin typeface="Times New Roman" panose="02020603050405020304" pitchFamily="18" charset="0"/>
                <a:cs typeface="Times New Roman" panose="02020603050405020304" pitchFamily="18" charset="0"/>
              </a:rPr>
              <a:t>đường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ngắn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bắt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mọi</a:t>
            </a:r>
            <a:r>
              <a:rPr lang="en-US" sz="2800" dirty="0">
                <a:latin typeface="Times New Roman" panose="02020603050405020304" pitchFamily="18" charset="0"/>
                <a:cs typeface="Times New Roman" panose="02020603050405020304" pitchFamily="18" charset="0"/>
              </a:rPr>
              <a:t> node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xét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xem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xét</a:t>
            </a:r>
            <a:r>
              <a:rPr lang="en-US" sz="2800" dirty="0">
                <a:latin typeface="Times New Roman" panose="02020603050405020304" pitchFamily="18" charset="0"/>
                <a:cs typeface="Times New Roman" panose="02020603050405020304" pitchFamily="18" charset="0"/>
              </a:rPr>
              <a:t> chi </a:t>
            </a:r>
            <a:r>
              <a:rPr lang="en-US" sz="2800" dirty="0" err="1">
                <a:latin typeface="Times New Roman" panose="02020603050405020304" pitchFamily="18" charset="0"/>
                <a:cs typeface="Times New Roman" panose="02020603050405020304" pitchFamily="18" charset="0"/>
              </a:rPr>
              <a:t>phí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a:t>
            </a:r>
          </a:p>
        </p:txBody>
      </p:sp>
      <p:sp>
        <p:nvSpPr>
          <p:cNvPr id="27" name="TextBox 27"/>
          <p:cNvSpPr txBox="1"/>
          <p:nvPr/>
        </p:nvSpPr>
        <p:spPr>
          <a:xfrm>
            <a:off x="7409853" y="5328088"/>
            <a:ext cx="2046212" cy="435737"/>
          </a:xfrm>
          <a:prstGeom prst="rect">
            <a:avLst/>
          </a:prstGeom>
        </p:spPr>
        <p:txBody>
          <a:bodyPr lIns="0" tIns="0" rIns="0" bIns="0" rtlCol="0" anchor="t">
            <a:spAutoFit/>
          </a:bodyPr>
          <a:lstStyle/>
          <a:p>
            <a:pPr algn="ctr">
              <a:lnSpc>
                <a:spcPts val="3303"/>
              </a:lnSpc>
              <a:spcBef>
                <a:spcPct val="0"/>
              </a:spcBef>
            </a:pPr>
            <a:r>
              <a:rPr lang="en-US" sz="2799" b="1" dirty="0">
                <a:latin typeface="Asap SemiBold Bold"/>
              </a:rPr>
              <a:t>f(x) = g(x)</a:t>
            </a:r>
          </a:p>
        </p:txBody>
      </p:sp>
      <p:sp>
        <p:nvSpPr>
          <p:cNvPr id="29" name="TextBox 28">
            <a:extLst>
              <a:ext uri="{FF2B5EF4-FFF2-40B4-BE49-F238E27FC236}">
                <a16:creationId xmlns:a16="http://schemas.microsoft.com/office/drawing/2014/main" id="{26700496-67B8-D3E3-39EF-7A7AFC9BC565}"/>
              </a:ext>
            </a:extLst>
          </p:cNvPr>
          <p:cNvSpPr txBox="1"/>
          <p:nvPr/>
        </p:nvSpPr>
        <p:spPr>
          <a:xfrm>
            <a:off x="1777876" y="7001062"/>
            <a:ext cx="13728185" cy="2034211"/>
          </a:xfrm>
          <a:prstGeom prst="rect">
            <a:avLst/>
          </a:prstGeom>
          <a:noFill/>
        </p:spPr>
        <p:txBody>
          <a:bodyPr wrap="square">
            <a:spAutoFit/>
          </a:bodyPr>
          <a:lstStyle/>
          <a:p>
            <a:pPr marL="228600" marR="0" algn="just">
              <a:lnSpc>
                <a:spcPct val="115000"/>
              </a:lnSpc>
              <a:spcBef>
                <a:spcPts val="0"/>
              </a:spcBef>
              <a:spcAft>
                <a:spcPts val="0"/>
              </a:spcAft>
            </a:pPr>
            <a:r>
              <a:rPr lang="vi-VN" sz="2800" dirty="0">
                <a:effectLst/>
                <a:latin typeface="Times New Roman" panose="02020603050405020304" pitchFamily="18" charset="0"/>
                <a:ea typeface="Times New Roman" panose="02020603050405020304" pitchFamily="18" charset="0"/>
              </a:rPr>
              <a:t>Thuật toán Dijkstra: xây dựng tuyến đường dẫn đến đích bằng cách xét tất cả các nút trong đồ thị dẫn đến chưa tối ưu được quãng đường di chuyển.</a:t>
            </a:r>
          </a:p>
          <a:p>
            <a:pPr marL="228600" marR="0" algn="just">
              <a:lnSpc>
                <a:spcPct val="115000"/>
              </a:lnSpc>
              <a:spcBef>
                <a:spcPts val="0"/>
              </a:spcBef>
              <a:spcAft>
                <a:spcPts val="0"/>
              </a:spcAft>
            </a:pPr>
            <a:endParaRPr lang="en-US" sz="2800" dirty="0">
              <a:effectLst/>
              <a:latin typeface="Arial" panose="020B0604020202020204" pitchFamily="34" charset="0"/>
              <a:ea typeface="Arial" panose="020B0604020202020204" pitchFamily="34" charset="0"/>
            </a:endParaRPr>
          </a:p>
          <a:p>
            <a:pPr marL="228600" marR="0" algn="just">
              <a:lnSpc>
                <a:spcPct val="115000"/>
              </a:lnSpc>
              <a:spcBef>
                <a:spcPts val="0"/>
              </a:spcBef>
              <a:spcAft>
                <a:spcPts val="0"/>
              </a:spcAft>
            </a:pPr>
            <a:r>
              <a:rPr lang="en-US" sz="2800" dirty="0">
                <a:effectLst/>
                <a:latin typeface="Times New Roman" panose="02020603050405020304" pitchFamily="18" charset="0"/>
                <a:ea typeface="Times New Roman" panose="02020603050405020304" pitchFamily="18" charset="0"/>
              </a:rPr>
              <a:t> </a:t>
            </a:r>
            <a:r>
              <a:rPr lang="vi-VN" sz="2800" dirty="0">
                <a:effectLst/>
                <a:latin typeface="Times New Roman" panose="02020603050405020304" pitchFamily="18" charset="0"/>
                <a:ea typeface="Times New Roman" panose="02020603050405020304" pitchFamily="18" charset="0"/>
              </a:rPr>
              <a:t>→ Sử dụng thuật toán A* để giải quyết vấn đề mà Dijkstra đang gặp phải</a:t>
            </a:r>
            <a:r>
              <a:rPr lang="en-US" sz="2800" dirty="0">
                <a:effectLst/>
                <a:latin typeface="Times New Roman" panose="02020603050405020304" pitchFamily="18" charset="0"/>
                <a:ea typeface="Times New Roman" panose="02020603050405020304" pitchFamily="18" charset="0"/>
              </a:rPr>
              <a:t>.</a:t>
            </a:r>
            <a:endParaRPr lang="en-US" sz="2800" dirty="0">
              <a:effectLst/>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6180227" cy="10287000"/>
            <a:chOff x="0" y="0"/>
            <a:chExt cx="2254563" cy="3752725"/>
          </a:xfrm>
        </p:grpSpPr>
        <p:sp>
          <p:nvSpPr>
            <p:cNvPr id="3" name="Freeform 3"/>
            <p:cNvSpPr/>
            <p:nvPr/>
          </p:nvSpPr>
          <p:spPr>
            <a:xfrm>
              <a:off x="0" y="0"/>
              <a:ext cx="2254563" cy="3752726"/>
            </a:xfrm>
            <a:custGeom>
              <a:avLst/>
              <a:gdLst/>
              <a:ahLst/>
              <a:cxnLst/>
              <a:rect l="l" t="t" r="r" b="b"/>
              <a:pathLst>
                <a:path w="2254563" h="3752726">
                  <a:moveTo>
                    <a:pt x="0" y="0"/>
                  </a:moveTo>
                  <a:lnTo>
                    <a:pt x="2254563" y="0"/>
                  </a:lnTo>
                  <a:lnTo>
                    <a:pt x="2254563" y="3752726"/>
                  </a:lnTo>
                  <a:lnTo>
                    <a:pt x="0" y="3752726"/>
                  </a:lnTo>
                  <a:close/>
                </a:path>
              </a:pathLst>
            </a:custGeom>
            <a:solidFill>
              <a:srgbClr val="CBC8C8"/>
            </a:solidFill>
          </p:spPr>
          <p:txBody>
            <a:bodyPr/>
            <a:lstStyle/>
            <a:p>
              <a:endParaRPr lang="en-US"/>
            </a:p>
          </p:txBody>
        </p:sp>
      </p:grpSp>
      <p:grpSp>
        <p:nvGrpSpPr>
          <p:cNvPr id="4" name="Group 4"/>
          <p:cNvGrpSpPr/>
          <p:nvPr/>
        </p:nvGrpSpPr>
        <p:grpSpPr>
          <a:xfrm>
            <a:off x="6180227" y="3481611"/>
            <a:ext cx="12428783" cy="6805389"/>
            <a:chOff x="0" y="0"/>
            <a:chExt cx="4534054" cy="2482624"/>
          </a:xfrm>
        </p:grpSpPr>
        <p:sp>
          <p:nvSpPr>
            <p:cNvPr id="5" name="Freeform 5"/>
            <p:cNvSpPr/>
            <p:nvPr/>
          </p:nvSpPr>
          <p:spPr>
            <a:xfrm>
              <a:off x="0" y="0"/>
              <a:ext cx="4534053" cy="2482624"/>
            </a:xfrm>
            <a:custGeom>
              <a:avLst/>
              <a:gdLst/>
              <a:ahLst/>
              <a:cxnLst/>
              <a:rect l="l" t="t" r="r" b="b"/>
              <a:pathLst>
                <a:path w="4534053" h="2482624">
                  <a:moveTo>
                    <a:pt x="0" y="0"/>
                  </a:moveTo>
                  <a:lnTo>
                    <a:pt x="4534053" y="0"/>
                  </a:lnTo>
                  <a:lnTo>
                    <a:pt x="4534053" y="2482624"/>
                  </a:lnTo>
                  <a:lnTo>
                    <a:pt x="0" y="2482624"/>
                  </a:lnTo>
                  <a:close/>
                </a:path>
              </a:pathLst>
            </a:custGeom>
            <a:solidFill>
              <a:srgbClr val="136F82"/>
            </a:solidFill>
          </p:spPr>
          <p:txBody>
            <a:bodyPr/>
            <a:lstStyle/>
            <a:p>
              <a:endParaRPr lang="en-US"/>
            </a:p>
          </p:txBody>
        </p:sp>
      </p:grpSp>
      <p:grpSp>
        <p:nvGrpSpPr>
          <p:cNvPr id="6" name="Group 6"/>
          <p:cNvGrpSpPr/>
          <p:nvPr/>
        </p:nvGrpSpPr>
        <p:grpSpPr>
          <a:xfrm>
            <a:off x="1028700" y="1028700"/>
            <a:ext cx="11038822" cy="8229600"/>
            <a:chOff x="0" y="0"/>
            <a:chExt cx="4026992" cy="3002180"/>
          </a:xfrm>
        </p:grpSpPr>
        <p:sp>
          <p:nvSpPr>
            <p:cNvPr id="7" name="Freeform 7"/>
            <p:cNvSpPr/>
            <p:nvPr/>
          </p:nvSpPr>
          <p:spPr>
            <a:xfrm>
              <a:off x="0" y="0"/>
              <a:ext cx="4026992" cy="3002180"/>
            </a:xfrm>
            <a:custGeom>
              <a:avLst/>
              <a:gdLst/>
              <a:ahLst/>
              <a:cxnLst/>
              <a:rect l="l" t="t" r="r" b="b"/>
              <a:pathLst>
                <a:path w="4026992" h="3002180">
                  <a:moveTo>
                    <a:pt x="0" y="0"/>
                  </a:moveTo>
                  <a:lnTo>
                    <a:pt x="4026992" y="0"/>
                  </a:lnTo>
                  <a:lnTo>
                    <a:pt x="4026992" y="3002180"/>
                  </a:lnTo>
                  <a:lnTo>
                    <a:pt x="0" y="3002180"/>
                  </a:lnTo>
                  <a:close/>
                </a:path>
              </a:pathLst>
            </a:custGeom>
            <a:solidFill>
              <a:srgbClr val="FFFFFF"/>
            </a:solidFill>
          </p:spPr>
          <p:txBody>
            <a:bodyPr/>
            <a:lstStyle/>
            <a:p>
              <a:endParaRPr lang="en-US"/>
            </a:p>
          </p:txBody>
        </p:sp>
      </p:grpSp>
      <p:grpSp>
        <p:nvGrpSpPr>
          <p:cNvPr id="8" name="Group 8"/>
          <p:cNvGrpSpPr/>
          <p:nvPr/>
        </p:nvGrpSpPr>
        <p:grpSpPr>
          <a:xfrm>
            <a:off x="17966991" y="0"/>
            <a:ext cx="642018" cy="2464067"/>
            <a:chOff x="0" y="0"/>
            <a:chExt cx="152400" cy="584911"/>
          </a:xfrm>
        </p:grpSpPr>
        <p:sp>
          <p:nvSpPr>
            <p:cNvPr id="9" name="Freeform 9"/>
            <p:cNvSpPr/>
            <p:nvPr/>
          </p:nvSpPr>
          <p:spPr>
            <a:xfrm>
              <a:off x="0" y="0"/>
              <a:ext cx="152400" cy="584911"/>
            </a:xfrm>
            <a:custGeom>
              <a:avLst/>
              <a:gdLst/>
              <a:ahLst/>
              <a:cxnLst/>
              <a:rect l="l" t="t" r="r" b="b"/>
              <a:pathLst>
                <a:path w="152400" h="584911">
                  <a:moveTo>
                    <a:pt x="0" y="0"/>
                  </a:moveTo>
                  <a:lnTo>
                    <a:pt x="152400" y="0"/>
                  </a:lnTo>
                  <a:lnTo>
                    <a:pt x="152400" y="584911"/>
                  </a:lnTo>
                  <a:lnTo>
                    <a:pt x="0" y="584911"/>
                  </a:lnTo>
                  <a:close/>
                </a:path>
              </a:pathLst>
            </a:custGeom>
            <a:solidFill>
              <a:srgbClr val="004F5F"/>
            </a:solidFill>
          </p:spPr>
          <p:txBody>
            <a:bodyPr/>
            <a:lstStyle/>
            <a:p>
              <a:endParaRPr lang="en-US"/>
            </a:p>
          </p:txBody>
        </p:sp>
      </p:grpSp>
      <p:sp>
        <p:nvSpPr>
          <p:cNvPr id="10" name="AutoShape 10"/>
          <p:cNvSpPr/>
          <p:nvPr/>
        </p:nvSpPr>
        <p:spPr>
          <a:xfrm>
            <a:off x="2137803" y="7359608"/>
            <a:ext cx="8973363" cy="0"/>
          </a:xfrm>
          <a:prstGeom prst="line">
            <a:avLst/>
          </a:prstGeom>
          <a:ln w="9525" cap="flat">
            <a:solidFill>
              <a:srgbClr val="004F5F"/>
            </a:solidFill>
            <a:prstDash val="solid"/>
            <a:headEnd type="none" w="sm" len="sm"/>
            <a:tailEnd type="none" w="sm" len="sm"/>
          </a:ln>
        </p:spPr>
        <p:txBody>
          <a:bodyPr/>
          <a:lstStyle/>
          <a:p>
            <a:endParaRPr lang="en-US"/>
          </a:p>
        </p:txBody>
      </p:sp>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755520" y="627041"/>
            <a:ext cx="1610629" cy="1209985"/>
          </a:xfrm>
          <a:prstGeom prst="rect">
            <a:avLst/>
          </a:prstGeom>
        </p:spPr>
      </p:pic>
      <p:sp>
        <p:nvSpPr>
          <p:cNvPr id="12" name="TextBox 12"/>
          <p:cNvSpPr txBox="1"/>
          <p:nvPr/>
        </p:nvSpPr>
        <p:spPr>
          <a:xfrm rot="5400000">
            <a:off x="16269812" y="1347386"/>
            <a:ext cx="2802420" cy="266846"/>
          </a:xfrm>
          <a:prstGeom prst="rect">
            <a:avLst/>
          </a:prstGeom>
        </p:spPr>
        <p:txBody>
          <a:bodyPr lIns="0" tIns="0" rIns="0" bIns="0" rtlCol="0" anchor="t">
            <a:spAutoFit/>
          </a:bodyPr>
          <a:lstStyle/>
          <a:p>
            <a:pPr>
              <a:lnSpc>
                <a:spcPts val="2009"/>
              </a:lnSpc>
              <a:spcBef>
                <a:spcPct val="0"/>
              </a:spcBef>
            </a:pPr>
            <a:r>
              <a:rPr lang="en-US" sz="1702">
                <a:solidFill>
                  <a:srgbClr val="004F5F"/>
                </a:solidFill>
                <a:latin typeface="Roboto"/>
              </a:rPr>
              <a:t>DATA  AND ALGORITHM</a:t>
            </a:r>
          </a:p>
        </p:txBody>
      </p:sp>
      <p:sp>
        <p:nvSpPr>
          <p:cNvPr id="14" name="TextBox 14"/>
          <p:cNvSpPr txBox="1"/>
          <p:nvPr/>
        </p:nvSpPr>
        <p:spPr>
          <a:xfrm>
            <a:off x="2137803" y="3113311"/>
            <a:ext cx="9036012" cy="756617"/>
          </a:xfrm>
          <a:prstGeom prst="rect">
            <a:avLst/>
          </a:prstGeom>
        </p:spPr>
        <p:txBody>
          <a:bodyPr lIns="0" tIns="0" rIns="0" bIns="0" rtlCol="0" anchor="t">
            <a:spAutoFit/>
          </a:bodyPr>
          <a:lstStyle/>
          <a:p>
            <a:pPr>
              <a:lnSpc>
                <a:spcPts val="5899"/>
              </a:lnSpc>
            </a:pPr>
            <a:r>
              <a:rPr lang="vi-VN" sz="4999" dirty="0">
                <a:solidFill>
                  <a:srgbClr val="004F5F"/>
                </a:solidFill>
                <a:latin typeface="Roboto Bold"/>
              </a:rPr>
              <a:t>Trần Duy Hiệp		</a:t>
            </a:r>
            <a:endParaRPr lang="en-US" sz="4999" dirty="0">
              <a:solidFill>
                <a:srgbClr val="004F5F"/>
              </a:solidFill>
              <a:latin typeface="Roboto Bold"/>
            </a:endParaRPr>
          </a:p>
        </p:txBody>
      </p:sp>
      <p:sp>
        <p:nvSpPr>
          <p:cNvPr id="15" name="TextBox 15"/>
          <p:cNvSpPr txBox="1"/>
          <p:nvPr/>
        </p:nvSpPr>
        <p:spPr>
          <a:xfrm>
            <a:off x="2137803" y="1674400"/>
            <a:ext cx="8295069" cy="929742"/>
          </a:xfrm>
          <a:prstGeom prst="rect">
            <a:avLst/>
          </a:prstGeom>
        </p:spPr>
        <p:txBody>
          <a:bodyPr lIns="0" tIns="0" rIns="0" bIns="0" rtlCol="0" anchor="t">
            <a:spAutoFit/>
          </a:bodyPr>
          <a:lstStyle/>
          <a:p>
            <a:pPr algn="ctr">
              <a:lnSpc>
                <a:spcPts val="7839"/>
              </a:lnSpc>
              <a:spcBef>
                <a:spcPct val="0"/>
              </a:spcBef>
            </a:pPr>
            <a:r>
              <a:rPr lang="en-US" sz="5599" spc="397" dirty="0">
                <a:solidFill>
                  <a:srgbClr val="004F5F"/>
                </a:solidFill>
                <a:latin typeface="Roboto Bold"/>
              </a:rPr>
              <a:t>GROUP </a:t>
            </a:r>
            <a:r>
              <a:rPr lang="vi-VN" sz="5599" spc="397" dirty="0">
                <a:solidFill>
                  <a:srgbClr val="004F5F"/>
                </a:solidFill>
                <a:latin typeface="Roboto Bold"/>
              </a:rPr>
              <a:t>09</a:t>
            </a:r>
            <a:endParaRPr lang="en-US" sz="5599" spc="397" dirty="0">
              <a:solidFill>
                <a:srgbClr val="004F5F"/>
              </a:solidFill>
              <a:latin typeface="Roboto Bold"/>
            </a:endParaRPr>
          </a:p>
        </p:txBody>
      </p:sp>
      <p:sp>
        <p:nvSpPr>
          <p:cNvPr id="16" name="TextBox 16"/>
          <p:cNvSpPr txBox="1"/>
          <p:nvPr/>
        </p:nvSpPr>
        <p:spPr>
          <a:xfrm>
            <a:off x="2137570" y="7724775"/>
            <a:ext cx="7792382" cy="1795363"/>
          </a:xfrm>
          <a:prstGeom prst="rect">
            <a:avLst/>
          </a:prstGeom>
        </p:spPr>
        <p:txBody>
          <a:bodyPr lIns="0" tIns="0" rIns="0" bIns="0" rtlCol="0" anchor="t">
            <a:spAutoFit/>
          </a:bodyPr>
          <a:lstStyle/>
          <a:p>
            <a:pPr>
              <a:lnSpc>
                <a:spcPts val="3540"/>
              </a:lnSpc>
            </a:pPr>
            <a:r>
              <a:rPr lang="en-US" sz="3000" dirty="0">
                <a:solidFill>
                  <a:srgbClr val="004F5F"/>
                </a:solidFill>
                <a:latin typeface="Rosario"/>
              </a:rPr>
              <a:t>GV: </a:t>
            </a:r>
            <a:r>
              <a:rPr lang="vi-VN" sz="3000" dirty="0">
                <a:solidFill>
                  <a:srgbClr val="004F5F"/>
                </a:solidFill>
                <a:latin typeface="Rosario"/>
              </a:rPr>
              <a:t>PGS.TS. Nguyễn Thị Hồng Minh</a:t>
            </a:r>
          </a:p>
          <a:p>
            <a:pPr>
              <a:lnSpc>
                <a:spcPts val="3540"/>
              </a:lnSpc>
            </a:pPr>
            <a:r>
              <a:rPr lang="vi-VN" sz="3000" dirty="0">
                <a:solidFill>
                  <a:srgbClr val="004F5F"/>
                </a:solidFill>
                <a:latin typeface="Rosario"/>
              </a:rPr>
              <a:t>	Th</a:t>
            </a:r>
            <a:r>
              <a:rPr lang="en-US" sz="3000" dirty="0" err="1">
                <a:solidFill>
                  <a:srgbClr val="004F5F"/>
                </a:solidFill>
                <a:latin typeface="Rosario"/>
              </a:rPr>
              <a:t>ầy</a:t>
            </a:r>
            <a:r>
              <a:rPr lang="vi-VN" sz="3000" dirty="0">
                <a:solidFill>
                  <a:srgbClr val="004F5F"/>
                </a:solidFill>
                <a:latin typeface="Rosario"/>
              </a:rPr>
              <a:t> Đặng Trung Du</a:t>
            </a:r>
          </a:p>
          <a:p>
            <a:pPr>
              <a:lnSpc>
                <a:spcPts val="3540"/>
              </a:lnSpc>
            </a:pPr>
            <a:r>
              <a:rPr lang="vi-VN" sz="3000" dirty="0">
                <a:solidFill>
                  <a:srgbClr val="004F5F"/>
                </a:solidFill>
                <a:latin typeface="Rosario"/>
              </a:rPr>
              <a:t>	Th</a:t>
            </a:r>
            <a:r>
              <a:rPr lang="en-US" sz="3000" dirty="0" err="1">
                <a:solidFill>
                  <a:srgbClr val="004F5F"/>
                </a:solidFill>
                <a:latin typeface="Rosario"/>
              </a:rPr>
              <a:t>ầy</a:t>
            </a:r>
            <a:r>
              <a:rPr lang="vi-VN" sz="3000" dirty="0">
                <a:solidFill>
                  <a:srgbClr val="004F5F"/>
                </a:solidFill>
                <a:latin typeface="Rosario"/>
              </a:rPr>
              <a:t> Trần Bá Tuấn</a:t>
            </a:r>
            <a:endParaRPr lang="en-US" sz="3000" dirty="0">
              <a:solidFill>
                <a:srgbClr val="004F5F"/>
              </a:solidFill>
              <a:latin typeface="Rosario"/>
            </a:endParaRPr>
          </a:p>
          <a:p>
            <a:pPr>
              <a:lnSpc>
                <a:spcPts val="3540"/>
              </a:lnSpc>
              <a:spcBef>
                <a:spcPct val="0"/>
              </a:spcBef>
            </a:pPr>
            <a:endParaRPr lang="en-US" sz="3000" dirty="0">
              <a:solidFill>
                <a:srgbClr val="004F5F"/>
              </a:solidFill>
              <a:latin typeface="Rosario"/>
            </a:endParaRPr>
          </a:p>
        </p:txBody>
      </p:sp>
      <p:sp>
        <p:nvSpPr>
          <p:cNvPr id="17" name="TextBox 17"/>
          <p:cNvSpPr txBox="1"/>
          <p:nvPr/>
        </p:nvSpPr>
        <p:spPr>
          <a:xfrm>
            <a:off x="2137803" y="4088036"/>
            <a:ext cx="9036012" cy="756617"/>
          </a:xfrm>
          <a:prstGeom prst="rect">
            <a:avLst/>
          </a:prstGeom>
        </p:spPr>
        <p:txBody>
          <a:bodyPr lIns="0" tIns="0" rIns="0" bIns="0" rtlCol="0" anchor="t">
            <a:spAutoFit/>
          </a:bodyPr>
          <a:lstStyle/>
          <a:p>
            <a:pPr>
              <a:lnSpc>
                <a:spcPts val="5899"/>
              </a:lnSpc>
            </a:pPr>
            <a:r>
              <a:rPr lang="vi-VN" sz="4999" dirty="0">
                <a:solidFill>
                  <a:srgbClr val="004F5F"/>
                </a:solidFill>
                <a:latin typeface="Roboto Bold"/>
              </a:rPr>
              <a:t>Dương Tuấn Sơn	</a:t>
            </a:r>
            <a:endParaRPr lang="en-US" sz="4999" dirty="0">
              <a:solidFill>
                <a:srgbClr val="004F5F"/>
              </a:solidFill>
              <a:latin typeface="Roboto Bold"/>
            </a:endParaRPr>
          </a:p>
        </p:txBody>
      </p:sp>
      <p:sp>
        <p:nvSpPr>
          <p:cNvPr id="18" name="TextBox 18"/>
          <p:cNvSpPr txBox="1"/>
          <p:nvPr/>
        </p:nvSpPr>
        <p:spPr>
          <a:xfrm>
            <a:off x="2137803" y="5054159"/>
            <a:ext cx="9036012" cy="756617"/>
          </a:xfrm>
          <a:prstGeom prst="rect">
            <a:avLst/>
          </a:prstGeom>
        </p:spPr>
        <p:txBody>
          <a:bodyPr lIns="0" tIns="0" rIns="0" bIns="0" rtlCol="0" anchor="t">
            <a:spAutoFit/>
          </a:bodyPr>
          <a:lstStyle/>
          <a:p>
            <a:pPr>
              <a:lnSpc>
                <a:spcPts val="5899"/>
              </a:lnSpc>
            </a:pPr>
            <a:r>
              <a:rPr lang="vi-VN" sz="4999" dirty="0">
                <a:solidFill>
                  <a:srgbClr val="004F5F"/>
                </a:solidFill>
                <a:latin typeface="Roboto Bold"/>
              </a:rPr>
              <a:t>Kiều Quốc Ngọc</a:t>
            </a:r>
            <a:endParaRPr lang="en-US" sz="4999" dirty="0">
              <a:solidFill>
                <a:srgbClr val="004F5F"/>
              </a:solidFill>
              <a:latin typeface="Roboto 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txBody>
            <a:bodyPr/>
            <a:lstStyle/>
            <a:p>
              <a:endParaRPr lang="en-US"/>
            </a:p>
          </p:txBody>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pic>
        <p:nvPicPr>
          <p:cNvPr id="9" name="Picture 9"/>
          <p:cNvPicPr>
            <a:picLocks noChangeAspect="1"/>
          </p:cNvPicPr>
          <p:nvPr/>
        </p:nvPicPr>
        <p:blipFill>
          <a:blip r:embed="rId3"/>
          <a:srcRect l="3876" r="3876"/>
          <a:stretch>
            <a:fillRect/>
          </a:stretch>
        </p:blipFill>
        <p:spPr>
          <a:xfrm>
            <a:off x="11802875" y="-341667"/>
            <a:ext cx="6994113" cy="8921242"/>
          </a:xfrm>
          <a:prstGeom prst="rect">
            <a:avLst/>
          </a:prstGeom>
        </p:spPr>
      </p:pic>
      <p:grpSp>
        <p:nvGrpSpPr>
          <p:cNvPr id="10" name="Group 10"/>
          <p:cNvGrpSpPr/>
          <p:nvPr/>
        </p:nvGrpSpPr>
        <p:grpSpPr>
          <a:xfrm>
            <a:off x="1028700" y="597135"/>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txBody>
            <a:bodyPr/>
            <a:lstStyle/>
            <a:p>
              <a:endParaRPr lang="en-US"/>
            </a:p>
          </p:txBody>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txBody>
          <a:bodyPr/>
          <a:lstStyle/>
          <a:p>
            <a:endParaRPr lang="en-US"/>
          </a:p>
        </p:txBody>
      </p:sp>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9203" y="9089998"/>
            <a:ext cx="1171159" cy="1171159"/>
          </a:xfrm>
          <a:prstGeom prst="rect">
            <a:avLst/>
          </a:prstGeom>
        </p:spPr>
      </p:pic>
      <p:sp>
        <p:nvSpPr>
          <p:cNvPr id="18" name="TextBox 18"/>
          <p:cNvSpPr txBox="1"/>
          <p:nvPr/>
        </p:nvSpPr>
        <p:spPr>
          <a:xfrm>
            <a:off x="1538433" y="654787"/>
            <a:ext cx="14457423" cy="2401570"/>
          </a:xfrm>
          <a:prstGeom prst="rect">
            <a:avLst/>
          </a:prstGeom>
        </p:spPr>
        <p:txBody>
          <a:bodyPr lIns="0" tIns="0" rIns="0" bIns="0" rtlCol="0" anchor="t">
            <a:spAutoFit/>
          </a:bodyPr>
          <a:lstStyle/>
          <a:p>
            <a:pPr>
              <a:lnSpc>
                <a:spcPts val="9440"/>
              </a:lnSpc>
            </a:pPr>
            <a:r>
              <a:rPr lang="vi-VN" sz="7200" dirty="0">
                <a:solidFill>
                  <a:srgbClr val="004F5F"/>
                </a:solidFill>
                <a:latin typeface="Asap SemiBold Bold"/>
              </a:rPr>
              <a:t>VI</a:t>
            </a:r>
            <a:r>
              <a:rPr lang="en-US" sz="7200" dirty="0">
                <a:solidFill>
                  <a:srgbClr val="004F5F"/>
                </a:solidFill>
                <a:latin typeface="Asap SemiBold Bold"/>
              </a:rPr>
              <a:t>. SO SÁNH THUẬT TOÁN A-STAR VÀ DIJKSTRA</a:t>
            </a:r>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21" name="AutoShape 21"/>
          <p:cNvSpPr/>
          <p:nvPr/>
        </p:nvSpPr>
        <p:spPr>
          <a:xfrm rot="-5400000">
            <a:off x="-4602862" y="6254304"/>
            <a:ext cx="11304813" cy="0"/>
          </a:xfrm>
          <a:prstGeom prst="line">
            <a:avLst/>
          </a:prstGeom>
          <a:ln w="9525" cap="flat">
            <a:solidFill>
              <a:srgbClr val="004F5F"/>
            </a:solidFill>
            <a:prstDash val="solid"/>
            <a:headEnd type="none" w="sm" len="sm"/>
            <a:tailEnd type="none" w="sm" len="sm"/>
          </a:ln>
        </p:spPr>
        <p:txBody>
          <a:bodyPr/>
          <a:lstStyle/>
          <a:p>
            <a:endParaRPr lang="en-US"/>
          </a:p>
        </p:txBody>
      </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txBody>
          <a:bodyPr/>
          <a:lstStyle/>
          <a:p>
            <a:endParaRPr lang="en-US"/>
          </a:p>
        </p:txBody>
      </p:sp>
      <p:sp>
        <p:nvSpPr>
          <p:cNvPr id="23" name="TextBox 23"/>
          <p:cNvSpPr txBox="1"/>
          <p:nvPr/>
        </p:nvSpPr>
        <p:spPr>
          <a:xfrm>
            <a:off x="2132870" y="3340487"/>
            <a:ext cx="12478247" cy="1205458"/>
          </a:xfrm>
          <a:prstGeom prst="rect">
            <a:avLst/>
          </a:prstGeom>
        </p:spPr>
        <p:txBody>
          <a:bodyPr wrap="square" lIns="0" tIns="0" rIns="0" bIns="0" rtlCol="0" anchor="t">
            <a:spAutoFit/>
          </a:bodyPr>
          <a:lstStyle/>
          <a:p>
            <a:pPr algn="just">
              <a:lnSpc>
                <a:spcPts val="4719"/>
              </a:lnSpc>
            </a:pPr>
            <a:r>
              <a:rPr lang="vi-VN" sz="3999" dirty="0">
                <a:solidFill>
                  <a:srgbClr val="004F5F"/>
                </a:solidFill>
                <a:latin typeface="Asap SemiBold Bold"/>
              </a:rPr>
              <a:t>2</a:t>
            </a:r>
            <a:r>
              <a:rPr lang="en-US" sz="3999" dirty="0">
                <a:solidFill>
                  <a:srgbClr val="004F5F"/>
                </a:solidFill>
                <a:latin typeface="Asap SemiBold Bold"/>
              </a:rPr>
              <a:t>. </a:t>
            </a:r>
            <a:r>
              <a:rPr lang="vi-VN" sz="3999" dirty="0">
                <a:solidFill>
                  <a:srgbClr val="004F5F"/>
                </a:solidFill>
                <a:latin typeface="Asap SemiBold Bold"/>
              </a:rPr>
              <a:t>Dijktra có phải trường hợp đặc biệt của A* không?</a:t>
            </a:r>
            <a:endParaRPr lang="en-US" sz="3999" dirty="0">
              <a:solidFill>
                <a:srgbClr val="004F5F"/>
              </a:solidFill>
              <a:latin typeface="Asap SemiBold Bold"/>
            </a:endParaRPr>
          </a:p>
          <a:p>
            <a:pPr algn="just">
              <a:lnSpc>
                <a:spcPts val="4719"/>
              </a:lnSpc>
              <a:spcBef>
                <a:spcPct val="0"/>
              </a:spcBef>
            </a:pPr>
            <a:endParaRPr lang="en-US" sz="3999" dirty="0">
              <a:solidFill>
                <a:srgbClr val="004F5F"/>
              </a:solidFill>
              <a:latin typeface="Asap SemiBold Bold"/>
            </a:endParaRPr>
          </a:p>
        </p:txBody>
      </p:sp>
      <p:sp>
        <p:nvSpPr>
          <p:cNvPr id="25" name="TextBox 25"/>
          <p:cNvSpPr txBox="1"/>
          <p:nvPr/>
        </p:nvSpPr>
        <p:spPr>
          <a:xfrm>
            <a:off x="1787917" y="4036356"/>
            <a:ext cx="13452079" cy="2866169"/>
          </a:xfrm>
          <a:prstGeom prst="rect">
            <a:avLst/>
          </a:prstGeom>
        </p:spPr>
        <p:txBody>
          <a:bodyPr wrap="square" lIns="0" tIns="0" rIns="0" bIns="0" rtlCol="0" anchor="t">
            <a:spAutoFit/>
          </a:bodyPr>
          <a:lstStyle/>
          <a:p>
            <a:pPr algn="just">
              <a:lnSpc>
                <a:spcPct val="150000"/>
              </a:lnSpc>
            </a:pPr>
            <a:r>
              <a:rPr lang="vi-VN" sz="3200" u="none" strike="noStrike" dirty="0">
                <a:effectLst/>
                <a:latin typeface="Times New Roman" panose="02020603050405020304" pitchFamily="18" charset="0"/>
                <a:ea typeface="Times New Roman" panose="02020603050405020304" pitchFamily="18" charset="0"/>
              </a:rPr>
              <a:t>Có thể nói Dijkstra là một trường hợp đặc biệt của A* vì như đã được định nghĩa ở trên Dijkstra có thể hiểu là thuật toán A* khi chi phí từ tất cả các đỉnh (hàm </a:t>
            </a:r>
            <a:r>
              <a:rPr lang="vi-VN" sz="3200" u="none" strike="noStrike" dirty="0">
                <a:solidFill>
                  <a:srgbClr val="FF0000"/>
                </a:solidFill>
                <a:effectLst/>
                <a:latin typeface="Times New Roman" panose="02020603050405020304" pitchFamily="18" charset="0"/>
                <a:ea typeface="Times New Roman" panose="02020603050405020304" pitchFamily="18" charset="0"/>
              </a:rPr>
              <a:t>heuristic</a:t>
            </a:r>
            <a:r>
              <a:rPr lang="vi-VN" sz="3200" u="none" strike="noStrike" dirty="0">
                <a:effectLst/>
                <a:latin typeface="Times New Roman" panose="02020603050405020304" pitchFamily="18" charset="0"/>
                <a:ea typeface="Times New Roman" panose="02020603050405020304" pitchFamily="18" charset="0"/>
              </a:rPr>
              <a:t>) đến đỉnh kết thúc đều bằng 0.</a:t>
            </a:r>
            <a:endParaRPr lang="en-US" sz="3200" u="none" strike="noStrike" dirty="0">
              <a:effectLst/>
              <a:latin typeface="Arial" panose="020B0604020202020204" pitchFamily="34" charset="0"/>
              <a:ea typeface="Arial" panose="020B0604020202020204" pitchFamily="34" charset="0"/>
            </a:endParaRPr>
          </a:p>
          <a:p>
            <a:pPr algn="just">
              <a:lnSpc>
                <a:spcPct val="150000"/>
              </a:lnSpc>
            </a:pPr>
            <a:endParaRPr lang="en-US" sz="3200" dirty="0">
              <a:latin typeface="Times New Roman" panose="02020603050405020304" pitchFamily="18" charset="0"/>
              <a:cs typeface="Times New Roman" panose="02020603050405020304" pitchFamily="18" charset="0"/>
            </a:endParaRPr>
          </a:p>
        </p:txBody>
      </p:sp>
      <p:sp>
        <p:nvSpPr>
          <p:cNvPr id="26" name="TextBox 26"/>
          <p:cNvSpPr txBox="1"/>
          <p:nvPr/>
        </p:nvSpPr>
        <p:spPr>
          <a:xfrm>
            <a:off x="1757457" y="6381265"/>
            <a:ext cx="13646955" cy="2126993"/>
          </a:xfrm>
          <a:prstGeom prst="rect">
            <a:avLst/>
          </a:prstGeom>
        </p:spPr>
        <p:txBody>
          <a:bodyPr wrap="square" lIns="0" tIns="0" rIns="0" bIns="0" rtlCol="0" anchor="t">
            <a:spAutoFit/>
          </a:bodyPr>
          <a:lstStyle/>
          <a:p>
            <a:pPr marR="0" lvl="0" algn="just">
              <a:lnSpc>
                <a:spcPct val="150000"/>
              </a:lnSpc>
              <a:spcBef>
                <a:spcPts val="0"/>
              </a:spcBef>
              <a:spcAft>
                <a:spcPts val="0"/>
              </a:spcAft>
            </a:pPr>
            <a:r>
              <a:rPr lang="vi-VN" sz="3200" u="none" strike="noStrike" dirty="0">
                <a:effectLst/>
                <a:latin typeface="Times New Roman" panose="02020603050405020304" pitchFamily="18" charset="0"/>
                <a:ea typeface="Times New Roman" panose="02020603050405020304" pitchFamily="18" charset="0"/>
              </a:rPr>
              <a:t>Trong trường hợp thuật toán A* không thể tìm được đường đi tới điểm đích, nó sẽ thực hiện xét tất cả những nút trong đồ thị. Khi đó, thuật toán A* thực hiện như thuật toán Dijkstra.</a:t>
            </a:r>
            <a:endParaRPr lang="en-US" sz="32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1150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txBody>
            <a:bodyPr/>
            <a:lstStyle/>
            <a:p>
              <a:endParaRPr lang="en-US"/>
            </a:p>
          </p:txBody>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pic>
        <p:nvPicPr>
          <p:cNvPr id="9" name="Picture 9"/>
          <p:cNvPicPr>
            <a:picLocks noChangeAspect="1"/>
          </p:cNvPicPr>
          <p:nvPr/>
        </p:nvPicPr>
        <p:blipFill>
          <a:blip r:embed="rId3"/>
          <a:srcRect l="3876" r="3876"/>
          <a:stretch>
            <a:fillRect/>
          </a:stretch>
        </p:blipFill>
        <p:spPr>
          <a:xfrm>
            <a:off x="11802875" y="-341667"/>
            <a:ext cx="6994113" cy="8921242"/>
          </a:xfrm>
          <a:prstGeom prst="rect">
            <a:avLst/>
          </a:prstGeom>
        </p:spPr>
      </p:pic>
      <p:grpSp>
        <p:nvGrpSpPr>
          <p:cNvPr id="10" name="Group 10"/>
          <p:cNvGrpSpPr/>
          <p:nvPr/>
        </p:nvGrpSpPr>
        <p:grpSpPr>
          <a:xfrm>
            <a:off x="1028700" y="597135"/>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txBody>
            <a:bodyPr/>
            <a:lstStyle/>
            <a:p>
              <a:endParaRPr lang="en-US"/>
            </a:p>
          </p:txBody>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txBody>
          <a:bodyPr/>
          <a:lstStyle/>
          <a:p>
            <a:endParaRPr lang="en-US"/>
          </a:p>
        </p:txBody>
      </p:sp>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9203" y="9089998"/>
            <a:ext cx="1171159" cy="1171159"/>
          </a:xfrm>
          <a:prstGeom prst="rect">
            <a:avLst/>
          </a:prstGeom>
        </p:spPr>
      </p:pic>
      <p:sp>
        <p:nvSpPr>
          <p:cNvPr id="18" name="TextBox 18"/>
          <p:cNvSpPr txBox="1"/>
          <p:nvPr/>
        </p:nvSpPr>
        <p:spPr>
          <a:xfrm>
            <a:off x="1538433" y="654787"/>
            <a:ext cx="14457423" cy="1109086"/>
          </a:xfrm>
          <a:prstGeom prst="rect">
            <a:avLst/>
          </a:prstGeom>
        </p:spPr>
        <p:txBody>
          <a:bodyPr lIns="0" tIns="0" rIns="0" bIns="0" rtlCol="0" anchor="t">
            <a:spAutoFit/>
          </a:bodyPr>
          <a:lstStyle/>
          <a:p>
            <a:pPr>
              <a:lnSpc>
                <a:spcPts val="9440"/>
              </a:lnSpc>
            </a:pPr>
            <a:r>
              <a:rPr lang="vi-VN" sz="7200" dirty="0">
                <a:solidFill>
                  <a:srgbClr val="004F5F"/>
                </a:solidFill>
                <a:latin typeface="Asap SemiBold Bold"/>
              </a:rPr>
              <a:t>VII</a:t>
            </a:r>
            <a:r>
              <a:rPr lang="en-US" sz="7200" dirty="0">
                <a:solidFill>
                  <a:srgbClr val="004F5F"/>
                </a:solidFill>
                <a:latin typeface="Asap SemiBold Bold"/>
              </a:rPr>
              <a:t>. </a:t>
            </a:r>
            <a:r>
              <a:rPr lang="vi-VN" sz="7200" dirty="0">
                <a:solidFill>
                  <a:srgbClr val="004F5F"/>
                </a:solidFill>
                <a:latin typeface="Asap SemiBold Bold"/>
              </a:rPr>
              <a:t>MÔ PHỎNG ĐỒ HỌA</a:t>
            </a:r>
            <a:endParaRPr lang="en-US" sz="7200" dirty="0">
              <a:solidFill>
                <a:srgbClr val="004F5F"/>
              </a:solidFill>
              <a:latin typeface="Asap SemiBold Bold"/>
            </a:endParaRPr>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21" name="AutoShape 21"/>
          <p:cNvSpPr/>
          <p:nvPr/>
        </p:nvSpPr>
        <p:spPr>
          <a:xfrm rot="-5400000">
            <a:off x="-4602862" y="6254304"/>
            <a:ext cx="11304813" cy="0"/>
          </a:xfrm>
          <a:prstGeom prst="line">
            <a:avLst/>
          </a:prstGeom>
          <a:ln w="9525" cap="flat">
            <a:solidFill>
              <a:srgbClr val="004F5F"/>
            </a:solidFill>
            <a:prstDash val="solid"/>
            <a:headEnd type="none" w="sm" len="sm"/>
            <a:tailEnd type="none" w="sm" len="sm"/>
          </a:ln>
        </p:spPr>
        <p:txBody>
          <a:bodyPr/>
          <a:lstStyle/>
          <a:p>
            <a:endParaRPr lang="en-US"/>
          </a:p>
        </p:txBody>
      </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txBody>
          <a:bodyPr/>
          <a:lstStyle/>
          <a:p>
            <a:endParaRPr lang="en-US"/>
          </a:p>
        </p:txBody>
      </p:sp>
      <p:sp>
        <p:nvSpPr>
          <p:cNvPr id="23" name="TextBox 23"/>
          <p:cNvSpPr txBox="1"/>
          <p:nvPr/>
        </p:nvSpPr>
        <p:spPr>
          <a:xfrm>
            <a:off x="1485923" y="1931389"/>
            <a:ext cx="12478247" cy="602729"/>
          </a:xfrm>
          <a:prstGeom prst="rect">
            <a:avLst/>
          </a:prstGeom>
        </p:spPr>
        <p:txBody>
          <a:bodyPr wrap="square" lIns="0" tIns="0" rIns="0" bIns="0" rtlCol="0" anchor="t">
            <a:spAutoFit/>
          </a:bodyPr>
          <a:lstStyle/>
          <a:p>
            <a:pPr algn="just">
              <a:lnSpc>
                <a:spcPts val="4719"/>
              </a:lnSpc>
            </a:pPr>
            <a:r>
              <a:rPr lang="vi-VN" sz="3999" dirty="0">
                <a:solidFill>
                  <a:srgbClr val="004F5F"/>
                </a:solidFill>
                <a:latin typeface="Asap SemiBold Bold"/>
              </a:rPr>
              <a:t>1. Không tìm được đường đi</a:t>
            </a:r>
            <a:endParaRPr lang="en-US" sz="3999" dirty="0">
              <a:solidFill>
                <a:srgbClr val="004F5F"/>
              </a:solidFill>
              <a:latin typeface="Asap SemiBold Bold"/>
            </a:endParaRPr>
          </a:p>
        </p:txBody>
      </p:sp>
      <p:pic>
        <p:nvPicPr>
          <p:cNvPr id="27" name="image6.png">
            <a:extLst>
              <a:ext uri="{FF2B5EF4-FFF2-40B4-BE49-F238E27FC236}">
                <a16:creationId xmlns:a16="http://schemas.microsoft.com/office/drawing/2014/main" id="{E1754C03-1AC1-1FC9-25EC-22EA32E3AC0F}"/>
              </a:ext>
            </a:extLst>
          </p:cNvPr>
          <p:cNvPicPr/>
          <p:nvPr/>
        </p:nvPicPr>
        <p:blipFill>
          <a:blip r:embed="rId6"/>
          <a:srcRect/>
          <a:stretch>
            <a:fillRect/>
          </a:stretch>
        </p:blipFill>
        <p:spPr>
          <a:xfrm>
            <a:off x="2608352" y="2659939"/>
            <a:ext cx="11355818" cy="6240014"/>
          </a:xfrm>
          <a:prstGeom prst="rect">
            <a:avLst/>
          </a:prstGeom>
          <a:ln/>
        </p:spPr>
      </p:pic>
    </p:spTree>
    <p:extLst>
      <p:ext uri="{BB962C8B-B14F-4D97-AF65-F5344CB8AC3E}">
        <p14:creationId xmlns:p14="http://schemas.microsoft.com/office/powerpoint/2010/main" val="394349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txBody>
            <a:bodyPr/>
            <a:lstStyle/>
            <a:p>
              <a:endParaRPr lang="en-US"/>
            </a:p>
          </p:txBody>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pic>
        <p:nvPicPr>
          <p:cNvPr id="9" name="Picture 9"/>
          <p:cNvPicPr>
            <a:picLocks noChangeAspect="1"/>
          </p:cNvPicPr>
          <p:nvPr/>
        </p:nvPicPr>
        <p:blipFill>
          <a:blip r:embed="rId3"/>
          <a:srcRect l="3876" r="3876"/>
          <a:stretch>
            <a:fillRect/>
          </a:stretch>
        </p:blipFill>
        <p:spPr>
          <a:xfrm>
            <a:off x="11802875" y="-341667"/>
            <a:ext cx="6994113" cy="8921242"/>
          </a:xfrm>
          <a:prstGeom prst="rect">
            <a:avLst/>
          </a:prstGeom>
        </p:spPr>
      </p:pic>
      <p:grpSp>
        <p:nvGrpSpPr>
          <p:cNvPr id="10" name="Group 10"/>
          <p:cNvGrpSpPr/>
          <p:nvPr/>
        </p:nvGrpSpPr>
        <p:grpSpPr>
          <a:xfrm>
            <a:off x="1028700" y="597135"/>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txBody>
            <a:bodyPr/>
            <a:lstStyle/>
            <a:p>
              <a:endParaRPr lang="en-US"/>
            </a:p>
          </p:txBody>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txBody>
          <a:bodyPr/>
          <a:lstStyle/>
          <a:p>
            <a:endParaRPr lang="en-US"/>
          </a:p>
        </p:txBody>
      </p:sp>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9203" y="9089998"/>
            <a:ext cx="1171159" cy="1171159"/>
          </a:xfrm>
          <a:prstGeom prst="rect">
            <a:avLst/>
          </a:prstGeom>
        </p:spPr>
      </p:pic>
      <p:sp>
        <p:nvSpPr>
          <p:cNvPr id="18" name="TextBox 18"/>
          <p:cNvSpPr txBox="1"/>
          <p:nvPr/>
        </p:nvSpPr>
        <p:spPr>
          <a:xfrm>
            <a:off x="1538433" y="654787"/>
            <a:ext cx="14457423" cy="1109086"/>
          </a:xfrm>
          <a:prstGeom prst="rect">
            <a:avLst/>
          </a:prstGeom>
        </p:spPr>
        <p:txBody>
          <a:bodyPr lIns="0" tIns="0" rIns="0" bIns="0" rtlCol="0" anchor="t">
            <a:spAutoFit/>
          </a:bodyPr>
          <a:lstStyle/>
          <a:p>
            <a:pPr>
              <a:lnSpc>
                <a:spcPts val="9440"/>
              </a:lnSpc>
            </a:pPr>
            <a:r>
              <a:rPr lang="vi-VN" sz="7200" dirty="0">
                <a:solidFill>
                  <a:srgbClr val="004F5F"/>
                </a:solidFill>
                <a:latin typeface="Asap SemiBold Bold"/>
              </a:rPr>
              <a:t>VII</a:t>
            </a:r>
            <a:r>
              <a:rPr lang="en-US" sz="7200" dirty="0">
                <a:solidFill>
                  <a:srgbClr val="004F5F"/>
                </a:solidFill>
                <a:latin typeface="Asap SemiBold Bold"/>
              </a:rPr>
              <a:t>. </a:t>
            </a:r>
            <a:r>
              <a:rPr lang="vi-VN" sz="7200" dirty="0">
                <a:solidFill>
                  <a:srgbClr val="004F5F"/>
                </a:solidFill>
                <a:latin typeface="Asap SemiBold Bold"/>
              </a:rPr>
              <a:t>MÔ PHỎNG ĐỒ HỌA</a:t>
            </a:r>
            <a:endParaRPr lang="en-US" sz="7200" dirty="0">
              <a:solidFill>
                <a:srgbClr val="004F5F"/>
              </a:solidFill>
              <a:latin typeface="Asap SemiBold Bold"/>
            </a:endParaRPr>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21" name="AutoShape 21"/>
          <p:cNvSpPr/>
          <p:nvPr/>
        </p:nvSpPr>
        <p:spPr>
          <a:xfrm rot="-5400000">
            <a:off x="-4602862" y="6254304"/>
            <a:ext cx="11304813" cy="0"/>
          </a:xfrm>
          <a:prstGeom prst="line">
            <a:avLst/>
          </a:prstGeom>
          <a:ln w="9525" cap="flat">
            <a:solidFill>
              <a:srgbClr val="004F5F"/>
            </a:solidFill>
            <a:prstDash val="solid"/>
            <a:headEnd type="none" w="sm" len="sm"/>
            <a:tailEnd type="none" w="sm" len="sm"/>
          </a:ln>
        </p:spPr>
        <p:txBody>
          <a:bodyPr/>
          <a:lstStyle/>
          <a:p>
            <a:endParaRPr lang="en-US"/>
          </a:p>
        </p:txBody>
      </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txBody>
          <a:bodyPr/>
          <a:lstStyle/>
          <a:p>
            <a:endParaRPr lang="en-US"/>
          </a:p>
        </p:txBody>
      </p:sp>
      <p:sp>
        <p:nvSpPr>
          <p:cNvPr id="23" name="TextBox 23"/>
          <p:cNvSpPr txBox="1"/>
          <p:nvPr/>
        </p:nvSpPr>
        <p:spPr>
          <a:xfrm>
            <a:off x="1485923" y="1931389"/>
            <a:ext cx="12478247" cy="602729"/>
          </a:xfrm>
          <a:prstGeom prst="rect">
            <a:avLst/>
          </a:prstGeom>
        </p:spPr>
        <p:txBody>
          <a:bodyPr wrap="square" lIns="0" tIns="0" rIns="0" bIns="0" rtlCol="0" anchor="t">
            <a:spAutoFit/>
          </a:bodyPr>
          <a:lstStyle/>
          <a:p>
            <a:pPr algn="just">
              <a:lnSpc>
                <a:spcPts val="4719"/>
              </a:lnSpc>
            </a:pPr>
            <a:r>
              <a:rPr lang="vi-VN" sz="3999" dirty="0">
                <a:solidFill>
                  <a:srgbClr val="004F5F"/>
                </a:solidFill>
                <a:latin typeface="Asap SemiBold Bold"/>
              </a:rPr>
              <a:t>2. Tìm được đường đi</a:t>
            </a:r>
            <a:endParaRPr lang="en-US" sz="3999" dirty="0">
              <a:solidFill>
                <a:srgbClr val="004F5F"/>
              </a:solidFill>
              <a:latin typeface="Asap SemiBold Bold"/>
            </a:endParaRPr>
          </a:p>
        </p:txBody>
      </p:sp>
      <p:pic>
        <p:nvPicPr>
          <p:cNvPr id="25" name="image5.png">
            <a:extLst>
              <a:ext uri="{FF2B5EF4-FFF2-40B4-BE49-F238E27FC236}">
                <a16:creationId xmlns:a16="http://schemas.microsoft.com/office/drawing/2014/main" id="{C0C9CBB9-751E-2E4E-1A1F-5FDB2CC01DE6}"/>
              </a:ext>
            </a:extLst>
          </p:cNvPr>
          <p:cNvPicPr/>
          <p:nvPr/>
        </p:nvPicPr>
        <p:blipFill>
          <a:blip r:embed="rId6"/>
          <a:srcRect/>
          <a:stretch>
            <a:fillRect/>
          </a:stretch>
        </p:blipFill>
        <p:spPr>
          <a:xfrm>
            <a:off x="2630123" y="2545213"/>
            <a:ext cx="11764310" cy="6401807"/>
          </a:xfrm>
          <a:prstGeom prst="rect">
            <a:avLst/>
          </a:prstGeom>
          <a:ln/>
        </p:spPr>
      </p:pic>
    </p:spTree>
    <p:extLst>
      <p:ext uri="{BB962C8B-B14F-4D97-AF65-F5344CB8AC3E}">
        <p14:creationId xmlns:p14="http://schemas.microsoft.com/office/powerpoint/2010/main" val="399226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txBody>
            <a:bodyPr/>
            <a:lstStyle/>
            <a:p>
              <a:endParaRPr lang="en-US"/>
            </a:p>
          </p:txBody>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pic>
        <p:nvPicPr>
          <p:cNvPr id="9" name="Picture 9"/>
          <p:cNvPicPr>
            <a:picLocks noChangeAspect="1"/>
          </p:cNvPicPr>
          <p:nvPr/>
        </p:nvPicPr>
        <p:blipFill>
          <a:blip r:embed="rId3"/>
          <a:srcRect l="3876" r="3876"/>
          <a:stretch>
            <a:fillRect/>
          </a:stretch>
        </p:blipFill>
        <p:spPr>
          <a:xfrm>
            <a:off x="11802875" y="-341667"/>
            <a:ext cx="6994113" cy="8921242"/>
          </a:xfrm>
          <a:prstGeom prst="rect">
            <a:avLst/>
          </a:prstGeom>
        </p:spPr>
      </p:pic>
      <p:grpSp>
        <p:nvGrpSpPr>
          <p:cNvPr id="10" name="Group 10"/>
          <p:cNvGrpSpPr/>
          <p:nvPr/>
        </p:nvGrpSpPr>
        <p:grpSpPr>
          <a:xfrm>
            <a:off x="1028700" y="597135"/>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txBody>
            <a:bodyPr/>
            <a:lstStyle/>
            <a:p>
              <a:endParaRPr lang="en-US"/>
            </a:p>
          </p:txBody>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txBody>
          <a:bodyPr/>
          <a:lstStyle/>
          <a:p>
            <a:endParaRPr lang="en-US"/>
          </a:p>
        </p:txBody>
      </p:sp>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9203" y="9089998"/>
            <a:ext cx="1171159" cy="1171159"/>
          </a:xfrm>
          <a:prstGeom prst="rect">
            <a:avLst/>
          </a:prstGeom>
        </p:spPr>
      </p:pic>
      <p:sp>
        <p:nvSpPr>
          <p:cNvPr id="18" name="TextBox 18"/>
          <p:cNvSpPr txBox="1"/>
          <p:nvPr/>
        </p:nvSpPr>
        <p:spPr>
          <a:xfrm>
            <a:off x="1538433" y="654787"/>
            <a:ext cx="14457423" cy="1109086"/>
          </a:xfrm>
          <a:prstGeom prst="rect">
            <a:avLst/>
          </a:prstGeom>
        </p:spPr>
        <p:txBody>
          <a:bodyPr lIns="0" tIns="0" rIns="0" bIns="0" rtlCol="0" anchor="t">
            <a:spAutoFit/>
          </a:bodyPr>
          <a:lstStyle/>
          <a:p>
            <a:pPr>
              <a:lnSpc>
                <a:spcPts val="9440"/>
              </a:lnSpc>
            </a:pPr>
            <a:r>
              <a:rPr lang="vi-VN" sz="7200" dirty="0">
                <a:solidFill>
                  <a:srgbClr val="004F5F"/>
                </a:solidFill>
                <a:latin typeface="Asap SemiBold Bold"/>
              </a:rPr>
              <a:t>VII</a:t>
            </a:r>
            <a:r>
              <a:rPr lang="en-US" sz="7200" dirty="0">
                <a:solidFill>
                  <a:srgbClr val="004F5F"/>
                </a:solidFill>
                <a:latin typeface="Asap SemiBold Bold"/>
              </a:rPr>
              <a:t>. </a:t>
            </a:r>
            <a:r>
              <a:rPr lang="vi-VN" sz="7200" dirty="0">
                <a:solidFill>
                  <a:srgbClr val="004F5F"/>
                </a:solidFill>
                <a:latin typeface="Asap SemiBold Bold"/>
              </a:rPr>
              <a:t>MÔ PHỎNG ĐỒ HỌA</a:t>
            </a:r>
            <a:endParaRPr lang="en-US" sz="7200" dirty="0">
              <a:solidFill>
                <a:srgbClr val="004F5F"/>
              </a:solidFill>
              <a:latin typeface="Asap SemiBold Bold"/>
            </a:endParaRPr>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21" name="AutoShape 21"/>
          <p:cNvSpPr/>
          <p:nvPr/>
        </p:nvSpPr>
        <p:spPr>
          <a:xfrm rot="-5400000">
            <a:off x="-4602862" y="6254304"/>
            <a:ext cx="11304813" cy="0"/>
          </a:xfrm>
          <a:prstGeom prst="line">
            <a:avLst/>
          </a:prstGeom>
          <a:ln w="9525" cap="flat">
            <a:solidFill>
              <a:srgbClr val="004F5F"/>
            </a:solidFill>
            <a:prstDash val="solid"/>
            <a:headEnd type="none" w="sm" len="sm"/>
            <a:tailEnd type="none" w="sm" len="sm"/>
          </a:ln>
        </p:spPr>
        <p:txBody>
          <a:bodyPr/>
          <a:lstStyle/>
          <a:p>
            <a:endParaRPr lang="en-US"/>
          </a:p>
        </p:txBody>
      </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txBody>
          <a:bodyPr/>
          <a:lstStyle/>
          <a:p>
            <a:endParaRPr lang="en-US"/>
          </a:p>
        </p:txBody>
      </p:sp>
      <p:sp>
        <p:nvSpPr>
          <p:cNvPr id="23" name="TextBox 23"/>
          <p:cNvSpPr txBox="1"/>
          <p:nvPr/>
        </p:nvSpPr>
        <p:spPr>
          <a:xfrm>
            <a:off x="1485923" y="1931389"/>
            <a:ext cx="12478247" cy="602729"/>
          </a:xfrm>
          <a:prstGeom prst="rect">
            <a:avLst/>
          </a:prstGeom>
        </p:spPr>
        <p:txBody>
          <a:bodyPr wrap="square" lIns="0" tIns="0" rIns="0" bIns="0" rtlCol="0" anchor="t">
            <a:spAutoFit/>
          </a:bodyPr>
          <a:lstStyle/>
          <a:p>
            <a:pPr algn="just">
              <a:lnSpc>
                <a:spcPts val="4719"/>
              </a:lnSpc>
            </a:pPr>
            <a:r>
              <a:rPr lang="vi-VN" sz="3999" dirty="0">
                <a:solidFill>
                  <a:srgbClr val="004F5F"/>
                </a:solidFill>
                <a:latin typeface="Asap SemiBold Bold"/>
              </a:rPr>
              <a:t>3. Không nhập đủ startID và targetID</a:t>
            </a:r>
            <a:endParaRPr lang="en-US" sz="3999" dirty="0">
              <a:solidFill>
                <a:srgbClr val="004F5F"/>
              </a:solidFill>
              <a:latin typeface="Asap SemiBold Bold"/>
            </a:endParaRPr>
          </a:p>
        </p:txBody>
      </p:sp>
      <p:pic>
        <p:nvPicPr>
          <p:cNvPr id="26" name="image4.png">
            <a:extLst>
              <a:ext uri="{FF2B5EF4-FFF2-40B4-BE49-F238E27FC236}">
                <a16:creationId xmlns:a16="http://schemas.microsoft.com/office/drawing/2014/main" id="{51BAA484-68E8-3EB8-78BD-7604278A0EDF}"/>
              </a:ext>
            </a:extLst>
          </p:cNvPr>
          <p:cNvPicPr/>
          <p:nvPr/>
        </p:nvPicPr>
        <p:blipFill>
          <a:blip r:embed="rId6"/>
          <a:srcRect/>
          <a:stretch>
            <a:fillRect/>
          </a:stretch>
        </p:blipFill>
        <p:spPr>
          <a:xfrm>
            <a:off x="2534455" y="2572621"/>
            <a:ext cx="11797007" cy="6517377"/>
          </a:xfrm>
          <a:prstGeom prst="rect">
            <a:avLst/>
          </a:prstGeom>
          <a:ln/>
        </p:spPr>
      </p:pic>
    </p:spTree>
    <p:extLst>
      <p:ext uri="{BB962C8B-B14F-4D97-AF65-F5344CB8AC3E}">
        <p14:creationId xmlns:p14="http://schemas.microsoft.com/office/powerpoint/2010/main" val="409043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txBody>
          <a:bodyPr/>
          <a:lstStyle/>
          <a:p>
            <a:endParaRPr lang="en-US"/>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txBody>
          <a:bodyPr/>
          <a:lstStyle/>
          <a:p>
            <a:endParaRPr lang="en-US"/>
          </a:p>
        </p:txBody>
      </p:sp>
      <p:sp>
        <p:nvSpPr>
          <p:cNvPr id="24" name="TextBox 24"/>
          <p:cNvSpPr txBox="1"/>
          <p:nvPr/>
        </p:nvSpPr>
        <p:spPr>
          <a:xfrm rot="5400000">
            <a:off x="15991033" y="8331876"/>
            <a:ext cx="1012218" cy="377825"/>
          </a:xfrm>
          <a:prstGeom prst="rect">
            <a:avLst/>
          </a:prstGeom>
        </p:spPr>
        <p:txBody>
          <a:bodyPr lIns="0" tIns="0" rIns="0" bIns="0" rtlCol="0" anchor="t">
            <a:spAutoFit/>
          </a:bodyPr>
          <a:lstStyle/>
          <a:p>
            <a:pPr algn="r">
              <a:lnSpc>
                <a:spcPts val="2949"/>
              </a:lnSpc>
              <a:spcBef>
                <a:spcPct val="0"/>
              </a:spcBef>
            </a:pPr>
            <a:r>
              <a:rPr lang="en-US" sz="2499">
                <a:solidFill>
                  <a:srgbClr val="FFFFFF"/>
                </a:solidFill>
                <a:latin typeface="Roboto"/>
              </a:rPr>
              <a:t>09</a:t>
            </a:r>
          </a:p>
        </p:txBody>
      </p:sp>
      <p:pic>
        <p:nvPicPr>
          <p:cNvPr id="1026" name="Picture 2">
            <a:extLst>
              <a:ext uri="{FF2B5EF4-FFF2-40B4-BE49-F238E27FC236}">
                <a16:creationId xmlns:a16="http://schemas.microsoft.com/office/drawing/2014/main" id="{57711FDF-FEFD-9C01-0616-970BFAB20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06" y="0"/>
            <a:ext cx="18866606"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06738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21009" y="-401635"/>
            <a:ext cx="10367258" cy="10287000"/>
            <a:chOff x="0" y="0"/>
            <a:chExt cx="3782004" cy="3752725"/>
          </a:xfrm>
        </p:grpSpPr>
        <p:sp>
          <p:nvSpPr>
            <p:cNvPr id="3" name="Freeform 3"/>
            <p:cNvSpPr/>
            <p:nvPr/>
          </p:nvSpPr>
          <p:spPr>
            <a:xfrm>
              <a:off x="0" y="0"/>
              <a:ext cx="3782004" cy="3752726"/>
            </a:xfrm>
            <a:custGeom>
              <a:avLst/>
              <a:gdLst/>
              <a:ahLst/>
              <a:cxnLst/>
              <a:rect l="l" t="t" r="r" b="b"/>
              <a:pathLst>
                <a:path w="3782004" h="3752726">
                  <a:moveTo>
                    <a:pt x="0" y="0"/>
                  </a:moveTo>
                  <a:lnTo>
                    <a:pt x="3782004" y="0"/>
                  </a:lnTo>
                  <a:lnTo>
                    <a:pt x="3782004" y="3752726"/>
                  </a:lnTo>
                  <a:lnTo>
                    <a:pt x="0" y="3752726"/>
                  </a:lnTo>
                  <a:close/>
                </a:path>
              </a:pathLst>
            </a:custGeom>
            <a:solidFill>
              <a:srgbClr val="E1E1E1"/>
            </a:solidFill>
          </p:spPr>
          <p:txBody>
            <a:bodyPr/>
            <a:lstStyle/>
            <a:p>
              <a:endParaRPr lang="en-US"/>
            </a:p>
          </p:txBody>
        </p:sp>
      </p:grpSp>
      <p:grpSp>
        <p:nvGrpSpPr>
          <p:cNvPr id="4" name="Group 4"/>
          <p:cNvGrpSpPr/>
          <p:nvPr/>
        </p:nvGrpSpPr>
        <p:grpSpPr>
          <a:xfrm>
            <a:off x="7905652" y="499706"/>
            <a:ext cx="10382348" cy="9263474"/>
            <a:chOff x="0" y="0"/>
            <a:chExt cx="2464524" cy="2198930"/>
          </a:xfrm>
        </p:grpSpPr>
        <p:sp>
          <p:nvSpPr>
            <p:cNvPr id="5" name="Freeform 5"/>
            <p:cNvSpPr/>
            <p:nvPr/>
          </p:nvSpPr>
          <p:spPr>
            <a:xfrm>
              <a:off x="0" y="0"/>
              <a:ext cx="2464524" cy="2198930"/>
            </a:xfrm>
            <a:custGeom>
              <a:avLst/>
              <a:gdLst/>
              <a:ahLst/>
              <a:cxnLst/>
              <a:rect l="l" t="t" r="r" b="b"/>
              <a:pathLst>
                <a:path w="2464524" h="2198930">
                  <a:moveTo>
                    <a:pt x="0" y="0"/>
                  </a:moveTo>
                  <a:lnTo>
                    <a:pt x="2464524" y="0"/>
                  </a:lnTo>
                  <a:lnTo>
                    <a:pt x="2464524" y="2198930"/>
                  </a:lnTo>
                  <a:lnTo>
                    <a:pt x="0" y="2198930"/>
                  </a:lnTo>
                  <a:close/>
                </a:path>
              </a:pathLst>
            </a:custGeom>
            <a:solidFill>
              <a:srgbClr val="004F5F">
                <a:alpha val="69804"/>
              </a:srgbClr>
            </a:solidFill>
          </p:spPr>
          <p:txBody>
            <a:bodyPr/>
            <a:lstStyle/>
            <a:p>
              <a:endParaRPr lang="en-US"/>
            </a:p>
          </p:txBody>
        </p:sp>
      </p:grpSp>
      <p:grpSp>
        <p:nvGrpSpPr>
          <p:cNvPr id="6" name="Group 6"/>
          <p:cNvGrpSpPr/>
          <p:nvPr/>
        </p:nvGrpSpPr>
        <p:grpSpPr>
          <a:xfrm>
            <a:off x="0" y="6323865"/>
            <a:ext cx="7905652" cy="3963135"/>
            <a:chOff x="0" y="0"/>
            <a:chExt cx="2884003" cy="1445762"/>
          </a:xfrm>
        </p:grpSpPr>
        <p:sp>
          <p:nvSpPr>
            <p:cNvPr id="7" name="Freeform 7"/>
            <p:cNvSpPr/>
            <p:nvPr/>
          </p:nvSpPr>
          <p:spPr>
            <a:xfrm>
              <a:off x="0" y="0"/>
              <a:ext cx="2884003" cy="1445762"/>
            </a:xfrm>
            <a:custGeom>
              <a:avLst/>
              <a:gdLst/>
              <a:ahLst/>
              <a:cxnLst/>
              <a:rect l="l" t="t" r="r" b="b"/>
              <a:pathLst>
                <a:path w="2884003" h="1445762">
                  <a:moveTo>
                    <a:pt x="0" y="0"/>
                  </a:moveTo>
                  <a:lnTo>
                    <a:pt x="2884003" y="0"/>
                  </a:lnTo>
                  <a:lnTo>
                    <a:pt x="2884003" y="1445762"/>
                  </a:lnTo>
                  <a:lnTo>
                    <a:pt x="0" y="1445762"/>
                  </a:lnTo>
                  <a:close/>
                </a:path>
              </a:pathLst>
            </a:custGeom>
            <a:solidFill>
              <a:srgbClr val="FFFFFF"/>
            </a:solidFill>
          </p:spPr>
          <p:txBody>
            <a:bodyPr/>
            <a:lstStyle/>
            <a:p>
              <a:endParaRPr lang="en-US"/>
            </a:p>
          </p:txBody>
        </p:sp>
      </p:grpSp>
      <p:grpSp>
        <p:nvGrpSpPr>
          <p:cNvPr id="8" name="Group 8"/>
          <p:cNvGrpSpPr/>
          <p:nvPr/>
        </p:nvGrpSpPr>
        <p:grpSpPr>
          <a:xfrm>
            <a:off x="-321009" y="8219302"/>
            <a:ext cx="642018" cy="2464067"/>
            <a:chOff x="0" y="0"/>
            <a:chExt cx="152400" cy="584911"/>
          </a:xfrm>
        </p:grpSpPr>
        <p:sp>
          <p:nvSpPr>
            <p:cNvPr id="9" name="Freeform 9"/>
            <p:cNvSpPr/>
            <p:nvPr/>
          </p:nvSpPr>
          <p:spPr>
            <a:xfrm>
              <a:off x="0" y="0"/>
              <a:ext cx="152400" cy="584911"/>
            </a:xfrm>
            <a:custGeom>
              <a:avLst/>
              <a:gdLst/>
              <a:ahLst/>
              <a:cxnLst/>
              <a:rect l="l" t="t" r="r" b="b"/>
              <a:pathLst>
                <a:path w="152400" h="584911">
                  <a:moveTo>
                    <a:pt x="0" y="0"/>
                  </a:moveTo>
                  <a:lnTo>
                    <a:pt x="152400" y="0"/>
                  </a:lnTo>
                  <a:lnTo>
                    <a:pt x="152400" y="584911"/>
                  </a:lnTo>
                  <a:lnTo>
                    <a:pt x="0" y="584911"/>
                  </a:lnTo>
                  <a:close/>
                </a:path>
              </a:pathLst>
            </a:custGeom>
            <a:solidFill>
              <a:srgbClr val="004F5F"/>
            </a:solidFill>
          </p:spPr>
          <p:txBody>
            <a:bodyPr/>
            <a:lstStyle/>
            <a:p>
              <a:endParaRPr lang="en-US"/>
            </a:p>
          </p:txBody>
        </p:sp>
      </p:grpSp>
      <p:sp>
        <p:nvSpPr>
          <p:cNvPr id="10" name="AutoShape 10"/>
          <p:cNvSpPr/>
          <p:nvPr/>
        </p:nvSpPr>
        <p:spPr>
          <a:xfrm>
            <a:off x="8851039" y="3086100"/>
            <a:ext cx="8408260" cy="0"/>
          </a:xfrm>
          <a:prstGeom prst="line">
            <a:avLst/>
          </a:prstGeom>
          <a:ln w="9525" cap="flat">
            <a:solidFill>
              <a:srgbClr val="FFFFFF"/>
            </a:solidFill>
            <a:prstDash val="solid"/>
            <a:headEnd type="none" w="sm" len="sm"/>
            <a:tailEnd type="none" w="sm" len="sm"/>
          </a:ln>
        </p:spPr>
        <p:txBody>
          <a:bodyPr/>
          <a:lstStyle/>
          <a:p>
            <a:endParaRPr lang="en-US"/>
          </a:p>
        </p:txBody>
      </p:sp>
      <p:sp>
        <p:nvSpPr>
          <p:cNvPr id="11" name="AutoShape 11"/>
          <p:cNvSpPr/>
          <p:nvPr/>
        </p:nvSpPr>
        <p:spPr>
          <a:xfrm rot="1947">
            <a:off x="8851039" y="4174437"/>
            <a:ext cx="8408264" cy="0"/>
          </a:xfrm>
          <a:prstGeom prst="line">
            <a:avLst/>
          </a:prstGeom>
          <a:ln w="9525" cap="flat">
            <a:solidFill>
              <a:srgbClr val="FFFFFF"/>
            </a:solidFill>
            <a:prstDash val="solid"/>
            <a:headEnd type="none" w="sm" len="sm"/>
            <a:tailEnd type="none" w="sm" len="sm"/>
          </a:ln>
        </p:spPr>
        <p:txBody>
          <a:bodyPr/>
          <a:lstStyle/>
          <a:p>
            <a:endParaRPr lang="en-US"/>
          </a:p>
        </p:txBody>
      </p:sp>
      <p:sp>
        <p:nvSpPr>
          <p:cNvPr id="12" name="AutoShape 12"/>
          <p:cNvSpPr/>
          <p:nvPr/>
        </p:nvSpPr>
        <p:spPr>
          <a:xfrm rot="1947">
            <a:off x="8851039" y="5191080"/>
            <a:ext cx="8408264" cy="0"/>
          </a:xfrm>
          <a:prstGeom prst="line">
            <a:avLst/>
          </a:prstGeom>
          <a:ln w="9525" cap="flat">
            <a:solidFill>
              <a:srgbClr val="FFFFFF"/>
            </a:solidFill>
            <a:prstDash val="solid"/>
            <a:headEnd type="none" w="sm" len="sm"/>
            <a:tailEnd type="none" w="sm" len="sm"/>
          </a:ln>
        </p:spPr>
        <p:txBody>
          <a:bodyPr/>
          <a:lstStyle/>
          <a:p>
            <a:endParaRPr lang="en-US"/>
          </a:p>
        </p:txBody>
      </p:sp>
      <p:sp>
        <p:nvSpPr>
          <p:cNvPr id="13" name="AutoShape 13"/>
          <p:cNvSpPr/>
          <p:nvPr/>
        </p:nvSpPr>
        <p:spPr>
          <a:xfrm rot="1947">
            <a:off x="8851039" y="6173261"/>
            <a:ext cx="8408264" cy="0"/>
          </a:xfrm>
          <a:prstGeom prst="line">
            <a:avLst/>
          </a:prstGeom>
          <a:ln w="9525" cap="flat">
            <a:solidFill>
              <a:srgbClr val="FFFFFF"/>
            </a:solidFill>
            <a:prstDash val="solid"/>
            <a:headEnd type="none" w="sm" len="sm"/>
            <a:tailEnd type="none" w="sm" len="sm"/>
          </a:ln>
        </p:spPr>
        <p:txBody>
          <a:bodyPr/>
          <a:lstStyle/>
          <a:p>
            <a:endParaRPr lang="en-US"/>
          </a:p>
        </p:txBody>
      </p:sp>
      <p:sp>
        <p:nvSpPr>
          <p:cNvPr id="14" name="AutoShape 14"/>
          <p:cNvSpPr/>
          <p:nvPr/>
        </p:nvSpPr>
        <p:spPr>
          <a:xfrm>
            <a:off x="8851040" y="7226519"/>
            <a:ext cx="8408257" cy="0"/>
          </a:xfrm>
          <a:prstGeom prst="line">
            <a:avLst/>
          </a:prstGeom>
          <a:ln w="9525" cap="flat">
            <a:solidFill>
              <a:srgbClr val="FFFFFF"/>
            </a:solidFill>
            <a:prstDash val="solid"/>
            <a:headEnd type="none" w="sm" len="sm"/>
            <a:tailEnd type="none" w="sm" len="sm"/>
          </a:ln>
        </p:spPr>
        <p:txBody>
          <a:bodyPr/>
          <a:lstStyle/>
          <a:p>
            <a:endParaRPr lang="en-US"/>
          </a:p>
        </p:txBody>
      </p:sp>
      <p:grpSp>
        <p:nvGrpSpPr>
          <p:cNvPr id="15" name="Group 15"/>
          <p:cNvGrpSpPr/>
          <p:nvPr/>
        </p:nvGrpSpPr>
        <p:grpSpPr>
          <a:xfrm>
            <a:off x="9144000" y="2553239"/>
            <a:ext cx="183915" cy="183915"/>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endParaRPr lang="en-US"/>
            </a:p>
          </p:txBody>
        </p:sp>
      </p:grpSp>
      <p:grpSp>
        <p:nvGrpSpPr>
          <p:cNvPr id="17" name="Group 17"/>
          <p:cNvGrpSpPr/>
          <p:nvPr/>
        </p:nvGrpSpPr>
        <p:grpSpPr>
          <a:xfrm>
            <a:off x="9144000" y="3500957"/>
            <a:ext cx="183915" cy="183915"/>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endParaRPr lang="en-US"/>
            </a:p>
          </p:txBody>
        </p:sp>
      </p:grpSp>
      <p:grpSp>
        <p:nvGrpSpPr>
          <p:cNvPr id="19" name="Group 19"/>
          <p:cNvGrpSpPr/>
          <p:nvPr/>
        </p:nvGrpSpPr>
        <p:grpSpPr>
          <a:xfrm>
            <a:off x="9144000" y="4557951"/>
            <a:ext cx="183915" cy="183915"/>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endParaRPr lang="en-US"/>
            </a:p>
          </p:txBody>
        </p:sp>
      </p:grpSp>
      <p:grpSp>
        <p:nvGrpSpPr>
          <p:cNvPr id="21" name="Group 21"/>
          <p:cNvGrpSpPr/>
          <p:nvPr/>
        </p:nvGrpSpPr>
        <p:grpSpPr>
          <a:xfrm>
            <a:off x="9144000" y="5571521"/>
            <a:ext cx="183915" cy="183915"/>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endParaRPr lang="en-US"/>
            </a:p>
          </p:txBody>
        </p:sp>
      </p:grpSp>
      <p:grpSp>
        <p:nvGrpSpPr>
          <p:cNvPr id="23" name="Group 23"/>
          <p:cNvGrpSpPr/>
          <p:nvPr/>
        </p:nvGrpSpPr>
        <p:grpSpPr>
          <a:xfrm>
            <a:off x="9144000" y="6611222"/>
            <a:ext cx="183915" cy="183915"/>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endParaRPr lang="en-US"/>
            </a:p>
          </p:txBody>
        </p:sp>
      </p:grpSp>
      <p:sp>
        <p:nvSpPr>
          <p:cNvPr id="25" name="TextBox 25"/>
          <p:cNvSpPr txBox="1"/>
          <p:nvPr/>
        </p:nvSpPr>
        <p:spPr>
          <a:xfrm>
            <a:off x="1424144" y="4922132"/>
            <a:ext cx="6876952" cy="1210945"/>
          </a:xfrm>
          <a:prstGeom prst="rect">
            <a:avLst/>
          </a:prstGeom>
        </p:spPr>
        <p:txBody>
          <a:bodyPr lIns="0" tIns="0" rIns="0" bIns="0" rtlCol="0" anchor="t">
            <a:spAutoFit/>
          </a:bodyPr>
          <a:lstStyle/>
          <a:p>
            <a:pPr>
              <a:lnSpc>
                <a:spcPts val="9440"/>
              </a:lnSpc>
            </a:pPr>
            <a:r>
              <a:rPr lang="en-US" sz="8000" dirty="0">
                <a:solidFill>
                  <a:srgbClr val="004F5F"/>
                </a:solidFill>
                <a:latin typeface="Asap SemiBold Bold"/>
              </a:rPr>
              <a:t>MỤC LỤC</a:t>
            </a:r>
          </a:p>
        </p:txBody>
      </p:sp>
      <p:sp>
        <p:nvSpPr>
          <p:cNvPr id="27" name="TextBox 27"/>
          <p:cNvSpPr txBox="1"/>
          <p:nvPr/>
        </p:nvSpPr>
        <p:spPr>
          <a:xfrm>
            <a:off x="9635987" y="1356300"/>
            <a:ext cx="5404212" cy="931799"/>
          </a:xfrm>
          <a:prstGeom prst="rect">
            <a:avLst/>
          </a:prstGeom>
        </p:spPr>
        <p:txBody>
          <a:bodyPr lIns="0" tIns="0" rIns="0" bIns="0" rtlCol="0" anchor="t">
            <a:spAutoFit/>
          </a:bodyPr>
          <a:lstStyle/>
          <a:p>
            <a:pPr>
              <a:lnSpc>
                <a:spcPts val="3657"/>
              </a:lnSpc>
            </a:pPr>
            <a:r>
              <a:rPr lang="en-US" sz="3099" dirty="0">
                <a:solidFill>
                  <a:srgbClr val="FFFFFF"/>
                </a:solidFill>
                <a:latin typeface="Asap SemiBold"/>
              </a:rPr>
              <a:t>I. </a:t>
            </a:r>
            <a:r>
              <a:rPr lang="en-US" sz="3099" dirty="0" err="1">
                <a:solidFill>
                  <a:srgbClr val="FFFFFF"/>
                </a:solidFill>
                <a:latin typeface="Asap SemiBold"/>
              </a:rPr>
              <a:t>Giới</a:t>
            </a:r>
            <a:r>
              <a:rPr lang="en-US" sz="3099" dirty="0">
                <a:solidFill>
                  <a:srgbClr val="FFFFFF"/>
                </a:solidFill>
                <a:latin typeface="Asap SemiBold"/>
              </a:rPr>
              <a:t> </a:t>
            </a:r>
            <a:r>
              <a:rPr lang="en-US" sz="3099" dirty="0" err="1">
                <a:solidFill>
                  <a:srgbClr val="FFFFFF"/>
                </a:solidFill>
                <a:latin typeface="Asap SemiBold"/>
              </a:rPr>
              <a:t>thiệu</a:t>
            </a:r>
            <a:r>
              <a:rPr lang="en-US" sz="3099" dirty="0">
                <a:solidFill>
                  <a:srgbClr val="FFFFFF"/>
                </a:solidFill>
                <a:latin typeface="Asap SemiBold"/>
              </a:rPr>
              <a:t> </a:t>
            </a:r>
            <a:r>
              <a:rPr lang="en-US" sz="3099" dirty="0" err="1">
                <a:solidFill>
                  <a:srgbClr val="FFFFFF"/>
                </a:solidFill>
                <a:latin typeface="Asap SemiBold"/>
              </a:rPr>
              <a:t>bài</a:t>
            </a:r>
            <a:r>
              <a:rPr lang="en-US" sz="3099" dirty="0">
                <a:solidFill>
                  <a:srgbClr val="FFFFFF"/>
                </a:solidFill>
                <a:latin typeface="Asap SemiBold"/>
              </a:rPr>
              <a:t> </a:t>
            </a:r>
            <a:r>
              <a:rPr lang="en-US" sz="3099" dirty="0" err="1">
                <a:solidFill>
                  <a:srgbClr val="FFFFFF"/>
                </a:solidFill>
                <a:latin typeface="Asap SemiBold"/>
              </a:rPr>
              <a:t>toán</a:t>
            </a:r>
            <a:endParaRPr lang="en-US" sz="3099" dirty="0">
              <a:solidFill>
                <a:srgbClr val="FFFFFF"/>
              </a:solidFill>
              <a:latin typeface="Asap SemiBold"/>
            </a:endParaRPr>
          </a:p>
          <a:p>
            <a:pPr>
              <a:lnSpc>
                <a:spcPts val="3657"/>
              </a:lnSpc>
              <a:spcBef>
                <a:spcPct val="0"/>
              </a:spcBef>
            </a:pPr>
            <a:endParaRPr lang="en-US" sz="3099" dirty="0">
              <a:solidFill>
                <a:srgbClr val="FFFFFF"/>
              </a:solidFill>
              <a:latin typeface="Asap SemiBold"/>
            </a:endParaRPr>
          </a:p>
        </p:txBody>
      </p:sp>
      <p:sp>
        <p:nvSpPr>
          <p:cNvPr id="28" name="TextBox 28"/>
          <p:cNvSpPr txBox="1"/>
          <p:nvPr/>
        </p:nvSpPr>
        <p:spPr>
          <a:xfrm>
            <a:off x="9635987" y="2388007"/>
            <a:ext cx="6335066" cy="474489"/>
          </a:xfrm>
          <a:prstGeom prst="rect">
            <a:avLst/>
          </a:prstGeom>
        </p:spPr>
        <p:txBody>
          <a:bodyPr lIns="0" tIns="0" rIns="0" bIns="0" rtlCol="0" anchor="t">
            <a:spAutoFit/>
          </a:bodyPr>
          <a:lstStyle/>
          <a:p>
            <a:pPr>
              <a:lnSpc>
                <a:spcPts val="3657"/>
              </a:lnSpc>
            </a:pPr>
            <a:r>
              <a:rPr lang="en-US" sz="3099" dirty="0">
                <a:solidFill>
                  <a:srgbClr val="FFFFFF"/>
                </a:solidFill>
                <a:latin typeface="Asap SemiBold"/>
              </a:rPr>
              <a:t>II. </a:t>
            </a:r>
            <a:r>
              <a:rPr lang="en-US" sz="3099" dirty="0" err="1">
                <a:solidFill>
                  <a:srgbClr val="FFFFFF"/>
                </a:solidFill>
                <a:latin typeface="Asap SemiBold"/>
              </a:rPr>
              <a:t>Giới</a:t>
            </a:r>
            <a:r>
              <a:rPr lang="en-US" sz="3099" dirty="0">
                <a:solidFill>
                  <a:srgbClr val="FFFFFF"/>
                </a:solidFill>
                <a:latin typeface="Asap SemiBold"/>
              </a:rPr>
              <a:t> </a:t>
            </a:r>
            <a:r>
              <a:rPr lang="en-US" sz="3099" dirty="0" err="1">
                <a:solidFill>
                  <a:srgbClr val="FFFFFF"/>
                </a:solidFill>
                <a:latin typeface="Asap SemiBold"/>
              </a:rPr>
              <a:t>thiệu</a:t>
            </a:r>
            <a:r>
              <a:rPr lang="en-US" sz="3099" dirty="0">
                <a:solidFill>
                  <a:srgbClr val="FFFFFF"/>
                </a:solidFill>
                <a:latin typeface="Asap SemiBold"/>
              </a:rPr>
              <a:t> </a:t>
            </a:r>
            <a:r>
              <a:rPr lang="vi-VN" sz="3099" dirty="0">
                <a:solidFill>
                  <a:srgbClr val="FFFFFF"/>
                </a:solidFill>
                <a:latin typeface="Asap SemiBold"/>
              </a:rPr>
              <a:t>về lý thuyết đồ thị</a:t>
            </a:r>
            <a:endParaRPr lang="en-US" sz="3099" dirty="0">
              <a:solidFill>
                <a:srgbClr val="FFFFFF"/>
              </a:solidFill>
              <a:latin typeface="Asap SemiBold"/>
            </a:endParaRPr>
          </a:p>
        </p:txBody>
      </p:sp>
      <p:sp>
        <p:nvSpPr>
          <p:cNvPr id="29" name="TextBox 29"/>
          <p:cNvSpPr txBox="1"/>
          <p:nvPr/>
        </p:nvSpPr>
        <p:spPr>
          <a:xfrm>
            <a:off x="9639300" y="4425659"/>
            <a:ext cx="7777322" cy="948978"/>
          </a:xfrm>
          <a:prstGeom prst="rect">
            <a:avLst/>
          </a:prstGeom>
        </p:spPr>
        <p:txBody>
          <a:bodyPr lIns="0" tIns="0" rIns="0" bIns="0" rtlCol="0" anchor="t">
            <a:spAutoFit/>
          </a:bodyPr>
          <a:lstStyle/>
          <a:p>
            <a:pPr>
              <a:lnSpc>
                <a:spcPts val="3657"/>
              </a:lnSpc>
            </a:pPr>
            <a:r>
              <a:rPr lang="vi-VN" sz="3099" dirty="0">
                <a:solidFill>
                  <a:srgbClr val="FFFFFF"/>
                </a:solidFill>
                <a:latin typeface="Asap SemiBold"/>
              </a:rPr>
              <a:t>IV</a:t>
            </a:r>
            <a:r>
              <a:rPr lang="en-US" sz="3099" dirty="0">
                <a:solidFill>
                  <a:srgbClr val="FFFFFF"/>
                </a:solidFill>
                <a:latin typeface="Asap SemiBold"/>
              </a:rPr>
              <a:t>. </a:t>
            </a:r>
            <a:r>
              <a:rPr lang="en-US" sz="3099" dirty="0" err="1">
                <a:solidFill>
                  <a:srgbClr val="FFFFFF"/>
                </a:solidFill>
                <a:latin typeface="Asap SemiBold"/>
              </a:rPr>
              <a:t>Mô</a:t>
            </a:r>
            <a:r>
              <a:rPr lang="en-US" sz="3099" dirty="0">
                <a:solidFill>
                  <a:srgbClr val="FFFFFF"/>
                </a:solidFill>
                <a:latin typeface="Asap SemiBold"/>
              </a:rPr>
              <a:t> </a:t>
            </a:r>
            <a:r>
              <a:rPr lang="en-US" sz="3099" dirty="0" err="1">
                <a:solidFill>
                  <a:srgbClr val="FFFFFF"/>
                </a:solidFill>
                <a:latin typeface="Asap SemiBold"/>
              </a:rPr>
              <a:t>tả</a:t>
            </a:r>
            <a:r>
              <a:rPr lang="en-US" sz="3099" dirty="0">
                <a:solidFill>
                  <a:srgbClr val="FFFFFF"/>
                </a:solidFill>
                <a:latin typeface="Asap SemiBold"/>
              </a:rPr>
              <a:t> </a:t>
            </a:r>
            <a:r>
              <a:rPr lang="en-US" sz="3099" dirty="0" err="1">
                <a:solidFill>
                  <a:srgbClr val="FFFFFF"/>
                </a:solidFill>
                <a:latin typeface="Asap SemiBold"/>
              </a:rPr>
              <a:t>và</a:t>
            </a:r>
            <a:r>
              <a:rPr lang="en-US" sz="3099" dirty="0">
                <a:solidFill>
                  <a:srgbClr val="FFFFFF"/>
                </a:solidFill>
                <a:latin typeface="Asap SemiBold"/>
              </a:rPr>
              <a:t> </a:t>
            </a:r>
            <a:r>
              <a:rPr lang="en-US" sz="3099" dirty="0" err="1">
                <a:solidFill>
                  <a:srgbClr val="FFFFFF"/>
                </a:solidFill>
                <a:latin typeface="Asap SemiBold"/>
              </a:rPr>
              <a:t>triển</a:t>
            </a:r>
            <a:r>
              <a:rPr lang="en-US" sz="3099" dirty="0">
                <a:solidFill>
                  <a:srgbClr val="FFFFFF"/>
                </a:solidFill>
                <a:latin typeface="Asap SemiBold"/>
              </a:rPr>
              <a:t> </a:t>
            </a:r>
            <a:r>
              <a:rPr lang="en-US" sz="3099" dirty="0" err="1">
                <a:solidFill>
                  <a:srgbClr val="FFFFFF"/>
                </a:solidFill>
                <a:latin typeface="Asap SemiBold"/>
              </a:rPr>
              <a:t>khai</a:t>
            </a:r>
            <a:r>
              <a:rPr lang="en-US" sz="3099" dirty="0">
                <a:solidFill>
                  <a:srgbClr val="FFFFFF"/>
                </a:solidFill>
                <a:latin typeface="Asap SemiBold"/>
              </a:rPr>
              <a:t> </a:t>
            </a:r>
            <a:r>
              <a:rPr lang="en-US" sz="3099" dirty="0" err="1">
                <a:solidFill>
                  <a:srgbClr val="FFFFFF"/>
                </a:solidFill>
                <a:latin typeface="Asap SemiBold"/>
              </a:rPr>
              <a:t>thuật</a:t>
            </a:r>
            <a:r>
              <a:rPr lang="en-US" sz="3099" dirty="0">
                <a:solidFill>
                  <a:srgbClr val="FFFFFF"/>
                </a:solidFill>
                <a:latin typeface="Asap SemiBold"/>
              </a:rPr>
              <a:t> </a:t>
            </a:r>
            <a:r>
              <a:rPr lang="en-US" sz="3099" dirty="0" err="1">
                <a:solidFill>
                  <a:srgbClr val="FFFFFF"/>
                </a:solidFill>
                <a:latin typeface="Asap SemiBold"/>
              </a:rPr>
              <a:t>toán</a:t>
            </a:r>
            <a:r>
              <a:rPr lang="en-US" sz="3099" dirty="0">
                <a:solidFill>
                  <a:srgbClr val="FFFFFF"/>
                </a:solidFill>
                <a:latin typeface="Asap SemiBold"/>
              </a:rPr>
              <a:t> A* (A-star)</a:t>
            </a:r>
          </a:p>
          <a:p>
            <a:pPr>
              <a:lnSpc>
                <a:spcPts val="3657"/>
              </a:lnSpc>
              <a:spcBef>
                <a:spcPct val="0"/>
              </a:spcBef>
            </a:pPr>
            <a:endParaRPr lang="en-US" sz="3099" dirty="0">
              <a:solidFill>
                <a:srgbClr val="FFFFFF"/>
              </a:solidFill>
              <a:latin typeface="Asap SemiBold"/>
            </a:endParaRPr>
          </a:p>
        </p:txBody>
      </p:sp>
      <p:sp>
        <p:nvSpPr>
          <p:cNvPr id="30" name="TextBox 30"/>
          <p:cNvSpPr txBox="1"/>
          <p:nvPr/>
        </p:nvSpPr>
        <p:spPr>
          <a:xfrm>
            <a:off x="9639300" y="5456139"/>
            <a:ext cx="7777322" cy="948978"/>
          </a:xfrm>
          <a:prstGeom prst="rect">
            <a:avLst/>
          </a:prstGeom>
        </p:spPr>
        <p:txBody>
          <a:bodyPr lIns="0" tIns="0" rIns="0" bIns="0" rtlCol="0" anchor="t">
            <a:spAutoFit/>
          </a:bodyPr>
          <a:lstStyle/>
          <a:p>
            <a:pPr>
              <a:lnSpc>
                <a:spcPts val="3657"/>
              </a:lnSpc>
            </a:pPr>
            <a:r>
              <a:rPr lang="en-US" sz="3099" dirty="0">
                <a:solidFill>
                  <a:srgbClr val="FFFFFF"/>
                </a:solidFill>
                <a:latin typeface="Asap SemiBold"/>
              </a:rPr>
              <a:t>V. </a:t>
            </a:r>
            <a:r>
              <a:rPr lang="en-US" sz="3099" dirty="0" err="1">
                <a:solidFill>
                  <a:srgbClr val="FFFFFF"/>
                </a:solidFill>
                <a:latin typeface="Asap SemiBold"/>
              </a:rPr>
              <a:t>Ưu</a:t>
            </a:r>
            <a:r>
              <a:rPr lang="en-US" sz="3099" dirty="0">
                <a:solidFill>
                  <a:srgbClr val="FFFFFF"/>
                </a:solidFill>
                <a:latin typeface="Asap SemiBold"/>
              </a:rPr>
              <a:t>, </a:t>
            </a:r>
            <a:r>
              <a:rPr lang="en-US" sz="3099" dirty="0" err="1">
                <a:solidFill>
                  <a:srgbClr val="FFFFFF"/>
                </a:solidFill>
                <a:latin typeface="Asap SemiBold"/>
              </a:rPr>
              <a:t>nhược</a:t>
            </a:r>
            <a:r>
              <a:rPr lang="en-US" sz="3099" dirty="0">
                <a:solidFill>
                  <a:srgbClr val="FFFFFF"/>
                </a:solidFill>
                <a:latin typeface="Asap SemiBold"/>
              </a:rPr>
              <a:t> </a:t>
            </a:r>
            <a:r>
              <a:rPr lang="en-US" sz="3099" dirty="0" err="1">
                <a:solidFill>
                  <a:srgbClr val="FFFFFF"/>
                </a:solidFill>
                <a:latin typeface="Asap SemiBold"/>
              </a:rPr>
              <a:t>điểm</a:t>
            </a:r>
            <a:r>
              <a:rPr lang="en-US" sz="3099" dirty="0">
                <a:solidFill>
                  <a:srgbClr val="FFFFFF"/>
                </a:solidFill>
                <a:latin typeface="Asap SemiBold"/>
              </a:rPr>
              <a:t> </a:t>
            </a:r>
            <a:r>
              <a:rPr lang="en-US" sz="3099" dirty="0" err="1">
                <a:solidFill>
                  <a:srgbClr val="FFFFFF"/>
                </a:solidFill>
                <a:latin typeface="Asap SemiBold"/>
              </a:rPr>
              <a:t>của</a:t>
            </a:r>
            <a:r>
              <a:rPr lang="en-US" sz="3099" dirty="0">
                <a:solidFill>
                  <a:srgbClr val="FFFFFF"/>
                </a:solidFill>
                <a:latin typeface="Asap SemiBold"/>
              </a:rPr>
              <a:t> </a:t>
            </a:r>
            <a:r>
              <a:rPr lang="en-US" sz="3099" dirty="0" err="1">
                <a:solidFill>
                  <a:srgbClr val="FFFFFF"/>
                </a:solidFill>
                <a:latin typeface="Asap SemiBold"/>
              </a:rPr>
              <a:t>thuật</a:t>
            </a:r>
            <a:r>
              <a:rPr lang="en-US" sz="3099" dirty="0">
                <a:solidFill>
                  <a:srgbClr val="FFFFFF"/>
                </a:solidFill>
                <a:latin typeface="Asap SemiBold"/>
              </a:rPr>
              <a:t> </a:t>
            </a:r>
            <a:r>
              <a:rPr lang="en-US" sz="3099" dirty="0" err="1">
                <a:solidFill>
                  <a:srgbClr val="FFFFFF"/>
                </a:solidFill>
                <a:latin typeface="Asap SemiBold"/>
              </a:rPr>
              <a:t>toán</a:t>
            </a:r>
            <a:r>
              <a:rPr lang="en-US" sz="3099" dirty="0">
                <a:solidFill>
                  <a:srgbClr val="FFFFFF"/>
                </a:solidFill>
                <a:latin typeface="Asap SemiBold"/>
              </a:rPr>
              <a:t> A* (A-star)</a:t>
            </a:r>
          </a:p>
          <a:p>
            <a:pPr>
              <a:lnSpc>
                <a:spcPts val="3657"/>
              </a:lnSpc>
              <a:spcBef>
                <a:spcPct val="0"/>
              </a:spcBef>
            </a:pPr>
            <a:endParaRPr lang="en-US" sz="3099" dirty="0">
              <a:solidFill>
                <a:srgbClr val="FFFFFF"/>
              </a:solidFill>
              <a:latin typeface="Asap SemiBold"/>
            </a:endParaRPr>
          </a:p>
        </p:txBody>
      </p:sp>
      <p:sp>
        <p:nvSpPr>
          <p:cNvPr id="31" name="TextBox 31"/>
          <p:cNvSpPr txBox="1"/>
          <p:nvPr/>
        </p:nvSpPr>
        <p:spPr>
          <a:xfrm>
            <a:off x="9635987" y="6398523"/>
            <a:ext cx="8459323" cy="948978"/>
          </a:xfrm>
          <a:prstGeom prst="rect">
            <a:avLst/>
          </a:prstGeom>
        </p:spPr>
        <p:txBody>
          <a:bodyPr lIns="0" tIns="0" rIns="0" bIns="0" rtlCol="0" anchor="t">
            <a:spAutoFit/>
          </a:bodyPr>
          <a:lstStyle/>
          <a:p>
            <a:pPr>
              <a:lnSpc>
                <a:spcPts val="3657"/>
              </a:lnSpc>
            </a:pPr>
            <a:r>
              <a:rPr lang="vi-VN" sz="3099" dirty="0">
                <a:solidFill>
                  <a:srgbClr val="FFFFFF"/>
                </a:solidFill>
                <a:latin typeface="Asap SemiBold"/>
              </a:rPr>
              <a:t>VI</a:t>
            </a:r>
            <a:r>
              <a:rPr lang="en-US" sz="3099" dirty="0">
                <a:solidFill>
                  <a:srgbClr val="FFFFFF"/>
                </a:solidFill>
                <a:latin typeface="Asap SemiBold"/>
              </a:rPr>
              <a:t>. So </a:t>
            </a:r>
            <a:r>
              <a:rPr lang="en-US" sz="3099" dirty="0" err="1">
                <a:solidFill>
                  <a:srgbClr val="FFFFFF"/>
                </a:solidFill>
                <a:latin typeface="Asap SemiBold"/>
              </a:rPr>
              <a:t>sánh</a:t>
            </a:r>
            <a:r>
              <a:rPr lang="en-US" sz="3099" dirty="0">
                <a:solidFill>
                  <a:srgbClr val="FFFFFF"/>
                </a:solidFill>
                <a:latin typeface="Asap SemiBold"/>
              </a:rPr>
              <a:t> </a:t>
            </a:r>
            <a:r>
              <a:rPr lang="en-US" sz="3099" dirty="0" err="1">
                <a:solidFill>
                  <a:srgbClr val="FFFFFF"/>
                </a:solidFill>
                <a:latin typeface="Asap SemiBold"/>
              </a:rPr>
              <a:t>thuật</a:t>
            </a:r>
            <a:r>
              <a:rPr lang="en-US" sz="3099" dirty="0">
                <a:solidFill>
                  <a:srgbClr val="FFFFFF"/>
                </a:solidFill>
                <a:latin typeface="Asap SemiBold"/>
              </a:rPr>
              <a:t> </a:t>
            </a:r>
            <a:r>
              <a:rPr lang="en-US" sz="3099" dirty="0" err="1">
                <a:solidFill>
                  <a:srgbClr val="FFFFFF"/>
                </a:solidFill>
                <a:latin typeface="Asap SemiBold"/>
              </a:rPr>
              <a:t>toán</a:t>
            </a:r>
            <a:r>
              <a:rPr lang="en-US" sz="3099" dirty="0">
                <a:solidFill>
                  <a:srgbClr val="FFFFFF"/>
                </a:solidFill>
                <a:latin typeface="Asap SemiBold"/>
              </a:rPr>
              <a:t> A* (A-star) </a:t>
            </a:r>
            <a:r>
              <a:rPr lang="en-US" sz="3099" dirty="0" err="1">
                <a:solidFill>
                  <a:srgbClr val="FFFFFF"/>
                </a:solidFill>
                <a:latin typeface="Asap SemiBold"/>
              </a:rPr>
              <a:t>và</a:t>
            </a:r>
            <a:r>
              <a:rPr lang="en-US" sz="3099" dirty="0">
                <a:solidFill>
                  <a:srgbClr val="FFFFFF"/>
                </a:solidFill>
                <a:latin typeface="Asap SemiBold"/>
              </a:rPr>
              <a:t> Dijkstra</a:t>
            </a:r>
          </a:p>
          <a:p>
            <a:pPr>
              <a:lnSpc>
                <a:spcPts val="3657"/>
              </a:lnSpc>
              <a:spcBef>
                <a:spcPct val="0"/>
              </a:spcBef>
            </a:pPr>
            <a:endParaRPr lang="en-US" sz="3099" dirty="0">
              <a:solidFill>
                <a:srgbClr val="FFFFFF"/>
              </a:solidFill>
              <a:latin typeface="Asap SemiBold"/>
            </a:endParaRPr>
          </a:p>
        </p:txBody>
      </p:sp>
      <p:sp>
        <p:nvSpPr>
          <p:cNvPr id="34" name="TextBox 31">
            <a:extLst>
              <a:ext uri="{FF2B5EF4-FFF2-40B4-BE49-F238E27FC236}">
                <a16:creationId xmlns:a16="http://schemas.microsoft.com/office/drawing/2014/main" id="{8E6E2C00-185E-F876-B297-3EE877951B35}"/>
              </a:ext>
            </a:extLst>
          </p:cNvPr>
          <p:cNvSpPr txBox="1"/>
          <p:nvPr/>
        </p:nvSpPr>
        <p:spPr>
          <a:xfrm>
            <a:off x="9639300" y="7415088"/>
            <a:ext cx="8459323" cy="948978"/>
          </a:xfrm>
          <a:prstGeom prst="rect">
            <a:avLst/>
          </a:prstGeom>
        </p:spPr>
        <p:txBody>
          <a:bodyPr lIns="0" tIns="0" rIns="0" bIns="0" rtlCol="0" anchor="t">
            <a:spAutoFit/>
          </a:bodyPr>
          <a:lstStyle/>
          <a:p>
            <a:pPr>
              <a:lnSpc>
                <a:spcPts val="3657"/>
              </a:lnSpc>
            </a:pPr>
            <a:r>
              <a:rPr lang="vi-VN" sz="3099" dirty="0">
                <a:solidFill>
                  <a:srgbClr val="FFFFFF"/>
                </a:solidFill>
                <a:latin typeface="Asap SemiBold"/>
              </a:rPr>
              <a:t>VII</a:t>
            </a:r>
            <a:r>
              <a:rPr lang="en-US" sz="3099" dirty="0">
                <a:solidFill>
                  <a:srgbClr val="FFFFFF"/>
                </a:solidFill>
                <a:latin typeface="Asap SemiBold"/>
              </a:rPr>
              <a:t>. </a:t>
            </a:r>
            <a:r>
              <a:rPr lang="vi-VN" sz="3099" dirty="0">
                <a:solidFill>
                  <a:srgbClr val="FFFFFF"/>
                </a:solidFill>
                <a:latin typeface="Asap SemiBold"/>
              </a:rPr>
              <a:t>Mô phỏng đồ họa</a:t>
            </a:r>
            <a:endParaRPr lang="en-US" sz="3099" dirty="0">
              <a:solidFill>
                <a:srgbClr val="FFFFFF"/>
              </a:solidFill>
              <a:latin typeface="Asap SemiBold"/>
            </a:endParaRPr>
          </a:p>
          <a:p>
            <a:pPr>
              <a:lnSpc>
                <a:spcPts val="3657"/>
              </a:lnSpc>
              <a:spcBef>
                <a:spcPct val="0"/>
              </a:spcBef>
            </a:pPr>
            <a:endParaRPr lang="en-US" sz="3099" dirty="0">
              <a:solidFill>
                <a:srgbClr val="FFFFFF"/>
              </a:solidFill>
              <a:latin typeface="Asap SemiBold"/>
            </a:endParaRPr>
          </a:p>
        </p:txBody>
      </p:sp>
      <p:grpSp>
        <p:nvGrpSpPr>
          <p:cNvPr id="35" name="Group 23">
            <a:extLst>
              <a:ext uri="{FF2B5EF4-FFF2-40B4-BE49-F238E27FC236}">
                <a16:creationId xmlns:a16="http://schemas.microsoft.com/office/drawing/2014/main" id="{722805EA-1FB8-1F62-0794-67DD3A975D09}"/>
              </a:ext>
            </a:extLst>
          </p:cNvPr>
          <p:cNvGrpSpPr/>
          <p:nvPr/>
        </p:nvGrpSpPr>
        <p:grpSpPr>
          <a:xfrm>
            <a:off x="9143589" y="7563909"/>
            <a:ext cx="183915" cy="183915"/>
            <a:chOff x="0" y="0"/>
            <a:chExt cx="6350000" cy="6350000"/>
          </a:xfrm>
        </p:grpSpPr>
        <p:sp>
          <p:nvSpPr>
            <p:cNvPr id="36" name="Freeform 24">
              <a:extLst>
                <a:ext uri="{FF2B5EF4-FFF2-40B4-BE49-F238E27FC236}">
                  <a16:creationId xmlns:a16="http://schemas.microsoft.com/office/drawing/2014/main" id="{E337B5BF-A865-40B5-F21F-5C44AF911678}"/>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endParaRPr lang="en-US"/>
            </a:p>
          </p:txBody>
        </p:sp>
      </p:grpSp>
      <p:sp>
        <p:nvSpPr>
          <p:cNvPr id="39" name="AutoShape 10">
            <a:extLst>
              <a:ext uri="{FF2B5EF4-FFF2-40B4-BE49-F238E27FC236}">
                <a16:creationId xmlns:a16="http://schemas.microsoft.com/office/drawing/2014/main" id="{4A1F11EF-B340-1ADF-9C52-527C002DD1F5}"/>
              </a:ext>
            </a:extLst>
          </p:cNvPr>
          <p:cNvSpPr/>
          <p:nvPr/>
        </p:nvSpPr>
        <p:spPr>
          <a:xfrm>
            <a:off x="8846708" y="2095500"/>
            <a:ext cx="8408260" cy="0"/>
          </a:xfrm>
          <a:prstGeom prst="line">
            <a:avLst/>
          </a:prstGeom>
          <a:ln w="9525" cap="flat">
            <a:solidFill>
              <a:srgbClr val="FFFFFF"/>
            </a:solidFill>
            <a:prstDash val="solid"/>
            <a:headEnd type="none" w="sm" len="sm"/>
            <a:tailEnd type="none" w="sm" len="sm"/>
          </a:ln>
        </p:spPr>
        <p:txBody>
          <a:bodyPr/>
          <a:lstStyle/>
          <a:p>
            <a:endParaRPr lang="en-US"/>
          </a:p>
        </p:txBody>
      </p:sp>
      <p:grpSp>
        <p:nvGrpSpPr>
          <p:cNvPr id="40" name="Group 15">
            <a:extLst>
              <a:ext uri="{FF2B5EF4-FFF2-40B4-BE49-F238E27FC236}">
                <a16:creationId xmlns:a16="http://schemas.microsoft.com/office/drawing/2014/main" id="{77B1520A-FB48-71A4-802E-4174D587D6ED}"/>
              </a:ext>
            </a:extLst>
          </p:cNvPr>
          <p:cNvGrpSpPr/>
          <p:nvPr/>
        </p:nvGrpSpPr>
        <p:grpSpPr>
          <a:xfrm>
            <a:off x="9143999" y="1526022"/>
            <a:ext cx="183915" cy="183915"/>
            <a:chOff x="0" y="0"/>
            <a:chExt cx="6350000" cy="6350000"/>
          </a:xfrm>
        </p:grpSpPr>
        <p:sp>
          <p:nvSpPr>
            <p:cNvPr id="41" name="Freeform 16">
              <a:extLst>
                <a:ext uri="{FF2B5EF4-FFF2-40B4-BE49-F238E27FC236}">
                  <a16:creationId xmlns:a16="http://schemas.microsoft.com/office/drawing/2014/main" id="{A649A54E-B604-6B44-7827-FCB87C9B7586}"/>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endParaRPr lang="en-US"/>
            </a:p>
          </p:txBody>
        </p:sp>
      </p:grpSp>
      <p:sp>
        <p:nvSpPr>
          <p:cNvPr id="42" name="TextBox 28">
            <a:extLst>
              <a:ext uri="{FF2B5EF4-FFF2-40B4-BE49-F238E27FC236}">
                <a16:creationId xmlns:a16="http://schemas.microsoft.com/office/drawing/2014/main" id="{169DA7C0-1950-D9F6-CB73-410C3F13101B}"/>
              </a:ext>
            </a:extLst>
          </p:cNvPr>
          <p:cNvSpPr txBox="1"/>
          <p:nvPr/>
        </p:nvSpPr>
        <p:spPr>
          <a:xfrm>
            <a:off x="9635987" y="3348882"/>
            <a:ext cx="6335066" cy="474489"/>
          </a:xfrm>
          <a:prstGeom prst="rect">
            <a:avLst/>
          </a:prstGeom>
        </p:spPr>
        <p:txBody>
          <a:bodyPr lIns="0" tIns="0" rIns="0" bIns="0" rtlCol="0" anchor="t">
            <a:spAutoFit/>
          </a:bodyPr>
          <a:lstStyle/>
          <a:p>
            <a:pPr>
              <a:lnSpc>
                <a:spcPts val="3657"/>
              </a:lnSpc>
            </a:pPr>
            <a:r>
              <a:rPr lang="vi-VN" sz="3099" dirty="0">
                <a:solidFill>
                  <a:srgbClr val="FFFFFF"/>
                </a:solidFill>
                <a:latin typeface="Asap SemiBold"/>
              </a:rPr>
              <a:t>II</a:t>
            </a:r>
            <a:r>
              <a:rPr lang="en-US" sz="3099" dirty="0">
                <a:solidFill>
                  <a:srgbClr val="FFFFFF"/>
                </a:solidFill>
                <a:latin typeface="Asap SemiBold"/>
              </a:rPr>
              <a:t>I. </a:t>
            </a:r>
            <a:r>
              <a:rPr lang="en-US" sz="3099" dirty="0" err="1">
                <a:solidFill>
                  <a:srgbClr val="FFFFFF"/>
                </a:solidFill>
                <a:latin typeface="Asap SemiBold"/>
              </a:rPr>
              <a:t>Giới</a:t>
            </a:r>
            <a:r>
              <a:rPr lang="en-US" sz="3099" dirty="0">
                <a:solidFill>
                  <a:srgbClr val="FFFFFF"/>
                </a:solidFill>
                <a:latin typeface="Asap SemiBold"/>
              </a:rPr>
              <a:t> </a:t>
            </a:r>
            <a:r>
              <a:rPr lang="en-US" sz="3099" dirty="0" err="1">
                <a:solidFill>
                  <a:srgbClr val="FFFFFF"/>
                </a:solidFill>
                <a:latin typeface="Asap SemiBold"/>
              </a:rPr>
              <a:t>thiệu</a:t>
            </a:r>
            <a:r>
              <a:rPr lang="en-US" sz="3099" dirty="0">
                <a:solidFill>
                  <a:srgbClr val="FFFFFF"/>
                </a:solidFill>
                <a:latin typeface="Asap SemiBold"/>
              </a:rPr>
              <a:t> </a:t>
            </a:r>
            <a:r>
              <a:rPr lang="vi-VN" sz="3099" dirty="0">
                <a:solidFill>
                  <a:srgbClr val="FFFFFF"/>
                </a:solidFill>
                <a:latin typeface="Asap SemiBold"/>
              </a:rPr>
              <a:t>thuật toán A* (A-star)</a:t>
            </a:r>
            <a:endParaRPr lang="en-US" sz="3099" dirty="0">
              <a:solidFill>
                <a:srgbClr val="FFFFFF"/>
              </a:solidFill>
              <a:latin typeface="Asap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txBody>
            <a:bodyPr/>
            <a:lstStyle/>
            <a:p>
              <a:endParaRPr lang="en-US"/>
            </a:p>
          </p:txBody>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pic>
        <p:nvPicPr>
          <p:cNvPr id="9" name="Picture 9"/>
          <p:cNvPicPr>
            <a:picLocks noChangeAspect="1"/>
          </p:cNvPicPr>
          <p:nvPr/>
        </p:nvPicPr>
        <p:blipFill>
          <a:blip r:embed="rId3"/>
          <a:srcRect l="3876" r="3876"/>
          <a:stretch>
            <a:fillRect/>
          </a:stretch>
        </p:blipFill>
        <p:spPr>
          <a:xfrm>
            <a:off x="11802875" y="-341667"/>
            <a:ext cx="6994113" cy="8921242"/>
          </a:xfrm>
          <a:prstGeom prst="rect">
            <a:avLst/>
          </a:prstGeom>
        </p:spPr>
      </p:pic>
      <p:grpSp>
        <p:nvGrpSpPr>
          <p:cNvPr id="10" name="Group 10"/>
          <p:cNvGrpSpPr/>
          <p:nvPr/>
        </p:nvGrpSpPr>
        <p:grpSpPr>
          <a:xfrm>
            <a:off x="1007673" y="549009"/>
            <a:ext cx="15279529" cy="9073680"/>
            <a:chOff x="0" y="0"/>
            <a:chExt cx="4755925" cy="2824285"/>
          </a:xfrm>
        </p:grpSpPr>
        <p:sp>
          <p:nvSpPr>
            <p:cNvPr id="11" name="Freeform 11"/>
            <p:cNvSpPr/>
            <p:nvPr/>
          </p:nvSpPr>
          <p:spPr>
            <a:xfrm>
              <a:off x="0" y="0"/>
              <a:ext cx="4755925" cy="2824285"/>
            </a:xfrm>
            <a:custGeom>
              <a:avLst/>
              <a:gdLst/>
              <a:ahLst/>
              <a:cxnLst/>
              <a:rect l="l" t="t" r="r" b="b"/>
              <a:pathLst>
                <a:path w="4755925" h="2824285">
                  <a:moveTo>
                    <a:pt x="0" y="0"/>
                  </a:moveTo>
                  <a:lnTo>
                    <a:pt x="4755925" y="0"/>
                  </a:lnTo>
                  <a:lnTo>
                    <a:pt x="4755925" y="2824285"/>
                  </a:lnTo>
                  <a:lnTo>
                    <a:pt x="0" y="2824285"/>
                  </a:lnTo>
                  <a:close/>
                </a:path>
              </a:pathLst>
            </a:custGeom>
            <a:solidFill>
              <a:srgbClr val="FFFFFF"/>
            </a:solidFill>
          </p:spPr>
          <p:txBody>
            <a:bodyPr/>
            <a:lstStyle/>
            <a:p>
              <a:endParaRPr lang="en-US"/>
            </a:p>
          </p:txBody>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16" name="AutoShape 16"/>
          <p:cNvSpPr/>
          <p:nvPr/>
        </p:nvSpPr>
        <p:spPr>
          <a:xfrm>
            <a:off x="-224006" y="9670815"/>
            <a:ext cx="14453627" cy="0"/>
          </a:xfrm>
          <a:prstGeom prst="line">
            <a:avLst/>
          </a:prstGeom>
          <a:ln w="9525" cap="flat">
            <a:solidFill>
              <a:srgbClr val="004F5F"/>
            </a:solidFill>
            <a:prstDash val="solid"/>
            <a:headEnd type="none" w="sm" len="sm"/>
            <a:tailEnd type="none" w="sm" len="sm"/>
          </a:ln>
        </p:spPr>
        <p:txBody>
          <a:bodyPr/>
          <a:lstStyle/>
          <a:p>
            <a:endParaRPr lang="en-US"/>
          </a:p>
        </p:txBody>
      </p:sp>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9203" y="9089998"/>
            <a:ext cx="1171159" cy="1171159"/>
          </a:xfrm>
          <a:prstGeom prst="rect">
            <a:avLst/>
          </a:prstGeom>
        </p:spPr>
      </p:pic>
      <p:grpSp>
        <p:nvGrpSpPr>
          <p:cNvPr id="18" name="Group 18"/>
          <p:cNvGrpSpPr/>
          <p:nvPr/>
        </p:nvGrpSpPr>
        <p:grpSpPr>
          <a:xfrm>
            <a:off x="-1476712" y="7267609"/>
            <a:ext cx="2505412" cy="1240649"/>
            <a:chOff x="0" y="0"/>
            <a:chExt cx="913981" cy="452592"/>
          </a:xfrm>
        </p:grpSpPr>
        <p:sp>
          <p:nvSpPr>
            <p:cNvPr id="19" name="Freeform 19"/>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20" name="AutoShape 20"/>
          <p:cNvSpPr/>
          <p:nvPr/>
        </p:nvSpPr>
        <p:spPr>
          <a:xfrm rot="-5400000">
            <a:off x="-4614181" y="6249541"/>
            <a:ext cx="11295288" cy="0"/>
          </a:xfrm>
          <a:prstGeom prst="line">
            <a:avLst/>
          </a:prstGeom>
          <a:ln w="9525" cap="flat">
            <a:solidFill>
              <a:srgbClr val="004F5F"/>
            </a:solidFill>
            <a:prstDash val="solid"/>
            <a:headEnd type="none" w="sm" len="sm"/>
            <a:tailEnd type="none" w="sm" len="sm"/>
          </a:ln>
        </p:spPr>
        <p:txBody>
          <a:bodyPr/>
          <a:lstStyle/>
          <a:p>
            <a:endParaRPr lang="en-US"/>
          </a:p>
        </p:txBody>
      </p:sp>
      <p:sp>
        <p:nvSpPr>
          <p:cNvPr id="21" name="AutoShape 21"/>
          <p:cNvSpPr/>
          <p:nvPr/>
        </p:nvSpPr>
        <p:spPr>
          <a:xfrm>
            <a:off x="1028700" y="597135"/>
            <a:ext cx="13200920" cy="0"/>
          </a:xfrm>
          <a:prstGeom prst="line">
            <a:avLst/>
          </a:prstGeom>
          <a:ln w="9525" cap="flat">
            <a:solidFill>
              <a:srgbClr val="004F5F"/>
            </a:solidFill>
            <a:prstDash val="solid"/>
            <a:headEnd type="none" w="sm" len="sm"/>
            <a:tailEnd type="none" w="sm" len="sm"/>
          </a:ln>
        </p:spPr>
        <p:txBody>
          <a:bodyPr/>
          <a:lstStyle/>
          <a:p>
            <a:endParaRPr lang="en-US"/>
          </a:p>
        </p:txBody>
      </p:sp>
      <p:pic>
        <p:nvPicPr>
          <p:cNvPr id="22" name="Picture 22"/>
          <p:cNvPicPr>
            <a:picLocks noChangeAspect="1"/>
          </p:cNvPicPr>
          <p:nvPr/>
        </p:nvPicPr>
        <p:blipFill>
          <a:blip r:embed="rId6"/>
          <a:srcRect/>
          <a:stretch>
            <a:fillRect/>
          </a:stretch>
        </p:blipFill>
        <p:spPr>
          <a:xfrm>
            <a:off x="10629489" y="3697418"/>
            <a:ext cx="5585917" cy="4911674"/>
          </a:xfrm>
          <a:prstGeom prst="rect">
            <a:avLst/>
          </a:prstGeom>
        </p:spPr>
      </p:pic>
      <p:sp>
        <p:nvSpPr>
          <p:cNvPr id="23" name="TextBox 23"/>
          <p:cNvSpPr txBox="1"/>
          <p:nvPr/>
        </p:nvSpPr>
        <p:spPr>
          <a:xfrm>
            <a:off x="1063362" y="763315"/>
            <a:ext cx="10871376" cy="1109086"/>
          </a:xfrm>
          <a:prstGeom prst="rect">
            <a:avLst/>
          </a:prstGeom>
        </p:spPr>
        <p:txBody>
          <a:bodyPr lIns="0" tIns="0" rIns="0" bIns="0" rtlCol="0" anchor="t">
            <a:spAutoFit/>
          </a:bodyPr>
          <a:lstStyle/>
          <a:p>
            <a:pPr>
              <a:lnSpc>
                <a:spcPts val="9440"/>
              </a:lnSpc>
            </a:pPr>
            <a:r>
              <a:rPr lang="en-US" sz="7200" dirty="0">
                <a:solidFill>
                  <a:srgbClr val="004F5F"/>
                </a:solidFill>
                <a:latin typeface="Asap SemiBold Bold"/>
              </a:rPr>
              <a:t>I. GIỚI THIỆU BÀI TOÁN</a:t>
            </a:r>
          </a:p>
        </p:txBody>
      </p:sp>
      <p:sp>
        <p:nvSpPr>
          <p:cNvPr id="24" name="TextBox 24"/>
          <p:cNvSpPr txBox="1"/>
          <p:nvPr/>
        </p:nvSpPr>
        <p:spPr>
          <a:xfrm>
            <a:off x="1276560" y="2024623"/>
            <a:ext cx="14741756" cy="1214884"/>
          </a:xfrm>
          <a:prstGeom prst="rect">
            <a:avLst/>
          </a:prstGeom>
        </p:spPr>
        <p:txBody>
          <a:bodyPr wrap="square" lIns="0" tIns="0" rIns="0" bIns="0" rtlCol="0" anchor="t">
            <a:spAutoFit/>
          </a:bodyPr>
          <a:lstStyle/>
          <a:p>
            <a:pPr algn="just">
              <a:lnSpc>
                <a:spcPct val="150000"/>
              </a:lnSpc>
              <a:spcBef>
                <a:spcPct val="0"/>
              </a:spcBef>
            </a:pPr>
            <a:r>
              <a:rPr lang="vi-VN" sz="2800" dirty="0">
                <a:latin typeface="Times New Roman" panose="02020603050405020304" pitchFamily="18" charset="0"/>
                <a:cs typeface="Times New Roman" panose="02020603050405020304" pitchFamily="18" charset="0"/>
              </a:rPr>
              <a:t>T</a:t>
            </a:r>
            <a:r>
              <a:rPr lang="en-US" sz="2800" dirty="0" err="1">
                <a:latin typeface="Times New Roman" panose="02020603050405020304" pitchFamily="18" charset="0"/>
                <a:cs typeface="Times New Roman" panose="02020603050405020304" pitchFamily="18" charset="0"/>
              </a:rPr>
              <a: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ngắn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mạnh</a:t>
            </a:r>
            <a:r>
              <a:rPr lang="en-US" sz="2800" dirty="0">
                <a:latin typeface="Times New Roman" panose="02020603050405020304" pitchFamily="18" charset="0"/>
                <a:cs typeface="Times New Roman" panose="02020603050405020304" pitchFamily="18" charset="0"/>
              </a:rPr>
              <a:t>. Chi </a:t>
            </a:r>
            <a:r>
              <a:rPr lang="en-US" sz="2800" dirty="0" err="1">
                <a:latin typeface="Times New Roman" panose="02020603050405020304" pitchFamily="18" charset="0"/>
                <a:cs typeface="Times New Roman" panose="02020603050405020304" pitchFamily="18" charset="0"/>
              </a:rPr>
              <a:t>phí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nỗi</a:t>
            </a:r>
            <a:r>
              <a:rPr lang="en-US" sz="2800" dirty="0">
                <a:latin typeface="Times New Roman" panose="02020603050405020304" pitchFamily="18" charset="0"/>
                <a:cs typeface="Times New Roman" panose="02020603050405020304" pitchFamily="18" charset="0"/>
              </a:rPr>
              <a:t> lo </a:t>
            </a:r>
            <a:r>
              <a:rPr lang="en-US" sz="2800" dirty="0" err="1">
                <a:latin typeface="Times New Roman" panose="02020603050405020304" pitchFamily="18" charset="0"/>
                <a:cs typeface="Times New Roman" panose="02020603050405020304" pitchFamily="18" charset="0"/>
              </a:rPr>
              <a:t>lắng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người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tiện</a:t>
            </a:r>
            <a:r>
              <a:rPr lang="en-US" sz="2800" dirty="0">
                <a:latin typeface="Times New Roman" panose="02020603050405020304" pitchFamily="18" charset="0"/>
                <a:cs typeface="Times New Roman" panose="02020603050405020304" pitchFamily="18" charset="0"/>
              </a:rPr>
              <a:t> di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a:t>
            </a:r>
            <a:endParaRPr lang="en-US" sz="2799" dirty="0">
              <a:latin typeface="Times New Roman" panose="02020603050405020304" pitchFamily="18" charset="0"/>
              <a:cs typeface="Times New Roman" panose="02020603050405020304" pitchFamily="18" charset="0"/>
            </a:endParaRPr>
          </a:p>
        </p:txBody>
      </p:sp>
      <p:sp>
        <p:nvSpPr>
          <p:cNvPr id="26" name="TextBox 26"/>
          <p:cNvSpPr txBox="1"/>
          <p:nvPr/>
        </p:nvSpPr>
        <p:spPr>
          <a:xfrm>
            <a:off x="1312516" y="3697418"/>
            <a:ext cx="8975103" cy="3654847"/>
          </a:xfrm>
          <a:prstGeom prst="rect">
            <a:avLst/>
          </a:prstGeom>
        </p:spPr>
        <p:txBody>
          <a:bodyPr wrap="square" lIns="0" tIns="0" rIns="0" bIns="0" rtlCol="0" anchor="t">
            <a:spAutoFit/>
          </a:bodyPr>
          <a:lstStyle/>
          <a:p>
            <a:pPr algn="just">
              <a:lnSpc>
                <a:spcPct val="150000"/>
              </a:lnSpc>
              <a:spcBef>
                <a:spcPct val="0"/>
              </a:spcBef>
            </a:pP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vì</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tìm con </a:t>
            </a:r>
            <a:r>
              <a:rPr lang="en-US" sz="2800" dirty="0" err="1">
                <a:latin typeface="Times New Roman" panose="02020603050405020304" pitchFamily="18" charset="0"/>
                <a:cs typeface="Times New Roman" panose="02020603050405020304" pitchFamily="18" charset="0"/>
              </a:rPr>
              <a:t>đường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ngắn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kiệm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chi </a:t>
            </a:r>
            <a:r>
              <a:rPr lang="en-US" sz="2800" dirty="0" err="1">
                <a:latin typeface="Times New Roman" panose="02020603050405020304" pitchFamily="18" charset="0"/>
                <a:cs typeface="Times New Roman" panose="02020603050405020304" pitchFamily="18" charset="0"/>
              </a:rPr>
              <a:t>phí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giờ</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ưu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chúng</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quyết</a:t>
            </a:r>
            <a:r>
              <a:rPr lang="en-US" sz="2800" dirty="0">
                <a:latin typeface="Times New Roman" panose="02020603050405020304" pitchFamily="18" charset="0"/>
                <a:cs typeface="Times New Roman" panose="02020603050405020304" pitchFamily="18" charset="0"/>
              </a:rPr>
              <a:t>.</a:t>
            </a:r>
            <a:r>
              <a:rPr lang="vi-VN" sz="2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spcBef>
                <a:spcPct val="0"/>
              </a:spcBef>
            </a:pPr>
            <a:r>
              <a:rPr lang="vi-VN" sz="2800" dirty="0">
                <a:effectLst/>
                <a:latin typeface="Times New Roman" panose="02020603050405020304" pitchFamily="18" charset="0"/>
                <a:ea typeface="Times New Roman" panose="02020603050405020304" pitchFamily="18" charset="0"/>
                <a:cs typeface="Times New Roman" panose="02020603050405020304" pitchFamily="18" charset="0"/>
              </a:rPr>
              <a:t>=&gt; Nhóm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9</a:t>
            </a:r>
            <a:r>
              <a:rPr lang="vi-VN" sz="2800" dirty="0">
                <a:effectLst/>
                <a:latin typeface="Times New Roman" panose="02020603050405020304" pitchFamily="18" charset="0"/>
                <a:ea typeface="Times New Roman" panose="02020603050405020304" pitchFamily="18" charset="0"/>
                <a:cs typeface="Times New Roman" panose="02020603050405020304" pitchFamily="18" charset="0"/>
              </a:rPr>
              <a:t> sẽ dùng thuật toán A* để giải quyết một phần của vấn đề qua trình bày lý thuyết và minh họa bằng đồ họa. </a:t>
            </a:r>
            <a:endParaRPr lang="en-US" sz="2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ts val="3303"/>
              </a:lnSpc>
              <a:spcBef>
                <a:spcPct val="0"/>
              </a:spcBef>
            </a:pPr>
            <a:endParaRPr lang="en-US" sz="2799" dirty="0">
              <a:solidFill>
                <a:srgbClr val="004F5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txBody>
            <a:bodyPr/>
            <a:lstStyle/>
            <a:p>
              <a:endParaRPr lang="en-US"/>
            </a:p>
          </p:txBody>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pic>
        <p:nvPicPr>
          <p:cNvPr id="9" name="Picture 9"/>
          <p:cNvPicPr>
            <a:picLocks noChangeAspect="1"/>
          </p:cNvPicPr>
          <p:nvPr/>
        </p:nvPicPr>
        <p:blipFill>
          <a:blip r:embed="rId3"/>
          <a:srcRect l="3876" r="3876"/>
          <a:stretch>
            <a:fillRect/>
          </a:stretch>
        </p:blipFill>
        <p:spPr>
          <a:xfrm>
            <a:off x="11802875" y="-341667"/>
            <a:ext cx="6994113" cy="8921242"/>
          </a:xfrm>
          <a:prstGeom prst="rect">
            <a:avLst/>
          </a:prstGeom>
        </p:spPr>
      </p:pic>
      <p:grpSp>
        <p:nvGrpSpPr>
          <p:cNvPr id="10" name="Group 10"/>
          <p:cNvGrpSpPr/>
          <p:nvPr/>
        </p:nvGrpSpPr>
        <p:grpSpPr>
          <a:xfrm>
            <a:off x="1028700" y="606660"/>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txBody>
            <a:bodyPr/>
            <a:lstStyle/>
            <a:p>
              <a:endParaRPr lang="en-US"/>
            </a:p>
          </p:txBody>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txBody>
          <a:bodyPr/>
          <a:lstStyle/>
          <a:p>
            <a:endParaRPr lang="en-US"/>
          </a:p>
        </p:txBody>
      </p:sp>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9203" y="9089998"/>
            <a:ext cx="1171159" cy="1171159"/>
          </a:xfrm>
          <a:prstGeom prst="rect">
            <a:avLst/>
          </a:prstGeom>
        </p:spPr>
      </p:pic>
      <p:sp>
        <p:nvSpPr>
          <p:cNvPr id="18" name="TextBox 18"/>
          <p:cNvSpPr txBox="1"/>
          <p:nvPr/>
        </p:nvSpPr>
        <p:spPr>
          <a:xfrm>
            <a:off x="1357046" y="-341667"/>
            <a:ext cx="13761499" cy="3592195"/>
          </a:xfrm>
          <a:prstGeom prst="rect">
            <a:avLst/>
          </a:prstGeom>
        </p:spPr>
        <p:txBody>
          <a:bodyPr lIns="0" tIns="0" rIns="0" bIns="0" rtlCol="0" anchor="t">
            <a:spAutoFit/>
          </a:bodyPr>
          <a:lstStyle/>
          <a:p>
            <a:pPr>
              <a:lnSpc>
                <a:spcPts val="9440"/>
              </a:lnSpc>
            </a:pPr>
            <a:endParaRPr dirty="0"/>
          </a:p>
          <a:p>
            <a:pPr algn="just">
              <a:lnSpc>
                <a:spcPts val="9440"/>
              </a:lnSpc>
            </a:pPr>
            <a:r>
              <a:rPr lang="en-US" sz="7200" dirty="0">
                <a:solidFill>
                  <a:srgbClr val="004F5F"/>
                </a:solidFill>
                <a:latin typeface="Asap SemiBold Bold"/>
              </a:rPr>
              <a:t>II. </a:t>
            </a:r>
            <a:r>
              <a:rPr lang="en-US" sz="7200" dirty="0" err="1">
                <a:solidFill>
                  <a:srgbClr val="004F5F"/>
                </a:solidFill>
                <a:latin typeface="Asap SemiBold Bold"/>
              </a:rPr>
              <a:t>Giới</a:t>
            </a:r>
            <a:r>
              <a:rPr lang="en-US" sz="7200" dirty="0">
                <a:solidFill>
                  <a:srgbClr val="004F5F"/>
                </a:solidFill>
                <a:latin typeface="Asap SemiBold Bold"/>
              </a:rPr>
              <a:t> </a:t>
            </a:r>
            <a:r>
              <a:rPr lang="en-US" sz="7200" dirty="0" err="1">
                <a:solidFill>
                  <a:srgbClr val="004F5F"/>
                </a:solidFill>
                <a:latin typeface="Asap SemiBold Bold"/>
              </a:rPr>
              <a:t>thiệu</a:t>
            </a:r>
            <a:r>
              <a:rPr lang="en-US" sz="7200" dirty="0">
                <a:solidFill>
                  <a:srgbClr val="004F5F"/>
                </a:solidFill>
                <a:latin typeface="Asap SemiBold Bold"/>
              </a:rPr>
              <a:t> </a:t>
            </a:r>
            <a:r>
              <a:rPr lang="vi-VN" sz="7200" dirty="0">
                <a:solidFill>
                  <a:srgbClr val="004F5F"/>
                </a:solidFill>
                <a:latin typeface="Asap SemiBold Bold"/>
              </a:rPr>
              <a:t>về lý thuyết đồ thị</a:t>
            </a:r>
            <a:r>
              <a:rPr lang="en-US" sz="7200" dirty="0">
                <a:solidFill>
                  <a:srgbClr val="004F5F"/>
                </a:solidFill>
                <a:latin typeface="Asap SemiBold Bold"/>
              </a:rPr>
              <a:t> </a:t>
            </a:r>
          </a:p>
          <a:p>
            <a:pPr>
              <a:lnSpc>
                <a:spcPts val="9440"/>
              </a:lnSpc>
            </a:pPr>
            <a:endParaRPr lang="en-US" sz="8000" dirty="0">
              <a:solidFill>
                <a:srgbClr val="004F5F"/>
              </a:solidFill>
              <a:latin typeface="Asap SemiBold Bold"/>
            </a:endParaRPr>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21" name="AutoShape 21"/>
          <p:cNvSpPr/>
          <p:nvPr/>
        </p:nvSpPr>
        <p:spPr>
          <a:xfrm rot="-5400000">
            <a:off x="-4618944" y="6244779"/>
            <a:ext cx="11304813" cy="0"/>
          </a:xfrm>
          <a:prstGeom prst="line">
            <a:avLst/>
          </a:prstGeom>
          <a:ln w="9525" cap="flat">
            <a:solidFill>
              <a:srgbClr val="004F5F"/>
            </a:solidFill>
            <a:prstDash val="solid"/>
            <a:headEnd type="none" w="sm" len="sm"/>
            <a:tailEnd type="none" w="sm" len="sm"/>
          </a:ln>
        </p:spPr>
        <p:txBody>
          <a:bodyPr/>
          <a:lstStyle/>
          <a:p>
            <a:endParaRPr lang="en-US"/>
          </a:p>
        </p:txBody>
      </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txBody>
          <a:bodyPr/>
          <a:lstStyle/>
          <a:p>
            <a:endParaRPr lang="en-US"/>
          </a:p>
        </p:txBody>
      </p:sp>
      <p:sp>
        <p:nvSpPr>
          <p:cNvPr id="23" name="TextBox 23"/>
          <p:cNvSpPr txBox="1"/>
          <p:nvPr/>
        </p:nvSpPr>
        <p:spPr>
          <a:xfrm>
            <a:off x="1857486" y="2351197"/>
            <a:ext cx="8260431" cy="602729"/>
          </a:xfrm>
          <a:prstGeom prst="rect">
            <a:avLst/>
          </a:prstGeom>
        </p:spPr>
        <p:txBody>
          <a:bodyPr wrap="square" lIns="0" tIns="0" rIns="0" bIns="0" rtlCol="0" anchor="t">
            <a:spAutoFit/>
          </a:bodyPr>
          <a:lstStyle/>
          <a:p>
            <a:pPr algn="just">
              <a:lnSpc>
                <a:spcPts val="4719"/>
              </a:lnSpc>
              <a:spcBef>
                <a:spcPct val="0"/>
              </a:spcBef>
            </a:pPr>
            <a:r>
              <a:rPr lang="en-US" sz="3999" dirty="0">
                <a:solidFill>
                  <a:srgbClr val="004F5F"/>
                </a:solidFill>
                <a:latin typeface="Asap SemiBold Bold"/>
              </a:rPr>
              <a:t>1. </a:t>
            </a:r>
            <a:r>
              <a:rPr lang="vi-VN" sz="3999" dirty="0">
                <a:solidFill>
                  <a:srgbClr val="004F5F"/>
                </a:solidFill>
                <a:latin typeface="Asap SemiBold Bold"/>
              </a:rPr>
              <a:t>Định nghĩa và phân loại đồ thị</a:t>
            </a:r>
            <a:endParaRPr lang="en-US" sz="3999" dirty="0">
              <a:solidFill>
                <a:srgbClr val="004F5F"/>
              </a:solidFill>
              <a:latin typeface="Asap SemiBold Bold"/>
            </a:endParaRPr>
          </a:p>
        </p:txBody>
      </p:sp>
      <p:sp>
        <p:nvSpPr>
          <p:cNvPr id="25" name="TextBox 25"/>
          <p:cNvSpPr txBox="1"/>
          <p:nvPr/>
        </p:nvSpPr>
        <p:spPr>
          <a:xfrm>
            <a:off x="1630362" y="3087495"/>
            <a:ext cx="13488176" cy="2437014"/>
          </a:xfrm>
          <a:prstGeom prst="rect">
            <a:avLst/>
          </a:prstGeom>
        </p:spPr>
        <p:txBody>
          <a:bodyPr wrap="square" lIns="0" tIns="0" rIns="0" bIns="0" rtlCol="0" anchor="t">
            <a:spAutoFit/>
          </a:bodyPr>
          <a:lstStyle/>
          <a:p>
            <a:pPr marL="0" marR="0" algn="just">
              <a:lnSpc>
                <a:spcPct val="115000"/>
              </a:lnSpc>
              <a:spcBef>
                <a:spcPts val="0"/>
              </a:spcBef>
              <a:spcAft>
                <a:spcPts val="0"/>
              </a:spcAft>
            </a:pP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cấu</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trúc</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rời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rạc</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đỉnh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nối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giữa</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đỉnh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15000"/>
              </a:lnSpc>
              <a:spcBef>
                <a:spcPts val="0"/>
              </a:spcBef>
              <a:spcAft>
                <a:spcPts val="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V</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vi-VN" sz="2800" i="1"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15000"/>
              </a:lnSpc>
              <a:spcBef>
                <a:spcPts val="0"/>
              </a:spcBef>
              <a:spcAft>
                <a:spcPts val="0"/>
              </a:spcAft>
            </a:pP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tức</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đỉnh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vertices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V</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Edges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hiểu</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cặp</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i="1" dirty="0" err="1">
                <a:effectLst/>
                <a:latin typeface="Times New Roman" panose="02020603050405020304" pitchFamily="18" charset="0"/>
                <a:ea typeface="Times New Roman" panose="02020603050405020304" pitchFamily="18" charset="0"/>
                <a:cs typeface="Times New Roman" panose="02020603050405020304" pitchFamily="18" charset="0"/>
              </a:rPr>
              <a:t>u</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i="1" dirty="0" err="1">
                <a:effectLst/>
                <a:latin typeface="Times New Roman" panose="02020603050405020304" pitchFamily="18" charset="0"/>
                <a:ea typeface="Times New Roman" panose="02020603050405020304" pitchFamily="18" charset="0"/>
                <a:cs typeface="Times New Roman" panose="02020603050405020304" pitchFamily="18" charset="0"/>
              </a:rPr>
              <a:t>v</a:t>
            </a:r>
            <a:r>
              <a:rPr lang="vi-VN" sz="2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dirty="0">
                <a:effectLst/>
                <a:latin typeface="Times New Roman" panose="02020603050405020304" pitchFamily="18" charset="0"/>
                <a:ea typeface="Times New Roman" panose="02020603050405020304" pitchFamily="18" charset="0"/>
                <a:cs typeface="Times New Roman" panose="02020603050405020304" pitchFamily="18" charset="0"/>
              </a:rPr>
              <a:t> và </a:t>
            </a: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v</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hai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đỉnh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V</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26" name="TextBox 26"/>
          <p:cNvSpPr txBox="1"/>
          <p:nvPr/>
        </p:nvSpPr>
        <p:spPr>
          <a:xfrm>
            <a:off x="1553603" y="3087495"/>
            <a:ext cx="13749186" cy="4419928"/>
          </a:xfrm>
          <a:prstGeom prst="rect">
            <a:avLst/>
          </a:prstGeom>
        </p:spPr>
        <p:txBody>
          <a:bodyPr wrap="square" lIns="0" tIns="0" rIns="0" bIns="0" rtlCol="0" anchor="t">
            <a:spAutoFit/>
          </a:bodyPr>
          <a:lstStyle/>
          <a:p>
            <a:pPr marL="0" marR="0" algn="just">
              <a:lnSpc>
                <a:spcPct val="115000"/>
              </a:lnSpc>
              <a:spcBef>
                <a:spcPts val="0"/>
              </a:spcBef>
              <a:spcAft>
                <a:spcPts val="0"/>
              </a:spcAft>
            </a:pP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loại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chất</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i="1" dirty="0" err="1">
                <a:effectLst/>
                <a:latin typeface="Times New Roman" panose="02020603050405020304" pitchFamily="18" charset="0"/>
                <a:ea typeface="Times New Roman" panose="02020603050405020304" pitchFamily="18" charset="0"/>
                <a:cs typeface="Times New Roman" panose="02020603050405020304" pitchFamily="18" charset="0"/>
              </a:rPr>
              <a:t>đơn</a:t>
            </a:r>
            <a:r>
              <a:rPr lang="vi-VN" sz="2800" b="1" i="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b="1" i="1"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8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i="1"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nếu</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giữa</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hai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đỉnh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i="1" dirty="0" err="1">
                <a:effectLst/>
                <a:latin typeface="Times New Roman" panose="02020603050405020304" pitchFamily="18" charset="0"/>
                <a:ea typeface="Times New Roman" panose="02020603050405020304" pitchFamily="18" charset="0"/>
                <a:cs typeface="Times New Roman" panose="02020603050405020304" pitchFamily="18" charset="0"/>
              </a:rPr>
              <a:t>u</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i="1" dirty="0" err="1">
                <a:effectLst/>
                <a:latin typeface="Times New Roman" panose="02020603050405020304" pitchFamily="18" charset="0"/>
                <a:ea typeface="Times New Roman" panose="02020603050405020304" pitchFamily="18" charset="0"/>
                <a:cs typeface="Times New Roman" panose="02020603050405020304" pitchFamily="18" charset="0"/>
              </a:rPr>
              <a:t>v</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V</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E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nối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u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tới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v.</a:t>
            </a:r>
            <a:endParaRPr lang="en-US" sz="28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G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cs typeface="Times New Roman" panose="02020603050405020304" pitchFamily="18" charset="0"/>
              </a:rPr>
              <a:t>đa</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nếu</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giữa</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hai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đỉnh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u,v</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V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hơn</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11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nối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E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nối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u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tới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v.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Hiển</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nhiên</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đơn</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cũng</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đa</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i="1"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8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i="1"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28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i="1" dirty="0" err="1">
                <a:effectLst/>
                <a:latin typeface="Times New Roman" panose="02020603050405020304" pitchFamily="18" charset="0"/>
                <a:ea typeface="Times New Roman" panose="02020603050405020304" pitchFamily="18" charset="0"/>
                <a:cs typeface="Times New Roman" panose="02020603050405020304" pitchFamily="18" charset="0"/>
              </a:rPr>
              <a:t>vô</a:t>
            </a:r>
            <a:r>
              <a:rPr lang="en-US" sz="28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i="1" dirty="0" err="1">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undirected graph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nếu</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tức</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i="1" dirty="0" err="1">
                <a:effectLst/>
                <a:latin typeface="Times New Roman" panose="02020603050405020304" pitchFamily="18" charset="0"/>
                <a:ea typeface="Times New Roman" panose="02020603050405020304" pitchFamily="18" charset="0"/>
                <a:cs typeface="Times New Roman" panose="02020603050405020304" pitchFamily="18" charset="0"/>
              </a:rPr>
              <a:t>u</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i="1" dirty="0" err="1">
                <a:effectLst/>
                <a:latin typeface="Times New Roman" panose="02020603050405020304" pitchFamily="18" charset="0"/>
                <a:ea typeface="Times New Roman" panose="02020603050405020304" pitchFamily="18" charset="0"/>
                <a:cs typeface="Times New Roman" panose="02020603050405020304" pitchFamily="18" charset="0"/>
              </a:rPr>
              <a:t>v</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i="1"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28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i="1" dirty="0" err="1">
                <a:effectLst/>
                <a:latin typeface="Times New Roman" panose="02020603050405020304" pitchFamily="18" charset="0"/>
                <a:ea typeface="Times New Roman" panose="02020603050405020304" pitchFamily="18" charset="0"/>
                <a:cs typeface="Times New Roman" panose="02020603050405020304" pitchFamily="18" charset="0"/>
              </a:rPr>
              <a:t>hai</a:t>
            </a:r>
            <a:r>
              <a:rPr lang="en-US" sz="28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i="1" dirty="0" err="1">
                <a:effectLst/>
                <a:latin typeface="Times New Roman" panose="02020603050405020304" pitchFamily="18" charset="0"/>
                <a:ea typeface="Times New Roman" panose="02020603050405020304" pitchFamily="18" charset="0"/>
                <a:cs typeface="Times New Roman" panose="02020603050405020304" pitchFamily="18" charset="0"/>
              </a:rPr>
              <a:t>chiều</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i="1"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8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i="1"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28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i="1"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8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i="1" dirty="0" err="1">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directed graph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nếu</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tức</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tồn</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nối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u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tới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v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nhưng</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chắc</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tồn</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nối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v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tới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u. </a:t>
            </a:r>
            <a:endParaRPr lang="en-US" sz="28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txBody>
            <a:bodyPr/>
            <a:lstStyle/>
            <a:p>
              <a:endParaRPr lang="en-US"/>
            </a:p>
          </p:txBody>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pic>
        <p:nvPicPr>
          <p:cNvPr id="9" name="Picture 9"/>
          <p:cNvPicPr>
            <a:picLocks noChangeAspect="1"/>
          </p:cNvPicPr>
          <p:nvPr/>
        </p:nvPicPr>
        <p:blipFill>
          <a:blip r:embed="rId3"/>
          <a:srcRect l="3876" r="3876"/>
          <a:stretch>
            <a:fillRect/>
          </a:stretch>
        </p:blipFill>
        <p:spPr>
          <a:xfrm>
            <a:off x="11802875" y="-341667"/>
            <a:ext cx="6994113" cy="8921242"/>
          </a:xfrm>
          <a:prstGeom prst="rect">
            <a:avLst/>
          </a:prstGeom>
        </p:spPr>
      </p:pic>
      <p:grpSp>
        <p:nvGrpSpPr>
          <p:cNvPr id="10" name="Group 10"/>
          <p:cNvGrpSpPr/>
          <p:nvPr/>
        </p:nvGrpSpPr>
        <p:grpSpPr>
          <a:xfrm>
            <a:off x="1028700" y="641033"/>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txBody>
            <a:bodyPr/>
            <a:lstStyle/>
            <a:p>
              <a:endParaRPr lang="en-US"/>
            </a:p>
          </p:txBody>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txBody>
          <a:bodyPr/>
          <a:lstStyle/>
          <a:p>
            <a:endParaRPr lang="en-US"/>
          </a:p>
        </p:txBody>
      </p:sp>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9203" y="9089998"/>
            <a:ext cx="1171159" cy="1171159"/>
          </a:xfrm>
          <a:prstGeom prst="rect">
            <a:avLst/>
          </a:prstGeom>
        </p:spPr>
      </p:pic>
      <p:sp>
        <p:nvSpPr>
          <p:cNvPr id="18" name="TextBox 18"/>
          <p:cNvSpPr txBox="1"/>
          <p:nvPr/>
        </p:nvSpPr>
        <p:spPr>
          <a:xfrm>
            <a:off x="1357046" y="-341667"/>
            <a:ext cx="13761499" cy="3592195"/>
          </a:xfrm>
          <a:prstGeom prst="rect">
            <a:avLst/>
          </a:prstGeom>
        </p:spPr>
        <p:txBody>
          <a:bodyPr lIns="0" tIns="0" rIns="0" bIns="0" rtlCol="0" anchor="t">
            <a:spAutoFit/>
          </a:bodyPr>
          <a:lstStyle/>
          <a:p>
            <a:pPr>
              <a:lnSpc>
                <a:spcPts val="9440"/>
              </a:lnSpc>
            </a:pPr>
            <a:endParaRPr dirty="0"/>
          </a:p>
          <a:p>
            <a:pPr algn="just">
              <a:lnSpc>
                <a:spcPts val="9440"/>
              </a:lnSpc>
            </a:pPr>
            <a:r>
              <a:rPr lang="en-US" sz="7200" dirty="0">
                <a:solidFill>
                  <a:srgbClr val="004F5F"/>
                </a:solidFill>
                <a:latin typeface="Asap SemiBold Bold"/>
              </a:rPr>
              <a:t>II. </a:t>
            </a:r>
            <a:r>
              <a:rPr lang="en-US" sz="7200" dirty="0" err="1">
                <a:solidFill>
                  <a:srgbClr val="004F5F"/>
                </a:solidFill>
                <a:latin typeface="Asap SemiBold Bold"/>
              </a:rPr>
              <a:t>Giới</a:t>
            </a:r>
            <a:r>
              <a:rPr lang="en-US" sz="7200" dirty="0">
                <a:solidFill>
                  <a:srgbClr val="004F5F"/>
                </a:solidFill>
                <a:latin typeface="Asap SemiBold Bold"/>
              </a:rPr>
              <a:t> </a:t>
            </a:r>
            <a:r>
              <a:rPr lang="en-US" sz="7200" dirty="0" err="1">
                <a:solidFill>
                  <a:srgbClr val="004F5F"/>
                </a:solidFill>
                <a:latin typeface="Asap SemiBold Bold"/>
              </a:rPr>
              <a:t>thiệu</a:t>
            </a:r>
            <a:r>
              <a:rPr lang="en-US" sz="7200" dirty="0">
                <a:solidFill>
                  <a:srgbClr val="004F5F"/>
                </a:solidFill>
                <a:latin typeface="Asap SemiBold Bold"/>
              </a:rPr>
              <a:t> </a:t>
            </a:r>
            <a:r>
              <a:rPr lang="vi-VN" sz="7200" dirty="0">
                <a:solidFill>
                  <a:srgbClr val="004F5F"/>
                </a:solidFill>
                <a:latin typeface="Asap SemiBold Bold"/>
              </a:rPr>
              <a:t>về lý thuyết đồ thị</a:t>
            </a:r>
            <a:r>
              <a:rPr lang="en-US" sz="7200" dirty="0">
                <a:solidFill>
                  <a:srgbClr val="004F5F"/>
                </a:solidFill>
                <a:latin typeface="Asap SemiBold Bold"/>
              </a:rPr>
              <a:t> </a:t>
            </a:r>
          </a:p>
          <a:p>
            <a:pPr>
              <a:lnSpc>
                <a:spcPts val="9440"/>
              </a:lnSpc>
            </a:pPr>
            <a:endParaRPr lang="en-US" sz="8000" dirty="0">
              <a:solidFill>
                <a:srgbClr val="004F5F"/>
              </a:solidFill>
              <a:latin typeface="Asap SemiBold Bold"/>
            </a:endParaRPr>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21" name="AutoShape 21"/>
          <p:cNvSpPr/>
          <p:nvPr/>
        </p:nvSpPr>
        <p:spPr>
          <a:xfrm rot="-5400000">
            <a:off x="-4618944" y="6244779"/>
            <a:ext cx="11304813" cy="0"/>
          </a:xfrm>
          <a:prstGeom prst="line">
            <a:avLst/>
          </a:prstGeom>
          <a:ln w="9525" cap="flat">
            <a:solidFill>
              <a:srgbClr val="004F5F"/>
            </a:solidFill>
            <a:prstDash val="solid"/>
            <a:headEnd type="none" w="sm" len="sm"/>
            <a:tailEnd type="none" w="sm" len="sm"/>
          </a:ln>
        </p:spPr>
        <p:txBody>
          <a:bodyPr/>
          <a:lstStyle/>
          <a:p>
            <a:endParaRPr lang="en-US"/>
          </a:p>
        </p:txBody>
      </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txBody>
          <a:bodyPr/>
          <a:lstStyle/>
          <a:p>
            <a:endParaRPr lang="en-US"/>
          </a:p>
        </p:txBody>
      </p:sp>
      <p:sp>
        <p:nvSpPr>
          <p:cNvPr id="23" name="TextBox 23"/>
          <p:cNvSpPr txBox="1"/>
          <p:nvPr/>
        </p:nvSpPr>
        <p:spPr>
          <a:xfrm>
            <a:off x="1857486" y="2351197"/>
            <a:ext cx="8260431" cy="602729"/>
          </a:xfrm>
          <a:prstGeom prst="rect">
            <a:avLst/>
          </a:prstGeom>
        </p:spPr>
        <p:txBody>
          <a:bodyPr wrap="square" lIns="0" tIns="0" rIns="0" bIns="0" rtlCol="0" anchor="t">
            <a:spAutoFit/>
          </a:bodyPr>
          <a:lstStyle/>
          <a:p>
            <a:pPr algn="just">
              <a:lnSpc>
                <a:spcPts val="4719"/>
              </a:lnSpc>
              <a:spcBef>
                <a:spcPct val="0"/>
              </a:spcBef>
            </a:pPr>
            <a:r>
              <a:rPr lang="vi-VN" sz="3999" dirty="0">
                <a:solidFill>
                  <a:srgbClr val="004F5F"/>
                </a:solidFill>
                <a:latin typeface="Asap SemiBold Bold"/>
              </a:rPr>
              <a:t>2</a:t>
            </a:r>
            <a:r>
              <a:rPr lang="en-US" sz="3999" dirty="0">
                <a:solidFill>
                  <a:srgbClr val="004F5F"/>
                </a:solidFill>
                <a:latin typeface="Asap SemiBold Bold"/>
              </a:rPr>
              <a:t>. </a:t>
            </a:r>
            <a:r>
              <a:rPr lang="vi-VN" sz="3999" dirty="0">
                <a:solidFill>
                  <a:srgbClr val="004F5F"/>
                </a:solidFill>
                <a:latin typeface="Asap SemiBold Bold"/>
              </a:rPr>
              <a:t>Các khái niệm cơ bản trên đồ thị</a:t>
            </a:r>
            <a:endParaRPr lang="en-US" sz="3999" dirty="0">
              <a:solidFill>
                <a:srgbClr val="004F5F"/>
              </a:solidFill>
              <a:latin typeface="Asap SemiBold Bold"/>
            </a:endParaRPr>
          </a:p>
        </p:txBody>
      </p:sp>
      <p:sp>
        <p:nvSpPr>
          <p:cNvPr id="25" name="TextBox 25"/>
          <p:cNvSpPr txBox="1"/>
          <p:nvPr/>
        </p:nvSpPr>
        <p:spPr>
          <a:xfrm>
            <a:off x="1630361" y="3087495"/>
            <a:ext cx="14057681" cy="2938753"/>
          </a:xfrm>
          <a:prstGeom prst="rect">
            <a:avLst/>
          </a:prstGeom>
        </p:spPr>
        <p:txBody>
          <a:bodyPr wrap="square" lIns="0" tIns="0" rIns="0" bIns="0" rtlCol="0" anchor="t">
            <a:spAutoFit/>
          </a:bodyPr>
          <a:lstStyle/>
          <a:p>
            <a:r>
              <a:rPr lang="en-US" sz="2800" b="1" dirty="0">
                <a:latin typeface="Times New Roman" panose="02020603050405020304" pitchFamily="18" charset="0"/>
                <a:cs typeface="Times New Roman" panose="02020603050405020304" pitchFamily="18" charset="0"/>
              </a:rPr>
              <a:t>a,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thuộc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đỉnh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kề</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bậc</a:t>
            </a:r>
            <a:r>
              <a:rPr lang="en-US" sz="2800" dirty="0">
                <a:latin typeface="Times New Roman" panose="02020603050405020304" pitchFamily="18" charset="0"/>
                <a:cs typeface="Times New Roman" panose="02020603050405020304" pitchFamily="18" charset="0"/>
              </a:rPr>
              <a:t>.</a:t>
            </a:r>
          </a:p>
          <a:p>
            <a:pPr>
              <a:lnSpc>
                <a:spcPct val="150000"/>
              </a:lnSpc>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hướng</a:t>
            </a:r>
            <a:r>
              <a:rPr lang="en-US" sz="2800" dirty="0">
                <a:latin typeface="Times New Roman" panose="02020603050405020304" pitchFamily="18" charset="0"/>
                <a:cs typeface="Times New Roman" panose="02020603050405020304" pitchFamily="18" charset="0"/>
              </a:rPr>
              <a:t> G =(V,</a:t>
            </a:r>
            <a:r>
              <a:rPr lang="vi-V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 , </a:t>
            </a:r>
            <a:r>
              <a:rPr lang="en-US" sz="2800" dirty="0" err="1">
                <a:latin typeface="Times New Roman" panose="02020603050405020304" pitchFamily="18" charset="0"/>
                <a:cs typeface="Times New Roman" panose="02020603050405020304" pitchFamily="18" charset="0"/>
              </a:rPr>
              <a:t>xét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cạnh</a:t>
            </a:r>
            <a:r>
              <a:rPr lang="en-US" sz="2800" dirty="0">
                <a:latin typeface="Times New Roman" panose="02020603050405020304" pitchFamily="18" charset="0"/>
                <a:cs typeface="Times New Roman" panose="02020603050405020304" pitchFamily="18" charset="0"/>
              </a:rPr>
              <a:t> e = (u,</a:t>
            </a:r>
            <a:r>
              <a:rPr lang="vi-V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v) € E. Ta </a:t>
            </a:r>
            <a:r>
              <a:rPr lang="en-US" sz="2800" dirty="0" err="1">
                <a:latin typeface="Times New Roman" panose="02020603050405020304" pitchFamily="18" charset="0"/>
                <a:cs typeface="Times New Roman" panose="02020603050405020304" pitchFamily="18" charset="0"/>
              </a:rPr>
              <a:t>nói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đỉnh</a:t>
            </a:r>
            <a:r>
              <a:rPr lang="en-US" sz="2800" dirty="0">
                <a:latin typeface="Times New Roman" panose="02020603050405020304" pitchFamily="18" charset="0"/>
                <a:cs typeface="Times New Roman" panose="02020603050405020304" pitchFamily="18" charset="0"/>
              </a:rPr>
              <a:t> u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v </a:t>
            </a:r>
            <a:r>
              <a:rPr lang="en-US" sz="2800" dirty="0" err="1">
                <a:latin typeface="Times New Roman" panose="02020603050405020304" pitchFamily="18" charset="0"/>
                <a:cs typeface="Times New Roman" panose="02020603050405020304" pitchFamily="18" charset="0"/>
              </a:rPr>
              <a:t>kề</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nhau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cạnh</a:t>
            </a:r>
            <a:r>
              <a:rPr lang="en-US" sz="2800" dirty="0">
                <a:latin typeface="Times New Roman" panose="02020603050405020304" pitchFamily="18" charset="0"/>
                <a:cs typeface="Times New Roman" panose="02020603050405020304" pitchFamily="18" charset="0"/>
              </a:rPr>
              <a:t> e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nối </a:t>
            </a:r>
            <a:r>
              <a:rPr lang="en-US" sz="2800" dirty="0" err="1">
                <a:latin typeface="Times New Roman" panose="02020603050405020304" pitchFamily="18" charset="0"/>
                <a:cs typeface="Times New Roman" panose="02020603050405020304" pitchFamily="18" charset="0"/>
              </a:rPr>
              <a:t>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đỉnh</a:t>
            </a:r>
            <a:r>
              <a:rPr lang="en-US" sz="2800" dirty="0">
                <a:latin typeface="Times New Roman" panose="02020603050405020304" pitchFamily="18" charset="0"/>
                <a:cs typeface="Times New Roman" panose="02020603050405020304" pitchFamily="18" charset="0"/>
              </a:rPr>
              <a:t> u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v.</a:t>
            </a:r>
          </a:p>
          <a:p>
            <a:pPr>
              <a:lnSpc>
                <a:spcPct val="150000"/>
              </a:lnSpc>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1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đỉnh</a:t>
            </a:r>
            <a:r>
              <a:rPr lang="en-US" sz="2800" dirty="0">
                <a:latin typeface="Times New Roman" panose="02020603050405020304" pitchFamily="18" charset="0"/>
                <a:cs typeface="Times New Roman" panose="02020603050405020304" pitchFamily="18" charset="0"/>
              </a:rPr>
              <a:t> u </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đỉnh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bậc</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được </a:t>
            </a:r>
            <a:r>
              <a:rPr lang="en-US" sz="2800" dirty="0" err="1">
                <a:latin typeface="Times New Roman" panose="02020603050405020304" pitchFamily="18" charset="0"/>
                <a:cs typeface="Times New Roman" panose="02020603050405020304" pitchFamily="18" charset="0"/>
              </a:rPr>
              <a:t>ký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hiệu</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deg</a:t>
            </a:r>
            <a:r>
              <a:rPr lang="en-US" sz="2800" dirty="0">
                <a:latin typeface="Times New Roman" panose="02020603050405020304" pitchFamily="18" charset="0"/>
                <a:cs typeface="Times New Roman" panose="02020603050405020304" pitchFamily="18" charset="0"/>
              </a:rPr>
              <a:t> (u)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vi-VN" sz="2800" dirty="0">
                <a:latin typeface="Times New Roman" panose="02020603050405020304" pitchFamily="18" charset="0"/>
                <a:cs typeface="Times New Roman" panose="02020603050405020304" pitchFamily="18" charset="0"/>
              </a:rPr>
              <a:t> 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u </a:t>
            </a:r>
            <a:r>
              <a:rPr lang="en-US" sz="2800" dirty="0" err="1">
                <a:latin typeface="Times New Roman" panose="02020603050405020304" pitchFamily="18" charset="0"/>
                <a:cs typeface="Times New Roman" panose="02020603050405020304" pitchFamily="18" charset="0"/>
              </a:rPr>
              <a:t>cũng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đỉnh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u.</a:t>
            </a:r>
          </a:p>
        </p:txBody>
      </p:sp>
    </p:spTree>
    <p:extLst>
      <p:ext uri="{BB962C8B-B14F-4D97-AF65-F5344CB8AC3E}">
        <p14:creationId xmlns:p14="http://schemas.microsoft.com/office/powerpoint/2010/main" val="35634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txBody>
            <a:bodyPr/>
            <a:lstStyle/>
            <a:p>
              <a:endParaRPr lang="en-US"/>
            </a:p>
          </p:txBody>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pic>
        <p:nvPicPr>
          <p:cNvPr id="9" name="Picture 9"/>
          <p:cNvPicPr>
            <a:picLocks noChangeAspect="1"/>
          </p:cNvPicPr>
          <p:nvPr/>
        </p:nvPicPr>
        <p:blipFill>
          <a:blip r:embed="rId3"/>
          <a:srcRect l="3876" r="3876"/>
          <a:stretch>
            <a:fillRect/>
          </a:stretch>
        </p:blipFill>
        <p:spPr>
          <a:xfrm>
            <a:off x="11802875" y="-341667"/>
            <a:ext cx="6994113" cy="8921242"/>
          </a:xfrm>
          <a:prstGeom prst="rect">
            <a:avLst/>
          </a:prstGeom>
        </p:spPr>
      </p:pic>
      <p:grpSp>
        <p:nvGrpSpPr>
          <p:cNvPr id="10" name="Group 10"/>
          <p:cNvGrpSpPr/>
          <p:nvPr/>
        </p:nvGrpSpPr>
        <p:grpSpPr>
          <a:xfrm>
            <a:off x="1028700" y="592372"/>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txBody>
            <a:bodyPr/>
            <a:lstStyle/>
            <a:p>
              <a:endParaRPr lang="en-US"/>
            </a:p>
          </p:txBody>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txBody>
          <a:bodyPr/>
          <a:lstStyle/>
          <a:p>
            <a:endParaRPr lang="en-US"/>
          </a:p>
        </p:txBody>
      </p:sp>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9203" y="9089998"/>
            <a:ext cx="1171159" cy="1171159"/>
          </a:xfrm>
          <a:prstGeom prst="rect">
            <a:avLst/>
          </a:prstGeom>
        </p:spPr>
      </p:pic>
      <p:sp>
        <p:nvSpPr>
          <p:cNvPr id="18" name="TextBox 18"/>
          <p:cNvSpPr txBox="1"/>
          <p:nvPr/>
        </p:nvSpPr>
        <p:spPr>
          <a:xfrm>
            <a:off x="1357046" y="-341667"/>
            <a:ext cx="13761499" cy="3592195"/>
          </a:xfrm>
          <a:prstGeom prst="rect">
            <a:avLst/>
          </a:prstGeom>
        </p:spPr>
        <p:txBody>
          <a:bodyPr lIns="0" tIns="0" rIns="0" bIns="0" rtlCol="0" anchor="t">
            <a:spAutoFit/>
          </a:bodyPr>
          <a:lstStyle/>
          <a:p>
            <a:pPr>
              <a:lnSpc>
                <a:spcPts val="9440"/>
              </a:lnSpc>
            </a:pPr>
            <a:endParaRPr dirty="0"/>
          </a:p>
          <a:p>
            <a:pPr algn="just">
              <a:lnSpc>
                <a:spcPts val="9440"/>
              </a:lnSpc>
            </a:pPr>
            <a:r>
              <a:rPr lang="en-US" sz="7200" dirty="0">
                <a:solidFill>
                  <a:srgbClr val="004F5F"/>
                </a:solidFill>
                <a:latin typeface="Asap SemiBold Bold"/>
              </a:rPr>
              <a:t>II. </a:t>
            </a:r>
            <a:r>
              <a:rPr lang="en-US" sz="7200" dirty="0" err="1">
                <a:solidFill>
                  <a:srgbClr val="004F5F"/>
                </a:solidFill>
                <a:latin typeface="Asap SemiBold Bold"/>
              </a:rPr>
              <a:t>Giới</a:t>
            </a:r>
            <a:r>
              <a:rPr lang="en-US" sz="7200" dirty="0">
                <a:solidFill>
                  <a:srgbClr val="004F5F"/>
                </a:solidFill>
                <a:latin typeface="Asap SemiBold Bold"/>
              </a:rPr>
              <a:t> </a:t>
            </a:r>
            <a:r>
              <a:rPr lang="en-US" sz="7200" dirty="0" err="1">
                <a:solidFill>
                  <a:srgbClr val="004F5F"/>
                </a:solidFill>
                <a:latin typeface="Asap SemiBold Bold"/>
              </a:rPr>
              <a:t>thiệu</a:t>
            </a:r>
            <a:r>
              <a:rPr lang="en-US" sz="7200" dirty="0">
                <a:solidFill>
                  <a:srgbClr val="004F5F"/>
                </a:solidFill>
                <a:latin typeface="Asap SemiBold Bold"/>
              </a:rPr>
              <a:t> </a:t>
            </a:r>
            <a:r>
              <a:rPr lang="vi-VN" sz="7200" dirty="0">
                <a:solidFill>
                  <a:srgbClr val="004F5F"/>
                </a:solidFill>
                <a:latin typeface="Asap SemiBold Bold"/>
              </a:rPr>
              <a:t>về lý thuyết đồ thị</a:t>
            </a:r>
            <a:r>
              <a:rPr lang="en-US" sz="7200" dirty="0">
                <a:solidFill>
                  <a:srgbClr val="004F5F"/>
                </a:solidFill>
                <a:latin typeface="Asap SemiBold Bold"/>
              </a:rPr>
              <a:t> </a:t>
            </a:r>
          </a:p>
          <a:p>
            <a:pPr>
              <a:lnSpc>
                <a:spcPts val="9440"/>
              </a:lnSpc>
            </a:pPr>
            <a:endParaRPr lang="en-US" sz="8000" dirty="0">
              <a:solidFill>
                <a:srgbClr val="004F5F"/>
              </a:solidFill>
              <a:latin typeface="Asap SemiBold Bold"/>
            </a:endParaRPr>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21" name="AutoShape 21"/>
          <p:cNvSpPr/>
          <p:nvPr/>
        </p:nvSpPr>
        <p:spPr>
          <a:xfrm rot="-5400000">
            <a:off x="-4618944" y="6244779"/>
            <a:ext cx="11304813" cy="0"/>
          </a:xfrm>
          <a:prstGeom prst="line">
            <a:avLst/>
          </a:prstGeom>
          <a:ln w="9525" cap="flat">
            <a:solidFill>
              <a:srgbClr val="004F5F"/>
            </a:solidFill>
            <a:prstDash val="solid"/>
            <a:headEnd type="none" w="sm" len="sm"/>
            <a:tailEnd type="none" w="sm" len="sm"/>
          </a:ln>
        </p:spPr>
        <p:txBody>
          <a:bodyPr/>
          <a:lstStyle/>
          <a:p>
            <a:endParaRPr lang="en-US"/>
          </a:p>
        </p:txBody>
      </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txBody>
          <a:bodyPr/>
          <a:lstStyle/>
          <a:p>
            <a:endParaRPr lang="en-US"/>
          </a:p>
        </p:txBody>
      </p:sp>
      <p:sp>
        <p:nvSpPr>
          <p:cNvPr id="23" name="TextBox 23"/>
          <p:cNvSpPr txBox="1"/>
          <p:nvPr/>
        </p:nvSpPr>
        <p:spPr>
          <a:xfrm>
            <a:off x="1857486" y="2351197"/>
            <a:ext cx="8260431" cy="602729"/>
          </a:xfrm>
          <a:prstGeom prst="rect">
            <a:avLst/>
          </a:prstGeom>
        </p:spPr>
        <p:txBody>
          <a:bodyPr wrap="square" lIns="0" tIns="0" rIns="0" bIns="0" rtlCol="0" anchor="t">
            <a:spAutoFit/>
          </a:bodyPr>
          <a:lstStyle/>
          <a:p>
            <a:pPr algn="just">
              <a:lnSpc>
                <a:spcPts val="4719"/>
              </a:lnSpc>
              <a:spcBef>
                <a:spcPct val="0"/>
              </a:spcBef>
            </a:pPr>
            <a:r>
              <a:rPr lang="vi-VN" sz="3999" dirty="0">
                <a:solidFill>
                  <a:srgbClr val="004F5F"/>
                </a:solidFill>
                <a:latin typeface="Asap SemiBold Bold"/>
              </a:rPr>
              <a:t>2</a:t>
            </a:r>
            <a:r>
              <a:rPr lang="en-US" sz="3999" dirty="0">
                <a:solidFill>
                  <a:srgbClr val="004F5F"/>
                </a:solidFill>
                <a:latin typeface="Asap SemiBold Bold"/>
              </a:rPr>
              <a:t>. </a:t>
            </a:r>
            <a:r>
              <a:rPr lang="vi-VN" sz="3999" dirty="0">
                <a:solidFill>
                  <a:srgbClr val="004F5F"/>
                </a:solidFill>
                <a:latin typeface="Asap SemiBold Bold"/>
              </a:rPr>
              <a:t>Các khái niệm cơ bản trên đồ thị</a:t>
            </a:r>
            <a:endParaRPr lang="en-US" sz="3999" dirty="0">
              <a:solidFill>
                <a:srgbClr val="004F5F"/>
              </a:solidFill>
              <a:latin typeface="Asap SemiBold Bold"/>
            </a:endParaRPr>
          </a:p>
        </p:txBody>
      </p:sp>
      <mc:AlternateContent xmlns:mc="http://schemas.openxmlformats.org/markup-compatibility/2006" xmlns:a14="http://schemas.microsoft.com/office/drawing/2010/main">
        <mc:Choice Requires="a14">
          <p:sp>
            <p:nvSpPr>
              <p:cNvPr id="25" name="TextBox 25"/>
              <p:cNvSpPr txBox="1"/>
              <p:nvPr/>
            </p:nvSpPr>
            <p:spPr>
              <a:xfrm>
                <a:off x="1197081" y="3312301"/>
                <a:ext cx="14630394" cy="4662302"/>
              </a:xfrm>
              <a:prstGeom prst="rect">
                <a:avLst/>
              </a:prstGeom>
            </p:spPr>
            <p:txBody>
              <a:bodyPr wrap="square" lIns="0" tIns="0" rIns="0" bIns="0" rtlCol="0" anchor="t">
                <a:spAutoFit/>
              </a:bodyPr>
              <a:lstStyle/>
              <a:p>
                <a:r>
                  <a:rPr lang="en-US" sz="2800" b="1" dirty="0">
                    <a:latin typeface="Times New Roman" panose="02020603050405020304" pitchFamily="18" charset="0"/>
                    <a:cs typeface="Times New Roman" panose="02020603050405020304" pitchFamily="18" charset="0"/>
                  </a:rPr>
                  <a:t>b, </a:t>
                </a:r>
                <a:r>
                  <a:rPr lang="en-US" sz="2800" b="1" dirty="0" err="1">
                    <a:latin typeface="Times New Roman" panose="02020603050405020304" pitchFamily="18" charset="0"/>
                    <a:cs typeface="Times New Roman" panose="02020603050405020304" pitchFamily="18" charset="0"/>
                  </a:rPr>
                  <a:t>Đường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chu </a:t>
                </a:r>
                <a:r>
                  <a:rPr lang="en-US" sz="2800" b="1" dirty="0" err="1">
                    <a:latin typeface="Times New Roman" panose="02020603050405020304" pitchFamily="18" charset="0"/>
                    <a:cs typeface="Times New Roman" panose="02020603050405020304" pitchFamily="18" charset="0"/>
                  </a:rPr>
                  <a:t>trình</a:t>
                </a:r>
                <a:r>
                  <a:rPr lang="en-US" sz="2800" b="1" dirty="0">
                    <a:latin typeface="Times New Roman" panose="02020603050405020304" pitchFamily="18" charset="0"/>
                    <a:cs typeface="Times New Roman" panose="02020603050405020304" pitchFamily="18" charset="0"/>
                  </a:rPr>
                  <a:t>.</a:t>
                </a:r>
                <a:endParaRPr lang="vi-VN"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a:t>
                </a:r>
                <a:r>
                  <a:rPr lang="en-US" sz="2800" dirty="0">
                    <a:latin typeface="Times New Roman" panose="02020603050405020304" pitchFamily="18" charset="0"/>
                    <a:cs typeface="Times New Roman" panose="02020603050405020304" pitchFamily="18" charset="0"/>
                  </a:rPr>
                  <a:t> P</a:t>
                </a:r>
                <a:r>
                  <a:rPr lang="vi-VN" sz="2800" dirty="0">
                    <a:latin typeface="Times New Roman" panose="02020603050405020304" pitchFamily="18" charset="0"/>
                    <a:cs typeface="Times New Roman" panose="02020603050405020304" pitchFamily="18" charset="0"/>
                  </a:rPr>
                  <a:t> (</a:t>
                </a:r>
                <a:r>
                  <a:rPr lang="vi-VN" sz="2800" dirty="0">
                    <a:solidFill>
                      <a:srgbClr val="FF0000"/>
                    </a:solidFill>
                    <a:latin typeface="Times New Roman" panose="02020603050405020304" pitchFamily="18" charset="0"/>
                    <a:cs typeface="Times New Roman" panose="02020603050405020304" pitchFamily="18" charset="0"/>
                  </a:rPr>
                  <a:t>path</a:t>
                </a:r>
                <a:r>
                  <a:rPr lang="vi-VN"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đỉnh</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v</a:t>
                </a:r>
                <a:r>
                  <a:rPr lang="en-US" sz="2800" baseline="-25000" dirty="0">
                    <a:solidFill>
                      <a:srgbClr val="FF0000"/>
                    </a:solidFill>
                    <a:latin typeface="Times New Roman" panose="02020603050405020304" pitchFamily="18" charset="0"/>
                    <a:cs typeface="Times New Roman" panose="02020603050405020304" pitchFamily="18" charset="0"/>
                  </a:rPr>
                  <a:t>0</a:t>
                </a:r>
                <a:r>
                  <a:rPr lang="en-US" sz="2800" baseline="-250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đỉnh</a:t>
                </a:r>
                <a:r>
                  <a:rPr lang="en-US" sz="2800" dirty="0">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v</a:t>
                </a:r>
                <a:r>
                  <a:rPr lang="en-US" sz="2800" baseline="-25000" dirty="0" err="1">
                    <a:solidFill>
                      <a:srgbClr val="FF0000"/>
                    </a:solidFill>
                    <a:latin typeface="Times New Roman" panose="02020603050405020304" pitchFamily="18" charset="0"/>
                    <a:cs typeface="Times New Roman" panose="02020603050405020304" pitchFamily="18" charset="0"/>
                  </a:rPr>
                  <a:t>k</a:t>
                </a:r>
                <a:r>
                  <a:rPr lang="vi-VN" sz="2800" dirty="0">
                    <a:latin typeface="Times New Roman" panose="02020603050405020304" pitchFamily="18" charset="0"/>
                    <a:cs typeface="Times New Roman" panose="02020603050405020304" pitchFamily="18" charset="0"/>
                  </a:rPr>
                  <a:t> là một chuỗi các đỉnh và cạnh (</a:t>
                </a:r>
                <a:r>
                  <a:rPr lang="en-US" sz="2800" dirty="0">
                    <a:solidFill>
                      <a:srgbClr val="FF0000"/>
                    </a:solidFill>
                    <a:latin typeface="Times New Roman" panose="02020603050405020304" pitchFamily="18" charset="0"/>
                    <a:cs typeface="Times New Roman" panose="02020603050405020304" pitchFamily="18" charset="0"/>
                  </a:rPr>
                  <a:t>v</a:t>
                </a:r>
                <a:r>
                  <a:rPr lang="en-US" sz="2800" baseline="-25000" dirty="0">
                    <a:solidFill>
                      <a:srgbClr val="FF0000"/>
                    </a:solidFill>
                    <a:latin typeface="Times New Roman" panose="02020603050405020304" pitchFamily="18" charset="0"/>
                    <a:cs typeface="Times New Roman" panose="02020603050405020304" pitchFamily="18" charset="0"/>
                  </a:rPr>
                  <a:t>0</a:t>
                </a:r>
                <a:r>
                  <a:rPr lang="en-US" sz="2800" dirty="0">
                    <a:solidFill>
                      <a:srgbClr val="FF0000"/>
                    </a:solidFill>
                    <a:latin typeface="Times New Roman" panose="02020603050405020304" pitchFamily="18" charset="0"/>
                    <a:cs typeface="Times New Roman" panose="02020603050405020304" pitchFamily="18" charset="0"/>
                  </a:rPr>
                  <a:t>, v</a:t>
                </a:r>
                <a:r>
                  <a:rPr lang="en-US" sz="2800" baseline="-25000" dirty="0">
                    <a:solidFill>
                      <a:srgbClr val="FF0000"/>
                    </a:solidFill>
                    <a:latin typeface="Times New Roman" panose="02020603050405020304" pitchFamily="18" charset="0"/>
                    <a:cs typeface="Times New Roman" panose="02020603050405020304" pitchFamily="18" charset="0"/>
                  </a:rPr>
                  <a:t>1</a:t>
                </a:r>
                <a:r>
                  <a:rPr lang="en-US" sz="2800" dirty="0">
                    <a:solidFill>
                      <a:srgbClr val="FF0000"/>
                    </a:solidFill>
                    <a:latin typeface="Times New Roman" panose="02020603050405020304" pitchFamily="18" charset="0"/>
                    <a:cs typeface="Times New Roman" panose="02020603050405020304" pitchFamily="18" charset="0"/>
                  </a:rPr>
                  <a:t>), (v</a:t>
                </a:r>
                <a:r>
                  <a:rPr lang="en-US" sz="2800" baseline="-25000" dirty="0">
                    <a:solidFill>
                      <a:srgbClr val="FF0000"/>
                    </a:solidFill>
                    <a:latin typeface="Times New Roman" panose="02020603050405020304" pitchFamily="18" charset="0"/>
                    <a:cs typeface="Times New Roman" panose="02020603050405020304" pitchFamily="18" charset="0"/>
                  </a:rPr>
                  <a:t>1</a:t>
                </a:r>
                <a:r>
                  <a:rPr lang="en-US" sz="2800" dirty="0">
                    <a:solidFill>
                      <a:srgbClr val="FF0000"/>
                    </a:solidFill>
                    <a:latin typeface="Times New Roman" panose="02020603050405020304" pitchFamily="18" charset="0"/>
                    <a:cs typeface="Times New Roman" panose="02020603050405020304" pitchFamily="18" charset="0"/>
                  </a:rPr>
                  <a:t>, v</a:t>
                </a:r>
                <a:r>
                  <a:rPr lang="en-US" sz="2800" baseline="-25000" dirty="0">
                    <a:solidFill>
                      <a:srgbClr val="FF0000"/>
                    </a:solidFill>
                    <a:latin typeface="Times New Roman" panose="02020603050405020304" pitchFamily="18" charset="0"/>
                    <a:cs typeface="Times New Roman" panose="02020603050405020304" pitchFamily="18" charset="0"/>
                  </a:rPr>
                  <a:t>2</a:t>
                </a:r>
                <a:r>
                  <a:rPr lang="en-US" sz="2800" dirty="0">
                    <a:solidFill>
                      <a:srgbClr val="FF0000"/>
                    </a:solidFill>
                    <a:latin typeface="Times New Roman" panose="02020603050405020304" pitchFamily="18" charset="0"/>
                    <a:cs typeface="Times New Roman" panose="02020603050405020304" pitchFamily="18" charset="0"/>
                  </a:rPr>
                  <a:t>).…(v</a:t>
                </a:r>
                <a:r>
                  <a:rPr lang="en-US" sz="2800" baseline="-25000" dirty="0">
                    <a:solidFill>
                      <a:srgbClr val="FF0000"/>
                    </a:solidFill>
                    <a:latin typeface="Times New Roman" panose="02020603050405020304" pitchFamily="18" charset="0"/>
                    <a:cs typeface="Times New Roman" panose="02020603050405020304" pitchFamily="18" charset="0"/>
                  </a:rPr>
                  <a:t>k-1</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v</a:t>
                </a:r>
                <a:r>
                  <a:rPr lang="en-US" sz="2800" baseline="-25000" dirty="0" err="1">
                    <a:solidFill>
                      <a:srgbClr val="FF0000"/>
                    </a:solidFill>
                    <a:latin typeface="Times New Roman" panose="02020603050405020304" pitchFamily="18" charset="0"/>
                    <a:cs typeface="Times New Roman" panose="02020603050405020304" pitchFamily="18" charset="0"/>
                  </a:rPr>
                  <a:t>k</a:t>
                </a:r>
                <a:r>
                  <a:rPr lang="en-US" sz="2800" baseline="-25000" dirty="0">
                    <a:solidFill>
                      <a:srgbClr val="FF0000"/>
                    </a:solidFill>
                    <a:latin typeface="Times New Roman" panose="02020603050405020304" pitchFamily="18" charset="0"/>
                    <a:cs typeface="Times New Roman" panose="02020603050405020304" pitchFamily="18" charset="0"/>
                  </a:rPr>
                  <a:t> </a:t>
                </a:r>
                <a:r>
                  <a:rPr lang="vi-VN" sz="2800" dirty="0">
                    <a:solidFill>
                      <a:srgbClr val="FF0000"/>
                    </a:solidFill>
                    <a:latin typeface="Times New Roman" panose="02020603050405020304" pitchFamily="18" charset="0"/>
                    <a:cs typeface="Times New Roman" panose="02020603050405020304" pitchFamily="18" charset="0"/>
                  </a:rPr>
                  <a:t>)</a:t>
                </a:r>
                <a:r>
                  <a:rPr lang="en-US" sz="2800" dirty="0">
                    <a:solidFill>
                      <a:srgbClr val="FF0000"/>
                    </a:solidFill>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sao cho mỗi cạnh </a:t>
                </a:r>
                <a14:m>
                  <m:oMath xmlns:m="http://schemas.openxmlformats.org/officeDocument/2006/math">
                    <m:r>
                      <a:rPr lang="vi-VN" sz="2800" b="0" i="0" smtClean="0">
                        <a:solidFill>
                          <a:srgbClr val="FF0000"/>
                        </a:solidFill>
                        <a:latin typeface="Cambria Math" panose="02040503050406030204" pitchFamily="18" charset="0"/>
                        <a:cs typeface="Times New Roman" panose="02020603050405020304" pitchFamily="18" charset="0"/>
                      </a:rPr>
                      <m:t>(</m:t>
                    </m:r>
                    <m:sSub>
                      <m:sSubPr>
                        <m:ctrlPr>
                          <a:rPr lang="vi-VN" sz="2800" i="1" smtClean="0">
                            <a:solidFill>
                              <a:srgbClr val="FF0000"/>
                            </a:solidFill>
                            <a:latin typeface="Cambria Math" panose="02040503050406030204" pitchFamily="18" charset="0"/>
                            <a:cs typeface="Times New Roman" panose="02020603050405020304" pitchFamily="18" charset="0"/>
                          </a:rPr>
                        </m:ctrlPr>
                      </m:sSubPr>
                      <m:e>
                        <m:r>
                          <m:rPr>
                            <m:sty m:val="p"/>
                          </m:rPr>
                          <a:rPr lang="vi-VN" sz="2800" i="1">
                            <a:solidFill>
                              <a:srgbClr val="FF0000"/>
                            </a:solidFill>
                            <a:latin typeface="Cambria Math" panose="02040503050406030204" pitchFamily="18" charset="0"/>
                            <a:cs typeface="Times New Roman" panose="02020603050405020304" pitchFamily="18" charset="0"/>
                          </a:rPr>
                          <m:t>v</m:t>
                        </m:r>
                      </m:e>
                      <m:sub>
                        <m:r>
                          <m:rPr>
                            <m:sty m:val="p"/>
                          </m:rPr>
                          <a:rPr lang="vi-VN" sz="2800" i="1">
                            <a:solidFill>
                              <a:srgbClr val="FF0000"/>
                            </a:solidFill>
                            <a:latin typeface="Cambria Math" panose="02040503050406030204" pitchFamily="18" charset="0"/>
                            <a:cs typeface="Times New Roman" panose="02020603050405020304" pitchFamily="18" charset="0"/>
                          </a:rPr>
                          <m:t>i</m:t>
                        </m:r>
                      </m:sub>
                    </m:sSub>
                    <m:r>
                      <a:rPr lang="vi-VN" sz="2800" b="0" i="0" smtClean="0">
                        <a:solidFill>
                          <a:srgbClr val="FF0000"/>
                        </a:solidFill>
                        <a:latin typeface="Cambria Math" panose="02040503050406030204" pitchFamily="18" charset="0"/>
                        <a:cs typeface="Times New Roman" panose="02020603050405020304" pitchFamily="18" charset="0"/>
                      </a:rPr>
                      <m:t>, </m:t>
                    </m:r>
                    <m:sSub>
                      <m:sSubPr>
                        <m:ctrlPr>
                          <a:rPr lang="vi-VN" sz="2800" i="1" smtClean="0">
                            <a:solidFill>
                              <a:srgbClr val="FF0000"/>
                            </a:solidFill>
                            <a:latin typeface="Cambria Math" panose="02040503050406030204" pitchFamily="18" charset="0"/>
                            <a:cs typeface="Times New Roman" panose="02020603050405020304" pitchFamily="18" charset="0"/>
                          </a:rPr>
                        </m:ctrlPr>
                      </m:sSubPr>
                      <m:e>
                        <m:r>
                          <m:rPr>
                            <m:sty m:val="p"/>
                          </m:rPr>
                          <a:rPr lang="vi-VN" sz="2800" i="1">
                            <a:solidFill>
                              <a:srgbClr val="FF0000"/>
                            </a:solidFill>
                            <a:latin typeface="Cambria Math" panose="02040503050406030204" pitchFamily="18" charset="0"/>
                            <a:cs typeface="Times New Roman" panose="02020603050405020304" pitchFamily="18" charset="0"/>
                          </a:rPr>
                          <m:t>v</m:t>
                        </m:r>
                      </m:e>
                      <m:sub>
                        <m:r>
                          <m:rPr>
                            <m:sty m:val="p"/>
                          </m:rPr>
                          <a:rPr lang="vi-VN" sz="2800" i="1">
                            <a:solidFill>
                              <a:srgbClr val="FF0000"/>
                            </a:solidFill>
                            <a:latin typeface="Cambria Math" panose="02040503050406030204" pitchFamily="18" charset="0"/>
                            <a:cs typeface="Times New Roman" panose="02020603050405020304" pitchFamily="18" charset="0"/>
                          </a:rPr>
                          <m:t>i</m:t>
                        </m:r>
                        <m:r>
                          <a:rPr lang="vi-VN" sz="2800" b="0" i="1" smtClean="0">
                            <a:solidFill>
                              <a:srgbClr val="FF0000"/>
                            </a:solidFill>
                            <a:latin typeface="Cambria Math" panose="02040503050406030204" pitchFamily="18" charset="0"/>
                            <a:cs typeface="Times New Roman" panose="02020603050405020304" pitchFamily="18" charset="0"/>
                          </a:rPr>
                          <m:t>+</m:t>
                        </m:r>
                        <m:r>
                          <a:rPr lang="vi-VN" sz="2800" i="1">
                            <a:solidFill>
                              <a:srgbClr val="FF0000"/>
                            </a:solidFill>
                            <a:latin typeface="Cambria Math" panose="02040503050406030204" pitchFamily="18" charset="0"/>
                            <a:cs typeface="Times New Roman" panose="02020603050405020304" pitchFamily="18" charset="0"/>
                          </a:rPr>
                          <m:t>1</m:t>
                        </m:r>
                      </m:sub>
                    </m:sSub>
                    <m:r>
                      <a:rPr lang="vi-VN" sz="2800" b="0" i="0" smtClean="0">
                        <a:solidFill>
                          <a:srgbClr val="FF0000"/>
                        </a:solidFill>
                        <a:latin typeface="Cambria Math" panose="02040503050406030204" pitchFamily="18" charset="0"/>
                        <a:cs typeface="Times New Roman" panose="02020603050405020304" pitchFamily="18" charset="0"/>
                      </a:rPr>
                      <m:t>)</m:t>
                    </m:r>
                  </m:oMath>
                </a14:m>
                <a:r>
                  <a:rPr lang="vi-VN" sz="2800" dirty="0">
                    <a:solidFill>
                      <a:srgbClr val="FF0000"/>
                    </a:solidFill>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là một cạnh trong đồ thị</a:t>
                </a:r>
              </a:p>
              <a:p>
                <a:pPr>
                  <a:lnSpc>
                    <a:spcPct val="150000"/>
                  </a:lnSpc>
                </a:pPr>
                <a:endParaRPr lang="vi-VN" sz="2800" dirty="0">
                  <a:latin typeface="Times New Roman" panose="02020603050405020304" pitchFamily="18" charset="0"/>
                  <a:cs typeface="Times New Roman" panose="02020603050405020304" pitchFamily="18" charset="0"/>
                </a:endParaRPr>
              </a:p>
              <a:p>
                <a:pPr>
                  <a:lnSpc>
                    <a:spcPct val="150000"/>
                  </a:lnSpc>
                </a:pPr>
                <a:r>
                  <a:rPr lang="vi-VN"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a:t>
                </a:r>
                <a:r>
                  <a:rPr lang="en-US" sz="2800" dirty="0">
                    <a:latin typeface="Times New Roman" panose="02020603050405020304" pitchFamily="18" charset="0"/>
                    <a:cs typeface="Times New Roman" panose="02020603050405020304" pitchFamily="18" charset="0"/>
                  </a:rPr>
                  <a:t> P </a:t>
                </a:r>
                <a:r>
                  <a:rPr lang="en-US" sz="2800" dirty="0" err="1">
                    <a:latin typeface="Times New Roman" panose="02020603050405020304" pitchFamily="18" charset="0"/>
                    <a:cs typeface="Times New Roman" panose="02020603050405020304" pitchFamily="18" charset="0"/>
                  </a:rPr>
                  <a:t>gọi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chu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vi-VN" sz="2800" dirty="0">
                    <a:solidFill>
                      <a:srgbClr val="FF0000"/>
                    </a:solidFill>
                    <a:latin typeface="Times New Roman" panose="02020603050405020304" pitchFamily="18" charset="0"/>
                    <a:cs typeface="Times New Roman" panose="02020603050405020304" pitchFamily="18" charset="0"/>
                  </a:rPr>
                  <a:t>circuit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nếu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v</a:t>
                </a:r>
                <a:r>
                  <a:rPr lang="en-US" sz="2800" baseline="-25000" dirty="0">
                    <a:latin typeface="Times New Roman" panose="02020603050405020304" pitchFamily="18" charset="0"/>
                    <a:cs typeface="Times New Roman" panose="02020603050405020304" pitchFamily="18" charset="0"/>
                  </a:rPr>
                  <a:t>0</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v</a:t>
                </a:r>
                <a:r>
                  <a:rPr lang="en-US" sz="2800" baseline="-25000" dirty="0" err="1">
                    <a:latin typeface="Times New Roman" panose="02020603050405020304" pitchFamily="18" charset="0"/>
                    <a:cs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(từ một đỉnh đến chính nó)</a:t>
                </a:r>
                <a:r>
                  <a:rPr lang="en-US" sz="2800" dirty="0">
                    <a:latin typeface="Times New Roman" panose="02020603050405020304" pitchFamily="18" charset="0"/>
                    <a:cs typeface="Times New Roman" panose="02020603050405020304" pitchFamily="18" charset="0"/>
                  </a:rPr>
                  <a:t>. </a:t>
                </a:r>
                <a:endParaRPr lang="vi-VN" sz="2800" dirty="0">
                  <a:latin typeface="Times New Roman" panose="02020603050405020304" pitchFamily="18" charset="0"/>
                  <a:cs typeface="Times New Roman" panose="02020603050405020304" pitchFamily="18" charset="0"/>
                </a:endParaRPr>
              </a:p>
              <a:p>
                <a:pPr>
                  <a:lnSpc>
                    <a:spcPct val="150000"/>
                  </a:lnSpc>
                </a:pPr>
                <a:r>
                  <a:rPr lang="vi-V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Chu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P </a:t>
                </a:r>
                <a:r>
                  <a:rPr lang="en-US" sz="2800" dirty="0" err="1">
                    <a:latin typeface="Times New Roman" panose="02020603050405020304" pitchFamily="18" charset="0"/>
                    <a:cs typeface="Times New Roman" panose="02020603050405020304" pitchFamily="18" charset="0"/>
                  </a:rPr>
                  <a:t>gọi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chu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giản</a:t>
                </a:r>
                <a:r>
                  <a:rPr lang="en-US" sz="2800" dirty="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a:t>
                </a:r>
                <a:r>
                  <a:rPr lang="vi-VN" sz="2800" i="1" dirty="0">
                    <a:solidFill>
                      <a:srgbClr val="FF0000"/>
                    </a:solidFill>
                    <a:latin typeface="Times New Roman" panose="02020603050405020304" pitchFamily="18" charset="0"/>
                    <a:cs typeface="Times New Roman" panose="02020603050405020304" pitchFamily="18" charset="0"/>
                  </a:rPr>
                  <a:t>simple circuit</a:t>
                </a:r>
                <a:r>
                  <a:rPr lang="vi-VN" sz="2800" i="1" dirty="0">
                    <a:latin typeface="Times New Roman" panose="02020603050405020304" pitchFamily="18" charset="0"/>
                    <a:cs typeface="Times New Roman" panose="02020603050405020304" pitchFamily="18" charset="0"/>
                  </a:rPr>
                  <a:t>)</a:t>
                </a:r>
                <a:r>
                  <a:rPr lang="vi-VN" sz="2800" dirty="0">
                    <a:latin typeface="Times New Roman" panose="02020603050405020304" pitchFamily="18" charset="0"/>
                    <a:cs typeface="Times New Roman" panose="02020603050405020304" pitchFamily="18" charset="0"/>
                  </a:rPr>
                  <a:t> nếu như</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v</a:t>
                </a:r>
                <a:r>
                  <a:rPr lang="en-US" sz="2800" baseline="-25000" dirty="0">
                    <a:solidFill>
                      <a:srgbClr val="FF0000"/>
                    </a:solidFill>
                    <a:latin typeface="Times New Roman" panose="02020603050405020304" pitchFamily="18" charset="0"/>
                    <a:cs typeface="Times New Roman" panose="02020603050405020304" pitchFamily="18" charset="0"/>
                  </a:rPr>
                  <a:t>0</a:t>
                </a:r>
                <a:r>
                  <a:rPr lang="en-US" sz="2800" dirty="0">
                    <a:solidFill>
                      <a:srgbClr val="FF0000"/>
                    </a:solidFill>
                    <a:latin typeface="Times New Roman" panose="02020603050405020304" pitchFamily="18" charset="0"/>
                    <a:cs typeface="Times New Roman" panose="02020603050405020304" pitchFamily="18" charset="0"/>
                  </a:rPr>
                  <a:t>, v</a:t>
                </a:r>
                <a:r>
                  <a:rPr lang="en-US" sz="2800" baseline="-25000" dirty="0">
                    <a:solidFill>
                      <a:srgbClr val="FF0000"/>
                    </a:solidFill>
                    <a:latin typeface="Times New Roman" panose="02020603050405020304" pitchFamily="18" charset="0"/>
                    <a:cs typeface="Times New Roman" panose="02020603050405020304" pitchFamily="18" charset="0"/>
                  </a:rPr>
                  <a:t>1</a:t>
                </a:r>
                <a:r>
                  <a:rPr lang="en-US" sz="2800" dirty="0">
                    <a:solidFill>
                      <a:srgbClr val="FF0000"/>
                    </a:solidFill>
                    <a:latin typeface="Times New Roman" panose="02020603050405020304" pitchFamily="18" charset="0"/>
                    <a:cs typeface="Times New Roman" panose="02020603050405020304" pitchFamily="18" charset="0"/>
                  </a:rPr>
                  <a:t>, v</a:t>
                </a:r>
                <a:r>
                  <a:rPr lang="en-US" sz="2800" baseline="-25000" dirty="0">
                    <a:solidFill>
                      <a:srgbClr val="FF0000"/>
                    </a:solidFill>
                    <a:latin typeface="Times New Roman" panose="02020603050405020304" pitchFamily="18" charset="0"/>
                    <a:cs typeface="Times New Roman" panose="02020603050405020304" pitchFamily="18" charset="0"/>
                  </a:rPr>
                  <a:t>2</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v</a:t>
                </a:r>
                <a:r>
                  <a:rPr lang="en-US" sz="2800" baseline="-25000" dirty="0" err="1">
                    <a:solidFill>
                      <a:srgbClr val="FF0000"/>
                    </a:solidFill>
                    <a:latin typeface="Times New Roman" panose="02020603050405020304" pitchFamily="18" charset="0"/>
                    <a:cs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đôi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r>
                  <a:rPr lang="vi-VN" sz="2800" dirty="0">
                    <a:latin typeface="Times New Roman" panose="02020603050405020304" pitchFamily="18" charset="0"/>
                    <a:cs typeface="Times New Roman" panose="02020603050405020304" pitchFamily="18" charset="0"/>
                  </a:rPr>
                  <a:t> (tất cả các đỉnh và cạnh là duy nhất, không được lặp lại).</a:t>
                </a:r>
                <a:endParaRPr lang="en-US" sz="2800" dirty="0">
                  <a:latin typeface="Times New Roman" panose="02020603050405020304" pitchFamily="18" charset="0"/>
                  <a:cs typeface="Times New Roman" panose="02020603050405020304" pitchFamily="18" charset="0"/>
                </a:endParaRPr>
              </a:p>
            </p:txBody>
          </p:sp>
        </mc:Choice>
        <mc:Fallback xmlns="">
          <p:sp>
            <p:nvSpPr>
              <p:cNvPr id="25" name="TextBox 25"/>
              <p:cNvSpPr txBox="1">
                <a:spLocks noRot="1" noChangeAspect="1" noMove="1" noResize="1" noEditPoints="1" noAdjustHandles="1" noChangeArrowheads="1" noChangeShapeType="1" noTextEdit="1"/>
              </p:cNvSpPr>
              <p:nvPr/>
            </p:nvSpPr>
            <p:spPr>
              <a:xfrm>
                <a:off x="1197081" y="3312301"/>
                <a:ext cx="14630394" cy="4662302"/>
              </a:xfrm>
              <a:prstGeom prst="rect">
                <a:avLst/>
              </a:prstGeom>
              <a:blipFill>
                <a:blip r:embed="rId6"/>
                <a:stretch>
                  <a:fillRect l="-1458" t="-2353" r="-833" b="-3791"/>
                </a:stretch>
              </a:blipFill>
            </p:spPr>
            <p:txBody>
              <a:bodyPr/>
              <a:lstStyle/>
              <a:p>
                <a:r>
                  <a:rPr lang="en-US">
                    <a:noFill/>
                  </a:rPr>
                  <a:t> </a:t>
                </a:r>
              </a:p>
            </p:txBody>
          </p:sp>
        </mc:Fallback>
      </mc:AlternateContent>
    </p:spTree>
    <p:extLst>
      <p:ext uri="{BB962C8B-B14F-4D97-AF65-F5344CB8AC3E}">
        <p14:creationId xmlns:p14="http://schemas.microsoft.com/office/powerpoint/2010/main" val="153354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txBody>
            <a:bodyPr/>
            <a:lstStyle/>
            <a:p>
              <a:endParaRPr lang="en-US"/>
            </a:p>
          </p:txBody>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pic>
        <p:nvPicPr>
          <p:cNvPr id="9" name="Picture 9"/>
          <p:cNvPicPr>
            <a:picLocks noChangeAspect="1"/>
          </p:cNvPicPr>
          <p:nvPr/>
        </p:nvPicPr>
        <p:blipFill>
          <a:blip r:embed="rId3"/>
          <a:srcRect l="3876" r="3876"/>
          <a:stretch>
            <a:fillRect/>
          </a:stretch>
        </p:blipFill>
        <p:spPr>
          <a:xfrm>
            <a:off x="11802875" y="-341667"/>
            <a:ext cx="6994113" cy="8921242"/>
          </a:xfrm>
          <a:prstGeom prst="rect">
            <a:avLst/>
          </a:prstGeom>
        </p:spPr>
      </p:pic>
      <p:grpSp>
        <p:nvGrpSpPr>
          <p:cNvPr id="10" name="Group 10"/>
          <p:cNvGrpSpPr/>
          <p:nvPr/>
        </p:nvGrpSpPr>
        <p:grpSpPr>
          <a:xfrm>
            <a:off x="1028700" y="606660"/>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txBody>
            <a:bodyPr/>
            <a:lstStyle/>
            <a:p>
              <a:endParaRPr lang="en-US"/>
            </a:p>
          </p:txBody>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txBody>
          <a:bodyPr/>
          <a:lstStyle/>
          <a:p>
            <a:endParaRPr lang="en-US"/>
          </a:p>
        </p:txBody>
      </p:sp>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9203" y="9089998"/>
            <a:ext cx="1171159" cy="1171159"/>
          </a:xfrm>
          <a:prstGeom prst="rect">
            <a:avLst/>
          </a:prstGeom>
        </p:spPr>
      </p:pic>
      <p:sp>
        <p:nvSpPr>
          <p:cNvPr id="18" name="TextBox 18"/>
          <p:cNvSpPr txBox="1"/>
          <p:nvPr/>
        </p:nvSpPr>
        <p:spPr>
          <a:xfrm>
            <a:off x="1357046" y="-341667"/>
            <a:ext cx="13761499" cy="3592195"/>
          </a:xfrm>
          <a:prstGeom prst="rect">
            <a:avLst/>
          </a:prstGeom>
        </p:spPr>
        <p:txBody>
          <a:bodyPr lIns="0" tIns="0" rIns="0" bIns="0" rtlCol="0" anchor="t">
            <a:spAutoFit/>
          </a:bodyPr>
          <a:lstStyle/>
          <a:p>
            <a:pPr>
              <a:lnSpc>
                <a:spcPts val="9440"/>
              </a:lnSpc>
            </a:pPr>
            <a:endParaRPr dirty="0"/>
          </a:p>
          <a:p>
            <a:pPr algn="just">
              <a:lnSpc>
                <a:spcPts val="9440"/>
              </a:lnSpc>
            </a:pPr>
            <a:r>
              <a:rPr lang="vi-VN" sz="7200" dirty="0">
                <a:solidFill>
                  <a:srgbClr val="004F5F"/>
                </a:solidFill>
                <a:latin typeface="Asap SemiBold Bold"/>
              </a:rPr>
              <a:t>III</a:t>
            </a:r>
            <a:r>
              <a:rPr lang="en-US" sz="7200" dirty="0">
                <a:solidFill>
                  <a:srgbClr val="004F5F"/>
                </a:solidFill>
                <a:latin typeface="Asap SemiBold Bold"/>
              </a:rPr>
              <a:t>. </a:t>
            </a:r>
            <a:r>
              <a:rPr lang="en-US" sz="7200" dirty="0" err="1">
                <a:solidFill>
                  <a:srgbClr val="004F5F"/>
                </a:solidFill>
                <a:latin typeface="Asap SemiBold Bold"/>
              </a:rPr>
              <a:t>Giới</a:t>
            </a:r>
            <a:r>
              <a:rPr lang="en-US" sz="7200" dirty="0">
                <a:solidFill>
                  <a:srgbClr val="004F5F"/>
                </a:solidFill>
                <a:latin typeface="Asap SemiBold Bold"/>
              </a:rPr>
              <a:t> </a:t>
            </a:r>
            <a:r>
              <a:rPr lang="en-US" sz="7200" dirty="0" err="1">
                <a:solidFill>
                  <a:srgbClr val="004F5F"/>
                </a:solidFill>
                <a:latin typeface="Asap SemiBold Bold"/>
              </a:rPr>
              <a:t>thiệu</a:t>
            </a:r>
            <a:r>
              <a:rPr lang="en-US" sz="7200" dirty="0">
                <a:solidFill>
                  <a:srgbClr val="004F5F"/>
                </a:solidFill>
                <a:latin typeface="Asap SemiBold Bold"/>
              </a:rPr>
              <a:t> </a:t>
            </a:r>
            <a:r>
              <a:rPr lang="en-US" sz="7200" dirty="0" err="1">
                <a:solidFill>
                  <a:srgbClr val="004F5F"/>
                </a:solidFill>
                <a:latin typeface="Asap SemiBold Bold"/>
              </a:rPr>
              <a:t>thuật</a:t>
            </a:r>
            <a:r>
              <a:rPr lang="en-US" sz="7200" dirty="0">
                <a:solidFill>
                  <a:srgbClr val="004F5F"/>
                </a:solidFill>
                <a:latin typeface="Asap SemiBold Bold"/>
              </a:rPr>
              <a:t> </a:t>
            </a:r>
            <a:r>
              <a:rPr lang="en-US" sz="7200" dirty="0" err="1">
                <a:solidFill>
                  <a:srgbClr val="004F5F"/>
                </a:solidFill>
                <a:latin typeface="Asap SemiBold Bold"/>
              </a:rPr>
              <a:t>toán</a:t>
            </a:r>
            <a:r>
              <a:rPr lang="en-US" sz="7200" dirty="0">
                <a:solidFill>
                  <a:srgbClr val="004F5F"/>
                </a:solidFill>
                <a:latin typeface="Asap SemiBold Bold"/>
              </a:rPr>
              <a:t> A* </a:t>
            </a:r>
          </a:p>
          <a:p>
            <a:pPr>
              <a:lnSpc>
                <a:spcPts val="9440"/>
              </a:lnSpc>
            </a:pPr>
            <a:endParaRPr lang="en-US" sz="8000" dirty="0">
              <a:solidFill>
                <a:srgbClr val="004F5F"/>
              </a:solidFill>
              <a:latin typeface="Asap SemiBold Bold"/>
            </a:endParaRPr>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21" name="AutoShape 21"/>
          <p:cNvSpPr/>
          <p:nvPr/>
        </p:nvSpPr>
        <p:spPr>
          <a:xfrm rot="-5400000">
            <a:off x="-4618944" y="6244779"/>
            <a:ext cx="11304813" cy="0"/>
          </a:xfrm>
          <a:prstGeom prst="line">
            <a:avLst/>
          </a:prstGeom>
          <a:ln w="9525" cap="flat">
            <a:solidFill>
              <a:srgbClr val="004F5F"/>
            </a:solidFill>
            <a:prstDash val="solid"/>
            <a:headEnd type="none" w="sm" len="sm"/>
            <a:tailEnd type="none" w="sm" len="sm"/>
          </a:ln>
        </p:spPr>
        <p:txBody>
          <a:bodyPr/>
          <a:lstStyle/>
          <a:p>
            <a:endParaRPr lang="en-US"/>
          </a:p>
        </p:txBody>
      </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txBody>
          <a:bodyPr/>
          <a:lstStyle/>
          <a:p>
            <a:endParaRPr lang="en-US"/>
          </a:p>
        </p:txBody>
      </p:sp>
      <p:pic>
        <p:nvPicPr>
          <p:cNvPr id="23" name="Picture 23"/>
          <p:cNvPicPr>
            <a:picLocks noChangeAspect="1"/>
          </p:cNvPicPr>
          <p:nvPr/>
        </p:nvPicPr>
        <p:blipFill>
          <a:blip r:embed="rId6"/>
          <a:srcRect l="8455" r="9845"/>
          <a:stretch>
            <a:fillRect/>
          </a:stretch>
        </p:blipFill>
        <p:spPr>
          <a:xfrm>
            <a:off x="1925793" y="2336912"/>
            <a:ext cx="2860561" cy="3726203"/>
          </a:xfrm>
          <a:prstGeom prst="rect">
            <a:avLst/>
          </a:prstGeom>
        </p:spPr>
      </p:pic>
      <p:pic>
        <p:nvPicPr>
          <p:cNvPr id="24" name="Picture 24"/>
          <p:cNvPicPr>
            <a:picLocks noChangeAspect="1"/>
          </p:cNvPicPr>
          <p:nvPr/>
        </p:nvPicPr>
        <p:blipFill>
          <a:blip r:embed="rId7"/>
          <a:srcRect t="3420" b="4822"/>
          <a:stretch>
            <a:fillRect/>
          </a:stretch>
        </p:blipFill>
        <p:spPr>
          <a:xfrm>
            <a:off x="6414477" y="2336912"/>
            <a:ext cx="2942896" cy="3726203"/>
          </a:xfrm>
          <a:prstGeom prst="rect">
            <a:avLst/>
          </a:prstGeom>
        </p:spPr>
      </p:pic>
      <p:pic>
        <p:nvPicPr>
          <p:cNvPr id="25" name="Picture 25"/>
          <p:cNvPicPr>
            <a:picLocks noChangeAspect="1"/>
          </p:cNvPicPr>
          <p:nvPr/>
        </p:nvPicPr>
        <p:blipFill>
          <a:blip r:embed="rId8"/>
          <a:srcRect l="4865" t="2501" r="5693" b="24059"/>
          <a:stretch>
            <a:fillRect/>
          </a:stretch>
        </p:blipFill>
        <p:spPr>
          <a:xfrm>
            <a:off x="11259791" y="2336911"/>
            <a:ext cx="3006492" cy="3726203"/>
          </a:xfrm>
          <a:prstGeom prst="rect">
            <a:avLst/>
          </a:prstGeom>
        </p:spPr>
      </p:pic>
      <p:sp>
        <p:nvSpPr>
          <p:cNvPr id="26" name="TextBox 26"/>
          <p:cNvSpPr txBox="1"/>
          <p:nvPr/>
        </p:nvSpPr>
        <p:spPr>
          <a:xfrm>
            <a:off x="2434348" y="6302431"/>
            <a:ext cx="1964268" cy="426212"/>
          </a:xfrm>
          <a:prstGeom prst="rect">
            <a:avLst/>
          </a:prstGeom>
        </p:spPr>
        <p:txBody>
          <a:bodyPr lIns="0" tIns="0" rIns="0" bIns="0" rtlCol="0" anchor="t">
            <a:spAutoFit/>
          </a:bodyPr>
          <a:lstStyle/>
          <a:p>
            <a:pPr algn="just">
              <a:lnSpc>
                <a:spcPts val="3303"/>
              </a:lnSpc>
              <a:spcBef>
                <a:spcPct val="0"/>
              </a:spcBef>
            </a:pPr>
            <a:r>
              <a:rPr lang="en-US" sz="2799" dirty="0">
                <a:solidFill>
                  <a:srgbClr val="004F5F"/>
                </a:solidFill>
                <a:latin typeface="Rosario Bold"/>
              </a:rPr>
              <a:t>Nils Nilsson</a:t>
            </a:r>
          </a:p>
        </p:txBody>
      </p:sp>
      <p:sp>
        <p:nvSpPr>
          <p:cNvPr id="28" name="TextBox 28"/>
          <p:cNvSpPr txBox="1"/>
          <p:nvPr/>
        </p:nvSpPr>
        <p:spPr>
          <a:xfrm>
            <a:off x="11808624" y="6304220"/>
            <a:ext cx="1964268" cy="426212"/>
          </a:xfrm>
          <a:prstGeom prst="rect">
            <a:avLst/>
          </a:prstGeom>
        </p:spPr>
        <p:txBody>
          <a:bodyPr lIns="0" tIns="0" rIns="0" bIns="0" rtlCol="0" anchor="t">
            <a:spAutoFit/>
          </a:bodyPr>
          <a:lstStyle/>
          <a:p>
            <a:pPr algn="just">
              <a:lnSpc>
                <a:spcPts val="3303"/>
              </a:lnSpc>
              <a:spcBef>
                <a:spcPct val="0"/>
              </a:spcBef>
            </a:pPr>
            <a:r>
              <a:rPr lang="en-US" sz="2799" dirty="0">
                <a:solidFill>
                  <a:srgbClr val="004F5F"/>
                </a:solidFill>
                <a:latin typeface="Rosario Bold"/>
              </a:rPr>
              <a:t>Peter E. Hart</a:t>
            </a:r>
          </a:p>
        </p:txBody>
      </p:sp>
      <p:sp>
        <p:nvSpPr>
          <p:cNvPr id="29" name="TextBox 29"/>
          <p:cNvSpPr txBox="1"/>
          <p:nvPr/>
        </p:nvSpPr>
        <p:spPr>
          <a:xfrm>
            <a:off x="6485126" y="6280790"/>
            <a:ext cx="3263483" cy="426212"/>
          </a:xfrm>
          <a:prstGeom prst="rect">
            <a:avLst/>
          </a:prstGeom>
        </p:spPr>
        <p:txBody>
          <a:bodyPr lIns="0" tIns="0" rIns="0" bIns="0" rtlCol="0" anchor="t">
            <a:spAutoFit/>
          </a:bodyPr>
          <a:lstStyle/>
          <a:p>
            <a:pPr algn="just">
              <a:lnSpc>
                <a:spcPts val="3303"/>
              </a:lnSpc>
              <a:spcBef>
                <a:spcPct val="0"/>
              </a:spcBef>
            </a:pPr>
            <a:r>
              <a:rPr lang="en-US" sz="2799" dirty="0">
                <a:solidFill>
                  <a:srgbClr val="004F5F"/>
                </a:solidFill>
                <a:latin typeface="Rosario Bold"/>
              </a:rPr>
              <a:t>Bertram Raphael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txBody>
            <a:bodyPr/>
            <a:lstStyle/>
            <a:p>
              <a:endParaRPr lang="en-US"/>
            </a:p>
          </p:txBody>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txBody>
            <a:bodyPr/>
            <a:lstStyle/>
            <a:p>
              <a:endParaRPr lang="en-US"/>
            </a:p>
          </p:txBody>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28700" y="606660"/>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txBody>
            <a:bodyPr/>
            <a:lstStyle/>
            <a:p>
              <a:endParaRPr lang="en-US"/>
            </a:p>
          </p:txBody>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txBody>
          <a:bodyPr/>
          <a:lstStyle/>
          <a:p>
            <a:endParaRPr lang="en-US"/>
          </a:p>
        </p:txBody>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sp>
        <p:nvSpPr>
          <p:cNvPr id="18" name="TextBox 18"/>
          <p:cNvSpPr txBox="1"/>
          <p:nvPr/>
        </p:nvSpPr>
        <p:spPr>
          <a:xfrm>
            <a:off x="1357046" y="-341667"/>
            <a:ext cx="13761499" cy="3592195"/>
          </a:xfrm>
          <a:prstGeom prst="rect">
            <a:avLst/>
          </a:prstGeom>
        </p:spPr>
        <p:txBody>
          <a:bodyPr lIns="0" tIns="0" rIns="0" bIns="0" rtlCol="0" anchor="t">
            <a:spAutoFit/>
          </a:bodyPr>
          <a:lstStyle/>
          <a:p>
            <a:pPr>
              <a:lnSpc>
                <a:spcPts val="9440"/>
              </a:lnSpc>
            </a:pPr>
            <a:endParaRPr dirty="0"/>
          </a:p>
          <a:p>
            <a:pPr algn="just">
              <a:lnSpc>
                <a:spcPts val="9440"/>
              </a:lnSpc>
            </a:pPr>
            <a:r>
              <a:rPr lang="vi-VN" sz="7200" dirty="0">
                <a:solidFill>
                  <a:srgbClr val="004F5F"/>
                </a:solidFill>
                <a:latin typeface="Asap SemiBold Bold"/>
              </a:rPr>
              <a:t>III</a:t>
            </a:r>
            <a:r>
              <a:rPr lang="en-US" sz="7200" dirty="0">
                <a:solidFill>
                  <a:srgbClr val="004F5F"/>
                </a:solidFill>
                <a:latin typeface="Asap SemiBold Bold"/>
              </a:rPr>
              <a:t>. </a:t>
            </a:r>
            <a:r>
              <a:rPr lang="en-US" sz="7200" dirty="0" err="1">
                <a:solidFill>
                  <a:srgbClr val="004F5F"/>
                </a:solidFill>
                <a:latin typeface="Asap SemiBold Bold"/>
              </a:rPr>
              <a:t>Giới</a:t>
            </a:r>
            <a:r>
              <a:rPr lang="en-US" sz="7200" dirty="0">
                <a:solidFill>
                  <a:srgbClr val="004F5F"/>
                </a:solidFill>
                <a:latin typeface="Asap SemiBold Bold"/>
              </a:rPr>
              <a:t> </a:t>
            </a:r>
            <a:r>
              <a:rPr lang="en-US" sz="7200" dirty="0" err="1">
                <a:solidFill>
                  <a:srgbClr val="004F5F"/>
                </a:solidFill>
                <a:latin typeface="Asap SemiBold Bold"/>
              </a:rPr>
              <a:t>thiệu</a:t>
            </a:r>
            <a:r>
              <a:rPr lang="en-US" sz="7200" dirty="0">
                <a:solidFill>
                  <a:srgbClr val="004F5F"/>
                </a:solidFill>
                <a:latin typeface="Asap SemiBold Bold"/>
              </a:rPr>
              <a:t> </a:t>
            </a:r>
            <a:r>
              <a:rPr lang="en-US" sz="7200" dirty="0" err="1">
                <a:solidFill>
                  <a:srgbClr val="004F5F"/>
                </a:solidFill>
                <a:latin typeface="Asap SemiBold Bold"/>
              </a:rPr>
              <a:t>thuật</a:t>
            </a:r>
            <a:r>
              <a:rPr lang="en-US" sz="7200" dirty="0">
                <a:solidFill>
                  <a:srgbClr val="004F5F"/>
                </a:solidFill>
                <a:latin typeface="Asap SemiBold Bold"/>
              </a:rPr>
              <a:t> </a:t>
            </a:r>
            <a:r>
              <a:rPr lang="en-US" sz="7200" dirty="0" err="1">
                <a:solidFill>
                  <a:srgbClr val="004F5F"/>
                </a:solidFill>
                <a:latin typeface="Asap SemiBold Bold"/>
              </a:rPr>
              <a:t>toán</a:t>
            </a:r>
            <a:r>
              <a:rPr lang="en-US" sz="7200" dirty="0">
                <a:solidFill>
                  <a:srgbClr val="004F5F"/>
                </a:solidFill>
                <a:latin typeface="Asap SemiBold Bold"/>
              </a:rPr>
              <a:t> A* </a:t>
            </a:r>
          </a:p>
          <a:p>
            <a:pPr>
              <a:lnSpc>
                <a:spcPts val="9440"/>
              </a:lnSpc>
            </a:pPr>
            <a:endParaRPr lang="en-US" sz="8000" dirty="0">
              <a:solidFill>
                <a:srgbClr val="004F5F"/>
              </a:solidFill>
              <a:latin typeface="Asap SemiBold Bold"/>
            </a:endParaRPr>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txBody>
            <a:bodyPr/>
            <a:lstStyle/>
            <a:p>
              <a:endParaRPr lang="en-US"/>
            </a:p>
          </p:txBody>
        </p:sp>
      </p:grpSp>
      <p:sp>
        <p:nvSpPr>
          <p:cNvPr id="21" name="AutoShape 21"/>
          <p:cNvSpPr/>
          <p:nvPr/>
        </p:nvSpPr>
        <p:spPr>
          <a:xfrm rot="-5400000">
            <a:off x="-4618944" y="6244779"/>
            <a:ext cx="11304813" cy="0"/>
          </a:xfrm>
          <a:prstGeom prst="line">
            <a:avLst/>
          </a:prstGeom>
          <a:ln w="9525" cap="flat">
            <a:solidFill>
              <a:srgbClr val="004F5F"/>
            </a:solidFill>
            <a:prstDash val="solid"/>
            <a:headEnd type="none" w="sm" len="sm"/>
            <a:tailEnd type="none" w="sm" len="sm"/>
          </a:ln>
        </p:spPr>
        <p:txBody>
          <a:bodyPr/>
          <a:lstStyle/>
          <a:p>
            <a:endParaRPr lang="en-US"/>
          </a:p>
        </p:txBody>
      </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txBody>
          <a:bodyPr/>
          <a:lstStyle/>
          <a:p>
            <a:endParaRPr lang="en-US"/>
          </a:p>
        </p:txBody>
      </p:sp>
      <p:sp>
        <p:nvSpPr>
          <p:cNvPr id="23" name="TextBox 23"/>
          <p:cNvSpPr txBox="1"/>
          <p:nvPr/>
        </p:nvSpPr>
        <p:spPr>
          <a:xfrm>
            <a:off x="2102769" y="2419807"/>
            <a:ext cx="5783156" cy="600710"/>
          </a:xfrm>
          <a:prstGeom prst="rect">
            <a:avLst/>
          </a:prstGeom>
        </p:spPr>
        <p:txBody>
          <a:bodyPr lIns="0" tIns="0" rIns="0" bIns="0" rtlCol="0" anchor="t">
            <a:spAutoFit/>
          </a:bodyPr>
          <a:lstStyle/>
          <a:p>
            <a:pPr algn="just">
              <a:lnSpc>
                <a:spcPts val="4719"/>
              </a:lnSpc>
              <a:spcBef>
                <a:spcPct val="0"/>
              </a:spcBef>
            </a:pPr>
            <a:r>
              <a:rPr lang="en-US" sz="3999" dirty="0">
                <a:solidFill>
                  <a:srgbClr val="004F5F"/>
                </a:solidFill>
                <a:latin typeface="Asap SemiBold Bold"/>
              </a:rPr>
              <a:t>2. </a:t>
            </a:r>
            <a:r>
              <a:rPr lang="vi-VN" sz="3999" dirty="0">
                <a:solidFill>
                  <a:srgbClr val="004F5F"/>
                </a:solidFill>
                <a:latin typeface="Asap SemiBold Bold"/>
              </a:rPr>
              <a:t>Thuật toán A* là gì?</a:t>
            </a:r>
            <a:endParaRPr lang="en-US" sz="3999" dirty="0">
              <a:solidFill>
                <a:srgbClr val="004F5F"/>
              </a:solidFill>
              <a:latin typeface="Asap SemiBold Bold"/>
            </a:endParaRPr>
          </a:p>
        </p:txBody>
      </p:sp>
      <p:sp>
        <p:nvSpPr>
          <p:cNvPr id="25" name="TextBox 25"/>
          <p:cNvSpPr txBox="1"/>
          <p:nvPr/>
        </p:nvSpPr>
        <p:spPr>
          <a:xfrm>
            <a:off x="1660179" y="3340486"/>
            <a:ext cx="13561691" cy="2516202"/>
          </a:xfrm>
          <a:prstGeom prst="rect">
            <a:avLst/>
          </a:prstGeom>
        </p:spPr>
        <p:txBody>
          <a:bodyPr wrap="square" lIns="0" tIns="0" rIns="0" bIns="0" rtlCol="0" anchor="t">
            <a:spAutoFit/>
          </a:bodyPr>
          <a:lstStyle/>
          <a:p>
            <a:pPr marL="0" marR="0" indent="179705" algn="just">
              <a:lnSpc>
                <a:spcPct val="150000"/>
              </a:lnSpc>
              <a:spcBef>
                <a:spcPts val="0"/>
              </a:spcBef>
              <a:spcAft>
                <a:spcPts val="0"/>
              </a:spcAft>
            </a:pPr>
            <a:r>
              <a:rPr lang="vi-VN" sz="2800" dirty="0">
                <a:effectLst/>
                <a:latin typeface="+mj-lt"/>
                <a:ea typeface="Times New Roman" panose="02020603050405020304" pitchFamily="18" charset="0"/>
              </a:rPr>
              <a:t>Trong khoa học máy tính, A* (</a:t>
            </a:r>
            <a:r>
              <a:rPr lang="en-US" sz="2800" dirty="0" err="1">
                <a:effectLst/>
                <a:latin typeface="+mj-lt"/>
                <a:ea typeface="Times New Roman" panose="02020603050405020304" pitchFamily="18" charset="0"/>
              </a:rPr>
              <a:t>được</a:t>
            </a:r>
            <a:r>
              <a:rPr lang="en-US" sz="2800" dirty="0">
                <a:effectLst/>
                <a:latin typeface="+mj-lt"/>
                <a:ea typeface="Times New Roman" panose="02020603050405020304" pitchFamily="18" charset="0"/>
              </a:rPr>
              <a:t> </a:t>
            </a:r>
            <a:r>
              <a:rPr lang="vi-VN" sz="2800" dirty="0">
                <a:effectLst/>
                <a:latin typeface="+mj-lt"/>
                <a:ea typeface="Times New Roman" panose="02020603050405020304" pitchFamily="18" charset="0"/>
              </a:rPr>
              <a:t>đọc là A sao) là thuật toán tìm kiếm trong đồ thị. Thuật toán này tìm đường đi từ một nút khởi đầu tới một nút đích cho trước. Thuật toán này sử dụng một đánh giá </a:t>
            </a:r>
            <a:r>
              <a:rPr lang="vi-VN" sz="2800" dirty="0">
                <a:solidFill>
                  <a:srgbClr val="FF0000"/>
                </a:solidFill>
                <a:effectLst/>
                <a:latin typeface="+mj-lt"/>
                <a:ea typeface="Times New Roman" panose="02020603050405020304" pitchFamily="18" charset="0"/>
              </a:rPr>
              <a:t>heuristic</a:t>
            </a:r>
            <a:r>
              <a:rPr lang="vi-VN" sz="2800" dirty="0">
                <a:effectLst/>
                <a:latin typeface="+mj-lt"/>
                <a:ea typeface="Times New Roman" panose="02020603050405020304" pitchFamily="18" charset="0"/>
              </a:rPr>
              <a:t> để đánh giá từng nút theo ước lượng về tuyến đường đi tốt nhất đi qua nút được xét. Thuật toán A* duyệt các nút theo thứ tự đánh giá của </a:t>
            </a:r>
            <a:r>
              <a:rPr lang="vi-VN" sz="2800" dirty="0">
                <a:solidFill>
                  <a:srgbClr val="FF0000"/>
                </a:solidFill>
                <a:effectLst/>
                <a:latin typeface="+mj-lt"/>
                <a:ea typeface="Times New Roman" panose="02020603050405020304" pitchFamily="18" charset="0"/>
              </a:rPr>
              <a:t>heuristic</a:t>
            </a:r>
            <a:r>
              <a:rPr lang="vi-VN" sz="2800" dirty="0">
                <a:effectLst/>
                <a:latin typeface="+mj-lt"/>
                <a:ea typeface="Times New Roman" panose="02020603050405020304" pitchFamily="18" charset="0"/>
              </a:rPr>
              <a:t>.</a:t>
            </a:r>
            <a:endParaRPr lang="en-US" sz="2800" dirty="0">
              <a:effectLst/>
              <a:latin typeface="+mj-lt"/>
              <a:ea typeface="Arial" panose="020B0604020202020204" pitchFamily="34" charset="0"/>
            </a:endParaRPr>
          </a:p>
        </p:txBody>
      </p:sp>
    </p:spTree>
    <p:extLst>
      <p:ext uri="{BB962C8B-B14F-4D97-AF65-F5344CB8AC3E}">
        <p14:creationId xmlns:p14="http://schemas.microsoft.com/office/powerpoint/2010/main" val="98996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3103</Words>
  <Application>Microsoft Office PowerPoint</Application>
  <PresentationFormat>Custom</PresentationFormat>
  <Paragraphs>201</Paragraphs>
  <Slides>24</Slides>
  <Notes>17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24</vt:i4>
      </vt:variant>
    </vt:vector>
  </HeadingPairs>
  <TitlesOfParts>
    <vt:vector size="40" baseType="lpstr">
      <vt:lpstr>Arial</vt:lpstr>
      <vt:lpstr>KaTeX_Math</vt:lpstr>
      <vt:lpstr>Symbol</vt:lpstr>
      <vt:lpstr>Times New Roman</vt:lpstr>
      <vt:lpstr>Calibri</vt:lpstr>
      <vt:lpstr>Roboto Bold</vt:lpstr>
      <vt:lpstr>KaTeX_Main</vt:lpstr>
      <vt:lpstr>Roboto</vt:lpstr>
      <vt:lpstr>Asap SemiBold Bold</vt:lpstr>
      <vt:lpstr>Rosario</vt:lpstr>
      <vt:lpstr>Söhne</vt:lpstr>
      <vt:lpstr>Asap SemiBold</vt:lpstr>
      <vt:lpstr>Bisdak</vt:lpstr>
      <vt:lpstr>Cambria Math</vt:lpstr>
      <vt:lpstr>Rosario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A-Star Algorythms</dc:title>
  <dc:creator>User</dc:creator>
  <cp:lastModifiedBy>Hiep Tran</cp:lastModifiedBy>
  <cp:revision>7</cp:revision>
  <dcterms:created xsi:type="dcterms:W3CDTF">2006-08-16T00:00:00Z</dcterms:created>
  <dcterms:modified xsi:type="dcterms:W3CDTF">2023-12-17T15:41:07Z</dcterms:modified>
  <dc:identifier>DAFCGGeoRLE</dc:identifier>
</cp:coreProperties>
</file>