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sap SemiBold" panose="020B0604020202020204" charset="0"/>
      <p:regular r:id="rId23"/>
    </p:embeddedFont>
    <p:embeddedFont>
      <p:font typeface="Asap SemiBold Bold" panose="020B0604020202020204" charset="0"/>
      <p:regular r:id="rId24"/>
    </p:embeddedFont>
    <p:embeddedFont>
      <p:font typeface="Bisdak" panose="00000400000000000000" charset="0"/>
      <p:regular r:id="rId25"/>
    </p:embeddedFont>
    <p:embeddedFont>
      <p:font typeface="Calibri" panose="020F0502020204030204" pitchFamily="34" charset="0"/>
      <p:regular r:id="rId26"/>
      <p:bold r:id="rId27"/>
      <p:italic r:id="rId28"/>
      <p:boldItalic r:id="rId29"/>
    </p:embeddedFont>
    <p:embeddedFont>
      <p:font typeface="Roboto" panose="02000000000000000000" pitchFamily="2" charset="0"/>
      <p:regular r:id="rId30"/>
    </p:embeddedFont>
    <p:embeddedFont>
      <p:font typeface="Roboto Bold" panose="02000000000000000000" charset="0"/>
      <p:regular r:id="rId31"/>
    </p:embeddedFont>
    <p:embeddedFont>
      <p:font typeface="Rosario" panose="020B0604020202020204" charset="0"/>
      <p:regular r:id="rId32"/>
    </p:embeddedFont>
    <p:embeddedFont>
      <p:font typeface="Rosario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34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4032" y="1232034"/>
            <a:ext cx="13904428" cy="7821241"/>
            <a:chOff x="0" y="0"/>
            <a:chExt cx="3335756" cy="1876363"/>
          </a:xfrm>
        </p:grpSpPr>
        <p:sp>
          <p:nvSpPr>
            <p:cNvPr id="3" name="Freeform 3"/>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sp>
      </p:grpSp>
      <p:grpSp>
        <p:nvGrpSpPr>
          <p:cNvPr id="4" name="Group 4"/>
          <p:cNvGrpSpPr/>
          <p:nvPr/>
        </p:nvGrpSpPr>
        <p:grpSpPr>
          <a:xfrm>
            <a:off x="0" y="0"/>
            <a:ext cx="9144000" cy="5143500"/>
            <a:chOff x="0" y="0"/>
            <a:chExt cx="3335756" cy="1876363"/>
          </a:xfrm>
        </p:grpSpPr>
        <p:sp>
          <p:nvSpPr>
            <p:cNvPr id="5" name="Freeform 5"/>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sp>
      </p:grpSp>
      <p:grpSp>
        <p:nvGrpSpPr>
          <p:cNvPr id="6" name="Group 6"/>
          <p:cNvGrpSpPr/>
          <p:nvPr/>
        </p:nvGrpSpPr>
        <p:grpSpPr>
          <a:xfrm>
            <a:off x="9144000" y="5143500"/>
            <a:ext cx="9144000" cy="5143500"/>
            <a:chOff x="0" y="0"/>
            <a:chExt cx="3335756" cy="1876363"/>
          </a:xfrm>
        </p:grpSpPr>
        <p:sp>
          <p:nvSpPr>
            <p:cNvPr id="7" name="Freeform 7"/>
            <p:cNvSpPr/>
            <p:nvPr/>
          </p:nvSpPr>
          <p:spPr>
            <a:xfrm>
              <a:off x="0" y="0"/>
              <a:ext cx="3335756" cy="1876363"/>
            </a:xfrm>
            <a:custGeom>
              <a:avLst/>
              <a:gdLst/>
              <a:ahLst/>
              <a:cxnLst/>
              <a:rect l="l" t="t" r="r" b="b"/>
              <a:pathLst>
                <a:path w="3335756" h="1876363">
                  <a:moveTo>
                    <a:pt x="0" y="0"/>
                  </a:moveTo>
                  <a:lnTo>
                    <a:pt x="3335756" y="0"/>
                  </a:lnTo>
                  <a:lnTo>
                    <a:pt x="3335756" y="1876363"/>
                  </a:lnTo>
                  <a:lnTo>
                    <a:pt x="0" y="1876363"/>
                  </a:lnTo>
                  <a:close/>
                </a:path>
              </a:pathLst>
            </a:custGeom>
            <a:solidFill>
              <a:srgbClr val="E1E1E1"/>
            </a:solidFill>
          </p:spPr>
        </p:sp>
      </p:grpSp>
      <p:grpSp>
        <p:nvGrpSpPr>
          <p:cNvPr id="8" name="Group 8"/>
          <p:cNvGrpSpPr/>
          <p:nvPr/>
        </p:nvGrpSpPr>
        <p:grpSpPr>
          <a:xfrm>
            <a:off x="1028700" y="1028700"/>
            <a:ext cx="14368490" cy="8229600"/>
            <a:chOff x="0" y="0"/>
            <a:chExt cx="3410740" cy="1953513"/>
          </a:xfrm>
        </p:grpSpPr>
        <p:sp>
          <p:nvSpPr>
            <p:cNvPr id="9" name="Freeform 9"/>
            <p:cNvSpPr/>
            <p:nvPr/>
          </p:nvSpPr>
          <p:spPr>
            <a:xfrm>
              <a:off x="0" y="0"/>
              <a:ext cx="3410740" cy="1953513"/>
            </a:xfrm>
            <a:custGeom>
              <a:avLst/>
              <a:gdLst/>
              <a:ahLst/>
              <a:cxnLst/>
              <a:rect l="l" t="t" r="r" b="b"/>
              <a:pathLst>
                <a:path w="3410740" h="1953513">
                  <a:moveTo>
                    <a:pt x="0" y="0"/>
                  </a:moveTo>
                  <a:lnTo>
                    <a:pt x="3410740" y="0"/>
                  </a:lnTo>
                  <a:lnTo>
                    <a:pt x="3410740" y="1953513"/>
                  </a:lnTo>
                  <a:lnTo>
                    <a:pt x="0" y="1953513"/>
                  </a:lnTo>
                  <a:close/>
                </a:path>
              </a:pathLst>
            </a:custGeom>
            <a:solidFill>
              <a:srgbClr val="004F5F">
                <a:alpha val="69804"/>
              </a:srgbClr>
            </a:solidFill>
          </p:spPr>
        </p:sp>
      </p:grpSp>
      <p:grpSp>
        <p:nvGrpSpPr>
          <p:cNvPr id="10" name="Group 10"/>
          <p:cNvGrpSpPr/>
          <p:nvPr/>
        </p:nvGrpSpPr>
        <p:grpSpPr>
          <a:xfrm>
            <a:off x="17966991" y="0"/>
            <a:ext cx="642018" cy="2464067"/>
            <a:chOff x="0" y="0"/>
            <a:chExt cx="152400" cy="584911"/>
          </a:xfrm>
        </p:grpSpPr>
        <p:sp>
          <p:nvSpPr>
            <p:cNvPr id="11" name="Freeform 11"/>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sp>
      </p:grpSp>
      <p:sp>
        <p:nvSpPr>
          <p:cNvPr id="12" name="TextBox 12"/>
          <p:cNvSpPr txBox="1"/>
          <p:nvPr/>
        </p:nvSpPr>
        <p:spPr>
          <a:xfrm>
            <a:off x="2137570" y="2178826"/>
            <a:ext cx="9036012" cy="2708910"/>
          </a:xfrm>
          <a:prstGeom prst="rect">
            <a:avLst/>
          </a:prstGeom>
        </p:spPr>
        <p:txBody>
          <a:bodyPr lIns="0" tIns="0" rIns="0" bIns="0" rtlCol="0" anchor="t">
            <a:spAutoFit/>
          </a:bodyPr>
          <a:lstStyle/>
          <a:p>
            <a:pPr>
              <a:lnSpc>
                <a:spcPts val="10619"/>
              </a:lnSpc>
            </a:pPr>
            <a:r>
              <a:rPr lang="en-US" sz="9000">
                <a:solidFill>
                  <a:srgbClr val="FFFFFF"/>
                </a:solidFill>
                <a:latin typeface="Roboto Bold"/>
              </a:rPr>
              <a:t>A-STAR ALGORITHM</a:t>
            </a:r>
          </a:p>
        </p:txBody>
      </p:sp>
      <p:sp>
        <p:nvSpPr>
          <p:cNvPr id="13" name="TextBox 13"/>
          <p:cNvSpPr txBox="1"/>
          <p:nvPr/>
        </p:nvSpPr>
        <p:spPr>
          <a:xfrm>
            <a:off x="2137570" y="4940496"/>
            <a:ext cx="8295069" cy="533400"/>
          </a:xfrm>
          <a:prstGeom prst="rect">
            <a:avLst/>
          </a:prstGeom>
        </p:spPr>
        <p:txBody>
          <a:bodyPr lIns="0" tIns="0" rIns="0" bIns="0" rtlCol="0" anchor="t">
            <a:spAutoFit/>
          </a:bodyPr>
          <a:lstStyle/>
          <a:p>
            <a:pPr>
              <a:lnSpc>
                <a:spcPts val="4200"/>
              </a:lnSpc>
              <a:spcBef>
                <a:spcPct val="0"/>
              </a:spcBef>
            </a:pPr>
            <a:r>
              <a:rPr lang="en-US" sz="3000" spc="549">
                <a:solidFill>
                  <a:srgbClr val="FFFFFF"/>
                </a:solidFill>
                <a:latin typeface="Roboto"/>
              </a:rPr>
              <a:t>PRESENTATION</a:t>
            </a:r>
          </a:p>
        </p:txBody>
      </p:sp>
      <p:sp>
        <p:nvSpPr>
          <p:cNvPr id="14" name="AutoShape 14"/>
          <p:cNvSpPr/>
          <p:nvPr/>
        </p:nvSpPr>
        <p:spPr>
          <a:xfrm rot="33627">
            <a:off x="2137687" y="6042890"/>
            <a:ext cx="2434372" cy="0"/>
          </a:xfrm>
          <a:prstGeom prst="line">
            <a:avLst/>
          </a:prstGeom>
          <a:ln w="47625" cap="flat">
            <a:solidFill>
              <a:srgbClr val="FFFFFF"/>
            </a:solidFill>
            <a:prstDash val="solid"/>
            <a:headEnd type="none" w="sm" len="sm"/>
            <a:tailEnd type="none" w="sm" len="sm"/>
          </a:ln>
        </p:spPr>
      </p:sp>
      <p:sp>
        <p:nvSpPr>
          <p:cNvPr id="15" name="TextBox 15"/>
          <p:cNvSpPr txBox="1"/>
          <p:nvPr/>
        </p:nvSpPr>
        <p:spPr>
          <a:xfrm>
            <a:off x="2345066" y="6798739"/>
            <a:ext cx="5724633" cy="600456"/>
          </a:xfrm>
          <a:prstGeom prst="rect">
            <a:avLst/>
          </a:prstGeom>
        </p:spPr>
        <p:txBody>
          <a:bodyPr lIns="0" tIns="0" rIns="0" bIns="0" rtlCol="0" anchor="t">
            <a:spAutoFit/>
          </a:bodyPr>
          <a:lstStyle/>
          <a:p>
            <a:pPr>
              <a:lnSpc>
                <a:spcPts val="4601"/>
              </a:lnSpc>
              <a:spcBef>
                <a:spcPct val="0"/>
              </a:spcBef>
            </a:pPr>
            <a:r>
              <a:rPr lang="en-US" sz="3899">
                <a:solidFill>
                  <a:srgbClr val="FFFFFF"/>
                </a:solidFill>
                <a:latin typeface="Bisdak"/>
              </a:rPr>
              <a:t>GROUP 02</a:t>
            </a:r>
          </a:p>
        </p:txBody>
      </p:sp>
      <p:sp>
        <p:nvSpPr>
          <p:cNvPr id="16" name="TextBox 16"/>
          <p:cNvSpPr txBox="1"/>
          <p:nvPr/>
        </p:nvSpPr>
        <p:spPr>
          <a:xfrm rot="5400000">
            <a:off x="16564279" y="8221359"/>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004F5F"/>
                </a:solidFill>
                <a:latin typeface="Roboto"/>
              </a:rPr>
              <a:t>01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712792" y="6249541"/>
            <a:ext cx="11631136" cy="3041989"/>
          </a:xfrm>
          <a:prstGeom prst="rect">
            <a:avLst/>
          </a:prstGeom>
        </p:spPr>
      </p:pic>
      <p:sp>
        <p:nvSpPr>
          <p:cNvPr id="23" name="TextBox 23"/>
          <p:cNvSpPr txBox="1"/>
          <p:nvPr/>
        </p:nvSpPr>
        <p:spPr>
          <a:xfrm>
            <a:off x="1213838" y="981420"/>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5233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59561" y="4509994"/>
            <a:ext cx="10495503" cy="1932686"/>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Khởi tạo 2 class Point và Window</a:t>
            </a:r>
          </a:p>
          <a:p>
            <a:pPr algn="just">
              <a:lnSpc>
                <a:spcPts val="3891"/>
              </a:lnSpc>
            </a:pPr>
            <a:r>
              <a:rPr lang="en-US" sz="2799">
                <a:solidFill>
                  <a:srgbClr val="004F5F"/>
                </a:solidFill>
                <a:latin typeface="Asap SemiBold Bold"/>
              </a:rPr>
              <a:t>class Point khởi tạo một constructor với các thuộc tính cho tọa độ và chi phí của đối tượng</a:t>
            </a:r>
          </a:p>
          <a:p>
            <a:pPr algn="just">
              <a:lnSpc>
                <a:spcPts val="3891"/>
              </a:lnSpc>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277597" y="5901220"/>
            <a:ext cx="12501526" cy="2582960"/>
          </a:xfrm>
          <a:prstGeom prst="rect">
            <a:avLst/>
          </a:prstGeom>
        </p:spPr>
      </p:pic>
      <p:sp>
        <p:nvSpPr>
          <p:cNvPr id="23" name="TextBox 23"/>
          <p:cNvSpPr txBox="1"/>
          <p:nvPr/>
        </p:nvSpPr>
        <p:spPr>
          <a:xfrm>
            <a:off x="1213838" y="981420"/>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5233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59561" y="4509994"/>
            <a:ext cx="12624692" cy="475361"/>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Sau đó chúng ta khởi tạo một hàm để chúng gta tiến hành so sánh chi phí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686434" y="5597950"/>
            <a:ext cx="11798152" cy="4293554"/>
          </a:xfrm>
          <a:prstGeom prst="rect">
            <a:avLst/>
          </a:prstGeom>
        </p:spPr>
      </p:pic>
      <p:sp>
        <p:nvSpPr>
          <p:cNvPr id="23" name="TextBox 23"/>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4471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84621" y="3467418"/>
            <a:ext cx="13055314" cy="2472055"/>
          </a:xfrm>
          <a:prstGeom prst="rect">
            <a:avLst/>
          </a:prstGeom>
        </p:spPr>
        <p:txBody>
          <a:bodyPr lIns="0" tIns="0" rIns="0" bIns="0" rtlCol="0" anchor="t">
            <a:spAutoFit/>
          </a:bodyPr>
          <a:lstStyle/>
          <a:p>
            <a:pPr algn="just">
              <a:lnSpc>
                <a:spcPts val="3919"/>
              </a:lnSpc>
            </a:pPr>
            <a:r>
              <a:rPr lang="en-US" sz="2799">
                <a:solidFill>
                  <a:srgbClr val="004F5F"/>
                </a:solidFill>
                <a:latin typeface="Asap SemiBold Bold"/>
              </a:rPr>
              <a:t> </a:t>
            </a:r>
          </a:p>
          <a:p>
            <a:pPr algn="just">
              <a:lnSpc>
                <a:spcPts val="3919"/>
              </a:lnSpc>
            </a:pPr>
            <a:r>
              <a:rPr lang="en-US" sz="2799">
                <a:solidFill>
                  <a:srgbClr val="004F5F"/>
                </a:solidFill>
                <a:latin typeface="Asap SemiBold Bold"/>
              </a:rPr>
              <a:t>Sau đó, class </a:t>
            </a:r>
            <a:r>
              <a:rPr lang="en-US" sz="2799">
                <a:solidFill>
                  <a:srgbClr val="E8941C"/>
                </a:solidFill>
                <a:latin typeface="Asap SemiBold Bold"/>
              </a:rPr>
              <a:t>Matrix </a:t>
            </a:r>
            <a:r>
              <a:rPr lang="en-US" sz="2799">
                <a:solidFill>
                  <a:srgbClr val="004F5F"/>
                </a:solidFill>
                <a:latin typeface="Asap SemiBold Bold"/>
              </a:rPr>
              <a:t>khởi tạo một ma trận rỗng với kích thước nhập bởi người dùng, điểm xuất phát (</a:t>
            </a:r>
            <a:r>
              <a:rPr lang="en-US" sz="2799">
                <a:solidFill>
                  <a:srgbClr val="DD1818"/>
                </a:solidFill>
                <a:latin typeface="Asap SemiBold Bold"/>
              </a:rPr>
              <a:t>start</a:t>
            </a:r>
            <a:r>
              <a:rPr lang="en-US" sz="2799">
                <a:solidFill>
                  <a:srgbClr val="004F5F"/>
                </a:solidFill>
                <a:latin typeface="Asap SemiBold Bold"/>
              </a:rPr>
              <a:t>) khởi tạo với vị trí (0, 0), điểm end rỗng. Tạo ra một mảng cha chứa các mảng con, mỗi mảng con đó chứa 100 các phần tử chứa chữ số 0.</a:t>
            </a:r>
          </a:p>
          <a:p>
            <a:pPr algn="just">
              <a:lnSpc>
                <a:spcPts val="3919"/>
              </a:lnSpc>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266018" y="5038679"/>
            <a:ext cx="11800862" cy="631972"/>
          </a:xfrm>
          <a:prstGeom prst="rect">
            <a:avLst/>
          </a:prstGeom>
        </p:spPr>
      </p:pic>
      <p:sp>
        <p:nvSpPr>
          <p:cNvPr id="23" name="TextBox 23"/>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4471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05302" y="4186304"/>
            <a:ext cx="13055314" cy="986155"/>
          </a:xfrm>
          <a:prstGeom prst="rect">
            <a:avLst/>
          </a:prstGeom>
        </p:spPr>
        <p:txBody>
          <a:bodyPr lIns="0" tIns="0" rIns="0" bIns="0" rtlCol="0" anchor="t">
            <a:spAutoFit/>
          </a:bodyPr>
          <a:lstStyle/>
          <a:p>
            <a:pPr algn="just">
              <a:lnSpc>
                <a:spcPts val="3919"/>
              </a:lnSpc>
            </a:pPr>
            <a:r>
              <a:rPr lang="en-US" sz="2799">
                <a:solidFill>
                  <a:srgbClr val="004F5F"/>
                </a:solidFill>
                <a:latin typeface="Asap SemiBold Bold"/>
              </a:rPr>
              <a:t> Tạo một hàng đợi ưu tiên lưu trữ các tập đường đi, bắt đầu từ điểm xuất phát</a:t>
            </a:r>
          </a:p>
          <a:p>
            <a:pPr algn="just">
              <a:lnSpc>
                <a:spcPts val="3919"/>
              </a:lnSpc>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555696" y="5105109"/>
            <a:ext cx="11811676" cy="4712556"/>
          </a:xfrm>
          <a:prstGeom prst="rect">
            <a:avLst/>
          </a:prstGeom>
        </p:spPr>
      </p:pic>
      <p:sp>
        <p:nvSpPr>
          <p:cNvPr id="23" name="TextBox 23"/>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4471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05302" y="4052279"/>
            <a:ext cx="13055314" cy="1481455"/>
          </a:xfrm>
          <a:prstGeom prst="rect">
            <a:avLst/>
          </a:prstGeom>
        </p:spPr>
        <p:txBody>
          <a:bodyPr lIns="0" tIns="0" rIns="0" bIns="0" rtlCol="0" anchor="t">
            <a:spAutoFit/>
          </a:bodyPr>
          <a:lstStyle/>
          <a:p>
            <a:pPr algn="just">
              <a:lnSpc>
                <a:spcPts val="3919"/>
              </a:lnSpc>
            </a:pPr>
            <a:r>
              <a:rPr lang="en-US" sz="2799">
                <a:solidFill>
                  <a:srgbClr val="004F5F"/>
                </a:solidFill>
                <a:latin typeface="Asap SemiBold Bold"/>
              </a:rPr>
              <a:t> Phương thức </a:t>
            </a:r>
            <a:r>
              <a:rPr lang="en-US" sz="2799">
                <a:solidFill>
                  <a:srgbClr val="E8941C"/>
                </a:solidFill>
                <a:latin typeface="Asap SemiBold Bold"/>
              </a:rPr>
              <a:t>solve()</a:t>
            </a:r>
            <a:r>
              <a:rPr lang="en-US" sz="2799">
                <a:solidFill>
                  <a:srgbClr val="004F5F"/>
                </a:solidFill>
                <a:latin typeface="Asap SemiBold Bold"/>
              </a:rPr>
              <a:t> thực hiện thuật toán A*. Mỗi ô trong ma trận có thể duyệt qua 8 ô xung quanh, quy định bởi </a:t>
            </a:r>
            <a:r>
              <a:rPr lang="en-US" sz="2799">
                <a:solidFill>
                  <a:srgbClr val="DD1818"/>
                </a:solidFill>
                <a:latin typeface="Asap SemiBold Bold"/>
              </a:rPr>
              <a:t>pos1</a:t>
            </a:r>
            <a:r>
              <a:rPr lang="en-US" sz="2799">
                <a:solidFill>
                  <a:srgbClr val="004F5F"/>
                </a:solidFill>
                <a:latin typeface="Asap SemiBold Bold"/>
              </a:rPr>
              <a:t> và </a:t>
            </a:r>
            <a:r>
              <a:rPr lang="en-US" sz="2799">
                <a:solidFill>
                  <a:srgbClr val="DD1818"/>
                </a:solidFill>
                <a:latin typeface="Asap SemiBold Bold"/>
              </a:rPr>
              <a:t>pos2. </a:t>
            </a:r>
          </a:p>
          <a:p>
            <a:pPr algn="just">
              <a:lnSpc>
                <a:spcPts val="3919"/>
              </a:lnSpc>
            </a:pPr>
            <a:endParaRPr lang="en-US" sz="2799">
              <a:solidFill>
                <a:srgbClr val="DD1818"/>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2015962" y="4981284"/>
            <a:ext cx="12833993" cy="1053046"/>
          </a:xfrm>
          <a:prstGeom prst="rect">
            <a:avLst/>
          </a:prstGeom>
        </p:spPr>
      </p:pic>
      <p:sp>
        <p:nvSpPr>
          <p:cNvPr id="23" name="TextBox 23"/>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4471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6" name="TextBox 26"/>
          <p:cNvSpPr txBox="1"/>
          <p:nvPr/>
        </p:nvSpPr>
        <p:spPr>
          <a:xfrm>
            <a:off x="1905302" y="4186304"/>
            <a:ext cx="13055314" cy="986155"/>
          </a:xfrm>
          <a:prstGeom prst="rect">
            <a:avLst/>
          </a:prstGeom>
        </p:spPr>
        <p:txBody>
          <a:bodyPr lIns="0" tIns="0" rIns="0" bIns="0" rtlCol="0" anchor="t">
            <a:spAutoFit/>
          </a:bodyPr>
          <a:lstStyle/>
          <a:p>
            <a:pPr algn="just">
              <a:lnSpc>
                <a:spcPts val="3919"/>
              </a:lnSpc>
            </a:pPr>
            <a:r>
              <a:rPr lang="en-US" sz="2799">
                <a:solidFill>
                  <a:srgbClr val="004F5F"/>
                </a:solidFill>
                <a:latin typeface="Asap SemiBold Bold"/>
              </a:rPr>
              <a:t> Tính chi phí quãng đường đi với hàm </a:t>
            </a:r>
            <a:r>
              <a:rPr lang="en-US" sz="2799">
                <a:solidFill>
                  <a:srgbClr val="E8941C"/>
                </a:solidFill>
                <a:latin typeface="Asap SemiBold Bold"/>
              </a:rPr>
              <a:t>f(x) = g(x) + h(x):</a:t>
            </a:r>
          </a:p>
          <a:p>
            <a:pPr algn="just">
              <a:lnSpc>
                <a:spcPts val="3919"/>
              </a:lnSpc>
            </a:pPr>
            <a:endParaRPr lang="en-US" sz="2799">
              <a:solidFill>
                <a:srgbClr val="E8941C"/>
              </a:solidFill>
              <a:latin typeface="Asap SemiBold Bold"/>
            </a:endParaRPr>
          </a:p>
        </p:txBody>
      </p:sp>
      <p:sp>
        <p:nvSpPr>
          <p:cNvPr id="27" name="TextBox 27"/>
          <p:cNvSpPr txBox="1"/>
          <p:nvPr/>
        </p:nvSpPr>
        <p:spPr>
          <a:xfrm>
            <a:off x="2056033" y="6462955"/>
            <a:ext cx="12944654" cy="1273937"/>
          </a:xfrm>
          <a:prstGeom prst="rect">
            <a:avLst/>
          </a:prstGeom>
        </p:spPr>
        <p:txBody>
          <a:bodyPr lIns="0" tIns="0" rIns="0" bIns="0" rtlCol="0" anchor="t">
            <a:spAutoFit/>
          </a:bodyPr>
          <a:lstStyle/>
          <a:p>
            <a:pPr>
              <a:lnSpc>
                <a:spcPts val="3303"/>
              </a:lnSpc>
              <a:spcBef>
                <a:spcPct val="0"/>
              </a:spcBef>
            </a:pPr>
            <a:r>
              <a:rPr lang="en-US" sz="2799">
                <a:solidFill>
                  <a:srgbClr val="004F5F"/>
                </a:solidFill>
                <a:latin typeface="Asap SemiBold"/>
              </a:rPr>
              <a:t>Quãng đường di chuyển sẽ được tính bằng </a:t>
            </a:r>
            <a:r>
              <a:rPr lang="en-US" sz="2799">
                <a:solidFill>
                  <a:srgbClr val="E8941C"/>
                </a:solidFill>
                <a:latin typeface="Asap SemiBold"/>
              </a:rPr>
              <a:t>căn bậc hai của tổng bình phương hiệu tọa độ </a:t>
            </a:r>
            <a:r>
              <a:rPr lang="en-US" sz="2799">
                <a:solidFill>
                  <a:srgbClr val="004F5F"/>
                </a:solidFill>
                <a:latin typeface="Asap SemiBold"/>
              </a:rPr>
              <a:t>giữa hai điểm. Sau đó các ô trong trạng thái chờ được duyệt sẽ chuyến sang màu vàng - “</a:t>
            </a:r>
            <a:r>
              <a:rPr lang="en-US" sz="2799">
                <a:solidFill>
                  <a:srgbClr val="DD1818"/>
                </a:solidFill>
                <a:latin typeface="Asap SemiBold"/>
              </a:rPr>
              <a:t>uncheck</a:t>
            </a:r>
            <a:r>
              <a:rPr lang="en-US" sz="2799">
                <a:solidFill>
                  <a:srgbClr val="004F5F"/>
                </a:solidFill>
                <a:latin typeface="Asap SemiBold"/>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2" name="TextBox 22"/>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3" name="TextBox 23"/>
          <p:cNvSpPr txBox="1"/>
          <p:nvPr/>
        </p:nvSpPr>
        <p:spPr>
          <a:xfrm>
            <a:off x="1959561" y="3447124"/>
            <a:ext cx="11797905"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Triển khai thuật toán A* trong lập trình Python</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5" name="TextBox 25"/>
          <p:cNvSpPr txBox="1"/>
          <p:nvPr/>
        </p:nvSpPr>
        <p:spPr>
          <a:xfrm>
            <a:off x="1959561" y="4324217"/>
            <a:ext cx="13055314" cy="2472055"/>
          </a:xfrm>
          <a:prstGeom prst="rect">
            <a:avLst/>
          </a:prstGeom>
        </p:spPr>
        <p:txBody>
          <a:bodyPr lIns="0" tIns="0" rIns="0" bIns="0" rtlCol="0" anchor="t">
            <a:spAutoFit/>
          </a:bodyPr>
          <a:lstStyle/>
          <a:p>
            <a:pPr algn="just">
              <a:lnSpc>
                <a:spcPts val="3919"/>
              </a:lnSpc>
            </a:pPr>
            <a:r>
              <a:rPr lang="en-US" sz="2799">
                <a:solidFill>
                  <a:srgbClr val="004F5F"/>
                </a:solidFill>
                <a:latin typeface="Asap SemiBold Bold"/>
              </a:rPr>
              <a:t>Sau đó là các phần khai báo giao diện và chạy chương trình. Khi chạy chương trình, màn hình hiển thị vùng </a:t>
            </a:r>
            <a:r>
              <a:rPr lang="en-US" sz="2799">
                <a:solidFill>
                  <a:srgbClr val="2969DF"/>
                </a:solidFill>
                <a:latin typeface="Asap SemiBold Bold"/>
              </a:rPr>
              <a:t>xanh dương </a:t>
            </a:r>
            <a:r>
              <a:rPr lang="en-US" sz="2799">
                <a:solidFill>
                  <a:srgbClr val="004F5F"/>
                </a:solidFill>
                <a:latin typeface="Asap SemiBold Bold"/>
              </a:rPr>
              <a:t>cho các </a:t>
            </a:r>
            <a:r>
              <a:rPr lang="en-US" sz="2799">
                <a:solidFill>
                  <a:srgbClr val="2969DF"/>
                </a:solidFill>
                <a:latin typeface="Asap SemiBold Bold"/>
              </a:rPr>
              <a:t>chướng ngại vật</a:t>
            </a:r>
            <a:r>
              <a:rPr lang="en-US" sz="2799">
                <a:solidFill>
                  <a:srgbClr val="004F5F"/>
                </a:solidFill>
                <a:latin typeface="Asap SemiBold Bold"/>
              </a:rPr>
              <a:t> trên đường đi, </a:t>
            </a:r>
            <a:r>
              <a:rPr lang="en-US" sz="2799">
                <a:solidFill>
                  <a:srgbClr val="DD1818"/>
                </a:solidFill>
                <a:latin typeface="Asap SemiBold Bold"/>
              </a:rPr>
              <a:t>màu đỏ</a:t>
            </a:r>
            <a:r>
              <a:rPr lang="en-US" sz="2799">
                <a:solidFill>
                  <a:srgbClr val="004F5F"/>
                </a:solidFill>
                <a:latin typeface="Asap SemiBold Bold"/>
              </a:rPr>
              <a:t> quy định </a:t>
            </a:r>
            <a:r>
              <a:rPr lang="en-US" sz="2799">
                <a:solidFill>
                  <a:srgbClr val="DD1818"/>
                </a:solidFill>
                <a:latin typeface="Asap SemiBold Bold"/>
              </a:rPr>
              <a:t>điểm bắt đầu</a:t>
            </a:r>
            <a:r>
              <a:rPr lang="en-US" sz="2799">
                <a:solidFill>
                  <a:srgbClr val="004F5F"/>
                </a:solidFill>
                <a:latin typeface="Asap SemiBold Bold"/>
              </a:rPr>
              <a:t>, </a:t>
            </a:r>
            <a:r>
              <a:rPr lang="en-US" sz="2799">
                <a:solidFill>
                  <a:srgbClr val="CB6CE6"/>
                </a:solidFill>
                <a:latin typeface="Asap SemiBold Bold"/>
              </a:rPr>
              <a:t>màu tím </a:t>
            </a:r>
            <a:r>
              <a:rPr lang="en-US" sz="2799">
                <a:solidFill>
                  <a:srgbClr val="004F5F"/>
                </a:solidFill>
                <a:latin typeface="Asap SemiBold Bold"/>
              </a:rPr>
              <a:t>là </a:t>
            </a:r>
            <a:r>
              <a:rPr lang="en-US" sz="2799">
                <a:solidFill>
                  <a:srgbClr val="8C52FF"/>
                </a:solidFill>
                <a:latin typeface="Asap SemiBold Bold"/>
              </a:rPr>
              <a:t>điểm kết thúc</a:t>
            </a:r>
            <a:r>
              <a:rPr lang="en-US" sz="2799">
                <a:solidFill>
                  <a:srgbClr val="004F5F"/>
                </a:solidFill>
                <a:latin typeface="Asap SemiBold Bold"/>
              </a:rPr>
              <a:t>. </a:t>
            </a:r>
            <a:r>
              <a:rPr lang="en-US" sz="2799">
                <a:solidFill>
                  <a:srgbClr val="7ED957"/>
                </a:solidFill>
                <a:latin typeface="Asap SemiBold Bold"/>
              </a:rPr>
              <a:t>Các ô xét duyệt</a:t>
            </a:r>
            <a:r>
              <a:rPr lang="en-US" sz="2799">
                <a:solidFill>
                  <a:srgbClr val="004F5F"/>
                </a:solidFill>
                <a:latin typeface="Asap SemiBold Bold"/>
              </a:rPr>
              <a:t> trên đường đi sẽ chuyển </a:t>
            </a:r>
            <a:r>
              <a:rPr lang="en-US" sz="2799">
                <a:solidFill>
                  <a:srgbClr val="7ED957"/>
                </a:solidFill>
                <a:latin typeface="Asap SemiBold Bold"/>
              </a:rPr>
              <a:t>màu xanh lá</a:t>
            </a:r>
            <a:r>
              <a:rPr lang="en-US" sz="2799">
                <a:solidFill>
                  <a:srgbClr val="004F5F"/>
                </a:solidFill>
                <a:latin typeface="Asap SemiBold Bold"/>
              </a:rPr>
              <a:t> khi được xét, còn lại các </a:t>
            </a:r>
            <a:r>
              <a:rPr lang="en-US" sz="2799">
                <a:solidFill>
                  <a:srgbClr val="E8941C"/>
                </a:solidFill>
                <a:latin typeface="Asap SemiBold Bold"/>
              </a:rPr>
              <a:t>ô màu vàng là</a:t>
            </a:r>
            <a:r>
              <a:rPr lang="en-US" sz="2799">
                <a:solidFill>
                  <a:srgbClr val="004F5F"/>
                </a:solidFill>
                <a:latin typeface="Asap SemiBold Bold"/>
              </a:rPr>
              <a:t> các</a:t>
            </a:r>
            <a:r>
              <a:rPr lang="en-US" sz="2799">
                <a:solidFill>
                  <a:srgbClr val="FFBD59"/>
                </a:solidFill>
                <a:latin typeface="Asap SemiBold Bold"/>
              </a:rPr>
              <a:t> </a:t>
            </a:r>
            <a:r>
              <a:rPr lang="en-US" sz="2799">
                <a:solidFill>
                  <a:srgbClr val="E8941C"/>
                </a:solidFill>
                <a:latin typeface="Asap SemiBold Bold"/>
              </a:rPr>
              <a:t>ô chờ xét duyệt (“uncheck”).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02862" y="6302431"/>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8469485" y="2378319"/>
            <a:ext cx="6666779" cy="7062469"/>
          </a:xfrm>
          <a:prstGeom prst="rect">
            <a:avLst/>
          </a:prstGeom>
        </p:spPr>
      </p:pic>
      <p:sp>
        <p:nvSpPr>
          <p:cNvPr id="23" name="TextBox 23"/>
          <p:cNvSpPr txBox="1"/>
          <p:nvPr/>
        </p:nvSpPr>
        <p:spPr>
          <a:xfrm>
            <a:off x="1213838" y="952845"/>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sp>
        <p:nvSpPr>
          <p:cNvPr id="24" name="TextBox 24"/>
          <p:cNvSpPr txBox="1"/>
          <p:nvPr/>
        </p:nvSpPr>
        <p:spPr>
          <a:xfrm>
            <a:off x="1959561" y="3447124"/>
            <a:ext cx="11797905" cy="600710"/>
          </a:xfrm>
          <a:prstGeom prst="rect">
            <a:avLst/>
          </a:prstGeom>
        </p:spPr>
        <p:txBody>
          <a:bodyPr lIns="0" tIns="0" rIns="0" bIns="0" rtlCol="0" anchor="t">
            <a:spAutoFit/>
          </a:bodyPr>
          <a:lstStyle/>
          <a:p>
            <a:pPr algn="just">
              <a:lnSpc>
                <a:spcPts val="4719"/>
              </a:lnSpc>
              <a:spcBef>
                <a:spcPct val="0"/>
              </a:spcBef>
            </a:pPr>
            <a:r>
              <a:rPr lang="en-US" sz="3999">
                <a:solidFill>
                  <a:srgbClr val="004F5F"/>
                </a:solidFill>
                <a:latin typeface="Asap SemiBold Bold"/>
              </a:rPr>
              <a:t>3. Minh họa trên Python</a:t>
            </a: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IV. ƯU, NHƯỢC ĐIỂM CỦA THUẬT TOÁN A* (A-STAR)</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32871" y="3340487"/>
            <a:ext cx="3444087"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1. Ưu điểm</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90464" y="5966206"/>
            <a:ext cx="12643627" cy="1693037"/>
          </a:xfrm>
          <a:prstGeom prst="rect">
            <a:avLst/>
          </a:prstGeom>
        </p:spPr>
        <p:txBody>
          <a:bodyPr lIns="0" tIns="0" rIns="0" bIns="0" rtlCol="0" anchor="t">
            <a:spAutoFit/>
          </a:bodyPr>
          <a:lstStyle/>
          <a:p>
            <a:pPr algn="just">
              <a:lnSpc>
                <a:spcPts val="3303"/>
              </a:lnSpc>
            </a:pPr>
            <a:r>
              <a:rPr lang="en-US" sz="2799">
                <a:solidFill>
                  <a:srgbClr val="004F5F"/>
                </a:solidFill>
                <a:latin typeface="Asap SemiBold Bold"/>
              </a:rPr>
              <a:t>A* nhanh chóng tìm được giải pháp tối ưu với sự định hướng của hàm </a:t>
            </a:r>
            <a:r>
              <a:rPr lang="en-US" sz="2799">
                <a:solidFill>
                  <a:srgbClr val="E8941C"/>
                </a:solidFill>
                <a:latin typeface="Asap SemiBold Bold"/>
              </a:rPr>
              <a:t>Heuristic</a:t>
            </a:r>
            <a:r>
              <a:rPr lang="en-US" sz="2799">
                <a:solidFill>
                  <a:srgbClr val="004F5F"/>
                </a:solidFill>
                <a:latin typeface="Asap SemiBold Bold"/>
              </a:rPr>
              <a:t>. Chính vì thế mà người ta thường nói A* chính là một trong những thuật giải tối ưu ứng dụng phương pháp </a:t>
            </a:r>
            <a:r>
              <a:rPr lang="en-US" sz="2799">
                <a:solidFill>
                  <a:srgbClr val="E8941C"/>
                </a:solidFill>
                <a:latin typeface="Asap SemiBold Bold"/>
              </a:rPr>
              <a:t>Heuristic</a:t>
            </a:r>
            <a:r>
              <a:rPr lang="en-US" sz="2799">
                <a:solidFill>
                  <a:srgbClr val="004F5F"/>
                </a:solidFill>
                <a:latin typeface="Asap SemiBold Bold"/>
              </a:rPr>
              <a:t>.</a:t>
            </a:r>
          </a:p>
          <a:p>
            <a:pPr algn="just">
              <a:lnSpc>
                <a:spcPts val="3303"/>
              </a:lnSpc>
              <a:spcBef>
                <a:spcPct val="0"/>
              </a:spcBef>
            </a:pPr>
            <a:endParaRPr lang="en-US" sz="2799">
              <a:solidFill>
                <a:srgbClr val="004F5F"/>
              </a:solidFill>
              <a:latin typeface="Asap SemiBold Bold"/>
            </a:endParaRPr>
          </a:p>
        </p:txBody>
      </p:sp>
      <p:sp>
        <p:nvSpPr>
          <p:cNvPr id="26" name="TextBox 26"/>
          <p:cNvSpPr txBox="1"/>
          <p:nvPr/>
        </p:nvSpPr>
        <p:spPr>
          <a:xfrm>
            <a:off x="2132871" y="4282694"/>
            <a:ext cx="12643627" cy="1693037"/>
          </a:xfrm>
          <a:prstGeom prst="rect">
            <a:avLst/>
          </a:prstGeom>
        </p:spPr>
        <p:txBody>
          <a:bodyPr lIns="0" tIns="0" rIns="0" bIns="0" rtlCol="0" anchor="t">
            <a:spAutoFit/>
          </a:bodyPr>
          <a:lstStyle/>
          <a:p>
            <a:pPr algn="just">
              <a:lnSpc>
                <a:spcPts val="3303"/>
              </a:lnSpc>
            </a:pPr>
            <a:r>
              <a:rPr lang="en-US" sz="2799">
                <a:solidFill>
                  <a:srgbClr val="004F5F"/>
                </a:solidFill>
                <a:latin typeface="Asap SemiBold Bold"/>
              </a:rPr>
              <a:t> A* là một thuật giải có thể biến đổi khéo léo tùy vào tình thế, tổng quát, trong đó hàm chứa cả tìm kiếm theo chiều sâu (</a:t>
            </a:r>
            <a:r>
              <a:rPr lang="en-US" sz="2799">
                <a:solidFill>
                  <a:srgbClr val="E8941C"/>
                </a:solidFill>
                <a:latin typeface="Asap SemiBold Bold"/>
              </a:rPr>
              <a:t>DFS</a:t>
            </a:r>
            <a:r>
              <a:rPr lang="en-US" sz="2799">
                <a:solidFill>
                  <a:srgbClr val="004F5F"/>
                </a:solidFill>
                <a:latin typeface="Asap SemiBold Bold"/>
              </a:rPr>
              <a:t>), tìm kiếm theo chiều rộng (</a:t>
            </a:r>
            <a:r>
              <a:rPr lang="en-US" sz="2799">
                <a:solidFill>
                  <a:srgbClr val="E8941C"/>
                </a:solidFill>
                <a:latin typeface="Asap SemiBold Bold"/>
              </a:rPr>
              <a:t>BFS</a:t>
            </a:r>
            <a:r>
              <a:rPr lang="en-US" sz="2799">
                <a:solidFill>
                  <a:srgbClr val="004F5F"/>
                </a:solidFill>
                <a:latin typeface="Asap SemiBold Bold"/>
              </a:rPr>
              <a:t>) và những nguyên lý Heuristic khác. </a:t>
            </a:r>
          </a:p>
          <a:p>
            <a:pPr algn="just">
              <a:lnSpc>
                <a:spcPts val="3303"/>
              </a:lnSpc>
              <a:spcBef>
                <a:spcPct val="0"/>
              </a:spcBef>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IV. ƯU, NHƯỢC ĐIỂM CỦA THUẬT TOÁN A* (A-STAR)</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32871" y="3340487"/>
            <a:ext cx="3444087"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Nhược điểm</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32871" y="4282694"/>
            <a:ext cx="12643627" cy="1693037"/>
          </a:xfrm>
          <a:prstGeom prst="rect">
            <a:avLst/>
          </a:prstGeom>
        </p:spPr>
        <p:txBody>
          <a:bodyPr lIns="0" tIns="0" rIns="0" bIns="0" rtlCol="0" anchor="t">
            <a:spAutoFit/>
          </a:bodyPr>
          <a:lstStyle/>
          <a:p>
            <a:pPr algn="just">
              <a:lnSpc>
                <a:spcPts val="3303"/>
              </a:lnSpc>
            </a:pPr>
            <a:r>
              <a:rPr lang="en-US" sz="2799">
                <a:solidFill>
                  <a:srgbClr val="004F5F"/>
                </a:solidFill>
                <a:latin typeface="Asap SemiBold Bold"/>
              </a:rPr>
              <a:t>Thuật toán A* thường gây tốn bộ nhớ vì nó cần lưu lại những trạng thái mỗi bước khi mà nó đi qua, điều này chúng ta có thể thấy tương tự như với thuật toán tìm kiếm theo chiều rộng (</a:t>
            </a:r>
            <a:r>
              <a:rPr lang="en-US" sz="2799">
                <a:solidFill>
                  <a:srgbClr val="E8941C"/>
                </a:solidFill>
                <a:latin typeface="Asap SemiBold Bold"/>
              </a:rPr>
              <a:t>BFS</a:t>
            </a:r>
            <a:r>
              <a:rPr lang="en-US" sz="2799">
                <a:solidFill>
                  <a:srgbClr val="004F5F"/>
                </a:solidFill>
                <a:latin typeface="Asap SemiBold Bold"/>
              </a:rPr>
              <a:t>).</a:t>
            </a:r>
          </a:p>
          <a:p>
            <a:pPr algn="just">
              <a:lnSpc>
                <a:spcPts val="3303"/>
              </a:lnSpc>
              <a:spcBef>
                <a:spcPct val="0"/>
              </a:spcBef>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180227" cy="10287000"/>
            <a:chOff x="0" y="0"/>
            <a:chExt cx="2254563" cy="3752725"/>
          </a:xfrm>
        </p:grpSpPr>
        <p:sp>
          <p:nvSpPr>
            <p:cNvPr id="3" name="Freeform 3"/>
            <p:cNvSpPr/>
            <p:nvPr/>
          </p:nvSpPr>
          <p:spPr>
            <a:xfrm>
              <a:off x="0" y="0"/>
              <a:ext cx="2254563" cy="3752726"/>
            </a:xfrm>
            <a:custGeom>
              <a:avLst/>
              <a:gdLst/>
              <a:ahLst/>
              <a:cxnLst/>
              <a:rect l="l" t="t" r="r" b="b"/>
              <a:pathLst>
                <a:path w="2254563" h="3752726">
                  <a:moveTo>
                    <a:pt x="0" y="0"/>
                  </a:moveTo>
                  <a:lnTo>
                    <a:pt x="2254563" y="0"/>
                  </a:lnTo>
                  <a:lnTo>
                    <a:pt x="2254563" y="3752726"/>
                  </a:lnTo>
                  <a:lnTo>
                    <a:pt x="0" y="3752726"/>
                  </a:lnTo>
                  <a:close/>
                </a:path>
              </a:pathLst>
            </a:custGeom>
            <a:solidFill>
              <a:srgbClr val="CBC8C8"/>
            </a:solidFill>
          </p:spPr>
        </p:sp>
      </p:grpSp>
      <p:grpSp>
        <p:nvGrpSpPr>
          <p:cNvPr id="4" name="Group 4"/>
          <p:cNvGrpSpPr/>
          <p:nvPr/>
        </p:nvGrpSpPr>
        <p:grpSpPr>
          <a:xfrm>
            <a:off x="6180227" y="3481611"/>
            <a:ext cx="12428783" cy="6805389"/>
            <a:chOff x="0" y="0"/>
            <a:chExt cx="4534054" cy="2482624"/>
          </a:xfrm>
        </p:grpSpPr>
        <p:sp>
          <p:nvSpPr>
            <p:cNvPr id="5" name="Freeform 5"/>
            <p:cNvSpPr/>
            <p:nvPr/>
          </p:nvSpPr>
          <p:spPr>
            <a:xfrm>
              <a:off x="0" y="0"/>
              <a:ext cx="4534053" cy="2482624"/>
            </a:xfrm>
            <a:custGeom>
              <a:avLst/>
              <a:gdLst/>
              <a:ahLst/>
              <a:cxnLst/>
              <a:rect l="l" t="t" r="r" b="b"/>
              <a:pathLst>
                <a:path w="4534053" h="2482624">
                  <a:moveTo>
                    <a:pt x="0" y="0"/>
                  </a:moveTo>
                  <a:lnTo>
                    <a:pt x="4534053" y="0"/>
                  </a:lnTo>
                  <a:lnTo>
                    <a:pt x="4534053" y="2482624"/>
                  </a:lnTo>
                  <a:lnTo>
                    <a:pt x="0" y="2482624"/>
                  </a:lnTo>
                  <a:close/>
                </a:path>
              </a:pathLst>
            </a:custGeom>
            <a:solidFill>
              <a:srgbClr val="136F82"/>
            </a:solidFill>
          </p:spPr>
        </p:sp>
      </p:grpSp>
      <p:grpSp>
        <p:nvGrpSpPr>
          <p:cNvPr id="6" name="Group 6"/>
          <p:cNvGrpSpPr/>
          <p:nvPr/>
        </p:nvGrpSpPr>
        <p:grpSpPr>
          <a:xfrm>
            <a:off x="1028700" y="1028700"/>
            <a:ext cx="11038822" cy="8229600"/>
            <a:chOff x="0" y="0"/>
            <a:chExt cx="4026992" cy="3002180"/>
          </a:xfrm>
        </p:grpSpPr>
        <p:sp>
          <p:nvSpPr>
            <p:cNvPr id="7" name="Freeform 7"/>
            <p:cNvSpPr/>
            <p:nvPr/>
          </p:nvSpPr>
          <p:spPr>
            <a:xfrm>
              <a:off x="0" y="0"/>
              <a:ext cx="4026992" cy="3002180"/>
            </a:xfrm>
            <a:custGeom>
              <a:avLst/>
              <a:gdLst/>
              <a:ahLst/>
              <a:cxnLst/>
              <a:rect l="l" t="t" r="r" b="b"/>
              <a:pathLst>
                <a:path w="4026992" h="3002180">
                  <a:moveTo>
                    <a:pt x="0" y="0"/>
                  </a:moveTo>
                  <a:lnTo>
                    <a:pt x="4026992" y="0"/>
                  </a:lnTo>
                  <a:lnTo>
                    <a:pt x="4026992" y="3002180"/>
                  </a:lnTo>
                  <a:lnTo>
                    <a:pt x="0" y="3002180"/>
                  </a:lnTo>
                  <a:close/>
                </a:path>
              </a:pathLst>
            </a:custGeom>
            <a:solidFill>
              <a:srgbClr val="FFFFFF"/>
            </a:solidFill>
          </p:spPr>
        </p:sp>
      </p:grpSp>
      <p:grpSp>
        <p:nvGrpSpPr>
          <p:cNvPr id="8" name="Group 8"/>
          <p:cNvGrpSpPr/>
          <p:nvPr/>
        </p:nvGrpSpPr>
        <p:grpSpPr>
          <a:xfrm>
            <a:off x="17966991" y="0"/>
            <a:ext cx="642018" cy="2464067"/>
            <a:chOff x="0" y="0"/>
            <a:chExt cx="152400" cy="584911"/>
          </a:xfrm>
        </p:grpSpPr>
        <p:sp>
          <p:nvSpPr>
            <p:cNvPr id="9" name="Freeform 9"/>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sp>
      </p:grpSp>
      <p:sp>
        <p:nvSpPr>
          <p:cNvPr id="10" name="AutoShape 10"/>
          <p:cNvSpPr/>
          <p:nvPr/>
        </p:nvSpPr>
        <p:spPr>
          <a:xfrm>
            <a:off x="2137803" y="7359608"/>
            <a:ext cx="8973363" cy="0"/>
          </a:xfrm>
          <a:prstGeom prst="line">
            <a:avLst/>
          </a:prstGeom>
          <a:ln w="9525" cap="flat">
            <a:solidFill>
              <a:srgbClr val="004F5F"/>
            </a:solidFill>
            <a:prstDash val="solid"/>
            <a:headEnd type="none" w="sm" len="sm"/>
            <a:tailEnd type="none" w="sm" len="sm"/>
          </a:ln>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755520" y="627041"/>
            <a:ext cx="1610629" cy="1209985"/>
          </a:xfrm>
          <a:prstGeom prst="rect">
            <a:avLst/>
          </a:prstGeom>
        </p:spPr>
      </p:pic>
      <p:sp>
        <p:nvSpPr>
          <p:cNvPr id="12" name="TextBox 12"/>
          <p:cNvSpPr txBox="1"/>
          <p:nvPr/>
        </p:nvSpPr>
        <p:spPr>
          <a:xfrm rot="5400000">
            <a:off x="16269812" y="1347386"/>
            <a:ext cx="2802420" cy="266846"/>
          </a:xfrm>
          <a:prstGeom prst="rect">
            <a:avLst/>
          </a:prstGeom>
        </p:spPr>
        <p:txBody>
          <a:bodyPr lIns="0" tIns="0" rIns="0" bIns="0" rtlCol="0" anchor="t">
            <a:spAutoFit/>
          </a:bodyPr>
          <a:lstStyle/>
          <a:p>
            <a:pPr>
              <a:lnSpc>
                <a:spcPts val="2009"/>
              </a:lnSpc>
              <a:spcBef>
                <a:spcPct val="0"/>
              </a:spcBef>
            </a:pPr>
            <a:r>
              <a:rPr lang="en-US" sz="1702">
                <a:solidFill>
                  <a:srgbClr val="004F5F"/>
                </a:solidFill>
                <a:latin typeface="Roboto"/>
              </a:rPr>
              <a:t>DATA  AND ALGORITHM</a:t>
            </a:r>
          </a:p>
        </p:txBody>
      </p:sp>
      <p:sp>
        <p:nvSpPr>
          <p:cNvPr id="13" name="TextBox 13"/>
          <p:cNvSpPr txBox="1"/>
          <p:nvPr/>
        </p:nvSpPr>
        <p:spPr>
          <a:xfrm rot="5400000">
            <a:off x="16564279" y="8563279"/>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004F5F"/>
                </a:solidFill>
                <a:latin typeface="Roboto"/>
              </a:rPr>
              <a:t>02</a:t>
            </a:r>
          </a:p>
        </p:txBody>
      </p:sp>
      <p:sp>
        <p:nvSpPr>
          <p:cNvPr id="14" name="TextBox 14"/>
          <p:cNvSpPr txBox="1"/>
          <p:nvPr/>
        </p:nvSpPr>
        <p:spPr>
          <a:xfrm>
            <a:off x="2137803" y="3113311"/>
            <a:ext cx="9036012" cy="746125"/>
          </a:xfrm>
          <a:prstGeom prst="rect">
            <a:avLst/>
          </a:prstGeom>
        </p:spPr>
        <p:txBody>
          <a:bodyPr lIns="0" tIns="0" rIns="0" bIns="0" rtlCol="0" anchor="t">
            <a:spAutoFit/>
          </a:bodyPr>
          <a:lstStyle/>
          <a:p>
            <a:pPr>
              <a:lnSpc>
                <a:spcPts val="5899"/>
              </a:lnSpc>
            </a:pPr>
            <a:r>
              <a:rPr lang="en-US" sz="4999">
                <a:solidFill>
                  <a:srgbClr val="004F5F"/>
                </a:solidFill>
                <a:latin typeface="Roboto Bold"/>
              </a:rPr>
              <a:t>DƯƠNG THÀNH NAM</a:t>
            </a:r>
          </a:p>
        </p:txBody>
      </p:sp>
      <p:sp>
        <p:nvSpPr>
          <p:cNvPr id="15" name="TextBox 15"/>
          <p:cNvSpPr txBox="1"/>
          <p:nvPr/>
        </p:nvSpPr>
        <p:spPr>
          <a:xfrm>
            <a:off x="2137803" y="1674400"/>
            <a:ext cx="8295069" cy="972186"/>
          </a:xfrm>
          <a:prstGeom prst="rect">
            <a:avLst/>
          </a:prstGeom>
        </p:spPr>
        <p:txBody>
          <a:bodyPr lIns="0" tIns="0" rIns="0" bIns="0" rtlCol="0" anchor="t">
            <a:spAutoFit/>
          </a:bodyPr>
          <a:lstStyle/>
          <a:p>
            <a:pPr algn="ctr">
              <a:lnSpc>
                <a:spcPts val="7839"/>
              </a:lnSpc>
              <a:spcBef>
                <a:spcPct val="0"/>
              </a:spcBef>
            </a:pPr>
            <a:r>
              <a:rPr lang="en-US" sz="5599" spc="397">
                <a:solidFill>
                  <a:srgbClr val="004F5F"/>
                </a:solidFill>
                <a:latin typeface="Roboto Bold"/>
              </a:rPr>
              <a:t>GROUP 02</a:t>
            </a:r>
          </a:p>
        </p:txBody>
      </p:sp>
      <p:sp>
        <p:nvSpPr>
          <p:cNvPr id="16" name="TextBox 16"/>
          <p:cNvSpPr txBox="1"/>
          <p:nvPr/>
        </p:nvSpPr>
        <p:spPr>
          <a:xfrm>
            <a:off x="2137570" y="7724775"/>
            <a:ext cx="7792382" cy="893445"/>
          </a:xfrm>
          <a:prstGeom prst="rect">
            <a:avLst/>
          </a:prstGeom>
        </p:spPr>
        <p:txBody>
          <a:bodyPr lIns="0" tIns="0" rIns="0" bIns="0" rtlCol="0" anchor="t">
            <a:spAutoFit/>
          </a:bodyPr>
          <a:lstStyle/>
          <a:p>
            <a:pPr>
              <a:lnSpc>
                <a:spcPts val="3540"/>
              </a:lnSpc>
            </a:pPr>
            <a:r>
              <a:rPr lang="en-US" sz="3000">
                <a:solidFill>
                  <a:srgbClr val="004F5F"/>
                </a:solidFill>
                <a:latin typeface="Rosario"/>
              </a:rPr>
              <a:t>GV: Lê Trọng Vĩnh</a:t>
            </a:r>
          </a:p>
          <a:p>
            <a:pPr>
              <a:lnSpc>
                <a:spcPts val="3540"/>
              </a:lnSpc>
              <a:spcBef>
                <a:spcPct val="0"/>
              </a:spcBef>
            </a:pPr>
            <a:endParaRPr lang="en-US" sz="3000">
              <a:solidFill>
                <a:srgbClr val="004F5F"/>
              </a:solidFill>
              <a:latin typeface="Rosario"/>
            </a:endParaRPr>
          </a:p>
        </p:txBody>
      </p:sp>
      <p:sp>
        <p:nvSpPr>
          <p:cNvPr id="17" name="TextBox 17"/>
          <p:cNvSpPr txBox="1"/>
          <p:nvPr/>
        </p:nvSpPr>
        <p:spPr>
          <a:xfrm>
            <a:off x="2137803" y="4088036"/>
            <a:ext cx="9036012" cy="746125"/>
          </a:xfrm>
          <a:prstGeom prst="rect">
            <a:avLst/>
          </a:prstGeom>
        </p:spPr>
        <p:txBody>
          <a:bodyPr lIns="0" tIns="0" rIns="0" bIns="0" rtlCol="0" anchor="t">
            <a:spAutoFit/>
          </a:bodyPr>
          <a:lstStyle/>
          <a:p>
            <a:pPr>
              <a:lnSpc>
                <a:spcPts val="5899"/>
              </a:lnSpc>
            </a:pPr>
            <a:r>
              <a:rPr lang="en-US" sz="4999">
                <a:solidFill>
                  <a:srgbClr val="004F5F"/>
                </a:solidFill>
                <a:latin typeface="Roboto Bold"/>
              </a:rPr>
              <a:t>ĐỖ ĐỨC THUẬN</a:t>
            </a:r>
          </a:p>
        </p:txBody>
      </p:sp>
      <p:sp>
        <p:nvSpPr>
          <p:cNvPr id="18" name="TextBox 18"/>
          <p:cNvSpPr txBox="1"/>
          <p:nvPr/>
        </p:nvSpPr>
        <p:spPr>
          <a:xfrm>
            <a:off x="2137803" y="5054159"/>
            <a:ext cx="9036012" cy="746125"/>
          </a:xfrm>
          <a:prstGeom prst="rect">
            <a:avLst/>
          </a:prstGeom>
        </p:spPr>
        <p:txBody>
          <a:bodyPr lIns="0" tIns="0" rIns="0" bIns="0" rtlCol="0" anchor="t">
            <a:spAutoFit/>
          </a:bodyPr>
          <a:lstStyle/>
          <a:p>
            <a:pPr>
              <a:lnSpc>
                <a:spcPts val="5899"/>
              </a:lnSpc>
            </a:pPr>
            <a:r>
              <a:rPr lang="en-US" sz="4999">
                <a:solidFill>
                  <a:srgbClr val="004F5F"/>
                </a:solidFill>
                <a:latin typeface="Roboto Bold"/>
              </a:rPr>
              <a:t>TRẦN DUY HIỆP</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V. SO SÁNH THUẬT TOÁN A-STAR VÀ DIJKSTRA</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32871" y="3340487"/>
            <a:ext cx="5496740"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1. Thuật toán Dijkstra</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32871" y="4282694"/>
            <a:ext cx="12643627" cy="1273937"/>
          </a:xfrm>
          <a:prstGeom prst="rect">
            <a:avLst/>
          </a:prstGeom>
        </p:spPr>
        <p:txBody>
          <a:bodyPr lIns="0" tIns="0" rIns="0" bIns="0" rtlCol="0" anchor="t">
            <a:spAutoFit/>
          </a:bodyPr>
          <a:lstStyle/>
          <a:p>
            <a:pPr algn="just">
              <a:lnSpc>
                <a:spcPts val="3303"/>
              </a:lnSpc>
            </a:pPr>
            <a:r>
              <a:rPr lang="en-US" sz="2799">
                <a:solidFill>
                  <a:srgbClr val="004F5F"/>
                </a:solidFill>
                <a:latin typeface="Asap SemiBold Bold"/>
              </a:rPr>
              <a:t>Có một hàm để tính chi phí, hàm này thể hiện giá trị chi phí thực từ điểm bắt đầu đến từng node: </a:t>
            </a:r>
          </a:p>
          <a:p>
            <a:pPr algn="just">
              <a:lnSpc>
                <a:spcPts val="3303"/>
              </a:lnSpc>
              <a:spcBef>
                <a:spcPct val="0"/>
              </a:spcBef>
            </a:pPr>
            <a:endParaRPr lang="en-US" sz="2799">
              <a:solidFill>
                <a:srgbClr val="004F5F"/>
              </a:solidFill>
              <a:latin typeface="Asap SemiBold Bold"/>
            </a:endParaRPr>
          </a:p>
        </p:txBody>
      </p:sp>
      <p:sp>
        <p:nvSpPr>
          <p:cNvPr id="26" name="TextBox 26"/>
          <p:cNvSpPr txBox="1"/>
          <p:nvPr/>
        </p:nvSpPr>
        <p:spPr>
          <a:xfrm>
            <a:off x="2111145" y="6040050"/>
            <a:ext cx="12643627" cy="854837"/>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Asap SemiBold Bold"/>
              </a:rPr>
              <a:t>Thuật toán Dijkstra tìm con đường ngắn nhất từ ​​điểm bắt đầu đến mọi node khác cần xét chỉ bằng cách xem xét chi phí thực khi thực hiện.</a:t>
            </a:r>
          </a:p>
        </p:txBody>
      </p:sp>
      <p:sp>
        <p:nvSpPr>
          <p:cNvPr id="27" name="TextBox 27"/>
          <p:cNvSpPr txBox="1"/>
          <p:nvPr/>
        </p:nvSpPr>
        <p:spPr>
          <a:xfrm>
            <a:off x="7409853" y="5328088"/>
            <a:ext cx="2046212" cy="435737"/>
          </a:xfrm>
          <a:prstGeom prst="rect">
            <a:avLst/>
          </a:prstGeom>
        </p:spPr>
        <p:txBody>
          <a:bodyPr lIns="0" tIns="0" rIns="0" bIns="0" rtlCol="0" anchor="t">
            <a:spAutoFit/>
          </a:bodyPr>
          <a:lstStyle/>
          <a:p>
            <a:pPr algn="just">
              <a:lnSpc>
                <a:spcPts val="3303"/>
              </a:lnSpc>
              <a:spcBef>
                <a:spcPct val="0"/>
              </a:spcBef>
            </a:pPr>
            <a:r>
              <a:rPr lang="en-US" sz="2799">
                <a:solidFill>
                  <a:srgbClr val="E8941C"/>
                </a:solidFill>
                <a:latin typeface="Asap SemiBold Bold"/>
              </a:rPr>
              <a:t>f(x) = g(x)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597135"/>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538433" y="654787"/>
            <a:ext cx="14457423" cy="2401570"/>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V. SO SÁNH THUẬT TOÁN A-STAR VÀ DIJKSTRA</a:t>
            </a: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02862" y="6254304"/>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32871" y="3340487"/>
            <a:ext cx="5496740"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2. Thuật toán A-star</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11145" y="4109429"/>
            <a:ext cx="12643627" cy="1273937"/>
          </a:xfrm>
          <a:prstGeom prst="rect">
            <a:avLst/>
          </a:prstGeom>
        </p:spPr>
        <p:txBody>
          <a:bodyPr lIns="0" tIns="0" rIns="0" bIns="0" rtlCol="0" anchor="t">
            <a:spAutoFit/>
          </a:bodyPr>
          <a:lstStyle/>
          <a:p>
            <a:pPr algn="just">
              <a:lnSpc>
                <a:spcPts val="3303"/>
              </a:lnSpc>
            </a:pPr>
            <a:r>
              <a:rPr lang="en-US" sz="2799">
                <a:solidFill>
                  <a:srgbClr val="004F5F"/>
                </a:solidFill>
                <a:latin typeface="Asap SemiBold Bold"/>
              </a:rPr>
              <a:t>Thuật toán Astar dùng hai hàm </a:t>
            </a:r>
            <a:r>
              <a:rPr lang="en-US" sz="2799">
                <a:solidFill>
                  <a:srgbClr val="DD1818"/>
                </a:solidFill>
                <a:latin typeface="Asap SemiBold Bold"/>
              </a:rPr>
              <a:t>g(x)</a:t>
            </a:r>
            <a:r>
              <a:rPr lang="en-US" sz="2799">
                <a:solidFill>
                  <a:srgbClr val="004F5F"/>
                </a:solidFill>
                <a:latin typeface="Asap SemiBold Bold"/>
              </a:rPr>
              <a:t> và </a:t>
            </a:r>
            <a:r>
              <a:rPr lang="en-US" sz="2799">
                <a:solidFill>
                  <a:srgbClr val="DD1818"/>
                </a:solidFill>
                <a:latin typeface="Asap SemiBold Bold"/>
              </a:rPr>
              <a:t>h(x)</a:t>
            </a:r>
            <a:r>
              <a:rPr lang="en-US" sz="2799">
                <a:solidFill>
                  <a:srgbClr val="004F5F"/>
                </a:solidFill>
                <a:latin typeface="Asap SemiBold Bold"/>
              </a:rPr>
              <a:t> để thực hiện tính chi phí:</a:t>
            </a:r>
          </a:p>
          <a:p>
            <a:pPr marL="604518" lvl="1" indent="-302259" algn="just">
              <a:lnSpc>
                <a:spcPts val="3303"/>
              </a:lnSpc>
              <a:buFont typeface="Arial"/>
              <a:buChar char="•"/>
            </a:pPr>
            <a:r>
              <a:rPr lang="en-US" sz="2799">
                <a:solidFill>
                  <a:srgbClr val="DD1818"/>
                </a:solidFill>
                <a:latin typeface="Asap SemiBold Bold"/>
              </a:rPr>
              <a:t>g(x)</a:t>
            </a:r>
            <a:r>
              <a:rPr lang="en-US" sz="2799">
                <a:solidFill>
                  <a:srgbClr val="004F5F"/>
                </a:solidFill>
                <a:latin typeface="Asap SemiBold Bold"/>
              </a:rPr>
              <a:t>: hàm </a:t>
            </a:r>
            <a:r>
              <a:rPr lang="en-US" sz="2799">
                <a:solidFill>
                  <a:srgbClr val="DD1818"/>
                </a:solidFill>
                <a:latin typeface="Asap SemiBold Bold"/>
              </a:rPr>
              <a:t>g(x)</a:t>
            </a:r>
            <a:r>
              <a:rPr lang="en-US" sz="2799">
                <a:solidFill>
                  <a:srgbClr val="004F5F"/>
                </a:solidFill>
                <a:latin typeface="Asap SemiBold Bold"/>
              </a:rPr>
              <a:t> trong thuật toán A* có chức năng giống như trong thuật toán Dijkstra. Hàm này là hàm tính chi phí thực để đạt được một node x.</a:t>
            </a:r>
          </a:p>
        </p:txBody>
      </p:sp>
      <p:sp>
        <p:nvSpPr>
          <p:cNvPr id="26" name="TextBox 26"/>
          <p:cNvSpPr txBox="1"/>
          <p:nvPr/>
        </p:nvSpPr>
        <p:spPr>
          <a:xfrm>
            <a:off x="2111145" y="5483442"/>
            <a:ext cx="12643627" cy="2531237"/>
          </a:xfrm>
          <a:prstGeom prst="rect">
            <a:avLst/>
          </a:prstGeom>
        </p:spPr>
        <p:txBody>
          <a:bodyPr lIns="0" tIns="0" rIns="0" bIns="0" rtlCol="0" anchor="t">
            <a:spAutoFit/>
          </a:bodyPr>
          <a:lstStyle/>
          <a:p>
            <a:pPr marL="604518" lvl="1" indent="-302259" algn="just">
              <a:lnSpc>
                <a:spcPts val="3303"/>
              </a:lnSpc>
              <a:spcBef>
                <a:spcPct val="0"/>
              </a:spcBef>
              <a:buFont typeface="Arial"/>
              <a:buChar char="•"/>
            </a:pPr>
            <a:r>
              <a:rPr lang="en-US" sz="2799">
                <a:solidFill>
                  <a:srgbClr val="DD1818"/>
                </a:solidFill>
                <a:latin typeface="Asap SemiBold Bold"/>
              </a:rPr>
              <a:t>h(x)</a:t>
            </a:r>
            <a:r>
              <a:rPr lang="en-US" sz="2799">
                <a:solidFill>
                  <a:srgbClr val="004F5F"/>
                </a:solidFill>
                <a:latin typeface="Asap SemiBold Bold"/>
              </a:rPr>
              <a:t>: hàm </a:t>
            </a:r>
            <a:r>
              <a:rPr lang="en-US" sz="2799">
                <a:solidFill>
                  <a:srgbClr val="DD1818"/>
                </a:solidFill>
                <a:latin typeface="Asap SemiBold Bold"/>
              </a:rPr>
              <a:t>h(x)</a:t>
            </a:r>
            <a:r>
              <a:rPr lang="en-US" sz="2799">
                <a:solidFill>
                  <a:srgbClr val="004F5F"/>
                </a:solidFill>
                <a:latin typeface="Asap SemiBold Bold"/>
              </a:rPr>
              <a:t> trong thuật toán A* là một hàm heuristic, hàm này tính chi phí ước lượng từ node x đến đỉnh kết thúc (</a:t>
            </a:r>
            <a:r>
              <a:rPr lang="en-US" sz="2799">
                <a:solidFill>
                  <a:srgbClr val="E8941C"/>
                </a:solidFill>
                <a:latin typeface="Asap SemiBold Bold"/>
              </a:rPr>
              <a:t>target</a:t>
            </a:r>
            <a:r>
              <a:rPr lang="en-US" sz="2799">
                <a:solidFill>
                  <a:srgbClr val="004F5F"/>
                </a:solidFill>
                <a:latin typeface="Asap SemiBold Bold"/>
              </a:rPr>
              <a:t>). Giá trị heuristic của hàm h(x) không bao giờ được tính cao hơn chi phí. Nghĩa là, chi phí thực để đến được đỉnh kết thúc (target) từ một nút x nào đó phải lớn hơn hoặc bằng giá trị hàm h(x).</a:t>
            </a:r>
          </a:p>
          <a:p>
            <a:pPr algn="just">
              <a:lnSpc>
                <a:spcPts val="3303"/>
              </a:lnSpc>
              <a:spcBef>
                <a:spcPct val="0"/>
              </a:spcBef>
            </a:pPr>
            <a:endParaRPr lang="en-US" sz="2799">
              <a:solidFill>
                <a:srgbClr val="004F5F"/>
              </a:solidFill>
              <a:latin typeface="Asap SemiBold Bold"/>
            </a:endParaRPr>
          </a:p>
        </p:txBody>
      </p:sp>
      <p:sp>
        <p:nvSpPr>
          <p:cNvPr id="27" name="TextBox 27"/>
          <p:cNvSpPr txBox="1"/>
          <p:nvPr/>
        </p:nvSpPr>
        <p:spPr>
          <a:xfrm>
            <a:off x="1967493" y="7548397"/>
            <a:ext cx="12643627" cy="1273937"/>
          </a:xfrm>
          <a:prstGeom prst="rect">
            <a:avLst/>
          </a:prstGeom>
        </p:spPr>
        <p:txBody>
          <a:bodyPr lIns="0" tIns="0" rIns="0" bIns="0" rtlCol="0" anchor="t">
            <a:spAutoFit/>
          </a:bodyPr>
          <a:lstStyle/>
          <a:p>
            <a:pPr marL="604518" lvl="1" indent="-302259" algn="just">
              <a:lnSpc>
                <a:spcPts val="3303"/>
              </a:lnSpc>
              <a:buFont typeface="Arial"/>
              <a:buChar char="•"/>
            </a:pPr>
            <a:r>
              <a:rPr lang="en-US" sz="2799">
                <a:solidFill>
                  <a:srgbClr val="004F5F"/>
                </a:solidFill>
                <a:latin typeface="Asap SemiBold Bold"/>
              </a:rPr>
              <a:t>Tổng chi phí của mỗi node được tính bằng hàm</a:t>
            </a:r>
            <a:r>
              <a:rPr lang="en-US" sz="2799">
                <a:solidFill>
                  <a:srgbClr val="DD1818"/>
                </a:solidFill>
                <a:latin typeface="Asap SemiBold Bold"/>
              </a:rPr>
              <a:t> f(x)</a:t>
            </a:r>
            <a:r>
              <a:rPr lang="en-US" sz="2799">
                <a:solidFill>
                  <a:srgbClr val="004F5F"/>
                </a:solidFill>
                <a:latin typeface="Asap SemiBold Bold"/>
              </a:rPr>
              <a:t>: </a:t>
            </a:r>
          </a:p>
          <a:p>
            <a:pPr algn="ctr">
              <a:lnSpc>
                <a:spcPts val="3303"/>
              </a:lnSpc>
            </a:pPr>
            <a:r>
              <a:rPr lang="en-US" sz="2799">
                <a:solidFill>
                  <a:srgbClr val="DD1818"/>
                </a:solidFill>
                <a:latin typeface="Asap SemiBold Bold"/>
              </a:rPr>
              <a:t>f(x) = g(x) + h(x)</a:t>
            </a:r>
          </a:p>
          <a:p>
            <a:pPr algn="just">
              <a:lnSpc>
                <a:spcPts val="3303"/>
              </a:lnSpc>
              <a:spcBef>
                <a:spcPct val="0"/>
              </a:spcBef>
            </a:pPr>
            <a:endParaRPr lang="en-US" sz="2799">
              <a:solidFill>
                <a:srgbClr val="DD1818"/>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1009" y="-401635"/>
            <a:ext cx="10367258" cy="10287000"/>
            <a:chOff x="0" y="0"/>
            <a:chExt cx="3782004" cy="3752725"/>
          </a:xfrm>
        </p:grpSpPr>
        <p:sp>
          <p:nvSpPr>
            <p:cNvPr id="3" name="Freeform 3"/>
            <p:cNvSpPr/>
            <p:nvPr/>
          </p:nvSpPr>
          <p:spPr>
            <a:xfrm>
              <a:off x="0" y="0"/>
              <a:ext cx="3782004" cy="3752726"/>
            </a:xfrm>
            <a:custGeom>
              <a:avLst/>
              <a:gdLst/>
              <a:ahLst/>
              <a:cxnLst/>
              <a:rect l="l" t="t" r="r" b="b"/>
              <a:pathLst>
                <a:path w="3782004" h="3752726">
                  <a:moveTo>
                    <a:pt x="0" y="0"/>
                  </a:moveTo>
                  <a:lnTo>
                    <a:pt x="3782004" y="0"/>
                  </a:lnTo>
                  <a:lnTo>
                    <a:pt x="3782004" y="3752726"/>
                  </a:lnTo>
                  <a:lnTo>
                    <a:pt x="0" y="3752726"/>
                  </a:lnTo>
                  <a:close/>
                </a:path>
              </a:pathLst>
            </a:custGeom>
            <a:solidFill>
              <a:srgbClr val="E1E1E1"/>
            </a:solidFill>
          </p:spPr>
        </p:sp>
      </p:grpSp>
      <p:grpSp>
        <p:nvGrpSpPr>
          <p:cNvPr id="4" name="Group 4"/>
          <p:cNvGrpSpPr/>
          <p:nvPr/>
        </p:nvGrpSpPr>
        <p:grpSpPr>
          <a:xfrm>
            <a:off x="7905652" y="499706"/>
            <a:ext cx="10382348" cy="9263474"/>
            <a:chOff x="0" y="0"/>
            <a:chExt cx="2464524" cy="2198930"/>
          </a:xfrm>
        </p:grpSpPr>
        <p:sp>
          <p:nvSpPr>
            <p:cNvPr id="5" name="Freeform 5"/>
            <p:cNvSpPr/>
            <p:nvPr/>
          </p:nvSpPr>
          <p:spPr>
            <a:xfrm>
              <a:off x="0" y="0"/>
              <a:ext cx="2464524" cy="2198930"/>
            </a:xfrm>
            <a:custGeom>
              <a:avLst/>
              <a:gdLst/>
              <a:ahLst/>
              <a:cxnLst/>
              <a:rect l="l" t="t" r="r" b="b"/>
              <a:pathLst>
                <a:path w="2464524" h="2198930">
                  <a:moveTo>
                    <a:pt x="0" y="0"/>
                  </a:moveTo>
                  <a:lnTo>
                    <a:pt x="2464524" y="0"/>
                  </a:lnTo>
                  <a:lnTo>
                    <a:pt x="2464524" y="2198930"/>
                  </a:lnTo>
                  <a:lnTo>
                    <a:pt x="0" y="2198930"/>
                  </a:lnTo>
                  <a:close/>
                </a:path>
              </a:pathLst>
            </a:custGeom>
            <a:solidFill>
              <a:srgbClr val="004F5F">
                <a:alpha val="69804"/>
              </a:srgbClr>
            </a:solidFill>
          </p:spPr>
        </p:sp>
      </p:grpSp>
      <p:grpSp>
        <p:nvGrpSpPr>
          <p:cNvPr id="6" name="Group 6"/>
          <p:cNvGrpSpPr/>
          <p:nvPr/>
        </p:nvGrpSpPr>
        <p:grpSpPr>
          <a:xfrm>
            <a:off x="0" y="6323865"/>
            <a:ext cx="7905652" cy="3963135"/>
            <a:chOff x="0" y="0"/>
            <a:chExt cx="2884003" cy="1445762"/>
          </a:xfrm>
        </p:grpSpPr>
        <p:sp>
          <p:nvSpPr>
            <p:cNvPr id="7" name="Freeform 7"/>
            <p:cNvSpPr/>
            <p:nvPr/>
          </p:nvSpPr>
          <p:spPr>
            <a:xfrm>
              <a:off x="0" y="0"/>
              <a:ext cx="2884003" cy="1445762"/>
            </a:xfrm>
            <a:custGeom>
              <a:avLst/>
              <a:gdLst/>
              <a:ahLst/>
              <a:cxnLst/>
              <a:rect l="l" t="t" r="r" b="b"/>
              <a:pathLst>
                <a:path w="2884003" h="1445762">
                  <a:moveTo>
                    <a:pt x="0" y="0"/>
                  </a:moveTo>
                  <a:lnTo>
                    <a:pt x="2884003" y="0"/>
                  </a:lnTo>
                  <a:lnTo>
                    <a:pt x="2884003" y="1445762"/>
                  </a:lnTo>
                  <a:lnTo>
                    <a:pt x="0" y="1445762"/>
                  </a:lnTo>
                  <a:close/>
                </a:path>
              </a:pathLst>
            </a:custGeom>
            <a:solidFill>
              <a:srgbClr val="FFFFFF"/>
            </a:solidFill>
          </p:spPr>
        </p:sp>
      </p:grpSp>
      <p:grpSp>
        <p:nvGrpSpPr>
          <p:cNvPr id="8" name="Group 8"/>
          <p:cNvGrpSpPr/>
          <p:nvPr/>
        </p:nvGrpSpPr>
        <p:grpSpPr>
          <a:xfrm>
            <a:off x="-321009" y="8219302"/>
            <a:ext cx="642018" cy="2464067"/>
            <a:chOff x="0" y="0"/>
            <a:chExt cx="152400" cy="584911"/>
          </a:xfrm>
        </p:grpSpPr>
        <p:sp>
          <p:nvSpPr>
            <p:cNvPr id="9" name="Freeform 9"/>
            <p:cNvSpPr/>
            <p:nvPr/>
          </p:nvSpPr>
          <p:spPr>
            <a:xfrm>
              <a:off x="0" y="0"/>
              <a:ext cx="152400" cy="584911"/>
            </a:xfrm>
            <a:custGeom>
              <a:avLst/>
              <a:gdLst/>
              <a:ahLst/>
              <a:cxnLst/>
              <a:rect l="l" t="t" r="r" b="b"/>
              <a:pathLst>
                <a:path w="152400" h="584911">
                  <a:moveTo>
                    <a:pt x="0" y="0"/>
                  </a:moveTo>
                  <a:lnTo>
                    <a:pt x="152400" y="0"/>
                  </a:lnTo>
                  <a:lnTo>
                    <a:pt x="152400" y="584911"/>
                  </a:lnTo>
                  <a:lnTo>
                    <a:pt x="0" y="584911"/>
                  </a:lnTo>
                  <a:close/>
                </a:path>
              </a:pathLst>
            </a:custGeom>
            <a:solidFill>
              <a:srgbClr val="004F5F"/>
            </a:solidFill>
          </p:spPr>
        </p:sp>
      </p:grpSp>
      <p:sp>
        <p:nvSpPr>
          <p:cNvPr id="10" name="AutoShape 10"/>
          <p:cNvSpPr/>
          <p:nvPr/>
        </p:nvSpPr>
        <p:spPr>
          <a:xfrm>
            <a:off x="8851040" y="3074019"/>
            <a:ext cx="8408260" cy="0"/>
          </a:xfrm>
          <a:prstGeom prst="line">
            <a:avLst/>
          </a:prstGeom>
          <a:ln w="9525" cap="flat">
            <a:solidFill>
              <a:srgbClr val="FFFFFF"/>
            </a:solidFill>
            <a:prstDash val="solid"/>
            <a:headEnd type="none" w="sm" len="sm"/>
            <a:tailEnd type="none" w="sm" len="sm"/>
          </a:ln>
        </p:spPr>
      </p:sp>
      <p:sp>
        <p:nvSpPr>
          <p:cNvPr id="11" name="AutoShape 11"/>
          <p:cNvSpPr/>
          <p:nvPr/>
        </p:nvSpPr>
        <p:spPr>
          <a:xfrm rot="1947">
            <a:off x="8851039" y="4174437"/>
            <a:ext cx="8408264" cy="0"/>
          </a:xfrm>
          <a:prstGeom prst="line">
            <a:avLst/>
          </a:prstGeom>
          <a:ln w="9525" cap="flat">
            <a:solidFill>
              <a:srgbClr val="FFFFFF"/>
            </a:solidFill>
            <a:prstDash val="solid"/>
            <a:headEnd type="none" w="sm" len="sm"/>
            <a:tailEnd type="none" w="sm" len="sm"/>
          </a:ln>
        </p:spPr>
      </p:sp>
      <p:sp>
        <p:nvSpPr>
          <p:cNvPr id="12" name="AutoShape 12"/>
          <p:cNvSpPr/>
          <p:nvPr/>
        </p:nvSpPr>
        <p:spPr>
          <a:xfrm rot="1947">
            <a:off x="8851039" y="5191080"/>
            <a:ext cx="8408264" cy="0"/>
          </a:xfrm>
          <a:prstGeom prst="line">
            <a:avLst/>
          </a:prstGeom>
          <a:ln w="9525" cap="flat">
            <a:solidFill>
              <a:srgbClr val="FFFFFF"/>
            </a:solidFill>
            <a:prstDash val="solid"/>
            <a:headEnd type="none" w="sm" len="sm"/>
            <a:tailEnd type="none" w="sm" len="sm"/>
          </a:ln>
        </p:spPr>
      </p:sp>
      <p:sp>
        <p:nvSpPr>
          <p:cNvPr id="13" name="AutoShape 13"/>
          <p:cNvSpPr/>
          <p:nvPr/>
        </p:nvSpPr>
        <p:spPr>
          <a:xfrm rot="1947">
            <a:off x="8851039" y="6173261"/>
            <a:ext cx="8408264" cy="0"/>
          </a:xfrm>
          <a:prstGeom prst="line">
            <a:avLst/>
          </a:prstGeom>
          <a:ln w="9525" cap="flat">
            <a:solidFill>
              <a:srgbClr val="FFFFFF"/>
            </a:solidFill>
            <a:prstDash val="solid"/>
            <a:headEnd type="none" w="sm" len="sm"/>
            <a:tailEnd type="none" w="sm" len="sm"/>
          </a:ln>
        </p:spPr>
      </p:sp>
      <p:sp>
        <p:nvSpPr>
          <p:cNvPr id="14" name="AutoShape 14"/>
          <p:cNvSpPr/>
          <p:nvPr/>
        </p:nvSpPr>
        <p:spPr>
          <a:xfrm>
            <a:off x="8851040" y="7226519"/>
            <a:ext cx="8408257" cy="0"/>
          </a:xfrm>
          <a:prstGeom prst="line">
            <a:avLst/>
          </a:prstGeom>
          <a:ln w="9525" cap="flat">
            <a:solidFill>
              <a:srgbClr val="FFFFFF"/>
            </a:solidFill>
            <a:prstDash val="solid"/>
            <a:headEnd type="none" w="sm" len="sm"/>
            <a:tailEnd type="none" w="sm" len="sm"/>
          </a:ln>
        </p:spPr>
      </p:sp>
      <p:grpSp>
        <p:nvGrpSpPr>
          <p:cNvPr id="15" name="Group 15"/>
          <p:cNvGrpSpPr/>
          <p:nvPr/>
        </p:nvGrpSpPr>
        <p:grpSpPr>
          <a:xfrm>
            <a:off x="9144000" y="2553239"/>
            <a:ext cx="183915" cy="183915"/>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9144000" y="3500957"/>
            <a:ext cx="183915" cy="183915"/>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9" name="Group 19"/>
          <p:cNvGrpSpPr/>
          <p:nvPr/>
        </p:nvGrpSpPr>
        <p:grpSpPr>
          <a:xfrm>
            <a:off x="9144000" y="4557951"/>
            <a:ext cx="183915" cy="183915"/>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1" name="Group 21"/>
          <p:cNvGrpSpPr/>
          <p:nvPr/>
        </p:nvGrpSpPr>
        <p:grpSpPr>
          <a:xfrm>
            <a:off x="9144000" y="5571521"/>
            <a:ext cx="183915" cy="183915"/>
            <a:chOff x="0" y="0"/>
            <a:chExt cx="6350000" cy="6350000"/>
          </a:xfrm>
        </p:grpSpPr>
        <p:sp>
          <p:nvSpPr>
            <p:cNvPr id="22" name="Freeform 2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3" name="Group 23"/>
          <p:cNvGrpSpPr/>
          <p:nvPr/>
        </p:nvGrpSpPr>
        <p:grpSpPr>
          <a:xfrm>
            <a:off x="9144000" y="6611222"/>
            <a:ext cx="183915" cy="183915"/>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5" name="TextBox 25"/>
          <p:cNvSpPr txBox="1"/>
          <p:nvPr/>
        </p:nvSpPr>
        <p:spPr>
          <a:xfrm>
            <a:off x="1424144" y="4922132"/>
            <a:ext cx="6876952" cy="121094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MỤC LỤC</a:t>
            </a:r>
          </a:p>
        </p:txBody>
      </p:sp>
      <p:sp>
        <p:nvSpPr>
          <p:cNvPr id="26" name="TextBox 26"/>
          <p:cNvSpPr txBox="1"/>
          <p:nvPr/>
        </p:nvSpPr>
        <p:spPr>
          <a:xfrm>
            <a:off x="16247088" y="8921969"/>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03</a:t>
            </a:r>
          </a:p>
        </p:txBody>
      </p:sp>
      <p:sp>
        <p:nvSpPr>
          <p:cNvPr id="27" name="TextBox 27"/>
          <p:cNvSpPr txBox="1"/>
          <p:nvPr/>
        </p:nvSpPr>
        <p:spPr>
          <a:xfrm>
            <a:off x="9639300" y="2446759"/>
            <a:ext cx="5404212" cy="931799"/>
          </a:xfrm>
          <a:prstGeom prst="rect">
            <a:avLst/>
          </a:prstGeom>
        </p:spPr>
        <p:txBody>
          <a:bodyPr lIns="0" tIns="0" rIns="0" bIns="0" rtlCol="0" anchor="t">
            <a:spAutoFit/>
          </a:bodyPr>
          <a:lstStyle/>
          <a:p>
            <a:pPr>
              <a:lnSpc>
                <a:spcPts val="3657"/>
              </a:lnSpc>
            </a:pPr>
            <a:r>
              <a:rPr lang="en-US" sz="3099">
                <a:solidFill>
                  <a:srgbClr val="FFFFFF"/>
                </a:solidFill>
                <a:latin typeface="Asap SemiBold"/>
              </a:rPr>
              <a:t>I. Giới thiệu bài toán</a:t>
            </a:r>
          </a:p>
          <a:p>
            <a:pPr>
              <a:lnSpc>
                <a:spcPts val="3657"/>
              </a:lnSpc>
              <a:spcBef>
                <a:spcPct val="0"/>
              </a:spcBef>
            </a:pPr>
            <a:endParaRPr lang="en-US" sz="3099">
              <a:solidFill>
                <a:srgbClr val="FFFFFF"/>
              </a:solidFill>
              <a:latin typeface="Asap SemiBold"/>
            </a:endParaRPr>
          </a:p>
        </p:txBody>
      </p:sp>
      <p:sp>
        <p:nvSpPr>
          <p:cNvPr id="28" name="TextBox 28"/>
          <p:cNvSpPr txBox="1"/>
          <p:nvPr/>
        </p:nvSpPr>
        <p:spPr>
          <a:xfrm>
            <a:off x="9639300" y="3394477"/>
            <a:ext cx="6335066" cy="931799"/>
          </a:xfrm>
          <a:prstGeom prst="rect">
            <a:avLst/>
          </a:prstGeom>
        </p:spPr>
        <p:txBody>
          <a:bodyPr lIns="0" tIns="0" rIns="0" bIns="0" rtlCol="0" anchor="t">
            <a:spAutoFit/>
          </a:bodyPr>
          <a:lstStyle/>
          <a:p>
            <a:pPr>
              <a:lnSpc>
                <a:spcPts val="3657"/>
              </a:lnSpc>
            </a:pPr>
            <a:r>
              <a:rPr lang="en-US" sz="3099">
                <a:solidFill>
                  <a:srgbClr val="FFFFFF"/>
                </a:solidFill>
                <a:latin typeface="Asap SemiBold"/>
              </a:rPr>
              <a:t>II. Giới thiệu thuật toán A* (A-star)</a:t>
            </a:r>
          </a:p>
          <a:p>
            <a:pPr>
              <a:lnSpc>
                <a:spcPts val="3657"/>
              </a:lnSpc>
              <a:spcBef>
                <a:spcPct val="0"/>
              </a:spcBef>
            </a:pPr>
            <a:endParaRPr lang="en-US" sz="3099">
              <a:solidFill>
                <a:srgbClr val="FFFFFF"/>
              </a:solidFill>
              <a:latin typeface="Asap SemiBold"/>
            </a:endParaRPr>
          </a:p>
        </p:txBody>
      </p:sp>
      <p:sp>
        <p:nvSpPr>
          <p:cNvPr id="29" name="TextBox 29"/>
          <p:cNvSpPr txBox="1"/>
          <p:nvPr/>
        </p:nvSpPr>
        <p:spPr>
          <a:xfrm>
            <a:off x="9639300" y="4451470"/>
            <a:ext cx="7777322" cy="931799"/>
          </a:xfrm>
          <a:prstGeom prst="rect">
            <a:avLst/>
          </a:prstGeom>
        </p:spPr>
        <p:txBody>
          <a:bodyPr lIns="0" tIns="0" rIns="0" bIns="0" rtlCol="0" anchor="t">
            <a:spAutoFit/>
          </a:bodyPr>
          <a:lstStyle/>
          <a:p>
            <a:pPr>
              <a:lnSpc>
                <a:spcPts val="3657"/>
              </a:lnSpc>
            </a:pPr>
            <a:r>
              <a:rPr lang="en-US" sz="3099">
                <a:solidFill>
                  <a:srgbClr val="FFFFFF"/>
                </a:solidFill>
                <a:latin typeface="Asap SemiBold"/>
              </a:rPr>
              <a:t>III. Mô tả và triển khai thuật toán A* (A-star)</a:t>
            </a:r>
          </a:p>
          <a:p>
            <a:pPr>
              <a:lnSpc>
                <a:spcPts val="3657"/>
              </a:lnSpc>
              <a:spcBef>
                <a:spcPct val="0"/>
              </a:spcBef>
            </a:pPr>
            <a:endParaRPr lang="en-US" sz="3099">
              <a:solidFill>
                <a:srgbClr val="FFFFFF"/>
              </a:solidFill>
              <a:latin typeface="Asap SemiBold"/>
            </a:endParaRPr>
          </a:p>
        </p:txBody>
      </p:sp>
      <p:sp>
        <p:nvSpPr>
          <p:cNvPr id="30" name="TextBox 30"/>
          <p:cNvSpPr txBox="1"/>
          <p:nvPr/>
        </p:nvSpPr>
        <p:spPr>
          <a:xfrm>
            <a:off x="9639300" y="5456139"/>
            <a:ext cx="7777322" cy="931799"/>
          </a:xfrm>
          <a:prstGeom prst="rect">
            <a:avLst/>
          </a:prstGeom>
        </p:spPr>
        <p:txBody>
          <a:bodyPr lIns="0" tIns="0" rIns="0" bIns="0" rtlCol="0" anchor="t">
            <a:spAutoFit/>
          </a:bodyPr>
          <a:lstStyle/>
          <a:p>
            <a:pPr>
              <a:lnSpc>
                <a:spcPts val="3657"/>
              </a:lnSpc>
            </a:pPr>
            <a:r>
              <a:rPr lang="en-US" sz="3099">
                <a:solidFill>
                  <a:srgbClr val="FFFFFF"/>
                </a:solidFill>
                <a:latin typeface="Asap SemiBold"/>
              </a:rPr>
              <a:t>IV. Ưu, nhược điểm của thuật toán A* (A-star)</a:t>
            </a:r>
          </a:p>
          <a:p>
            <a:pPr>
              <a:lnSpc>
                <a:spcPts val="3657"/>
              </a:lnSpc>
              <a:spcBef>
                <a:spcPct val="0"/>
              </a:spcBef>
            </a:pPr>
            <a:endParaRPr lang="en-US" sz="3099">
              <a:solidFill>
                <a:srgbClr val="FFFFFF"/>
              </a:solidFill>
              <a:latin typeface="Asap SemiBold"/>
            </a:endParaRPr>
          </a:p>
        </p:txBody>
      </p:sp>
      <p:sp>
        <p:nvSpPr>
          <p:cNvPr id="31" name="TextBox 31"/>
          <p:cNvSpPr txBox="1"/>
          <p:nvPr/>
        </p:nvSpPr>
        <p:spPr>
          <a:xfrm>
            <a:off x="9639300" y="6504741"/>
            <a:ext cx="8459323" cy="931799"/>
          </a:xfrm>
          <a:prstGeom prst="rect">
            <a:avLst/>
          </a:prstGeom>
        </p:spPr>
        <p:txBody>
          <a:bodyPr lIns="0" tIns="0" rIns="0" bIns="0" rtlCol="0" anchor="t">
            <a:spAutoFit/>
          </a:bodyPr>
          <a:lstStyle/>
          <a:p>
            <a:pPr>
              <a:lnSpc>
                <a:spcPts val="3657"/>
              </a:lnSpc>
            </a:pPr>
            <a:r>
              <a:rPr lang="en-US" sz="3099">
                <a:solidFill>
                  <a:srgbClr val="FFFFFF"/>
                </a:solidFill>
                <a:latin typeface="Asap SemiBold"/>
              </a:rPr>
              <a:t>V. So sánh thuật toán A* (A-star) và Dijkstra</a:t>
            </a:r>
          </a:p>
          <a:p>
            <a:pPr>
              <a:lnSpc>
                <a:spcPts val="3657"/>
              </a:lnSpc>
              <a:spcBef>
                <a:spcPct val="0"/>
              </a:spcBef>
            </a:pPr>
            <a:endParaRPr lang="en-US" sz="3099">
              <a:solidFill>
                <a:srgbClr val="FFFFFF"/>
              </a:solidFill>
              <a:latin typeface="Asap Semi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5279529" cy="9073680"/>
            <a:chOff x="0" y="0"/>
            <a:chExt cx="4755925" cy="2824285"/>
          </a:xfrm>
        </p:grpSpPr>
        <p:sp>
          <p:nvSpPr>
            <p:cNvPr id="11" name="Freeform 11"/>
            <p:cNvSpPr/>
            <p:nvPr/>
          </p:nvSpPr>
          <p:spPr>
            <a:xfrm>
              <a:off x="0" y="0"/>
              <a:ext cx="4755925" cy="2824285"/>
            </a:xfrm>
            <a:custGeom>
              <a:avLst/>
              <a:gdLst/>
              <a:ahLst/>
              <a:cxnLst/>
              <a:rect l="l" t="t" r="r" b="b"/>
              <a:pathLst>
                <a:path w="4755925" h="2824285">
                  <a:moveTo>
                    <a:pt x="0" y="0"/>
                  </a:moveTo>
                  <a:lnTo>
                    <a:pt x="4755925" y="0"/>
                  </a:lnTo>
                  <a:lnTo>
                    <a:pt x="475592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4453627"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14181" y="6249541"/>
            <a:ext cx="11295288"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3200920" cy="0"/>
          </a:xfrm>
          <a:prstGeom prst="line">
            <a:avLst/>
          </a:prstGeom>
          <a:ln w="9525" cap="flat">
            <a:solidFill>
              <a:srgbClr val="004F5F"/>
            </a:solidFill>
            <a:prstDash val="solid"/>
            <a:headEnd type="none" w="sm" len="sm"/>
            <a:tailEnd type="none" w="sm" len="sm"/>
          </a:ln>
        </p:spPr>
      </p:sp>
      <p:pic>
        <p:nvPicPr>
          <p:cNvPr id="22" name="Picture 22"/>
          <p:cNvPicPr>
            <a:picLocks noChangeAspect="1"/>
          </p:cNvPicPr>
          <p:nvPr/>
        </p:nvPicPr>
        <p:blipFill>
          <a:blip r:embed="rId5"/>
          <a:srcRect/>
          <a:stretch>
            <a:fillRect/>
          </a:stretch>
        </p:blipFill>
        <p:spPr>
          <a:xfrm>
            <a:off x="9967872" y="4208985"/>
            <a:ext cx="6092860" cy="3805694"/>
          </a:xfrm>
          <a:prstGeom prst="rect">
            <a:avLst/>
          </a:prstGeom>
        </p:spPr>
      </p:pic>
      <p:sp>
        <p:nvSpPr>
          <p:cNvPr id="23" name="TextBox 23"/>
          <p:cNvSpPr txBox="1"/>
          <p:nvPr/>
        </p:nvSpPr>
        <p:spPr>
          <a:xfrm>
            <a:off x="1591585" y="910877"/>
            <a:ext cx="10871376" cy="121094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 GIỚI THIỆU BÀI TOÁN</a:t>
            </a:r>
          </a:p>
        </p:txBody>
      </p:sp>
      <p:sp>
        <p:nvSpPr>
          <p:cNvPr id="24" name="TextBox 24"/>
          <p:cNvSpPr txBox="1"/>
          <p:nvPr/>
        </p:nvSpPr>
        <p:spPr>
          <a:xfrm>
            <a:off x="1591585" y="2417097"/>
            <a:ext cx="14447259" cy="1273937"/>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Asap SemiBold"/>
              </a:rPr>
              <a:t>Hiện nay, tại các thành phố lớn hay những khu đô thị - những nơi có dân cư sinh sống với mật độ lớn, cơ sở hạ tầng và giao thông ngày càng phát triển kéo theo nhiều vấn đề cần giải quyết như: tắc đường, cơ sở hạ tầng xuống cấp,… </a:t>
            </a:r>
          </a:p>
        </p:txBody>
      </p:sp>
      <p:sp>
        <p:nvSpPr>
          <p:cNvPr id="25" name="TextBox 25"/>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6" name="TextBox 26"/>
          <p:cNvSpPr txBox="1"/>
          <p:nvPr/>
        </p:nvSpPr>
        <p:spPr>
          <a:xfrm>
            <a:off x="1591585" y="4022441"/>
            <a:ext cx="8128790" cy="5045837"/>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Asap SemiBold"/>
              </a:rPr>
              <a:t>Trong những năm vừa qua, đối với người dân trên thế giới nói chung và Việt Nam nói riêng, những giải pháp để khắc phục vấn đề tắc đường luôn được ưu tiên đặt lên hàng đầu. Vấn đề ấy không còn quá lạ đối với mỗi chúng ta nhưng trong thời gian ngắn trở lại đây, tình hình thế giới biến động khiến cho giá xăng, dầu đột ngột tăng mạnh. Chi phí chính là nỗi lo lắng cho mỗi người dân về phương tiện di chuyển. Chính vì điều đó, việc tìm con đường đi ngắn nhất, tiết kiệm thời gian và chi phí đi lại giờ đây lại chính là ưu tiên số một và đặt ra cho chúng ta một bài toán cần giải quyết.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a:p>
          <a:p>
            <a:pPr algn="just">
              <a:lnSpc>
                <a:spcPts val="9440"/>
              </a:lnSpc>
            </a:pPr>
            <a:r>
              <a:rPr lang="en-US" sz="8000">
                <a:solidFill>
                  <a:srgbClr val="004F5F"/>
                </a:solidFill>
                <a:latin typeface="Asap SemiBold Bold"/>
              </a:rPr>
              <a:t>II. Giới thiệu thuật toán A* </a:t>
            </a:r>
          </a:p>
          <a:p>
            <a:pPr>
              <a:lnSpc>
                <a:spcPts val="9440"/>
              </a:lnSpc>
            </a:pPr>
            <a:endParaRPr lang="en-US" sz="800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pic>
        <p:nvPicPr>
          <p:cNvPr id="23" name="Picture 23"/>
          <p:cNvPicPr>
            <a:picLocks noChangeAspect="1"/>
          </p:cNvPicPr>
          <p:nvPr/>
        </p:nvPicPr>
        <p:blipFill>
          <a:blip r:embed="rId5"/>
          <a:srcRect l="8455" r="9845"/>
          <a:stretch>
            <a:fillRect/>
          </a:stretch>
        </p:blipFill>
        <p:spPr>
          <a:xfrm>
            <a:off x="1892910" y="2536303"/>
            <a:ext cx="2860561" cy="3726203"/>
          </a:xfrm>
          <a:prstGeom prst="rect">
            <a:avLst/>
          </a:prstGeom>
        </p:spPr>
      </p:pic>
      <p:pic>
        <p:nvPicPr>
          <p:cNvPr id="24" name="Picture 24"/>
          <p:cNvPicPr>
            <a:picLocks noChangeAspect="1"/>
          </p:cNvPicPr>
          <p:nvPr/>
        </p:nvPicPr>
        <p:blipFill>
          <a:blip r:embed="rId6"/>
          <a:srcRect t="3420" b="4822"/>
          <a:stretch>
            <a:fillRect/>
          </a:stretch>
        </p:blipFill>
        <p:spPr>
          <a:xfrm>
            <a:off x="6407752" y="2536303"/>
            <a:ext cx="2942896" cy="3726203"/>
          </a:xfrm>
          <a:prstGeom prst="rect">
            <a:avLst/>
          </a:prstGeom>
        </p:spPr>
      </p:pic>
      <p:pic>
        <p:nvPicPr>
          <p:cNvPr id="25" name="Picture 25"/>
          <p:cNvPicPr>
            <a:picLocks noChangeAspect="1"/>
          </p:cNvPicPr>
          <p:nvPr/>
        </p:nvPicPr>
        <p:blipFill>
          <a:blip r:embed="rId7"/>
          <a:srcRect l="4865" t="2501" r="5693" b="24059"/>
          <a:stretch>
            <a:fillRect/>
          </a:stretch>
        </p:blipFill>
        <p:spPr>
          <a:xfrm>
            <a:off x="11267841" y="2536303"/>
            <a:ext cx="3006492" cy="3726203"/>
          </a:xfrm>
          <a:prstGeom prst="rect">
            <a:avLst/>
          </a:prstGeom>
        </p:spPr>
      </p:pic>
      <p:sp>
        <p:nvSpPr>
          <p:cNvPr id="26" name="TextBox 26"/>
          <p:cNvSpPr txBox="1"/>
          <p:nvPr/>
        </p:nvSpPr>
        <p:spPr>
          <a:xfrm>
            <a:off x="2420114" y="6583365"/>
            <a:ext cx="1964268" cy="426212"/>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Rosario Bold"/>
              </a:rPr>
              <a:t>Nils Nilsson</a:t>
            </a:r>
          </a:p>
        </p:txBody>
      </p:sp>
      <p:sp>
        <p:nvSpPr>
          <p:cNvPr id="27" name="TextBox 27"/>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8" name="TextBox 28"/>
          <p:cNvSpPr txBox="1"/>
          <p:nvPr/>
        </p:nvSpPr>
        <p:spPr>
          <a:xfrm>
            <a:off x="11802875" y="6511050"/>
            <a:ext cx="1964268" cy="426212"/>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Rosario Bold"/>
              </a:rPr>
              <a:t>Peter E. Hart</a:t>
            </a:r>
          </a:p>
        </p:txBody>
      </p:sp>
      <p:sp>
        <p:nvSpPr>
          <p:cNvPr id="29" name="TextBox 29"/>
          <p:cNvSpPr txBox="1"/>
          <p:nvPr/>
        </p:nvSpPr>
        <p:spPr>
          <a:xfrm>
            <a:off x="6460832" y="6583365"/>
            <a:ext cx="3263483" cy="426212"/>
          </a:xfrm>
          <a:prstGeom prst="rect">
            <a:avLst/>
          </a:prstGeom>
        </p:spPr>
        <p:txBody>
          <a:bodyPr lIns="0" tIns="0" rIns="0" bIns="0" rtlCol="0" anchor="t">
            <a:spAutoFit/>
          </a:bodyPr>
          <a:lstStyle/>
          <a:p>
            <a:pPr algn="just">
              <a:lnSpc>
                <a:spcPts val="3303"/>
              </a:lnSpc>
              <a:spcBef>
                <a:spcPct val="0"/>
              </a:spcBef>
            </a:pPr>
            <a:r>
              <a:rPr lang="en-US" sz="2799">
                <a:solidFill>
                  <a:srgbClr val="004F5F"/>
                </a:solidFill>
                <a:latin typeface="Rosario Bold"/>
              </a:rPr>
              <a:t>Bertram Raphael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a:p>
          <a:p>
            <a:pPr algn="just">
              <a:lnSpc>
                <a:spcPts val="9440"/>
              </a:lnSpc>
            </a:pPr>
            <a:r>
              <a:rPr lang="en-US" sz="8000">
                <a:solidFill>
                  <a:srgbClr val="004F5F"/>
                </a:solidFill>
                <a:latin typeface="Asap SemiBold Bold"/>
              </a:rPr>
              <a:t>II. Giới thiệu thuật toán A* </a:t>
            </a:r>
          </a:p>
          <a:p>
            <a:pPr>
              <a:lnSpc>
                <a:spcPts val="9440"/>
              </a:lnSpc>
            </a:pPr>
            <a:endParaRPr lang="en-US" sz="800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02769" y="2419807"/>
            <a:ext cx="5783156" cy="600710"/>
          </a:xfrm>
          <a:prstGeom prst="rect">
            <a:avLst/>
          </a:prstGeom>
        </p:spPr>
        <p:txBody>
          <a:bodyPr lIns="0" tIns="0" rIns="0" bIns="0" rtlCol="0" anchor="t">
            <a:spAutoFit/>
          </a:bodyPr>
          <a:lstStyle/>
          <a:p>
            <a:pPr algn="just">
              <a:lnSpc>
                <a:spcPts val="4719"/>
              </a:lnSpc>
              <a:spcBef>
                <a:spcPct val="0"/>
              </a:spcBef>
            </a:pPr>
            <a:r>
              <a:rPr lang="en-US" sz="3999">
                <a:solidFill>
                  <a:srgbClr val="004F5F"/>
                </a:solidFill>
                <a:latin typeface="Asap SemiBold Bold"/>
              </a:rPr>
              <a:t>1. Thuật toán A* là gì?</a:t>
            </a: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02769" y="3193378"/>
            <a:ext cx="10495503" cy="961136"/>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Là thuật toán tìm kiếm trong đồ thị. Thuật toán này tìm đường đi từ một nút khởi đầu tới một nút đích cho trước. </a:t>
            </a:r>
          </a:p>
        </p:txBody>
      </p:sp>
      <p:sp>
        <p:nvSpPr>
          <p:cNvPr id="26" name="TextBox 26"/>
          <p:cNvSpPr txBox="1"/>
          <p:nvPr/>
        </p:nvSpPr>
        <p:spPr>
          <a:xfrm>
            <a:off x="2102769" y="4325965"/>
            <a:ext cx="10495503" cy="1446911"/>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Thuật toán này sử dụng một đánh giá heuristic để đánh giá từng nút theo ước lượng về tuyến đường đi tốt nhất đi qua nút được xét. Thuật toán A* duyệt các nút theo thứ tự đánh giá của heuristic</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28700" y="606660"/>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357046" y="-341667"/>
            <a:ext cx="13761499" cy="3592195"/>
          </a:xfrm>
          <a:prstGeom prst="rect">
            <a:avLst/>
          </a:prstGeom>
        </p:spPr>
        <p:txBody>
          <a:bodyPr lIns="0" tIns="0" rIns="0" bIns="0" rtlCol="0" anchor="t">
            <a:spAutoFit/>
          </a:bodyPr>
          <a:lstStyle/>
          <a:p>
            <a:pPr>
              <a:lnSpc>
                <a:spcPts val="9440"/>
              </a:lnSpc>
            </a:pPr>
            <a:endParaRPr/>
          </a:p>
          <a:p>
            <a:pPr algn="just">
              <a:lnSpc>
                <a:spcPts val="9440"/>
              </a:lnSpc>
            </a:pPr>
            <a:r>
              <a:rPr lang="en-US" sz="8000">
                <a:solidFill>
                  <a:srgbClr val="004F5F"/>
                </a:solidFill>
                <a:latin typeface="Asap SemiBold Bold"/>
              </a:rPr>
              <a:t>II. Giới thiệu thuật toán A* </a:t>
            </a:r>
          </a:p>
          <a:p>
            <a:pPr>
              <a:lnSpc>
                <a:spcPts val="9440"/>
              </a:lnSpc>
            </a:pPr>
            <a:endParaRPr lang="en-US" sz="800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2102769" y="2419807"/>
            <a:ext cx="5783156" cy="600710"/>
          </a:xfrm>
          <a:prstGeom prst="rect">
            <a:avLst/>
          </a:prstGeom>
        </p:spPr>
        <p:txBody>
          <a:bodyPr lIns="0" tIns="0" rIns="0" bIns="0" rtlCol="0" anchor="t">
            <a:spAutoFit/>
          </a:bodyPr>
          <a:lstStyle/>
          <a:p>
            <a:pPr algn="just">
              <a:lnSpc>
                <a:spcPts val="4719"/>
              </a:lnSpc>
              <a:spcBef>
                <a:spcPct val="0"/>
              </a:spcBef>
            </a:pPr>
            <a:r>
              <a:rPr lang="en-US" sz="3999">
                <a:solidFill>
                  <a:srgbClr val="004F5F"/>
                </a:solidFill>
                <a:latin typeface="Asap SemiBold Bold"/>
              </a:rPr>
              <a:t>2. Heuristic là gì?</a:t>
            </a: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Roboto"/>
              </a:rPr>
              <a:t>09</a:t>
            </a:r>
          </a:p>
        </p:txBody>
      </p:sp>
      <p:sp>
        <p:nvSpPr>
          <p:cNvPr id="25" name="TextBox 25"/>
          <p:cNvSpPr txBox="1"/>
          <p:nvPr/>
        </p:nvSpPr>
        <p:spPr>
          <a:xfrm>
            <a:off x="2102769" y="3193378"/>
            <a:ext cx="10495503" cy="1932686"/>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Heuristic là phương pháp giải quyết vấn đề dựa trên phỏng đoán, ước chừng, kinh nghiệm, trực giác để tìm ra giải pháp gần như là tốt nhất và nhanh chóng. </a:t>
            </a:r>
          </a:p>
          <a:p>
            <a:pPr algn="just">
              <a:lnSpc>
                <a:spcPts val="3891"/>
              </a:lnSpc>
            </a:pPr>
            <a:endParaRPr lang="en-US" sz="2799">
              <a:solidFill>
                <a:srgbClr val="004F5F"/>
              </a:solidFill>
              <a:latin typeface="Asap SemiBold Bold"/>
            </a:endParaRPr>
          </a:p>
        </p:txBody>
      </p:sp>
      <p:sp>
        <p:nvSpPr>
          <p:cNvPr id="26" name="TextBox 26"/>
          <p:cNvSpPr txBox="1"/>
          <p:nvPr/>
        </p:nvSpPr>
        <p:spPr>
          <a:xfrm>
            <a:off x="2102769" y="4768907"/>
            <a:ext cx="10495503" cy="1932686"/>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Heuristic được tính toán bằng hàm Heuristic - hàm ứng với mỗi trạng thái hay mỗi sự lựa chọn một giá trị ý nghĩa của vấn đề. Dựa vào giá trị hàm này, ta thực hiện lựa chọn hành động.</a:t>
            </a:r>
          </a:p>
          <a:p>
            <a:pPr algn="just">
              <a:lnSpc>
                <a:spcPts val="3891"/>
              </a:lnSpc>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sp>
        <p:nvSpPr>
          <p:cNvPr id="18" name="TextBox 18"/>
          <p:cNvSpPr txBox="1"/>
          <p:nvPr/>
        </p:nvSpPr>
        <p:spPr>
          <a:xfrm>
            <a:off x="1213838" y="981420"/>
            <a:ext cx="14951183" cy="3592195"/>
          </a:xfrm>
          <a:prstGeom prst="rect">
            <a:avLst/>
          </a:prstGeom>
        </p:spPr>
        <p:txBody>
          <a:bodyPr lIns="0" tIns="0" rIns="0" bIns="0" rtlCol="0" anchor="t">
            <a:spAutoFit/>
          </a:bodyPr>
          <a:lstStyle/>
          <a:p>
            <a:pPr>
              <a:lnSpc>
                <a:spcPts val="9440"/>
              </a:lnSpc>
            </a:pPr>
            <a:r>
              <a:rPr lang="en-US" sz="8000">
                <a:solidFill>
                  <a:srgbClr val="004F5F"/>
                </a:solidFill>
                <a:latin typeface="Asap SemiBold Bold"/>
              </a:rPr>
              <a:t>III.</a:t>
            </a:r>
            <a:r>
              <a:rPr lang="en-US" sz="8000">
                <a:solidFill>
                  <a:srgbClr val="004F5F"/>
                </a:solidFill>
                <a:latin typeface="Asap SemiBold"/>
              </a:rPr>
              <a:t> </a:t>
            </a:r>
            <a:r>
              <a:rPr lang="en-US" sz="8000">
                <a:solidFill>
                  <a:srgbClr val="004F5F"/>
                </a:solidFill>
                <a:latin typeface="Asap SemiBold Bold"/>
              </a:rPr>
              <a:t>Mô tả và triển khai thuật toán A*</a:t>
            </a:r>
          </a:p>
          <a:p>
            <a:pPr>
              <a:lnSpc>
                <a:spcPts val="9440"/>
              </a:lnSpc>
            </a:pPr>
            <a:endParaRPr lang="en-US" sz="8000">
              <a:solidFill>
                <a:srgbClr val="004F5F"/>
              </a:solidFill>
              <a:latin typeface="Asap SemiBold Bold"/>
            </a:endParaRPr>
          </a:p>
        </p:txBody>
      </p:sp>
      <p:grpSp>
        <p:nvGrpSpPr>
          <p:cNvPr id="19" name="Group 19"/>
          <p:cNvGrpSpPr/>
          <p:nvPr/>
        </p:nvGrpSpPr>
        <p:grpSpPr>
          <a:xfrm>
            <a:off x="-1476712" y="7267609"/>
            <a:ext cx="2505412" cy="1240649"/>
            <a:chOff x="0" y="0"/>
            <a:chExt cx="913981" cy="452592"/>
          </a:xfrm>
        </p:grpSpPr>
        <p:sp>
          <p:nvSpPr>
            <p:cNvPr id="20" name="Freeform 20"/>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1" name="AutoShape 21"/>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2" name="AutoShape 22"/>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3" name="TextBox 23"/>
          <p:cNvSpPr txBox="1"/>
          <p:nvPr/>
        </p:nvSpPr>
        <p:spPr>
          <a:xfrm>
            <a:off x="1959561" y="3523324"/>
            <a:ext cx="5783156" cy="1191260"/>
          </a:xfrm>
          <a:prstGeom prst="rect">
            <a:avLst/>
          </a:prstGeom>
        </p:spPr>
        <p:txBody>
          <a:bodyPr lIns="0" tIns="0" rIns="0" bIns="0" rtlCol="0" anchor="t">
            <a:spAutoFit/>
          </a:bodyPr>
          <a:lstStyle/>
          <a:p>
            <a:pPr algn="just">
              <a:lnSpc>
                <a:spcPts val="4719"/>
              </a:lnSpc>
            </a:pPr>
            <a:r>
              <a:rPr lang="en-US" sz="3999">
                <a:solidFill>
                  <a:srgbClr val="004F5F"/>
                </a:solidFill>
                <a:latin typeface="Asap SemiBold Bold"/>
              </a:rPr>
              <a:t>1. Mã giả giải thuật A*</a:t>
            </a:r>
          </a:p>
          <a:p>
            <a:pPr algn="just">
              <a:lnSpc>
                <a:spcPts val="4719"/>
              </a:lnSpc>
              <a:spcBef>
                <a:spcPct val="0"/>
              </a:spcBef>
            </a:pPr>
            <a:endParaRPr lang="en-US" sz="3999">
              <a:solidFill>
                <a:srgbClr val="004F5F"/>
              </a:solidFill>
              <a:latin typeface="Asap SemiBold Bold"/>
            </a:endParaRPr>
          </a:p>
        </p:txBody>
      </p:sp>
      <p:sp>
        <p:nvSpPr>
          <p:cNvPr id="24" name="TextBox 24"/>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5" name="TextBox 25"/>
          <p:cNvSpPr txBox="1"/>
          <p:nvPr/>
        </p:nvSpPr>
        <p:spPr>
          <a:xfrm>
            <a:off x="1959561" y="4451463"/>
            <a:ext cx="10495503" cy="1932686"/>
          </a:xfrm>
          <a:prstGeom prst="rect">
            <a:avLst/>
          </a:prstGeom>
        </p:spPr>
        <p:txBody>
          <a:bodyPr lIns="0" tIns="0" rIns="0" bIns="0" rtlCol="0" anchor="t">
            <a:spAutoFit/>
          </a:bodyPr>
          <a:lstStyle/>
          <a:p>
            <a:pPr algn="just">
              <a:lnSpc>
                <a:spcPts val="3891"/>
              </a:lnSpc>
            </a:pPr>
            <a:r>
              <a:rPr lang="en-US" sz="2799">
                <a:solidFill>
                  <a:srgbClr val="004F5F"/>
                </a:solidFill>
                <a:latin typeface="Asap SemiBold Bold"/>
              </a:rPr>
              <a:t>Tạo một danh sách C là tập hợp nodes đã được xét đến</a:t>
            </a:r>
          </a:p>
          <a:p>
            <a:pPr algn="just">
              <a:lnSpc>
                <a:spcPts val="3891"/>
              </a:lnSpc>
            </a:pPr>
            <a:r>
              <a:rPr lang="en-US" sz="2799">
                <a:solidFill>
                  <a:srgbClr val="004F5F"/>
                </a:solidFill>
                <a:latin typeface="Asap SemiBold Bold"/>
              </a:rPr>
              <a:t>Tạo một danh sách O là tập hợp nodes chưa được xét đến và giá trị f tương ứng</a:t>
            </a:r>
          </a:p>
          <a:p>
            <a:pPr algn="just">
              <a:lnSpc>
                <a:spcPts val="3891"/>
              </a:lnSpc>
            </a:pPr>
            <a:endParaRPr lang="en-US" sz="2799">
              <a:solidFill>
                <a:srgbClr val="004F5F"/>
              </a:solidFill>
              <a:latin typeface="Asap SemiBold Bold"/>
            </a:endParaRPr>
          </a:p>
        </p:txBody>
      </p:sp>
      <p:sp>
        <p:nvSpPr>
          <p:cNvPr id="26" name="TextBox 26"/>
          <p:cNvSpPr txBox="1"/>
          <p:nvPr/>
        </p:nvSpPr>
        <p:spPr>
          <a:xfrm>
            <a:off x="3185208" y="5908788"/>
            <a:ext cx="10495503" cy="475361"/>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=&gt; chạy một vòng lặp while()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6775"/>
            <a:ext cx="8432959" cy="1723124"/>
            <a:chOff x="0" y="0"/>
            <a:chExt cx="3076366" cy="628600"/>
          </a:xfrm>
        </p:grpSpPr>
        <p:sp>
          <p:nvSpPr>
            <p:cNvPr id="3" name="Freeform 3"/>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grpSp>
        <p:nvGrpSpPr>
          <p:cNvPr id="4" name="Group 4"/>
          <p:cNvGrpSpPr/>
          <p:nvPr/>
        </p:nvGrpSpPr>
        <p:grpSpPr>
          <a:xfrm>
            <a:off x="8432959" y="-206775"/>
            <a:ext cx="11267841" cy="9887115"/>
            <a:chOff x="0" y="0"/>
            <a:chExt cx="2967662" cy="2604014"/>
          </a:xfrm>
        </p:grpSpPr>
        <p:sp>
          <p:nvSpPr>
            <p:cNvPr id="5" name="Freeform 5"/>
            <p:cNvSpPr/>
            <p:nvPr/>
          </p:nvSpPr>
          <p:spPr>
            <a:xfrm>
              <a:off x="0" y="0"/>
              <a:ext cx="2967662" cy="2604014"/>
            </a:xfrm>
            <a:custGeom>
              <a:avLst/>
              <a:gdLst/>
              <a:ahLst/>
              <a:cxnLst/>
              <a:rect l="l" t="t" r="r" b="b"/>
              <a:pathLst>
                <a:path w="2967662" h="2604014">
                  <a:moveTo>
                    <a:pt x="0" y="0"/>
                  </a:moveTo>
                  <a:lnTo>
                    <a:pt x="2967662" y="0"/>
                  </a:lnTo>
                  <a:lnTo>
                    <a:pt x="2967662" y="2604014"/>
                  </a:lnTo>
                  <a:lnTo>
                    <a:pt x="0" y="2604014"/>
                  </a:lnTo>
                  <a:close/>
                </a:path>
              </a:pathLst>
            </a:custGeom>
            <a:solidFill>
              <a:srgbClr val="106979"/>
            </a:solidFill>
          </p:spPr>
        </p:sp>
        <p:sp>
          <p:nvSpPr>
            <p:cNvPr id="6" name="TextBox 6"/>
            <p:cNvSpPr txBox="1"/>
            <p:nvPr/>
          </p:nvSpPr>
          <p:spPr>
            <a:xfrm>
              <a:off x="0" y="0"/>
              <a:ext cx="812800" cy="812800"/>
            </a:xfrm>
            <a:prstGeom prst="rect">
              <a:avLst/>
            </a:prstGeom>
          </p:spPr>
          <p:txBody>
            <a:bodyPr lIns="50800" tIns="50800" rIns="50800" bIns="50800" rtlCol="0" anchor="ctr"/>
            <a:lstStyle/>
            <a:p>
              <a:pPr algn="ctr">
                <a:lnSpc>
                  <a:spcPts val="2949"/>
                </a:lnSpc>
              </a:pPr>
              <a:endParaRPr/>
            </a:p>
          </p:txBody>
        </p:sp>
      </p:grpSp>
      <p:grpSp>
        <p:nvGrpSpPr>
          <p:cNvPr id="7" name="Group 7"/>
          <p:cNvGrpSpPr/>
          <p:nvPr/>
        </p:nvGrpSpPr>
        <p:grpSpPr>
          <a:xfrm>
            <a:off x="11267841" y="8818778"/>
            <a:ext cx="8432959" cy="1723124"/>
            <a:chOff x="0" y="0"/>
            <a:chExt cx="3076366" cy="628600"/>
          </a:xfrm>
        </p:grpSpPr>
        <p:sp>
          <p:nvSpPr>
            <p:cNvPr id="8" name="Freeform 8"/>
            <p:cNvSpPr/>
            <p:nvPr/>
          </p:nvSpPr>
          <p:spPr>
            <a:xfrm>
              <a:off x="0" y="0"/>
              <a:ext cx="3076366" cy="628600"/>
            </a:xfrm>
            <a:custGeom>
              <a:avLst/>
              <a:gdLst/>
              <a:ahLst/>
              <a:cxnLst/>
              <a:rect l="l" t="t" r="r" b="b"/>
              <a:pathLst>
                <a:path w="3076366" h="628600">
                  <a:moveTo>
                    <a:pt x="0" y="0"/>
                  </a:moveTo>
                  <a:lnTo>
                    <a:pt x="3076366" y="0"/>
                  </a:lnTo>
                  <a:lnTo>
                    <a:pt x="3076366" y="628600"/>
                  </a:lnTo>
                  <a:lnTo>
                    <a:pt x="0" y="628600"/>
                  </a:lnTo>
                  <a:close/>
                </a:path>
              </a:pathLst>
            </a:custGeom>
            <a:solidFill>
              <a:srgbClr val="E1E1E1"/>
            </a:solidFill>
          </p:spPr>
        </p:sp>
      </p:grpSp>
      <p:pic>
        <p:nvPicPr>
          <p:cNvPr id="9" name="Picture 9"/>
          <p:cNvPicPr>
            <a:picLocks noChangeAspect="1"/>
          </p:cNvPicPr>
          <p:nvPr/>
        </p:nvPicPr>
        <p:blipFill>
          <a:blip r:embed="rId2"/>
          <a:srcRect l="3876" r="3876"/>
          <a:stretch>
            <a:fillRect/>
          </a:stretch>
        </p:blipFill>
        <p:spPr>
          <a:xfrm>
            <a:off x="11802875" y="-341667"/>
            <a:ext cx="6994113" cy="8921242"/>
          </a:xfrm>
          <a:prstGeom prst="rect">
            <a:avLst/>
          </a:prstGeom>
        </p:spPr>
      </p:pic>
      <p:grpSp>
        <p:nvGrpSpPr>
          <p:cNvPr id="10" name="Group 10"/>
          <p:cNvGrpSpPr/>
          <p:nvPr/>
        </p:nvGrpSpPr>
        <p:grpSpPr>
          <a:xfrm>
            <a:off x="1044782" y="817824"/>
            <a:ext cx="14967156" cy="9073680"/>
            <a:chOff x="0" y="0"/>
            <a:chExt cx="4658695" cy="2824285"/>
          </a:xfrm>
        </p:grpSpPr>
        <p:sp>
          <p:nvSpPr>
            <p:cNvPr id="11" name="Freeform 11"/>
            <p:cNvSpPr/>
            <p:nvPr/>
          </p:nvSpPr>
          <p:spPr>
            <a:xfrm>
              <a:off x="0" y="0"/>
              <a:ext cx="4658695" cy="2824285"/>
            </a:xfrm>
            <a:custGeom>
              <a:avLst/>
              <a:gdLst/>
              <a:ahLst/>
              <a:cxnLst/>
              <a:rect l="l" t="t" r="r" b="b"/>
              <a:pathLst>
                <a:path w="4658695" h="2824285">
                  <a:moveTo>
                    <a:pt x="0" y="0"/>
                  </a:moveTo>
                  <a:lnTo>
                    <a:pt x="4658695" y="0"/>
                  </a:lnTo>
                  <a:lnTo>
                    <a:pt x="4658695" y="2824285"/>
                  </a:lnTo>
                  <a:lnTo>
                    <a:pt x="0" y="2824285"/>
                  </a:lnTo>
                  <a:close/>
                </a:path>
              </a:pathLst>
            </a:custGeom>
            <a:solidFill>
              <a:srgbClr val="FFFFFF"/>
            </a:solidFill>
          </p:spPr>
        </p:sp>
      </p:grpSp>
      <p:grpSp>
        <p:nvGrpSpPr>
          <p:cNvPr id="12" name="Group 12"/>
          <p:cNvGrpSpPr/>
          <p:nvPr/>
        </p:nvGrpSpPr>
        <p:grpSpPr>
          <a:xfrm>
            <a:off x="-1476712" y="2720162"/>
            <a:ext cx="2505412" cy="1240649"/>
            <a:chOff x="0" y="0"/>
            <a:chExt cx="913981" cy="452592"/>
          </a:xfrm>
        </p:grpSpPr>
        <p:sp>
          <p:nvSpPr>
            <p:cNvPr id="13" name="Freeform 13"/>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grpSp>
        <p:nvGrpSpPr>
          <p:cNvPr id="14" name="Group 14"/>
          <p:cNvGrpSpPr/>
          <p:nvPr/>
        </p:nvGrpSpPr>
        <p:grpSpPr>
          <a:xfrm>
            <a:off x="-1476712" y="5143500"/>
            <a:ext cx="2505412" cy="1240649"/>
            <a:chOff x="0" y="0"/>
            <a:chExt cx="913981" cy="452592"/>
          </a:xfrm>
        </p:grpSpPr>
        <p:sp>
          <p:nvSpPr>
            <p:cNvPr id="15" name="Freeform 15"/>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16" name="AutoShape 16"/>
          <p:cNvSpPr/>
          <p:nvPr/>
        </p:nvSpPr>
        <p:spPr>
          <a:xfrm>
            <a:off x="-224006" y="9670815"/>
            <a:ext cx="16219862" cy="0"/>
          </a:xfrm>
          <a:prstGeom prst="line">
            <a:avLst/>
          </a:prstGeom>
          <a:ln w="9525" cap="flat">
            <a:solidFill>
              <a:srgbClr val="004F5F"/>
            </a:solidFill>
            <a:prstDash val="solid"/>
            <a:headEnd type="none" w="sm" len="sm"/>
            <a:tailEnd type="none" w="sm" len="sm"/>
          </a:ln>
        </p:spPr>
      </p:sp>
      <p:pic>
        <p:nvPicPr>
          <p:cNvPr id="17" name="Picture 1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59203" y="9089998"/>
            <a:ext cx="1171159" cy="1171159"/>
          </a:xfrm>
          <a:prstGeom prst="rect">
            <a:avLst/>
          </a:prstGeom>
        </p:spPr>
      </p:pic>
      <p:grpSp>
        <p:nvGrpSpPr>
          <p:cNvPr id="18" name="Group 18"/>
          <p:cNvGrpSpPr/>
          <p:nvPr/>
        </p:nvGrpSpPr>
        <p:grpSpPr>
          <a:xfrm>
            <a:off x="-1476712" y="7267609"/>
            <a:ext cx="2505412" cy="1240649"/>
            <a:chOff x="0" y="0"/>
            <a:chExt cx="913981" cy="452592"/>
          </a:xfrm>
        </p:grpSpPr>
        <p:sp>
          <p:nvSpPr>
            <p:cNvPr id="19" name="Freeform 19"/>
            <p:cNvSpPr/>
            <p:nvPr/>
          </p:nvSpPr>
          <p:spPr>
            <a:xfrm>
              <a:off x="0" y="0"/>
              <a:ext cx="913981" cy="452592"/>
            </a:xfrm>
            <a:custGeom>
              <a:avLst/>
              <a:gdLst/>
              <a:ahLst/>
              <a:cxnLst/>
              <a:rect l="l" t="t" r="r" b="b"/>
              <a:pathLst>
                <a:path w="913981" h="452592">
                  <a:moveTo>
                    <a:pt x="0" y="0"/>
                  </a:moveTo>
                  <a:lnTo>
                    <a:pt x="913981" y="0"/>
                  </a:lnTo>
                  <a:lnTo>
                    <a:pt x="913981" y="452592"/>
                  </a:lnTo>
                  <a:lnTo>
                    <a:pt x="0" y="452592"/>
                  </a:lnTo>
                  <a:close/>
                </a:path>
              </a:pathLst>
            </a:custGeom>
            <a:solidFill>
              <a:srgbClr val="E1E1E1"/>
            </a:solidFill>
          </p:spPr>
        </p:sp>
      </p:grpSp>
      <p:sp>
        <p:nvSpPr>
          <p:cNvPr id="20" name="AutoShape 20"/>
          <p:cNvSpPr/>
          <p:nvPr/>
        </p:nvSpPr>
        <p:spPr>
          <a:xfrm rot="-5400000">
            <a:off x="-4618944" y="6244779"/>
            <a:ext cx="11304813" cy="0"/>
          </a:xfrm>
          <a:prstGeom prst="line">
            <a:avLst/>
          </a:prstGeom>
          <a:ln w="9525" cap="flat">
            <a:solidFill>
              <a:srgbClr val="004F5F"/>
            </a:solidFill>
            <a:prstDash val="solid"/>
            <a:headEnd type="none" w="sm" len="sm"/>
            <a:tailEnd type="none" w="sm" len="sm"/>
          </a:ln>
        </p:spPr>
      </p:sp>
      <p:sp>
        <p:nvSpPr>
          <p:cNvPr id="21" name="AutoShape 21"/>
          <p:cNvSpPr/>
          <p:nvPr/>
        </p:nvSpPr>
        <p:spPr>
          <a:xfrm>
            <a:off x="1028700" y="597135"/>
            <a:ext cx="14967156" cy="0"/>
          </a:xfrm>
          <a:prstGeom prst="line">
            <a:avLst/>
          </a:prstGeom>
          <a:ln w="9525" cap="flat">
            <a:solidFill>
              <a:srgbClr val="004F5F"/>
            </a:solidFill>
            <a:prstDash val="solid"/>
            <a:headEnd type="none" w="sm" len="sm"/>
            <a:tailEnd type="none" w="sm" len="sm"/>
          </a:ln>
        </p:spPr>
      </p:sp>
      <p:sp>
        <p:nvSpPr>
          <p:cNvPr id="22" name="TextBox 22"/>
          <p:cNvSpPr txBox="1"/>
          <p:nvPr/>
        </p:nvSpPr>
        <p:spPr>
          <a:xfrm rot="5400000">
            <a:off x="15991033" y="8331876"/>
            <a:ext cx="1012218" cy="377825"/>
          </a:xfrm>
          <a:prstGeom prst="rect">
            <a:avLst/>
          </a:prstGeom>
        </p:spPr>
        <p:txBody>
          <a:bodyPr lIns="0" tIns="0" rIns="0" bIns="0" rtlCol="0" anchor="t">
            <a:spAutoFit/>
          </a:bodyPr>
          <a:lstStyle/>
          <a:p>
            <a:pPr algn="r">
              <a:lnSpc>
                <a:spcPts val="2949"/>
              </a:lnSpc>
              <a:spcBef>
                <a:spcPct val="0"/>
              </a:spcBef>
            </a:pPr>
            <a:r>
              <a:rPr lang="en-US" sz="2499">
                <a:solidFill>
                  <a:srgbClr val="FFFFFF"/>
                </a:solidFill>
                <a:latin typeface="Asap SemiBold"/>
              </a:rPr>
              <a:t>09</a:t>
            </a:r>
          </a:p>
        </p:txBody>
      </p:sp>
      <p:sp>
        <p:nvSpPr>
          <p:cNvPr id="23" name="TextBox 23"/>
          <p:cNvSpPr txBox="1"/>
          <p:nvPr/>
        </p:nvSpPr>
        <p:spPr>
          <a:xfrm>
            <a:off x="1307372" y="1205408"/>
            <a:ext cx="10495503" cy="1446911"/>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while</a:t>
            </a:r>
            <a:r>
              <a:rPr lang="en-US" sz="2799">
                <a:solidFill>
                  <a:srgbClr val="004F5F"/>
                </a:solidFill>
                <a:latin typeface="Asap SemiBold Bold"/>
              </a:rPr>
              <a:t> tập O không rỗng :</a:t>
            </a:r>
          </a:p>
          <a:p>
            <a:pPr algn="just">
              <a:lnSpc>
                <a:spcPts val="3891"/>
              </a:lnSpc>
            </a:pPr>
            <a:r>
              <a:rPr lang="en-US" sz="2799">
                <a:solidFill>
                  <a:srgbClr val="004F5F"/>
                </a:solidFill>
                <a:latin typeface="Asap SemiBold Bold"/>
              </a:rPr>
              <a:t>    chọn 1 node n f từ O với giá trị f tốt nhất</a:t>
            </a:r>
          </a:p>
          <a:p>
            <a:pPr algn="just">
              <a:lnSpc>
                <a:spcPts val="3891"/>
              </a:lnSpc>
            </a:pPr>
            <a:endParaRPr lang="en-US" sz="2799">
              <a:solidFill>
                <a:srgbClr val="004F5F"/>
              </a:solidFill>
              <a:latin typeface="Asap SemiBold Bold"/>
            </a:endParaRPr>
          </a:p>
        </p:txBody>
      </p:sp>
      <p:sp>
        <p:nvSpPr>
          <p:cNvPr id="24" name="TextBox 24"/>
          <p:cNvSpPr txBox="1"/>
          <p:nvPr/>
        </p:nvSpPr>
        <p:spPr>
          <a:xfrm>
            <a:off x="1630361" y="2207422"/>
            <a:ext cx="10495503" cy="1446911"/>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 if </a:t>
            </a:r>
            <a:r>
              <a:rPr lang="en-US" sz="2799">
                <a:solidFill>
                  <a:srgbClr val="004F5F"/>
                </a:solidFill>
                <a:latin typeface="Asap SemiBold Bold"/>
              </a:rPr>
              <a:t>n là target node :</a:t>
            </a:r>
          </a:p>
          <a:p>
            <a:pPr algn="just">
              <a:lnSpc>
                <a:spcPts val="3891"/>
              </a:lnSpc>
            </a:pPr>
            <a:r>
              <a:rPr lang="en-US" sz="2799">
                <a:solidFill>
                  <a:srgbClr val="E8941C"/>
                </a:solidFill>
                <a:latin typeface="Asap SemiBold Bold"/>
              </a:rPr>
              <a:t>        return </a:t>
            </a:r>
            <a:r>
              <a:rPr lang="en-US" sz="2799">
                <a:solidFill>
                  <a:srgbClr val="004F5F"/>
                </a:solidFill>
                <a:latin typeface="Asap SemiBold Bold"/>
              </a:rPr>
              <a:t>tìm được đường đi</a:t>
            </a:r>
          </a:p>
          <a:p>
            <a:pPr algn="just">
              <a:lnSpc>
                <a:spcPts val="3891"/>
              </a:lnSpc>
            </a:pPr>
            <a:endParaRPr lang="en-US" sz="2799">
              <a:solidFill>
                <a:srgbClr val="004F5F"/>
              </a:solidFill>
              <a:latin typeface="Asap SemiBold Bold"/>
            </a:endParaRPr>
          </a:p>
        </p:txBody>
      </p:sp>
      <p:sp>
        <p:nvSpPr>
          <p:cNvPr id="25" name="TextBox 25"/>
          <p:cNvSpPr txBox="1"/>
          <p:nvPr/>
        </p:nvSpPr>
        <p:spPr>
          <a:xfrm>
            <a:off x="1630361" y="3283337"/>
            <a:ext cx="10495503" cy="961136"/>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    for</a:t>
            </a:r>
            <a:r>
              <a:rPr lang="en-US" sz="2799">
                <a:solidFill>
                  <a:srgbClr val="004F5F"/>
                </a:solidFill>
                <a:latin typeface="Asap SemiBold Bold"/>
              </a:rPr>
              <a:t> toàn bộ m là neighbor của n:</a:t>
            </a:r>
          </a:p>
          <a:p>
            <a:pPr algn="just">
              <a:lnSpc>
                <a:spcPts val="3891"/>
              </a:lnSpc>
            </a:pPr>
            <a:endParaRPr lang="en-US" sz="2799">
              <a:solidFill>
                <a:srgbClr val="004F5F"/>
              </a:solidFill>
              <a:latin typeface="Asap SemiBold Bold"/>
            </a:endParaRPr>
          </a:p>
        </p:txBody>
      </p:sp>
      <p:sp>
        <p:nvSpPr>
          <p:cNvPr id="26" name="TextBox 26"/>
          <p:cNvSpPr txBox="1"/>
          <p:nvPr/>
        </p:nvSpPr>
        <p:spPr>
          <a:xfrm>
            <a:off x="2107278" y="3903662"/>
            <a:ext cx="10495503" cy="1932686"/>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  if </a:t>
            </a:r>
            <a:r>
              <a:rPr lang="en-US" sz="2799">
                <a:solidFill>
                  <a:srgbClr val="004F5F"/>
                </a:solidFill>
                <a:latin typeface="Asap SemiBold Bold"/>
              </a:rPr>
              <a:t>(m không thuộc tập C) </a:t>
            </a:r>
            <a:r>
              <a:rPr lang="en-US" sz="2799">
                <a:solidFill>
                  <a:srgbClr val="E8941C"/>
                </a:solidFill>
                <a:latin typeface="Asap SemiBold Bold"/>
              </a:rPr>
              <a:t>and </a:t>
            </a:r>
            <a:r>
              <a:rPr lang="en-US" sz="2799">
                <a:solidFill>
                  <a:srgbClr val="004F5F"/>
                </a:solidFill>
                <a:latin typeface="Asap SemiBold Bold"/>
              </a:rPr>
              <a:t>(m không thuộc tập O):</a:t>
            </a:r>
          </a:p>
          <a:p>
            <a:pPr algn="just">
              <a:lnSpc>
                <a:spcPts val="3891"/>
              </a:lnSpc>
            </a:pPr>
            <a:r>
              <a:rPr lang="en-US" sz="2799">
                <a:solidFill>
                  <a:srgbClr val="004F5F"/>
                </a:solidFill>
                <a:latin typeface="Asap SemiBold Bold"/>
              </a:rPr>
              <a:t>            thêm m vào O, thiết lập n là cha của m</a:t>
            </a:r>
          </a:p>
          <a:p>
            <a:pPr algn="just">
              <a:lnSpc>
                <a:spcPts val="3891"/>
              </a:lnSpc>
            </a:pPr>
            <a:r>
              <a:rPr lang="en-US" sz="2799">
                <a:solidFill>
                  <a:srgbClr val="004F5F"/>
                </a:solidFill>
                <a:latin typeface="Asap SemiBold Bold"/>
              </a:rPr>
              <a:t>            tính </a:t>
            </a:r>
            <a:r>
              <a:rPr lang="en-US" sz="2799">
                <a:solidFill>
                  <a:srgbClr val="DD1818"/>
                </a:solidFill>
                <a:latin typeface="Asap SemiBold Bold"/>
              </a:rPr>
              <a:t>g(m)</a:t>
            </a:r>
            <a:r>
              <a:rPr lang="en-US" sz="2799">
                <a:solidFill>
                  <a:srgbClr val="004F5F"/>
                </a:solidFill>
                <a:latin typeface="Asap SemiBold Bold"/>
              </a:rPr>
              <a:t> và </a:t>
            </a:r>
            <a:r>
              <a:rPr lang="en-US" sz="2799">
                <a:solidFill>
                  <a:srgbClr val="DD1818"/>
                </a:solidFill>
                <a:latin typeface="Asap SemiBold Bold"/>
              </a:rPr>
              <a:t>f(m)</a:t>
            </a:r>
            <a:r>
              <a:rPr lang="en-US" sz="2799">
                <a:solidFill>
                  <a:srgbClr val="004F5F"/>
                </a:solidFill>
                <a:latin typeface="Asap SemiBold Bold"/>
              </a:rPr>
              <a:t> đồng thời lưu lại</a:t>
            </a:r>
          </a:p>
          <a:p>
            <a:pPr algn="just">
              <a:lnSpc>
                <a:spcPts val="3891"/>
              </a:lnSpc>
            </a:pPr>
            <a:endParaRPr lang="en-US" sz="2799">
              <a:solidFill>
                <a:srgbClr val="004F5F"/>
              </a:solidFill>
              <a:latin typeface="Asap SemiBold Bold"/>
            </a:endParaRPr>
          </a:p>
        </p:txBody>
      </p:sp>
      <p:sp>
        <p:nvSpPr>
          <p:cNvPr id="27" name="TextBox 27"/>
          <p:cNvSpPr txBox="1"/>
          <p:nvPr/>
        </p:nvSpPr>
        <p:spPr>
          <a:xfrm>
            <a:off x="2107278" y="5297515"/>
            <a:ext cx="10495503" cy="2418461"/>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 else :</a:t>
            </a:r>
          </a:p>
          <a:p>
            <a:pPr algn="just">
              <a:lnSpc>
                <a:spcPts val="3891"/>
              </a:lnSpc>
            </a:pPr>
            <a:r>
              <a:rPr lang="en-US" sz="2799">
                <a:solidFill>
                  <a:srgbClr val="E8941C"/>
                </a:solidFill>
                <a:latin typeface="Asap SemiBold Bold"/>
              </a:rPr>
              <a:t>            if</a:t>
            </a:r>
            <a:r>
              <a:rPr lang="en-US" sz="2799">
                <a:solidFill>
                  <a:srgbClr val="004F5F"/>
                </a:solidFill>
                <a:latin typeface="Asap SemiBold Bold"/>
              </a:rPr>
              <a:t> </a:t>
            </a:r>
            <a:r>
              <a:rPr lang="en-US" sz="2799">
                <a:solidFill>
                  <a:srgbClr val="DD1818"/>
                </a:solidFill>
                <a:latin typeface="Asap SemiBold Bold"/>
              </a:rPr>
              <a:t>f(m)</a:t>
            </a:r>
            <a:r>
              <a:rPr lang="en-US" sz="2799">
                <a:solidFill>
                  <a:srgbClr val="004F5F"/>
                </a:solidFill>
                <a:latin typeface="Asap SemiBold Bold"/>
              </a:rPr>
              <a:t> từ lần lặp cuối cùng tốt hơn </a:t>
            </a:r>
            <a:r>
              <a:rPr lang="en-US" sz="2799">
                <a:solidFill>
                  <a:srgbClr val="DD1818"/>
                </a:solidFill>
                <a:latin typeface="Asap SemiBold Bold"/>
              </a:rPr>
              <a:t>g(m)</a:t>
            </a:r>
            <a:r>
              <a:rPr lang="en-US" sz="2799">
                <a:solidFill>
                  <a:srgbClr val="004F5F"/>
                </a:solidFill>
                <a:latin typeface="Asap SemiBold Bold"/>
              </a:rPr>
              <a:t> ở lần lặp hiện tại :</a:t>
            </a:r>
          </a:p>
          <a:p>
            <a:pPr algn="just">
              <a:lnSpc>
                <a:spcPts val="3891"/>
              </a:lnSpc>
            </a:pPr>
            <a:r>
              <a:rPr lang="en-US" sz="2799">
                <a:solidFill>
                  <a:srgbClr val="004F5F"/>
                </a:solidFill>
                <a:latin typeface="Asap SemiBold Bold"/>
              </a:rPr>
              <a:t>                thiết lập n là cha của m</a:t>
            </a:r>
          </a:p>
          <a:p>
            <a:pPr algn="just">
              <a:lnSpc>
                <a:spcPts val="3891"/>
              </a:lnSpc>
            </a:pPr>
            <a:r>
              <a:rPr lang="en-US" sz="2799">
                <a:solidFill>
                  <a:srgbClr val="004F5F"/>
                </a:solidFill>
                <a:latin typeface="Asap SemiBold Bold"/>
              </a:rPr>
              <a:t>                cập nhật </a:t>
            </a:r>
            <a:r>
              <a:rPr lang="en-US" sz="2799">
                <a:solidFill>
                  <a:srgbClr val="DD1818"/>
                </a:solidFill>
                <a:latin typeface="Asap SemiBold Bold"/>
              </a:rPr>
              <a:t>g(m)</a:t>
            </a:r>
            <a:r>
              <a:rPr lang="en-US" sz="2799">
                <a:solidFill>
                  <a:srgbClr val="004F5F"/>
                </a:solidFill>
                <a:latin typeface="Asap SemiBold Bold"/>
              </a:rPr>
              <a:t> và </a:t>
            </a:r>
            <a:r>
              <a:rPr lang="en-US" sz="2799">
                <a:solidFill>
                  <a:srgbClr val="DD1818"/>
                </a:solidFill>
                <a:latin typeface="Asap SemiBold Bold"/>
              </a:rPr>
              <a:t>f(m)</a:t>
            </a:r>
          </a:p>
          <a:p>
            <a:pPr algn="just">
              <a:lnSpc>
                <a:spcPts val="3891"/>
              </a:lnSpc>
            </a:pPr>
            <a:endParaRPr lang="en-US" sz="2799">
              <a:solidFill>
                <a:srgbClr val="DD1818"/>
              </a:solidFill>
              <a:latin typeface="Asap SemiBold Bold"/>
            </a:endParaRPr>
          </a:p>
        </p:txBody>
      </p:sp>
      <p:sp>
        <p:nvSpPr>
          <p:cNvPr id="28" name="TextBox 28"/>
          <p:cNvSpPr txBox="1"/>
          <p:nvPr/>
        </p:nvSpPr>
        <p:spPr>
          <a:xfrm>
            <a:off x="3896249" y="7382764"/>
            <a:ext cx="10495503" cy="2904236"/>
          </a:xfrm>
          <a:prstGeom prst="rect">
            <a:avLst/>
          </a:prstGeom>
        </p:spPr>
        <p:txBody>
          <a:bodyPr lIns="0" tIns="0" rIns="0" bIns="0" rtlCol="0" anchor="t">
            <a:spAutoFit/>
          </a:bodyPr>
          <a:lstStyle/>
          <a:p>
            <a:pPr algn="just">
              <a:lnSpc>
                <a:spcPts val="3891"/>
              </a:lnSpc>
            </a:pPr>
            <a:r>
              <a:rPr lang="en-US" sz="2799">
                <a:solidFill>
                  <a:srgbClr val="E8941C"/>
                </a:solidFill>
                <a:latin typeface="Asap SemiBold Bold"/>
              </a:rPr>
              <a:t> if </a:t>
            </a:r>
            <a:r>
              <a:rPr lang="en-US" sz="2799">
                <a:solidFill>
                  <a:srgbClr val="004F5F"/>
                </a:solidFill>
                <a:latin typeface="Asap SemiBold Bold"/>
              </a:rPr>
              <a:t>m thuộc tập C :</a:t>
            </a:r>
          </a:p>
          <a:p>
            <a:pPr algn="just">
              <a:lnSpc>
                <a:spcPts val="3891"/>
              </a:lnSpc>
            </a:pPr>
            <a:r>
              <a:rPr lang="en-US" sz="2799">
                <a:solidFill>
                  <a:srgbClr val="004F5F"/>
                </a:solidFill>
                <a:latin typeface="Asap SemiBold Bold"/>
              </a:rPr>
              <a:t>                    chuyển m vào tập O</a:t>
            </a:r>
          </a:p>
          <a:p>
            <a:pPr algn="just">
              <a:lnSpc>
                <a:spcPts val="3891"/>
              </a:lnSpc>
            </a:pPr>
            <a:r>
              <a:rPr lang="en-US" sz="2799">
                <a:solidFill>
                  <a:srgbClr val="004F5F"/>
                </a:solidFill>
                <a:latin typeface="Asap SemiBold Bold"/>
              </a:rPr>
              <a:t>    chuyển n từ tập O đến tập C</a:t>
            </a:r>
          </a:p>
          <a:p>
            <a:pPr algn="just">
              <a:lnSpc>
                <a:spcPts val="3891"/>
              </a:lnSpc>
            </a:pPr>
            <a:r>
              <a:rPr lang="en-US" sz="2799">
                <a:solidFill>
                  <a:srgbClr val="E8941C"/>
                </a:solidFill>
                <a:latin typeface="Asap SemiBold Bold"/>
              </a:rPr>
              <a:t>return </a:t>
            </a:r>
            <a:r>
              <a:rPr lang="en-US" sz="2799">
                <a:solidFill>
                  <a:srgbClr val="004F5F"/>
                </a:solidFill>
                <a:latin typeface="Asap SemiBold Bold"/>
              </a:rPr>
              <a:t>không tìm được đường đi</a:t>
            </a:r>
          </a:p>
          <a:p>
            <a:pPr algn="just">
              <a:lnSpc>
                <a:spcPts val="3891"/>
              </a:lnSpc>
            </a:pPr>
            <a:endParaRPr lang="en-US" sz="2799">
              <a:solidFill>
                <a:srgbClr val="004F5F"/>
              </a:solidFill>
              <a:latin typeface="Asap SemiBold Bold"/>
            </a:endParaRPr>
          </a:p>
          <a:p>
            <a:pPr algn="just">
              <a:lnSpc>
                <a:spcPts val="3891"/>
              </a:lnSpc>
            </a:pPr>
            <a:endParaRPr lang="en-US" sz="2799">
              <a:solidFill>
                <a:srgbClr val="004F5F"/>
              </a:solidFill>
              <a:latin typeface="Asap SemiBold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1648</Words>
  <Application>Microsoft Office PowerPoint</Application>
  <PresentationFormat>Custom</PresentationFormat>
  <Paragraphs>120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vt:lpstr>
      <vt:lpstr>Arial</vt:lpstr>
      <vt:lpstr>Asap SemiBold</vt:lpstr>
      <vt:lpstr>Bisdak</vt:lpstr>
      <vt:lpstr>Roboto Bold</vt:lpstr>
      <vt:lpstr>Roboto</vt:lpstr>
      <vt:lpstr>Asap SemiBold Bold</vt:lpstr>
      <vt:lpstr>Rosario Bold</vt:lpstr>
      <vt:lpstr>Rosario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A-Star Algorythms</dc:title>
  <cp:lastModifiedBy>Luong Tien Dung 20204532</cp:lastModifiedBy>
  <cp:revision>2</cp:revision>
  <dcterms:created xsi:type="dcterms:W3CDTF">2006-08-16T00:00:00Z</dcterms:created>
  <dcterms:modified xsi:type="dcterms:W3CDTF">2022-12-08T13:44:37Z</dcterms:modified>
  <dc:identifier>DAFCGGeoRLE</dc:identifier>
</cp:coreProperties>
</file>