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1" r:id="rId3"/>
    <p:sldId id="262" r:id="rId4"/>
    <p:sldId id="281" r:id="rId5"/>
    <p:sldId id="299" r:id="rId6"/>
    <p:sldId id="322" r:id="rId7"/>
    <p:sldId id="315" r:id="rId8"/>
    <p:sldId id="300" r:id="rId9"/>
    <p:sldId id="313" r:id="rId10"/>
    <p:sldId id="317" r:id="rId11"/>
    <p:sldId id="303" r:id="rId12"/>
    <p:sldId id="304" r:id="rId13"/>
    <p:sldId id="305" r:id="rId14"/>
    <p:sldId id="306" r:id="rId15"/>
    <p:sldId id="307" r:id="rId16"/>
    <p:sldId id="316" r:id="rId17"/>
    <p:sldId id="309" r:id="rId18"/>
    <p:sldId id="308" r:id="rId19"/>
    <p:sldId id="314" r:id="rId20"/>
    <p:sldId id="312" r:id="rId21"/>
    <p:sldId id="311" r:id="rId22"/>
    <p:sldId id="318" r:id="rId23"/>
    <p:sldId id="319" r:id="rId24"/>
    <p:sldId id="320" r:id="rId25"/>
    <p:sldId id="321" r:id="rId26"/>
    <p:sldId id="323" r:id="rId27"/>
    <p:sldId id="29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C00"/>
    <a:srgbClr val="D5C139"/>
    <a:srgbClr val="ECD63F"/>
    <a:srgbClr val="CCCC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5C553-A72E-E34D-BE30-CEDA06F32854}" type="datetimeFigureOut">
              <a:rPr lang="en-US" smtClean="0"/>
              <a:t>9/29/13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6E21-385B-0348-92B0-C2A551C8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B0273-FE6F-B146-8BA6-BB8E69FA3773}" type="datetimeFigureOut">
              <a:rPr lang="en-US" smtClean="0"/>
              <a:t>9/29/13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5FDA-6EE0-4E4A-9AD1-8E5B874E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5FDA-6EE0-4E4A-9AD1-8E5B874E7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5FDA-6EE0-4E4A-9AD1-8E5B874E7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>
            <a:cxnSpLocks noChangeShapeType="1"/>
          </p:cNvCxnSpPr>
          <p:nvPr userDrawn="1"/>
        </p:nvCxnSpPr>
        <p:spPr bwMode="auto">
          <a:xfrm>
            <a:off x="762000" y="3733800"/>
            <a:ext cx="77724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33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43138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429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rebuchet MS"/>
                <a:cs typeface="Trebuchet MS"/>
              </a:defRPr>
            </a:lvl1pPr>
            <a:lvl2pPr>
              <a:buClr>
                <a:schemeClr val="bg1"/>
              </a:buClr>
              <a:defRPr lang="en-US" sz="2400" b="0" i="0" dirty="0" smtClean="0">
                <a:solidFill>
                  <a:schemeClr val="bg1"/>
                </a:solidFill>
                <a:latin typeface="Trebuchet MS"/>
                <a:ea typeface="ＭＳ Ｐゴシック" pitchFamily="122" charset="-128"/>
                <a:cs typeface="Trebuchet MS"/>
              </a:defRPr>
            </a:lvl2pPr>
            <a:lvl3pPr>
              <a:buClrTx/>
              <a:defRPr b="0" i="0">
                <a:latin typeface="Trebuchet MS"/>
                <a:cs typeface="Trebuchet MS"/>
              </a:defRPr>
            </a:lvl3pPr>
            <a:lvl4pPr>
              <a:buClrTx/>
              <a:defRPr b="0" i="0">
                <a:latin typeface="Trebuchet MS"/>
                <a:cs typeface="Trebuchet MS"/>
              </a:defRPr>
            </a:lvl4pPr>
            <a:lvl5pPr>
              <a:defRPr b="0" i="1">
                <a:latin typeface="Trebuchet MS"/>
                <a:cs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599"/>
            <a:ext cx="8229600" cy="10064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5376"/>
            <a:ext cx="4040188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5601"/>
            <a:ext cx="4040188" cy="31242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6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600" b="0" i="1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5376"/>
            <a:ext cx="4041775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601"/>
            <a:ext cx="4041775" cy="3124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buClrTx/>
              <a:buFont typeface="Arial"/>
              <a:buChar char="•"/>
              <a:defRPr sz="2000"/>
            </a:lvl2pPr>
            <a:lvl3pPr>
              <a:buClrTx/>
              <a:buFont typeface="Arial"/>
              <a:buChar char="•"/>
              <a:defRPr sz="1800"/>
            </a:lvl3pPr>
            <a:lvl4pPr>
              <a:buClrTx/>
              <a:buFont typeface="Arial"/>
              <a:buChar char="•"/>
              <a:defRPr sz="1600"/>
            </a:lvl4pPr>
            <a:lvl5pPr>
              <a:buClr>
                <a:srgbClr val="ECD63F"/>
              </a:buClr>
              <a:buFontTx/>
              <a:buNone/>
              <a:defRPr sz="1600" i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295400"/>
          </a:xfrm>
          <a:prstGeom prst="rect">
            <a:avLst/>
          </a:prstGeom>
          <a:solidFill>
            <a:srgbClr val="E59C00"/>
          </a:solidFill>
        </p:spPr>
        <p:txBody>
          <a:bodyPr anchor="b"/>
          <a:lstStyle>
            <a:lvl1pPr algn="l">
              <a:defRPr sz="2000"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1"/>
            <a:ext cx="5111750" cy="495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0"/>
            <a:ext cx="5334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334000" cy="3429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138738"/>
            <a:ext cx="5334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_seal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7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wn.net/Articles/31861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://elinux.org/Android_Logging_Syste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" TargetMode="External"/><Relationship Id="rId4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linux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en-US" dirty="0" smtClean="0"/>
              <a:t>Android Kernel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1752600"/>
          </a:xfrm>
        </p:spPr>
        <p:txBody>
          <a:bodyPr/>
          <a:lstStyle/>
          <a:p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Dantu</a:t>
            </a:r>
            <a:r>
              <a:rPr lang="en-US" dirty="0"/>
              <a:t> </a:t>
            </a:r>
            <a:r>
              <a:rPr lang="en-US" dirty="0" smtClean="0"/>
              <a:t>and Steve Ko</a:t>
            </a:r>
          </a:p>
        </p:txBody>
      </p:sp>
    </p:spTree>
    <p:extLst>
      <p:ext uri="{BB962C8B-B14F-4D97-AF65-F5344CB8AC3E}">
        <p14:creationId xmlns:p14="http://schemas.microsoft.com/office/powerpoint/2010/main" val="143991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Wakelock</a:t>
            </a:r>
            <a:r>
              <a:rPr lang="en-US" dirty="0"/>
              <a:t> Android App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PowerManager</a:t>
            </a:r>
            <a:r>
              <a:rPr lang="en-US" dirty="0" smtClean="0"/>
              <a:t> provides the APIs.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9807"/>
            <a:ext cx="9144000" cy="13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</a:t>
            </a:r>
            <a:r>
              <a:rPr lang="en-US" dirty="0" err="1" smtClean="0"/>
              <a:t>Wakelock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95224"/>
              </p:ext>
            </p:extLst>
          </p:nvPr>
        </p:nvGraphicFramePr>
        <p:xfrm>
          <a:off x="685800" y="3098800"/>
          <a:ext cx="784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1219200"/>
                <a:gridCol w="1295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Flag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Keyboard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PARTIAL_WAKE_LOCK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SCREEN_DIM_WAKE_LOCK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SCREEN_BRIGHT_WAKE_LOCK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FULL_WAKE_LOCK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r>
              <a:rPr lang="en-US" dirty="0" err="1" smtClean="0"/>
              <a:t>Wakelock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Any user space process can lock/unlock by writing to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/sys/power/</a:t>
            </a:r>
            <a:r>
              <a:rPr lang="en-US" dirty="0" err="1" smtClean="0"/>
              <a:t>wake_lock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/sys/power/</a:t>
            </a:r>
            <a:r>
              <a:rPr lang="en-US" dirty="0" err="1" smtClean="0"/>
              <a:t>wake_unlock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/>
              <a:t>PowerManager</a:t>
            </a:r>
            <a:r>
              <a:rPr lang="en-US" dirty="0"/>
              <a:t> does this.</a:t>
            </a:r>
          </a:p>
          <a:p>
            <a:pPr>
              <a:buFont typeface="Arial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wakelocks</a:t>
            </a:r>
            <a:r>
              <a:rPr lang="en-US" dirty="0" smtClean="0"/>
              <a:t> shows all the </a:t>
            </a:r>
            <a:r>
              <a:rPr lang="en-US" dirty="0" err="1" smtClean="0"/>
              <a:t>wakelock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458"/>
            <a:ext cx="9144000" cy="12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Space </a:t>
            </a:r>
            <a:r>
              <a:rPr lang="en-US" dirty="0" err="1" smtClean="0"/>
              <a:t>Wakelock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#include &lt;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wakelock.h</a:t>
            </a:r>
            <a:r>
              <a:rPr lang="en-US" dirty="0" smtClean="0"/>
              <a:t>&gt;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wake_lock_init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wake_lock</a:t>
            </a:r>
            <a:r>
              <a:rPr lang="en-US" dirty="0"/>
              <a:t> *lock, </a:t>
            </a:r>
            <a:r>
              <a:rPr lang="en-US" dirty="0" err="1"/>
              <a:t>int</a:t>
            </a:r>
            <a:r>
              <a:rPr lang="en-US" dirty="0"/>
              <a:t> type, </a:t>
            </a:r>
            <a:r>
              <a:rPr lang="en-US" dirty="0" err="1"/>
              <a:t>const</a:t>
            </a:r>
            <a:r>
              <a:rPr lang="en-US" dirty="0"/>
              <a:t> char *name</a:t>
            </a:r>
            <a:r>
              <a:rPr lang="en-US" dirty="0" smtClean="0"/>
              <a:t>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wake_lock_destroy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wake_lock</a:t>
            </a:r>
            <a:r>
              <a:rPr lang="en-US" dirty="0"/>
              <a:t> *lock)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wake_lock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wake_lock</a:t>
            </a:r>
            <a:r>
              <a:rPr lang="en-US" dirty="0"/>
              <a:t> *lock</a:t>
            </a:r>
            <a:r>
              <a:rPr lang="en-US" dirty="0" smtClean="0"/>
              <a:t>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wake_unlock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wake_lock</a:t>
            </a:r>
            <a:r>
              <a:rPr lang="en-US" dirty="0"/>
              <a:t> *lock)</a:t>
            </a:r>
          </a:p>
        </p:txBody>
      </p:sp>
    </p:spTree>
    <p:extLst>
      <p:ext uri="{BB962C8B-B14F-4D97-AF65-F5344CB8AC3E}">
        <p14:creationId xmlns:p14="http://schemas.microsoft.com/office/powerpoint/2010/main" val="134397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Wakelock</a:t>
            </a:r>
            <a:r>
              <a:rPr lang="en-US" dirty="0" smtClean="0"/>
              <a:t> Controversy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Many pieces of Android kernel changes are not merged to the mainline Linux source (e.g., “staging” mostly means it’s a temporary directory).</a:t>
            </a:r>
          </a:p>
          <a:p>
            <a:pPr>
              <a:buFont typeface="Arial"/>
              <a:buChar char="•"/>
            </a:pPr>
            <a:r>
              <a:rPr lang="en-US" dirty="0" smtClean="0"/>
              <a:t>It also took much time to merge currently-merged pieces, e.g., </a:t>
            </a:r>
            <a:r>
              <a:rPr lang="en-US" dirty="0" err="1" smtClean="0"/>
              <a:t>wakelocks</a:t>
            </a:r>
            <a:r>
              <a:rPr lang="en-US" dirty="0" smtClean="0"/>
              <a:t>, with a lot of initial objections from the Linux maintainers.</a:t>
            </a:r>
          </a:p>
          <a:p>
            <a:pPr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Wakelocks</a:t>
            </a:r>
            <a:r>
              <a:rPr lang="en-US" dirty="0" smtClean="0"/>
              <a:t> and the embedded problem”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hlinkClick r:id="rId2"/>
              </a:rPr>
              <a:t>http://lwn.net/Articles/318611/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Code mostly developed behind closed doors.</a:t>
            </a:r>
          </a:p>
          <a:p>
            <a:pPr>
              <a:buFont typeface="Arial"/>
              <a:buChar char="•"/>
            </a:pPr>
            <a:r>
              <a:rPr lang="en-US" dirty="0" smtClean="0"/>
              <a:t>Shipped first before getting into the mainline kernel</a:t>
            </a:r>
          </a:p>
          <a:p>
            <a:pPr>
              <a:buFont typeface="Arial"/>
              <a:buChar char="•"/>
            </a:pPr>
            <a:r>
              <a:rPr lang="en-US" dirty="0" smtClean="0"/>
              <a:t>Much duplication with an existing API (</a:t>
            </a:r>
            <a:r>
              <a:rPr lang="en-US" dirty="0" err="1" smtClean="0"/>
              <a:t>pm_qos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/>
              <a:t>No way to recover if a user process exits while holding a </a:t>
            </a:r>
            <a:r>
              <a:rPr lang="en-US" dirty="0" err="1" smtClean="0"/>
              <a:t>wakelock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59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Memory Killer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Android wants to keep apps around as much as possible.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Multi-tasking, fast context switch,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What’s the problem with this?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Memory size is limited, so we can’t keep everything around.</a:t>
            </a:r>
          </a:p>
          <a:p>
            <a:pPr>
              <a:buFont typeface="Arial"/>
              <a:buChar char="•"/>
            </a:pPr>
            <a:r>
              <a:rPr lang="en-US" dirty="0" smtClean="0"/>
              <a:t>How does a typical OS handle this?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Swapping out applications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Bad news: Android doesn’t have any swap space.</a:t>
            </a:r>
          </a:p>
        </p:txBody>
      </p:sp>
    </p:spTree>
    <p:extLst>
      <p:ext uri="{BB962C8B-B14F-4D97-AF65-F5344CB8AC3E}">
        <p14:creationId xmlns:p14="http://schemas.microsoft.com/office/powerpoint/2010/main" val="410742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How can we do this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 smtClean="0"/>
              <a:t>Android does two things.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Android </a:t>
            </a:r>
            <a:r>
              <a:rPr lang="en-US" dirty="0"/>
              <a:t>app heap size is limited, which prevents an app to grow </a:t>
            </a:r>
            <a:r>
              <a:rPr lang="en-US" dirty="0" smtClean="0"/>
              <a:t>arbitrarily, e.g., 16MB </a:t>
            </a:r>
            <a:r>
              <a:rPr lang="en-US" dirty="0"/>
              <a:t>– 48MB (depending on the device &amp; </a:t>
            </a:r>
            <a:r>
              <a:rPr lang="en-US" dirty="0" err="1"/>
              <a:t>AndroidManifest.xml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When memory gets tight, the kernel kills processes.</a:t>
            </a:r>
          </a:p>
        </p:txBody>
      </p:sp>
    </p:spTree>
    <p:extLst>
      <p:ext uri="{BB962C8B-B14F-4D97-AF65-F5344CB8AC3E}">
        <p14:creationId xmlns:p14="http://schemas.microsoft.com/office/powerpoint/2010/main" val="191759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Memory Killer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Low memory killer (also called </a:t>
            </a:r>
            <a:r>
              <a:rPr lang="en-US" dirty="0" err="1"/>
              <a:t>oom</a:t>
            </a:r>
            <a:r>
              <a:rPr lang="en-US" dirty="0"/>
              <a:t> killer) does the job.</a:t>
            </a:r>
          </a:p>
          <a:p>
            <a:pPr>
              <a:buFont typeface="Arial"/>
              <a:buChar char="•"/>
            </a:pPr>
            <a:r>
              <a:rPr lang="en-US" dirty="0"/>
              <a:t>/drivers/staging/android/</a:t>
            </a:r>
            <a:r>
              <a:rPr lang="en-US" dirty="0" err="1"/>
              <a:t>lowmemorykiller.c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~200 </a:t>
            </a:r>
            <a:r>
              <a:rPr lang="en-US" dirty="0" err="1"/>
              <a:t>LoC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Low memory killer kills processes according to priorities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6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Assignment </a:t>
            </a:r>
            <a:r>
              <a:rPr lang="en-US" dirty="0" smtClean="0"/>
              <a:t>4 </a:t>
            </a:r>
            <a:r>
              <a:rPr lang="en-US" dirty="0" smtClean="0"/>
              <a:t>is out </a:t>
            </a:r>
            <a:r>
              <a:rPr lang="en-US" dirty="0" smtClean="0"/>
              <a:t>and due in </a:t>
            </a:r>
            <a:r>
              <a:rPr lang="en-US" dirty="0" smtClean="0"/>
              <a:t>two weeks.</a:t>
            </a:r>
          </a:p>
          <a:p>
            <a:pPr>
              <a:buFont typeface="Arial"/>
              <a:buChar char="•"/>
            </a:pPr>
            <a:r>
              <a:rPr lang="en-US" dirty="0" smtClean="0"/>
              <a:t>Please stop by during our office hours for your project discussions.</a:t>
            </a:r>
          </a:p>
          <a:p>
            <a:pPr>
              <a:buFont typeface="Arial"/>
              <a:buChar char="•"/>
            </a:pPr>
            <a:r>
              <a:rPr lang="en-US" dirty="0" smtClean="0"/>
              <a:t>Don’t wait until the next Friday meeting!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49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Memory Killer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/</a:t>
            </a:r>
            <a:r>
              <a:rPr lang="en-US" dirty="0" err="1" smtClean="0"/>
              <a:t>init.rc</a:t>
            </a:r>
            <a:r>
              <a:rPr lang="en-US" dirty="0" smtClean="0"/>
              <a:t> defines priority values &amp; minimum free memory size for each priority.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/>
              <a:t>ActivityManagerService</a:t>
            </a:r>
            <a:r>
              <a:rPr lang="en-US" dirty="0"/>
              <a:t> updates priority values </a:t>
            </a:r>
            <a:r>
              <a:rPr lang="en-US" dirty="0" smtClean="0"/>
              <a:t>for the processes in the memory.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492467"/>
            <a:ext cx="8433385" cy="4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Foreground application: A process that contains a running Activity (highest priority)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Visible application: A process that holds a paused but still visible Activity or a service</a:t>
            </a:r>
          </a:p>
          <a:p>
            <a:pPr>
              <a:buFont typeface="Arial"/>
              <a:buChar char="•"/>
            </a:pPr>
            <a:r>
              <a:rPr lang="en-US" dirty="0"/>
              <a:t>…</a:t>
            </a:r>
          </a:p>
          <a:p>
            <a:pPr>
              <a:buFont typeface="Arial"/>
              <a:buChar char="•"/>
            </a:pPr>
            <a:r>
              <a:rPr lang="en-US" dirty="0"/>
              <a:t>Hidden Application: A process that is no longer visible</a:t>
            </a:r>
          </a:p>
          <a:p>
            <a:pPr>
              <a:buFont typeface="Arial"/>
              <a:buChar char="•"/>
            </a:pPr>
            <a:r>
              <a:rPr lang="en-US" dirty="0"/>
              <a:t>Empty applications: Process that contains no active </a:t>
            </a:r>
            <a:r>
              <a:rPr lang="en-US" dirty="0" smtClean="0"/>
              <a:t>applications (lowest priority)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Logging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Android has a separate logging system different from Linux’s (e.g., </a:t>
            </a:r>
            <a:r>
              <a:rPr lang="en-US" dirty="0" err="1" smtClean="0"/>
              <a:t>dmesg</a:t>
            </a:r>
            <a:r>
              <a:rPr lang="en-US" dirty="0"/>
              <a:t> </a:t>
            </a:r>
            <a:r>
              <a:rPr lang="en-US" dirty="0" smtClean="0"/>
              <a:t>&amp;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kmsg</a:t>
            </a:r>
            <a:r>
              <a:rPr lang="en-US" dirty="0" smtClean="0"/>
              <a:t>).</a:t>
            </a:r>
          </a:p>
          <a:p>
            <a:pPr>
              <a:buFont typeface="Arial"/>
              <a:buChar char="•"/>
            </a:pPr>
            <a:r>
              <a:rPr lang="en-US" dirty="0" smtClean="0"/>
              <a:t>A typical user’s point of view</a:t>
            </a:r>
          </a:p>
          <a:p>
            <a:pPr lvl="1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ndroid.util.Log</a:t>
            </a:r>
            <a:r>
              <a:rPr lang="en-US" dirty="0" smtClean="0"/>
              <a:t> API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Logcat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Kernel-side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/drivers/staging/android/logger{.c, .h}</a:t>
            </a:r>
          </a:p>
        </p:txBody>
      </p:sp>
    </p:spTree>
    <p:extLst>
      <p:ext uri="{BB962C8B-B14F-4D97-AF65-F5344CB8AC3E}">
        <p14:creationId xmlns:p14="http://schemas.microsoft.com/office/powerpoint/2010/main" val="313788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6096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9633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http://elinux.org/</a:t>
            </a:r>
            <a:r>
              <a:rPr lang="en-US" sz="1600" dirty="0" smtClean="0">
                <a:hlinkClick r:id="rId3"/>
              </a:rPr>
              <a:t>Android_Logging_System</a:t>
            </a:r>
            <a:r>
              <a:rPr lang="en-US" sz="1600" dirty="0" smtClean="0"/>
              <a:t> (image </a:t>
            </a:r>
            <a:r>
              <a:rPr lang="en-US" sz="1600" dirty="0"/>
              <a:t>by </a:t>
            </a:r>
            <a:r>
              <a:rPr lang="en-US" sz="1600" dirty="0" err="1"/>
              <a:t>Tetsuyuki</a:t>
            </a:r>
            <a:r>
              <a:rPr lang="en-US" sz="1600" dirty="0"/>
              <a:t> </a:t>
            </a:r>
            <a:r>
              <a:rPr lang="en-US" sz="1600" dirty="0" err="1"/>
              <a:t>Kobabayshi</a:t>
            </a:r>
            <a:r>
              <a:rPr lang="en-US" sz="1600" dirty="0"/>
              <a:t>, of Kyoto Microcomputer Co</a:t>
            </a:r>
            <a:r>
              <a:rPr lang="en-US" sz="1600" dirty="0" smtClean="0"/>
              <a:t>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91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Main: main app log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android.util.Log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Event: system event information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android.util.EventLog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System: system components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android.util.Slog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Radio: radio </a:t>
            </a:r>
            <a:r>
              <a:rPr lang="en-US" dirty="0" smtClean="0"/>
              <a:t>and phone-related events</a:t>
            </a:r>
          </a:p>
          <a:p>
            <a:pPr>
              <a:buFont typeface="Arial"/>
              <a:buChar char="•"/>
            </a:pP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Paranoid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Another potentially interesting change</a:t>
            </a:r>
          </a:p>
          <a:p>
            <a:pPr>
              <a:buFont typeface="Arial"/>
              <a:buChar char="•"/>
            </a:pPr>
            <a:r>
              <a:rPr lang="en-US" dirty="0" smtClean="0"/>
              <a:t>GID-based network restrictions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882"/>
              </p:ext>
            </p:extLst>
          </p:nvPr>
        </p:nvGraphicFramePr>
        <p:xfrm>
          <a:off x="457200" y="35814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906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#define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Capability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AID_NET_BT_ADMIN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an RFCOMM, SCO, or L2CAPP Bluetooth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AID_NET_BT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a Bluetooth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AID_INET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IPv4 or IPv6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AID_NET_RAW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raw sockets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AID_NET_ADMIN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CAP_NET_ADMIN permissions for process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2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Wakelock</a:t>
            </a:r>
            <a:r>
              <a:rPr lang="en-US" dirty="0" smtClean="0"/>
              <a:t> is a mechanism to tell the kernel that it shouldn’t go to sleep because there’s some interesting stuff going on.</a:t>
            </a:r>
          </a:p>
          <a:p>
            <a:pPr>
              <a:buFont typeface="Arial"/>
              <a:buChar char="•"/>
            </a:pPr>
            <a:r>
              <a:rPr lang="en-US" dirty="0" smtClean="0"/>
              <a:t>Low memory killer manages app processes memory usage.</a:t>
            </a:r>
          </a:p>
          <a:p>
            <a:pPr>
              <a:buFont typeface="Arial"/>
              <a:buChar char="•"/>
            </a:pPr>
            <a:r>
              <a:rPr lang="en-US" dirty="0" smtClean="0"/>
              <a:t>Logger has a few buffers for different types of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4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</a:t>
            </a:r>
            <a:r>
              <a:rPr lang="en-US" dirty="0" smtClean="0"/>
              <a:t>Android Kernel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Android “OS” is not just a kernel (as we all know).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What changes were made to the kernel then?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Goal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Introduction to some of the interesting kernel extensions of Android</a:t>
            </a:r>
          </a:p>
        </p:txBody>
      </p:sp>
    </p:spTree>
    <p:extLst>
      <p:ext uri="{BB962C8B-B14F-4D97-AF65-F5344CB8AC3E}">
        <p14:creationId xmlns:p14="http://schemas.microsoft.com/office/powerpoint/2010/main" val="18172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Android Kernel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Resources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AOSP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Linux code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Embedded Android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hlinkClick r:id="rId2"/>
              </a:rPr>
              <a:t>http://elinux.org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hlinkClick r:id="rId3"/>
              </a:rPr>
              <a:t>http://source.android.com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hlinkClick r:id="rId4"/>
              </a:rPr>
              <a:t>http://developer.android.com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77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Binder (last time)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Wakelock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Low memory handler a.k.a. OOM Killer</a:t>
            </a:r>
          </a:p>
          <a:p>
            <a:pPr>
              <a:buFont typeface="Arial"/>
              <a:buChar char="•"/>
            </a:pPr>
            <a:r>
              <a:rPr lang="en-US" dirty="0" smtClean="0"/>
              <a:t>Logger</a:t>
            </a:r>
          </a:p>
          <a:p>
            <a:pPr>
              <a:buFont typeface="Arial"/>
              <a:buChar char="•"/>
            </a:pPr>
            <a:r>
              <a:rPr lang="en-US" dirty="0" smtClean="0"/>
              <a:t>Anonymous shared </a:t>
            </a:r>
            <a:r>
              <a:rPr lang="en-US" dirty="0"/>
              <a:t>m</a:t>
            </a:r>
            <a:r>
              <a:rPr lang="en-US" dirty="0" smtClean="0"/>
              <a:t>emory (ASHMEM)</a:t>
            </a:r>
          </a:p>
          <a:p>
            <a:pPr>
              <a:buFont typeface="Arial"/>
              <a:buChar char="•"/>
            </a:pPr>
            <a:r>
              <a:rPr lang="en-US" dirty="0" smtClean="0"/>
              <a:t>Process memory allocator (PMEM)</a:t>
            </a:r>
          </a:p>
          <a:p>
            <a:pPr>
              <a:buFont typeface="Arial"/>
              <a:buChar char="•"/>
            </a:pPr>
            <a:r>
              <a:rPr lang="en-US" dirty="0" smtClean="0"/>
              <a:t>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3400" y="2971800"/>
            <a:ext cx="63246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6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User-Kernel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System calls</a:t>
            </a:r>
          </a:p>
          <a:p>
            <a:pPr>
              <a:buFont typeface="Arial"/>
              <a:buChar char="•"/>
            </a:pPr>
            <a:r>
              <a:rPr lang="en-US" dirty="0" smtClean="0"/>
              <a:t>/sys (</a:t>
            </a:r>
            <a:r>
              <a:rPr lang="en-US" dirty="0" err="1" smtClean="0"/>
              <a:t>wakelock</a:t>
            </a:r>
            <a:r>
              <a:rPr lang="en-US" dirty="0" smtClean="0"/>
              <a:t>, low memory killer)</a:t>
            </a:r>
          </a:p>
          <a:p>
            <a:pPr>
              <a:buFont typeface="Arial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 (logger)</a:t>
            </a:r>
          </a:p>
          <a:p>
            <a:pPr>
              <a:buFont typeface="Arial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 (</a:t>
            </a:r>
            <a:r>
              <a:rPr lang="en-US" dirty="0" err="1" smtClean="0"/>
              <a:t>wakelock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/kernel/power/</a:t>
            </a:r>
            <a:r>
              <a:rPr lang="en-US" dirty="0" err="1" smtClean="0"/>
              <a:t>wakelock.c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A mechanism to control “opportunistic suspend” or “</a:t>
            </a:r>
            <a:r>
              <a:rPr lang="en-US" dirty="0" err="1"/>
              <a:t>autosleep</a:t>
            </a:r>
            <a:r>
              <a:rPr lang="en-US" dirty="0" smtClean="0"/>
              <a:t>” i.e., aggressively going to low-power states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Obviously to save power</a:t>
            </a:r>
          </a:p>
          <a:p>
            <a:pPr>
              <a:buFont typeface="Arial"/>
              <a:buChar char="•"/>
            </a:pPr>
            <a:r>
              <a:rPr lang="en-US" dirty="0" smtClean="0"/>
              <a:t>What do we need to make this possible?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we just go to sleep whenever?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6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 mechanism to prevent the system from entering into the suspend or other low-power states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Telling the system that there’s something important going on, i.e., the system shouldn’t go to low-power states.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Can be used from the user space as well as the kernel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14476</TotalTime>
  <Words>959</Words>
  <Application>Microsoft Macintosh PowerPoint</Application>
  <PresentationFormat>On-screen Show (4:3)</PresentationFormat>
  <Paragraphs>172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Android Kernel Extensions</vt:lpstr>
      <vt:lpstr>Administrivia</vt:lpstr>
      <vt:lpstr>Today: Android Kernel Extensions</vt:lpstr>
      <vt:lpstr>Today: Android Kernel Extensions</vt:lpstr>
      <vt:lpstr>Kernel Changes</vt:lpstr>
      <vt:lpstr>User-Kernel Interfaces</vt:lpstr>
      <vt:lpstr>WakeLock</vt:lpstr>
      <vt:lpstr>Wakelock</vt:lpstr>
      <vt:lpstr>Wakelock</vt:lpstr>
      <vt:lpstr>Wakelock Android App Example</vt:lpstr>
      <vt:lpstr>Android App Wakelock Types</vt:lpstr>
      <vt:lpstr>User Space Wakelock</vt:lpstr>
      <vt:lpstr>Kernel Space Wakelock</vt:lpstr>
      <vt:lpstr>Wakelock Controversy</vt:lpstr>
      <vt:lpstr>Initial Objections</vt:lpstr>
      <vt:lpstr>Low Memory Killer</vt:lpstr>
      <vt:lpstr>Memory Management</vt:lpstr>
      <vt:lpstr>Memory Management</vt:lpstr>
      <vt:lpstr>Low Memory Killer</vt:lpstr>
      <vt:lpstr>Low Memory Killer</vt:lpstr>
      <vt:lpstr>Priority examples</vt:lpstr>
      <vt:lpstr>Logger</vt:lpstr>
      <vt:lpstr>Android Logging System</vt:lpstr>
      <vt:lpstr>Architecture</vt:lpstr>
      <vt:lpstr>Log Buffers</vt:lpstr>
      <vt:lpstr>Paranoid Networking</vt:lpstr>
      <vt:lpstr>Summary</vt:lpstr>
    </vt:vector>
  </TitlesOfParts>
  <Company>SUNY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Creative/News Services</dc:creator>
  <cp:lastModifiedBy>Steve Ko</cp:lastModifiedBy>
  <cp:revision>605</cp:revision>
  <dcterms:created xsi:type="dcterms:W3CDTF">2011-06-07T20:01:06Z</dcterms:created>
  <dcterms:modified xsi:type="dcterms:W3CDTF">2013-09-30T05:23:05Z</dcterms:modified>
</cp:coreProperties>
</file>