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34" d="100"/>
          <a:sy n="134" d="100"/>
        </p:scale>
        <p:origin x="27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1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US"/>
          </a:p>
        </p:txBody>
      </p:sp>
      <p:sp>
        <p:nvSpPr>
          <p:cNvPr id="3" name="Shape 1"/>
          <p:cNvSpPr/>
          <p:nvPr/>
        </p:nvSpPr>
        <p:spPr>
          <a:xfrm>
            <a:off x="0" y="0"/>
            <a:ext cx="14630400" cy="8229600"/>
          </a:xfrm>
          <a:prstGeom prst="rect">
            <a:avLst/>
          </a:prstGeom>
          <a:solidFill>
            <a:srgbClr val="1D1D1B"/>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232654"/>
            <a:ext cx="7915632" cy="2314575"/>
          </a:xfrm>
          <a:prstGeom prst="rect">
            <a:avLst/>
          </a:prstGeom>
          <a:noFill/>
          <a:ln/>
        </p:spPr>
        <p:txBody>
          <a:bodyPr wrap="square" rtlCol="0" anchor="t"/>
          <a:lstStyle/>
          <a:p>
            <a:pPr marL="0" indent="0">
              <a:lnSpc>
                <a:spcPts val="6075"/>
              </a:lnSpc>
              <a:buNone/>
            </a:pPr>
            <a:r>
              <a:rPr lang="en-US" sz="4860" b="1" dirty="0">
                <a:solidFill>
                  <a:srgbClr val="EDEDE8"/>
                </a:solidFill>
                <a:latin typeface="Tomorrow" pitchFamily="34" charset="0"/>
                <a:ea typeface="Tomorrow" pitchFamily="34" charset="-122"/>
                <a:cs typeface="Tomorrow" pitchFamily="34" charset="-120"/>
              </a:rPr>
              <a:t>Transitioning to Agile: Insights &amp; Recommendations</a:t>
            </a:r>
            <a:endParaRPr lang="en-US" sz="4860" dirty="0"/>
          </a:p>
        </p:txBody>
      </p:sp>
      <p:sp>
        <p:nvSpPr>
          <p:cNvPr id="6" name="Text 3"/>
          <p:cNvSpPr/>
          <p:nvPr/>
        </p:nvSpPr>
        <p:spPr>
          <a:xfrm>
            <a:off x="864037" y="3374583"/>
            <a:ext cx="4937760" cy="617101"/>
          </a:xfrm>
          <a:prstGeom prst="rect">
            <a:avLst/>
          </a:prstGeom>
          <a:noFill/>
          <a:ln/>
        </p:spPr>
        <p:txBody>
          <a:bodyPr wrap="none" rtlCol="0" anchor="t"/>
          <a:lstStyle/>
          <a:p>
            <a:pPr marL="0" indent="0">
              <a:lnSpc>
                <a:spcPts val="4860"/>
              </a:lnSpc>
              <a:buNone/>
            </a:pPr>
            <a:r>
              <a:rPr lang="en-US" sz="3888" b="1" dirty="0">
                <a:solidFill>
                  <a:srgbClr val="EDEDE8"/>
                </a:solidFill>
                <a:latin typeface="Tomorrow" pitchFamily="34" charset="0"/>
                <a:ea typeface="Tomorrow" pitchFamily="34" charset="-122"/>
                <a:cs typeface="Tomorrow" pitchFamily="34" charset="-120"/>
              </a:rPr>
              <a:t>Author: Hiep Ha</a:t>
            </a:r>
            <a:endParaRPr lang="en-US" sz="3888" dirty="0"/>
          </a:p>
        </p:txBody>
      </p:sp>
      <p:sp>
        <p:nvSpPr>
          <p:cNvPr id="7" name="Text 4"/>
          <p:cNvSpPr/>
          <p:nvPr/>
        </p:nvSpPr>
        <p:spPr>
          <a:xfrm>
            <a:off x="864037" y="4797739"/>
            <a:ext cx="4937760" cy="617101"/>
          </a:xfrm>
          <a:prstGeom prst="rect">
            <a:avLst/>
          </a:prstGeom>
          <a:noFill/>
          <a:ln/>
        </p:spPr>
        <p:txBody>
          <a:bodyPr wrap="none" rtlCol="0" anchor="t"/>
          <a:lstStyle/>
          <a:p>
            <a:pPr marL="0" indent="0">
              <a:lnSpc>
                <a:spcPts val="4860"/>
              </a:lnSpc>
              <a:buNone/>
            </a:pPr>
            <a:r>
              <a:rPr lang="en-US" sz="3888" b="1" dirty="0">
                <a:solidFill>
                  <a:srgbClr val="EDEDE8"/>
                </a:solidFill>
                <a:latin typeface="Tomorrow" pitchFamily="34" charset="0"/>
                <a:ea typeface="Tomorrow" pitchFamily="34" charset="-122"/>
                <a:cs typeface="Tomorrow" pitchFamily="34" charset="-120"/>
              </a:rPr>
              <a:t>23 June 2024</a:t>
            </a:r>
            <a:endParaRPr lang="en-US" sz="388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US"/>
          </a:p>
        </p:txBody>
      </p:sp>
      <p:sp>
        <p:nvSpPr>
          <p:cNvPr id="3" name="Shape 1"/>
          <p:cNvSpPr/>
          <p:nvPr/>
        </p:nvSpPr>
        <p:spPr>
          <a:xfrm>
            <a:off x="0" y="0"/>
            <a:ext cx="14630400" cy="8229600"/>
          </a:xfrm>
          <a:prstGeom prst="rect">
            <a:avLst/>
          </a:prstGeom>
          <a:solidFill>
            <a:srgbClr val="1D1D1B"/>
          </a:solidFill>
          <a:ln/>
        </p:spPr>
        <p:txBody>
          <a:bodyPr/>
          <a:lstStyle/>
          <a:p>
            <a:endParaRPr lang="en-US"/>
          </a:p>
        </p:txBody>
      </p:sp>
      <p:sp>
        <p:nvSpPr>
          <p:cNvPr id="4" name="Text 2"/>
          <p:cNvSpPr/>
          <p:nvPr/>
        </p:nvSpPr>
        <p:spPr>
          <a:xfrm>
            <a:off x="864037" y="1412915"/>
            <a:ext cx="6955512" cy="771525"/>
          </a:xfrm>
          <a:prstGeom prst="rect">
            <a:avLst/>
          </a:prstGeom>
          <a:noFill/>
          <a:ln/>
        </p:spPr>
        <p:txBody>
          <a:bodyPr wrap="none" rtlCol="0" anchor="t"/>
          <a:lstStyle/>
          <a:p>
            <a:pPr marL="0" indent="0">
              <a:lnSpc>
                <a:spcPts val="6075"/>
              </a:lnSpc>
              <a:buNone/>
            </a:pPr>
            <a:r>
              <a:rPr lang="en-US" sz="4860" b="1" dirty="0">
                <a:solidFill>
                  <a:srgbClr val="EDEDE8"/>
                </a:solidFill>
                <a:latin typeface="Tomorrow" pitchFamily="34" charset="0"/>
                <a:ea typeface="Tomorrow" pitchFamily="34" charset="-122"/>
                <a:cs typeface="Tomorrow" pitchFamily="34" charset="-120"/>
              </a:rPr>
              <a:t>Explaining Agile Roles</a:t>
            </a:r>
            <a:endParaRPr lang="en-US" sz="4860" dirty="0"/>
          </a:p>
        </p:txBody>
      </p:sp>
      <p:sp>
        <p:nvSpPr>
          <p:cNvPr id="5" name="Text 3"/>
          <p:cNvSpPr/>
          <p:nvPr/>
        </p:nvSpPr>
        <p:spPr>
          <a:xfrm>
            <a:off x="864037" y="280154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Product Owner</a:t>
            </a:r>
            <a:endParaRPr lang="en-US" sz="2430" dirty="0"/>
          </a:p>
        </p:txBody>
      </p:sp>
      <p:sp>
        <p:nvSpPr>
          <p:cNvPr id="6" name="Text 4"/>
          <p:cNvSpPr/>
          <p:nvPr/>
        </p:nvSpPr>
        <p:spPr>
          <a:xfrm>
            <a:off x="864037" y="3434120"/>
            <a:ext cx="3898821" cy="2765346"/>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Manages the product backlog, prioritizes features based on business needs and stakeholder feedback. Serves as the voice of the customer, representing their interests throughout the development process.</a:t>
            </a:r>
            <a:endParaRPr lang="en-US" sz="1944" dirty="0"/>
          </a:p>
        </p:txBody>
      </p:sp>
      <p:sp>
        <p:nvSpPr>
          <p:cNvPr id="7" name="Text 5"/>
          <p:cNvSpPr/>
          <p:nvPr/>
        </p:nvSpPr>
        <p:spPr>
          <a:xfrm>
            <a:off x="5372695" y="280154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Scrum Master</a:t>
            </a:r>
            <a:endParaRPr lang="en-US" sz="2430" dirty="0"/>
          </a:p>
        </p:txBody>
      </p:sp>
      <p:sp>
        <p:nvSpPr>
          <p:cNvPr id="8" name="Text 6"/>
          <p:cNvSpPr/>
          <p:nvPr/>
        </p:nvSpPr>
        <p:spPr>
          <a:xfrm>
            <a:off x="5372695" y="3434120"/>
            <a:ext cx="3898821" cy="3160395"/>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Facilitates Scrum processes, such as daily stand-ups, sprint planning, reviews, and retrospectives. Removes impediments and blockers that hinder the team's progress, ensuring the smooth flow of the project.</a:t>
            </a:r>
            <a:endParaRPr lang="en-US" sz="1944" dirty="0"/>
          </a:p>
        </p:txBody>
      </p:sp>
      <p:sp>
        <p:nvSpPr>
          <p:cNvPr id="9" name="Text 7"/>
          <p:cNvSpPr/>
          <p:nvPr/>
        </p:nvSpPr>
        <p:spPr>
          <a:xfrm>
            <a:off x="9881354" y="280154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Development Team</a:t>
            </a:r>
            <a:endParaRPr lang="en-US" sz="2430" dirty="0"/>
          </a:p>
        </p:txBody>
      </p:sp>
      <p:sp>
        <p:nvSpPr>
          <p:cNvPr id="10" name="Text 8"/>
          <p:cNvSpPr/>
          <p:nvPr/>
        </p:nvSpPr>
        <p:spPr>
          <a:xfrm>
            <a:off x="9881354" y="3434120"/>
            <a:ext cx="3898821" cy="2765346"/>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Implements and tests features iteratively, collaborating closely to deliver shippable product increments at the end of each sprint. Responsible for turning the product owner's vision into a functional, high-quality product.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US"/>
          </a:p>
        </p:txBody>
      </p:sp>
      <p:sp>
        <p:nvSpPr>
          <p:cNvPr id="3" name="Shape 1"/>
          <p:cNvSpPr/>
          <p:nvPr/>
        </p:nvSpPr>
        <p:spPr>
          <a:xfrm>
            <a:off x="0" y="0"/>
            <a:ext cx="14630400" cy="8231386"/>
          </a:xfrm>
          <a:prstGeom prst="rect">
            <a:avLst/>
          </a:prstGeom>
          <a:solidFill>
            <a:srgbClr val="1D1D1B"/>
          </a:solidFill>
          <a:ln/>
        </p:spPr>
        <p:txBody>
          <a:bodyPr/>
          <a:lstStyle/>
          <a:p>
            <a:endParaRPr lang="en-US"/>
          </a:p>
        </p:txBody>
      </p:sp>
      <p:sp>
        <p:nvSpPr>
          <p:cNvPr id="4" name="Text 2"/>
          <p:cNvSpPr/>
          <p:nvPr/>
        </p:nvSpPr>
        <p:spPr>
          <a:xfrm>
            <a:off x="1687235" y="566618"/>
            <a:ext cx="6254948" cy="643890"/>
          </a:xfrm>
          <a:prstGeom prst="rect">
            <a:avLst/>
          </a:prstGeom>
          <a:noFill/>
          <a:ln/>
        </p:spPr>
        <p:txBody>
          <a:bodyPr wrap="none" rtlCol="0" anchor="t"/>
          <a:lstStyle/>
          <a:p>
            <a:pPr marL="0" indent="0">
              <a:lnSpc>
                <a:spcPts val="5070"/>
              </a:lnSpc>
              <a:buNone/>
            </a:pPr>
            <a:r>
              <a:rPr lang="en-US" sz="4056" b="1" dirty="0">
                <a:solidFill>
                  <a:srgbClr val="EDEDE8"/>
                </a:solidFill>
                <a:latin typeface="Tomorrow" pitchFamily="34" charset="0"/>
                <a:ea typeface="Tomorrow" pitchFamily="34" charset="-122"/>
                <a:cs typeface="Tomorrow" pitchFamily="34" charset="-120"/>
              </a:rPr>
              <a:t>Explaining Agile Phases</a:t>
            </a:r>
            <a:endParaRPr lang="en-US" sz="4056" dirty="0"/>
          </a:p>
        </p:txBody>
      </p:sp>
      <p:sp>
        <p:nvSpPr>
          <p:cNvPr id="5" name="Shape 3"/>
          <p:cNvSpPr/>
          <p:nvPr/>
        </p:nvSpPr>
        <p:spPr>
          <a:xfrm>
            <a:off x="1687235" y="4643676"/>
            <a:ext cx="11255812" cy="41196"/>
          </a:xfrm>
          <a:prstGeom prst="rect">
            <a:avLst/>
          </a:prstGeom>
          <a:solidFill>
            <a:srgbClr val="5B5B57"/>
          </a:solidFill>
          <a:ln/>
        </p:spPr>
        <p:txBody>
          <a:bodyPr/>
          <a:lstStyle/>
          <a:p>
            <a:endParaRPr lang="en-US"/>
          </a:p>
        </p:txBody>
      </p:sp>
      <p:sp>
        <p:nvSpPr>
          <p:cNvPr id="6" name="Shape 4"/>
          <p:cNvSpPr/>
          <p:nvPr/>
        </p:nvSpPr>
        <p:spPr>
          <a:xfrm>
            <a:off x="3855958" y="3922514"/>
            <a:ext cx="41196" cy="721162"/>
          </a:xfrm>
          <a:prstGeom prst="rect">
            <a:avLst/>
          </a:prstGeom>
          <a:solidFill>
            <a:srgbClr val="5B5B57"/>
          </a:solidFill>
          <a:ln/>
        </p:spPr>
        <p:txBody>
          <a:bodyPr/>
          <a:lstStyle/>
          <a:p>
            <a:endParaRPr lang="en-US"/>
          </a:p>
        </p:txBody>
      </p:sp>
      <p:sp>
        <p:nvSpPr>
          <p:cNvPr id="7" name="Shape 5"/>
          <p:cNvSpPr/>
          <p:nvPr/>
        </p:nvSpPr>
        <p:spPr>
          <a:xfrm>
            <a:off x="3644741" y="4411861"/>
            <a:ext cx="463629" cy="463629"/>
          </a:xfrm>
          <a:prstGeom prst="roundRect">
            <a:avLst>
              <a:gd name="adj" fmla="val 26667"/>
            </a:avLst>
          </a:prstGeom>
          <a:solidFill>
            <a:srgbClr val="0B0B0A"/>
          </a:solidFill>
          <a:ln/>
        </p:spPr>
        <p:txBody>
          <a:bodyPr/>
          <a:lstStyle/>
          <a:p>
            <a:endParaRPr lang="en-US"/>
          </a:p>
        </p:txBody>
      </p:sp>
      <p:sp>
        <p:nvSpPr>
          <p:cNvPr id="8" name="Text 6"/>
          <p:cNvSpPr/>
          <p:nvPr/>
        </p:nvSpPr>
        <p:spPr>
          <a:xfrm>
            <a:off x="3806190" y="4489133"/>
            <a:ext cx="140613" cy="309086"/>
          </a:xfrm>
          <a:prstGeom prst="rect">
            <a:avLst/>
          </a:prstGeom>
          <a:noFill/>
          <a:ln/>
        </p:spPr>
        <p:txBody>
          <a:bodyPr wrap="none" rtlCol="0" anchor="t"/>
          <a:lstStyle/>
          <a:p>
            <a:pPr marL="0" indent="0" algn="ctr">
              <a:lnSpc>
                <a:spcPts val="2434"/>
              </a:lnSpc>
              <a:buNone/>
            </a:pPr>
            <a:r>
              <a:rPr lang="en-US" sz="2434" b="1" dirty="0">
                <a:solidFill>
                  <a:srgbClr val="EDEDE8"/>
                </a:solidFill>
                <a:latin typeface="Tomorrow" pitchFamily="34" charset="0"/>
                <a:ea typeface="Tomorrow" pitchFamily="34" charset="-122"/>
                <a:cs typeface="Tomorrow" pitchFamily="34" charset="-120"/>
              </a:rPr>
              <a:t>1</a:t>
            </a:r>
            <a:endParaRPr lang="en-US" sz="2434" dirty="0"/>
          </a:p>
        </p:txBody>
      </p:sp>
      <p:sp>
        <p:nvSpPr>
          <p:cNvPr id="9" name="Text 7"/>
          <p:cNvSpPr/>
          <p:nvPr/>
        </p:nvSpPr>
        <p:spPr>
          <a:xfrm>
            <a:off x="2588657" y="1952268"/>
            <a:ext cx="2575679" cy="321826"/>
          </a:xfrm>
          <a:prstGeom prst="rect">
            <a:avLst/>
          </a:prstGeom>
          <a:noFill/>
          <a:ln/>
        </p:spPr>
        <p:txBody>
          <a:bodyPr wrap="none" rtlCol="0" anchor="t"/>
          <a:lstStyle/>
          <a:p>
            <a:pPr marL="0" indent="0" algn="ctr">
              <a:lnSpc>
                <a:spcPts val="2535"/>
              </a:lnSpc>
              <a:buNone/>
            </a:pPr>
            <a:r>
              <a:rPr lang="en-US" sz="2028" b="1" dirty="0">
                <a:solidFill>
                  <a:srgbClr val="EDEDE8"/>
                </a:solidFill>
                <a:latin typeface="Tomorrow" pitchFamily="34" charset="0"/>
                <a:ea typeface="Tomorrow" pitchFamily="34" charset="-122"/>
                <a:cs typeface="Tomorrow" pitchFamily="34" charset="-120"/>
              </a:rPr>
              <a:t>Planning</a:t>
            </a:r>
            <a:endParaRPr lang="en-US" sz="2028" dirty="0"/>
          </a:p>
        </p:txBody>
      </p:sp>
      <p:sp>
        <p:nvSpPr>
          <p:cNvPr id="10" name="Text 8"/>
          <p:cNvSpPr/>
          <p:nvPr/>
        </p:nvSpPr>
        <p:spPr>
          <a:xfrm>
            <a:off x="1893213" y="2397681"/>
            <a:ext cx="3966686" cy="1318736"/>
          </a:xfrm>
          <a:prstGeom prst="rect">
            <a:avLst/>
          </a:prstGeom>
          <a:noFill/>
          <a:ln/>
        </p:spPr>
        <p:txBody>
          <a:bodyPr wrap="square" rtlCol="0" anchor="t"/>
          <a:lstStyle/>
          <a:p>
            <a:pPr marL="0" indent="0" algn="ctr">
              <a:lnSpc>
                <a:spcPts val="2596"/>
              </a:lnSpc>
              <a:buNone/>
            </a:pPr>
            <a:r>
              <a:rPr lang="en-US" sz="1623" dirty="0">
                <a:solidFill>
                  <a:srgbClr val="C9C9C0"/>
                </a:solidFill>
                <a:latin typeface="Tomorrow" pitchFamily="34" charset="0"/>
                <a:ea typeface="Tomorrow" pitchFamily="34" charset="-122"/>
                <a:cs typeface="Tomorrow" pitchFamily="34" charset="-120"/>
              </a:rPr>
              <a:t>Define the project scope, create and prioritize the product backlog to ensure alignment with business objectives and customer needs.</a:t>
            </a:r>
            <a:endParaRPr lang="en-US" sz="1623" dirty="0"/>
          </a:p>
        </p:txBody>
      </p:sp>
      <p:sp>
        <p:nvSpPr>
          <p:cNvPr id="11" name="Shape 9"/>
          <p:cNvSpPr/>
          <p:nvPr/>
        </p:nvSpPr>
        <p:spPr>
          <a:xfrm>
            <a:off x="6148268" y="4643676"/>
            <a:ext cx="41196" cy="721162"/>
          </a:xfrm>
          <a:prstGeom prst="rect">
            <a:avLst/>
          </a:prstGeom>
          <a:solidFill>
            <a:srgbClr val="5B5B57"/>
          </a:solidFill>
          <a:ln/>
        </p:spPr>
        <p:txBody>
          <a:bodyPr/>
          <a:lstStyle/>
          <a:p>
            <a:endParaRPr lang="en-US"/>
          </a:p>
        </p:txBody>
      </p:sp>
      <p:sp>
        <p:nvSpPr>
          <p:cNvPr id="12" name="Shape 10"/>
          <p:cNvSpPr/>
          <p:nvPr/>
        </p:nvSpPr>
        <p:spPr>
          <a:xfrm>
            <a:off x="5937052" y="4411861"/>
            <a:ext cx="463629" cy="463629"/>
          </a:xfrm>
          <a:prstGeom prst="roundRect">
            <a:avLst>
              <a:gd name="adj" fmla="val 26667"/>
            </a:avLst>
          </a:prstGeom>
          <a:solidFill>
            <a:srgbClr val="0B0B0A"/>
          </a:solidFill>
          <a:ln/>
        </p:spPr>
        <p:txBody>
          <a:bodyPr/>
          <a:lstStyle/>
          <a:p>
            <a:endParaRPr lang="en-US"/>
          </a:p>
        </p:txBody>
      </p:sp>
      <p:sp>
        <p:nvSpPr>
          <p:cNvPr id="13" name="Text 11"/>
          <p:cNvSpPr/>
          <p:nvPr/>
        </p:nvSpPr>
        <p:spPr>
          <a:xfrm>
            <a:off x="6065044" y="4489133"/>
            <a:ext cx="207645" cy="309086"/>
          </a:xfrm>
          <a:prstGeom prst="rect">
            <a:avLst/>
          </a:prstGeom>
          <a:noFill/>
          <a:ln/>
        </p:spPr>
        <p:txBody>
          <a:bodyPr wrap="none" rtlCol="0" anchor="t"/>
          <a:lstStyle/>
          <a:p>
            <a:pPr marL="0" indent="0" algn="ctr">
              <a:lnSpc>
                <a:spcPts val="2434"/>
              </a:lnSpc>
              <a:buNone/>
            </a:pPr>
            <a:r>
              <a:rPr lang="en-US" sz="2434" b="1" dirty="0">
                <a:solidFill>
                  <a:srgbClr val="EDEDE8"/>
                </a:solidFill>
                <a:latin typeface="Tomorrow" pitchFamily="34" charset="0"/>
                <a:ea typeface="Tomorrow" pitchFamily="34" charset="-122"/>
                <a:cs typeface="Tomorrow" pitchFamily="34" charset="-120"/>
              </a:rPr>
              <a:t>2</a:t>
            </a:r>
            <a:endParaRPr lang="en-US" sz="2434" dirty="0"/>
          </a:p>
        </p:txBody>
      </p:sp>
      <p:sp>
        <p:nvSpPr>
          <p:cNvPr id="14" name="Text 12"/>
          <p:cNvSpPr/>
          <p:nvPr/>
        </p:nvSpPr>
        <p:spPr>
          <a:xfrm>
            <a:off x="4881086" y="5570934"/>
            <a:ext cx="2575679" cy="321826"/>
          </a:xfrm>
          <a:prstGeom prst="rect">
            <a:avLst/>
          </a:prstGeom>
          <a:noFill/>
          <a:ln/>
        </p:spPr>
        <p:txBody>
          <a:bodyPr wrap="none" rtlCol="0" anchor="t"/>
          <a:lstStyle/>
          <a:p>
            <a:pPr marL="0" indent="0" algn="ctr">
              <a:lnSpc>
                <a:spcPts val="2535"/>
              </a:lnSpc>
              <a:buNone/>
            </a:pPr>
            <a:r>
              <a:rPr lang="en-US" sz="2028" b="1" dirty="0">
                <a:solidFill>
                  <a:srgbClr val="EDEDE8"/>
                </a:solidFill>
                <a:latin typeface="Tomorrow" pitchFamily="34" charset="0"/>
                <a:ea typeface="Tomorrow" pitchFamily="34" charset="-122"/>
                <a:cs typeface="Tomorrow" pitchFamily="34" charset="-120"/>
              </a:rPr>
              <a:t>Sprint</a:t>
            </a:r>
            <a:endParaRPr lang="en-US" sz="2028" dirty="0"/>
          </a:p>
        </p:txBody>
      </p:sp>
      <p:sp>
        <p:nvSpPr>
          <p:cNvPr id="15" name="Text 13"/>
          <p:cNvSpPr/>
          <p:nvPr/>
        </p:nvSpPr>
        <p:spPr>
          <a:xfrm>
            <a:off x="4185523" y="6016347"/>
            <a:ext cx="3966805" cy="1648420"/>
          </a:xfrm>
          <a:prstGeom prst="rect">
            <a:avLst/>
          </a:prstGeom>
          <a:noFill/>
          <a:ln/>
        </p:spPr>
        <p:txBody>
          <a:bodyPr wrap="square" rtlCol="0" anchor="t"/>
          <a:lstStyle/>
          <a:p>
            <a:pPr marL="0" indent="0" algn="ctr">
              <a:lnSpc>
                <a:spcPts val="2596"/>
              </a:lnSpc>
              <a:buNone/>
            </a:pPr>
            <a:r>
              <a:rPr lang="en-US" sz="1623" dirty="0">
                <a:solidFill>
                  <a:srgbClr val="C9C9C0"/>
                </a:solidFill>
                <a:latin typeface="Tomorrow" pitchFamily="34" charset="0"/>
                <a:ea typeface="Tomorrow" pitchFamily="34" charset="-122"/>
                <a:cs typeface="Tomorrow" pitchFamily="34" charset="-120"/>
              </a:rPr>
              <a:t>Iterative cycles, usually 2-4 weeks, where the development team works to develop and deliver features incrementally, constantly adapting to changing requirements.</a:t>
            </a:r>
            <a:endParaRPr lang="en-US" sz="1623" dirty="0"/>
          </a:p>
        </p:txBody>
      </p:sp>
      <p:sp>
        <p:nvSpPr>
          <p:cNvPr id="16" name="Shape 14"/>
          <p:cNvSpPr/>
          <p:nvPr/>
        </p:nvSpPr>
        <p:spPr>
          <a:xfrm>
            <a:off x="8440579" y="3922514"/>
            <a:ext cx="41196" cy="721162"/>
          </a:xfrm>
          <a:prstGeom prst="rect">
            <a:avLst/>
          </a:prstGeom>
          <a:solidFill>
            <a:srgbClr val="5B5B57"/>
          </a:solidFill>
          <a:ln/>
        </p:spPr>
        <p:txBody>
          <a:bodyPr/>
          <a:lstStyle/>
          <a:p>
            <a:endParaRPr lang="en-US"/>
          </a:p>
        </p:txBody>
      </p:sp>
      <p:sp>
        <p:nvSpPr>
          <p:cNvPr id="17" name="Shape 15"/>
          <p:cNvSpPr/>
          <p:nvPr/>
        </p:nvSpPr>
        <p:spPr>
          <a:xfrm>
            <a:off x="8229362" y="4411861"/>
            <a:ext cx="463629" cy="463629"/>
          </a:xfrm>
          <a:prstGeom prst="roundRect">
            <a:avLst>
              <a:gd name="adj" fmla="val 26667"/>
            </a:avLst>
          </a:prstGeom>
          <a:solidFill>
            <a:srgbClr val="0B0B0A"/>
          </a:solidFill>
          <a:ln/>
        </p:spPr>
        <p:txBody>
          <a:bodyPr/>
          <a:lstStyle/>
          <a:p>
            <a:endParaRPr lang="en-US"/>
          </a:p>
        </p:txBody>
      </p:sp>
      <p:sp>
        <p:nvSpPr>
          <p:cNvPr id="18" name="Text 16"/>
          <p:cNvSpPr/>
          <p:nvPr/>
        </p:nvSpPr>
        <p:spPr>
          <a:xfrm>
            <a:off x="8357949" y="4489133"/>
            <a:ext cx="206454" cy="309086"/>
          </a:xfrm>
          <a:prstGeom prst="rect">
            <a:avLst/>
          </a:prstGeom>
          <a:noFill/>
          <a:ln/>
        </p:spPr>
        <p:txBody>
          <a:bodyPr wrap="none" rtlCol="0" anchor="t"/>
          <a:lstStyle/>
          <a:p>
            <a:pPr marL="0" indent="0" algn="ctr">
              <a:lnSpc>
                <a:spcPts val="2434"/>
              </a:lnSpc>
              <a:buNone/>
            </a:pPr>
            <a:r>
              <a:rPr lang="en-US" sz="2434" b="1" dirty="0">
                <a:solidFill>
                  <a:srgbClr val="EDEDE8"/>
                </a:solidFill>
                <a:latin typeface="Tomorrow" pitchFamily="34" charset="0"/>
                <a:ea typeface="Tomorrow" pitchFamily="34" charset="-122"/>
                <a:cs typeface="Tomorrow" pitchFamily="34" charset="-120"/>
              </a:rPr>
              <a:t>3</a:t>
            </a:r>
            <a:endParaRPr lang="en-US" sz="2434" dirty="0"/>
          </a:p>
        </p:txBody>
      </p:sp>
      <p:sp>
        <p:nvSpPr>
          <p:cNvPr id="19" name="Text 17"/>
          <p:cNvSpPr/>
          <p:nvPr/>
        </p:nvSpPr>
        <p:spPr>
          <a:xfrm>
            <a:off x="7173397" y="1622584"/>
            <a:ext cx="2575679" cy="321826"/>
          </a:xfrm>
          <a:prstGeom prst="rect">
            <a:avLst/>
          </a:prstGeom>
          <a:noFill/>
          <a:ln/>
        </p:spPr>
        <p:txBody>
          <a:bodyPr wrap="none" rtlCol="0" anchor="t"/>
          <a:lstStyle/>
          <a:p>
            <a:pPr marL="0" indent="0" algn="ctr">
              <a:lnSpc>
                <a:spcPts val="2535"/>
              </a:lnSpc>
              <a:buNone/>
            </a:pPr>
            <a:r>
              <a:rPr lang="en-US" sz="2028" b="1" dirty="0">
                <a:solidFill>
                  <a:srgbClr val="EDEDE8"/>
                </a:solidFill>
                <a:latin typeface="Tomorrow" pitchFamily="34" charset="0"/>
                <a:ea typeface="Tomorrow" pitchFamily="34" charset="-122"/>
                <a:cs typeface="Tomorrow" pitchFamily="34" charset="-120"/>
              </a:rPr>
              <a:t>Review</a:t>
            </a:r>
            <a:endParaRPr lang="en-US" sz="2028" dirty="0"/>
          </a:p>
        </p:txBody>
      </p:sp>
      <p:sp>
        <p:nvSpPr>
          <p:cNvPr id="20" name="Text 18"/>
          <p:cNvSpPr/>
          <p:nvPr/>
        </p:nvSpPr>
        <p:spPr>
          <a:xfrm>
            <a:off x="6477833" y="2067997"/>
            <a:ext cx="3966805" cy="1648420"/>
          </a:xfrm>
          <a:prstGeom prst="rect">
            <a:avLst/>
          </a:prstGeom>
          <a:noFill/>
          <a:ln/>
        </p:spPr>
        <p:txBody>
          <a:bodyPr wrap="square" rtlCol="0" anchor="t"/>
          <a:lstStyle/>
          <a:p>
            <a:pPr marL="0" indent="0" algn="ctr">
              <a:lnSpc>
                <a:spcPts val="2596"/>
              </a:lnSpc>
              <a:buNone/>
            </a:pPr>
            <a:r>
              <a:rPr lang="en-US" sz="1623" dirty="0">
                <a:solidFill>
                  <a:srgbClr val="C9C9C0"/>
                </a:solidFill>
                <a:latin typeface="Tomorrow" pitchFamily="34" charset="0"/>
                <a:ea typeface="Tomorrow" pitchFamily="34" charset="-122"/>
                <a:cs typeface="Tomorrow" pitchFamily="34" charset="-120"/>
              </a:rPr>
              <a:t>Present completed work to stakeholders, gather feedback, and identify areas for improvement to ensure the product meets the customer's needs.</a:t>
            </a:r>
            <a:endParaRPr lang="en-US" sz="1623" dirty="0"/>
          </a:p>
        </p:txBody>
      </p:sp>
      <p:sp>
        <p:nvSpPr>
          <p:cNvPr id="21" name="Shape 19"/>
          <p:cNvSpPr/>
          <p:nvPr/>
        </p:nvSpPr>
        <p:spPr>
          <a:xfrm>
            <a:off x="10733008" y="4643676"/>
            <a:ext cx="41196" cy="721162"/>
          </a:xfrm>
          <a:prstGeom prst="rect">
            <a:avLst/>
          </a:prstGeom>
          <a:solidFill>
            <a:srgbClr val="5B5B57"/>
          </a:solidFill>
          <a:ln/>
        </p:spPr>
        <p:txBody>
          <a:bodyPr/>
          <a:lstStyle/>
          <a:p>
            <a:endParaRPr lang="en-US"/>
          </a:p>
        </p:txBody>
      </p:sp>
      <p:sp>
        <p:nvSpPr>
          <p:cNvPr id="22" name="Shape 20"/>
          <p:cNvSpPr/>
          <p:nvPr/>
        </p:nvSpPr>
        <p:spPr>
          <a:xfrm>
            <a:off x="10521791" y="4411861"/>
            <a:ext cx="463629" cy="463629"/>
          </a:xfrm>
          <a:prstGeom prst="roundRect">
            <a:avLst>
              <a:gd name="adj" fmla="val 26667"/>
            </a:avLst>
          </a:prstGeom>
          <a:solidFill>
            <a:srgbClr val="0B0B0A"/>
          </a:solidFill>
          <a:ln/>
        </p:spPr>
        <p:txBody>
          <a:bodyPr/>
          <a:lstStyle/>
          <a:p>
            <a:endParaRPr lang="en-US"/>
          </a:p>
        </p:txBody>
      </p:sp>
      <p:sp>
        <p:nvSpPr>
          <p:cNvPr id="23" name="Text 21"/>
          <p:cNvSpPr/>
          <p:nvPr/>
        </p:nvSpPr>
        <p:spPr>
          <a:xfrm>
            <a:off x="10649783" y="4489133"/>
            <a:ext cx="207645" cy="309086"/>
          </a:xfrm>
          <a:prstGeom prst="rect">
            <a:avLst/>
          </a:prstGeom>
          <a:noFill/>
          <a:ln/>
        </p:spPr>
        <p:txBody>
          <a:bodyPr wrap="none" rtlCol="0" anchor="t"/>
          <a:lstStyle/>
          <a:p>
            <a:pPr marL="0" indent="0" algn="ctr">
              <a:lnSpc>
                <a:spcPts val="2434"/>
              </a:lnSpc>
              <a:buNone/>
            </a:pPr>
            <a:r>
              <a:rPr lang="en-US" sz="2434" b="1" dirty="0">
                <a:solidFill>
                  <a:srgbClr val="EDEDE8"/>
                </a:solidFill>
                <a:latin typeface="Tomorrow" pitchFamily="34" charset="0"/>
                <a:ea typeface="Tomorrow" pitchFamily="34" charset="-122"/>
                <a:cs typeface="Tomorrow" pitchFamily="34" charset="-120"/>
              </a:rPr>
              <a:t>4</a:t>
            </a:r>
            <a:endParaRPr lang="en-US" sz="2434" dirty="0"/>
          </a:p>
        </p:txBody>
      </p:sp>
      <p:sp>
        <p:nvSpPr>
          <p:cNvPr id="24" name="Text 22"/>
          <p:cNvSpPr/>
          <p:nvPr/>
        </p:nvSpPr>
        <p:spPr>
          <a:xfrm>
            <a:off x="9465826" y="5570934"/>
            <a:ext cx="2575679" cy="321826"/>
          </a:xfrm>
          <a:prstGeom prst="rect">
            <a:avLst/>
          </a:prstGeom>
          <a:noFill/>
          <a:ln/>
        </p:spPr>
        <p:txBody>
          <a:bodyPr wrap="none" rtlCol="0" anchor="t"/>
          <a:lstStyle/>
          <a:p>
            <a:pPr marL="0" indent="0" algn="ctr">
              <a:lnSpc>
                <a:spcPts val="2535"/>
              </a:lnSpc>
              <a:buNone/>
            </a:pPr>
            <a:r>
              <a:rPr lang="en-US" sz="2028" b="1" dirty="0">
                <a:solidFill>
                  <a:srgbClr val="EDEDE8"/>
                </a:solidFill>
                <a:latin typeface="Tomorrow" pitchFamily="34" charset="0"/>
                <a:ea typeface="Tomorrow" pitchFamily="34" charset="-122"/>
                <a:cs typeface="Tomorrow" pitchFamily="34" charset="-120"/>
              </a:rPr>
              <a:t>Retrospective</a:t>
            </a:r>
            <a:endParaRPr lang="en-US" sz="2028" dirty="0"/>
          </a:p>
        </p:txBody>
      </p:sp>
      <p:sp>
        <p:nvSpPr>
          <p:cNvPr id="25" name="Text 23"/>
          <p:cNvSpPr/>
          <p:nvPr/>
        </p:nvSpPr>
        <p:spPr>
          <a:xfrm>
            <a:off x="8770263" y="6016347"/>
            <a:ext cx="3966805" cy="1648420"/>
          </a:xfrm>
          <a:prstGeom prst="rect">
            <a:avLst/>
          </a:prstGeom>
          <a:noFill/>
          <a:ln/>
        </p:spPr>
        <p:txBody>
          <a:bodyPr wrap="square" rtlCol="0" anchor="t"/>
          <a:lstStyle/>
          <a:p>
            <a:pPr marL="0" indent="0" algn="ctr">
              <a:lnSpc>
                <a:spcPts val="2596"/>
              </a:lnSpc>
              <a:buNone/>
            </a:pPr>
            <a:r>
              <a:rPr lang="en-US" sz="1623" dirty="0">
                <a:solidFill>
                  <a:srgbClr val="C9C9C0"/>
                </a:solidFill>
                <a:latin typeface="Tomorrow" pitchFamily="34" charset="0"/>
                <a:ea typeface="Tomorrow" pitchFamily="34" charset="-122"/>
                <a:cs typeface="Tomorrow" pitchFamily="34" charset="-120"/>
              </a:rPr>
              <a:t>Reflect on the sprint's processes and outcomes, identify areas for improvement, and implement changes to continuously enhance the team's efficiency and effectiveness.</a:t>
            </a:r>
            <a:endParaRPr lang="en-US" sz="162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US"/>
          </a:p>
        </p:txBody>
      </p:sp>
      <p:sp>
        <p:nvSpPr>
          <p:cNvPr id="3" name="Shape 1"/>
          <p:cNvSpPr/>
          <p:nvPr/>
        </p:nvSpPr>
        <p:spPr>
          <a:xfrm>
            <a:off x="0" y="0"/>
            <a:ext cx="14630400" cy="8229600"/>
          </a:xfrm>
          <a:prstGeom prst="rect">
            <a:avLst/>
          </a:prstGeom>
          <a:solidFill>
            <a:srgbClr val="1D1D1B"/>
          </a:solidFill>
          <a:ln/>
        </p:spPr>
        <p:txBody>
          <a:bodyPr/>
          <a:lstStyle/>
          <a:p>
            <a:endParaRPr lang="en-US"/>
          </a:p>
        </p:txBody>
      </p:sp>
      <p:sp>
        <p:nvSpPr>
          <p:cNvPr id="4" name="Text 2"/>
          <p:cNvSpPr/>
          <p:nvPr/>
        </p:nvSpPr>
        <p:spPr>
          <a:xfrm>
            <a:off x="864037" y="1017865"/>
            <a:ext cx="8366522" cy="771525"/>
          </a:xfrm>
          <a:prstGeom prst="rect">
            <a:avLst/>
          </a:prstGeom>
          <a:noFill/>
          <a:ln/>
        </p:spPr>
        <p:txBody>
          <a:bodyPr wrap="none" rtlCol="0" anchor="t"/>
          <a:lstStyle/>
          <a:p>
            <a:pPr marL="0" indent="0">
              <a:lnSpc>
                <a:spcPts val="6075"/>
              </a:lnSpc>
              <a:buNone/>
            </a:pPr>
            <a:r>
              <a:rPr lang="en-US" sz="4860" b="1" dirty="0">
                <a:solidFill>
                  <a:srgbClr val="EDEDE8"/>
                </a:solidFill>
                <a:latin typeface="Tomorrow" pitchFamily="34" charset="0"/>
                <a:ea typeface="Tomorrow" pitchFamily="34" charset="-122"/>
                <a:cs typeface="Tomorrow" pitchFamily="34" charset="-120"/>
              </a:rPr>
              <a:t>Describing Waterfall Model</a:t>
            </a:r>
            <a:endParaRPr lang="en-US" sz="4860" dirty="0"/>
          </a:p>
        </p:txBody>
      </p:sp>
      <p:sp>
        <p:nvSpPr>
          <p:cNvPr id="5" name="Text 3"/>
          <p:cNvSpPr/>
          <p:nvPr/>
        </p:nvSpPr>
        <p:spPr>
          <a:xfrm>
            <a:off x="864037" y="240649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Waterfall Phases</a:t>
            </a:r>
            <a:endParaRPr lang="en-US" sz="2430" dirty="0"/>
          </a:p>
        </p:txBody>
      </p:sp>
      <p:sp>
        <p:nvSpPr>
          <p:cNvPr id="6" name="Text 4"/>
          <p:cNvSpPr/>
          <p:nvPr/>
        </p:nvSpPr>
        <p:spPr>
          <a:xfrm>
            <a:off x="864037" y="3039070"/>
            <a:ext cx="3898821" cy="3555444"/>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The Waterfall model follows a linear, sequential approach, with distinct phases for requirements gathering, design, implementation, testing, and maintenance. Each phase must be completed before moving on to the next, with no overlap or iteration.</a:t>
            </a:r>
            <a:endParaRPr lang="en-US" sz="1944" dirty="0"/>
          </a:p>
        </p:txBody>
      </p:sp>
      <p:sp>
        <p:nvSpPr>
          <p:cNvPr id="7" name="Text 5"/>
          <p:cNvSpPr/>
          <p:nvPr/>
        </p:nvSpPr>
        <p:spPr>
          <a:xfrm>
            <a:off x="5372695" y="240649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Key Differences</a:t>
            </a:r>
            <a:endParaRPr lang="en-US" sz="2430" dirty="0"/>
          </a:p>
        </p:txBody>
      </p:sp>
      <p:sp>
        <p:nvSpPr>
          <p:cNvPr id="8" name="Text 6"/>
          <p:cNvSpPr/>
          <p:nvPr/>
        </p:nvSpPr>
        <p:spPr>
          <a:xfrm>
            <a:off x="5372695" y="3039070"/>
            <a:ext cx="3898821" cy="3950494"/>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The Waterfall model is less flexible in accommodating changes, as it relies on upfront planning and a rigid sequence of steps. In contrast, Agile embraces an iterative, incremental approach, with regular feedback loops and the ability to adapt to evolving requirements.</a:t>
            </a:r>
            <a:endParaRPr lang="en-US" sz="1944" dirty="0"/>
          </a:p>
        </p:txBody>
      </p:sp>
      <p:sp>
        <p:nvSpPr>
          <p:cNvPr id="9" name="Text 7"/>
          <p:cNvSpPr/>
          <p:nvPr/>
        </p:nvSpPr>
        <p:spPr>
          <a:xfrm>
            <a:off x="9881354" y="240649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Example</a:t>
            </a:r>
            <a:endParaRPr lang="en-US" sz="2430" dirty="0"/>
          </a:p>
        </p:txBody>
      </p:sp>
      <p:sp>
        <p:nvSpPr>
          <p:cNvPr id="10" name="Text 8"/>
          <p:cNvSpPr/>
          <p:nvPr/>
        </p:nvSpPr>
        <p:spPr>
          <a:xfrm>
            <a:off x="9881354" y="3039070"/>
            <a:ext cx="3898821" cy="3950494"/>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In the Waterfall approach, a change request for travel insurance would require significant rework in multiple phases, while in Agile, it was simply added to the backlog and prioritized for the next sprint, allowing for a more responsive and customer-centric development process.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US"/>
          </a:p>
        </p:txBody>
      </p:sp>
      <p:sp>
        <p:nvSpPr>
          <p:cNvPr id="3" name="Shape 1"/>
          <p:cNvSpPr/>
          <p:nvPr/>
        </p:nvSpPr>
        <p:spPr>
          <a:xfrm>
            <a:off x="0" y="0"/>
            <a:ext cx="14630400" cy="8229600"/>
          </a:xfrm>
          <a:prstGeom prst="rect">
            <a:avLst/>
          </a:prstGeom>
          <a:solidFill>
            <a:srgbClr val="1D1D1B"/>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64037" y="1360408"/>
            <a:ext cx="8499158" cy="771525"/>
          </a:xfrm>
          <a:prstGeom prst="rect">
            <a:avLst/>
          </a:prstGeom>
          <a:noFill/>
          <a:ln/>
        </p:spPr>
        <p:txBody>
          <a:bodyPr wrap="none" rtlCol="0" anchor="t"/>
          <a:lstStyle/>
          <a:p>
            <a:pPr marL="0" indent="0">
              <a:lnSpc>
                <a:spcPts val="6075"/>
              </a:lnSpc>
              <a:buNone/>
            </a:pPr>
            <a:r>
              <a:rPr lang="en-US" sz="4860" b="1" dirty="0">
                <a:solidFill>
                  <a:srgbClr val="EDEDE8"/>
                </a:solidFill>
                <a:latin typeface="Tomorrow" pitchFamily="34" charset="0"/>
                <a:ea typeface="Tomorrow" pitchFamily="34" charset="-122"/>
                <a:cs typeface="Tomorrow" pitchFamily="34" charset="-120"/>
              </a:rPr>
              <a:t>Waterfall or Agile Approach</a:t>
            </a:r>
            <a:endParaRPr lang="en-US" sz="4860" dirty="0"/>
          </a:p>
        </p:txBody>
      </p:sp>
      <p:sp>
        <p:nvSpPr>
          <p:cNvPr id="6" name="Shape 3"/>
          <p:cNvSpPr/>
          <p:nvPr/>
        </p:nvSpPr>
        <p:spPr>
          <a:xfrm>
            <a:off x="864037" y="2779871"/>
            <a:ext cx="555427" cy="555427"/>
          </a:xfrm>
          <a:prstGeom prst="roundRect">
            <a:avLst>
              <a:gd name="adj" fmla="val 26670"/>
            </a:avLst>
          </a:prstGeom>
          <a:solidFill>
            <a:srgbClr val="0B0B0A"/>
          </a:solidFill>
          <a:ln/>
        </p:spPr>
        <p:txBody>
          <a:bodyPr/>
          <a:lstStyle/>
          <a:p>
            <a:endParaRPr lang="en-US"/>
          </a:p>
        </p:txBody>
      </p:sp>
      <p:sp>
        <p:nvSpPr>
          <p:cNvPr id="7" name="Text 4"/>
          <p:cNvSpPr/>
          <p:nvPr/>
        </p:nvSpPr>
        <p:spPr>
          <a:xfrm>
            <a:off x="1057394" y="2872383"/>
            <a:ext cx="168593" cy="370284"/>
          </a:xfrm>
          <a:prstGeom prst="rect">
            <a:avLst/>
          </a:prstGeom>
          <a:noFill/>
          <a:ln/>
        </p:spPr>
        <p:txBody>
          <a:bodyPr wrap="none" rtlCol="0" anchor="t"/>
          <a:lstStyle/>
          <a:p>
            <a:pPr marL="0" indent="0" algn="ctr">
              <a:lnSpc>
                <a:spcPts val="2916"/>
              </a:lnSpc>
              <a:buNone/>
            </a:pPr>
            <a:r>
              <a:rPr lang="en-US" sz="2916" b="1" dirty="0">
                <a:solidFill>
                  <a:srgbClr val="EDEDE8"/>
                </a:solidFill>
                <a:latin typeface="Tomorrow" pitchFamily="34" charset="0"/>
                <a:ea typeface="Tomorrow" pitchFamily="34" charset="-122"/>
                <a:cs typeface="Tomorrow" pitchFamily="34" charset="-120"/>
              </a:rPr>
              <a:t>1</a:t>
            </a:r>
            <a:endParaRPr lang="en-US" sz="2916" dirty="0"/>
          </a:p>
        </p:txBody>
      </p:sp>
      <p:sp>
        <p:nvSpPr>
          <p:cNvPr id="8" name="Text 5"/>
          <p:cNvSpPr/>
          <p:nvPr/>
        </p:nvSpPr>
        <p:spPr>
          <a:xfrm>
            <a:off x="1666280" y="277987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Factors to Consider</a:t>
            </a:r>
            <a:endParaRPr lang="en-US" sz="2430" dirty="0"/>
          </a:p>
        </p:txBody>
      </p:sp>
      <p:sp>
        <p:nvSpPr>
          <p:cNvPr id="9" name="Text 6"/>
          <p:cNvSpPr/>
          <p:nvPr/>
        </p:nvSpPr>
        <p:spPr>
          <a:xfrm>
            <a:off x="1666280" y="3313748"/>
            <a:ext cx="3696772" cy="3555444"/>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Project complexity, client involvement, and the need for flexibility are key factors in determining the most appropriate development approach. Agile is better suited for complex, dynamic projects with evolving requirements and active client involvement.</a:t>
            </a:r>
            <a:endParaRPr lang="en-US" sz="1944" dirty="0"/>
          </a:p>
        </p:txBody>
      </p:sp>
      <p:sp>
        <p:nvSpPr>
          <p:cNvPr id="10" name="Shape 7"/>
          <p:cNvSpPr/>
          <p:nvPr/>
        </p:nvSpPr>
        <p:spPr>
          <a:xfrm>
            <a:off x="5609868" y="2779871"/>
            <a:ext cx="555427" cy="555427"/>
          </a:xfrm>
          <a:prstGeom prst="roundRect">
            <a:avLst>
              <a:gd name="adj" fmla="val 26670"/>
            </a:avLst>
          </a:prstGeom>
          <a:solidFill>
            <a:srgbClr val="0B0B0A"/>
          </a:solidFill>
          <a:ln/>
        </p:spPr>
        <p:txBody>
          <a:bodyPr/>
          <a:lstStyle/>
          <a:p>
            <a:endParaRPr lang="en-US"/>
          </a:p>
        </p:txBody>
      </p:sp>
      <p:sp>
        <p:nvSpPr>
          <p:cNvPr id="11" name="Text 8"/>
          <p:cNvSpPr/>
          <p:nvPr/>
        </p:nvSpPr>
        <p:spPr>
          <a:xfrm>
            <a:off x="5763101" y="2872383"/>
            <a:ext cx="248841" cy="370284"/>
          </a:xfrm>
          <a:prstGeom prst="rect">
            <a:avLst/>
          </a:prstGeom>
          <a:noFill/>
          <a:ln/>
        </p:spPr>
        <p:txBody>
          <a:bodyPr wrap="none" rtlCol="0" anchor="t"/>
          <a:lstStyle/>
          <a:p>
            <a:pPr marL="0" indent="0" algn="ctr">
              <a:lnSpc>
                <a:spcPts val="2916"/>
              </a:lnSpc>
              <a:buNone/>
            </a:pPr>
            <a:r>
              <a:rPr lang="en-US" sz="2916" b="1" dirty="0">
                <a:solidFill>
                  <a:srgbClr val="EDEDE8"/>
                </a:solidFill>
                <a:latin typeface="Tomorrow" pitchFamily="34" charset="0"/>
                <a:ea typeface="Tomorrow" pitchFamily="34" charset="-122"/>
                <a:cs typeface="Tomorrow" pitchFamily="34" charset="-120"/>
              </a:rPr>
              <a:t>2</a:t>
            </a:r>
            <a:endParaRPr lang="en-US" sz="2916" dirty="0"/>
          </a:p>
        </p:txBody>
      </p:sp>
      <p:sp>
        <p:nvSpPr>
          <p:cNvPr id="12" name="Text 9"/>
          <p:cNvSpPr/>
          <p:nvPr/>
        </p:nvSpPr>
        <p:spPr>
          <a:xfrm>
            <a:off x="6412111" y="2779871"/>
            <a:ext cx="3086100" cy="385763"/>
          </a:xfrm>
          <a:prstGeom prst="rect">
            <a:avLst/>
          </a:prstGeom>
          <a:noFill/>
          <a:ln/>
        </p:spPr>
        <p:txBody>
          <a:bodyPr wrap="none" rtlCol="0" anchor="t"/>
          <a:lstStyle/>
          <a:p>
            <a:pPr marL="0" indent="0">
              <a:lnSpc>
                <a:spcPts val="3038"/>
              </a:lnSpc>
              <a:buNone/>
            </a:pPr>
            <a:r>
              <a:rPr lang="en-US" sz="2430" b="1" dirty="0">
                <a:solidFill>
                  <a:srgbClr val="EDEDE8"/>
                </a:solidFill>
                <a:latin typeface="Tomorrow" pitchFamily="34" charset="0"/>
                <a:ea typeface="Tomorrow" pitchFamily="34" charset="-122"/>
                <a:cs typeface="Tomorrow" pitchFamily="34" charset="-120"/>
              </a:rPr>
              <a:t>Course Experience</a:t>
            </a:r>
            <a:endParaRPr lang="en-US" sz="2430" dirty="0"/>
          </a:p>
        </p:txBody>
      </p:sp>
      <p:sp>
        <p:nvSpPr>
          <p:cNvPr id="13" name="Text 10"/>
          <p:cNvSpPr/>
          <p:nvPr/>
        </p:nvSpPr>
        <p:spPr>
          <a:xfrm>
            <a:off x="6412111" y="3313748"/>
            <a:ext cx="3696772" cy="2765346"/>
          </a:xfrm>
          <a:prstGeom prst="rect">
            <a:avLst/>
          </a:prstGeom>
          <a:noFill/>
          <a:ln/>
        </p:spPr>
        <p:txBody>
          <a:bodyPr wrap="square" rtlCol="0" anchor="t"/>
          <a:lstStyle/>
          <a:p>
            <a:pPr marL="0" indent="0">
              <a:lnSpc>
                <a:spcPts val="3110"/>
              </a:lnSpc>
              <a:buNone/>
            </a:pPr>
            <a:r>
              <a:rPr lang="en-US" sz="1944" dirty="0">
                <a:solidFill>
                  <a:srgbClr val="C9C9C0"/>
                </a:solidFill>
                <a:latin typeface="Tomorrow" pitchFamily="34" charset="0"/>
                <a:ea typeface="Tomorrow" pitchFamily="34" charset="-122"/>
                <a:cs typeface="Tomorrow" pitchFamily="34" charset="-120"/>
              </a:rPr>
              <a:t>Agile's iterative feedback loops and ability to accommodate changes helped deliver a client-focused product efficiently, making it suitable for dynamic projects like SNHU Travel's application.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txBody>
          <a:bodyPr/>
          <a:lstStyle/>
          <a:p>
            <a:endParaRPr lang="en-US"/>
          </a:p>
        </p:txBody>
      </p:sp>
      <p:sp>
        <p:nvSpPr>
          <p:cNvPr id="3" name="Shape 1"/>
          <p:cNvSpPr/>
          <p:nvPr/>
        </p:nvSpPr>
        <p:spPr>
          <a:xfrm>
            <a:off x="0" y="0"/>
            <a:ext cx="14630400" cy="8229600"/>
          </a:xfrm>
          <a:prstGeom prst="rect">
            <a:avLst/>
          </a:prstGeom>
          <a:solidFill>
            <a:srgbClr val="1D1D1B"/>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77928" y="1167170"/>
            <a:ext cx="5653921" cy="706755"/>
          </a:xfrm>
          <a:prstGeom prst="rect">
            <a:avLst/>
          </a:prstGeom>
          <a:noFill/>
          <a:ln/>
        </p:spPr>
        <p:txBody>
          <a:bodyPr wrap="none" rtlCol="0" anchor="t"/>
          <a:lstStyle/>
          <a:p>
            <a:pPr marL="0" indent="0">
              <a:lnSpc>
                <a:spcPts val="5565"/>
              </a:lnSpc>
              <a:buNone/>
            </a:pPr>
            <a:r>
              <a:rPr lang="en-US" sz="4452" b="1" dirty="0">
                <a:solidFill>
                  <a:srgbClr val="EDEDE8"/>
                </a:solidFill>
                <a:latin typeface="Tomorrow" pitchFamily="34" charset="0"/>
                <a:ea typeface="Tomorrow" pitchFamily="34" charset="-122"/>
                <a:cs typeface="Tomorrow" pitchFamily="34" charset="-120"/>
              </a:rPr>
              <a:t>References</a:t>
            </a:r>
            <a:endParaRPr lang="en-US" sz="4452" dirty="0"/>
          </a:p>
        </p:txBody>
      </p:sp>
      <p:sp>
        <p:nvSpPr>
          <p:cNvPr id="7" name="Text 4"/>
          <p:cNvSpPr/>
          <p:nvPr/>
        </p:nvSpPr>
        <p:spPr>
          <a:xfrm>
            <a:off x="6277927" y="2395304"/>
            <a:ext cx="7560945" cy="1446848"/>
          </a:xfrm>
          <a:prstGeom prst="rect">
            <a:avLst/>
          </a:prstGeom>
          <a:noFill/>
          <a:ln/>
        </p:spPr>
        <p:txBody>
          <a:bodyPr wrap="square" rtlCol="0" anchor="t"/>
          <a:lstStyle/>
          <a:p>
            <a:pPr marL="0" indent="0">
              <a:lnSpc>
                <a:spcPts val="2849"/>
              </a:lnSpc>
              <a:buNone/>
            </a:pPr>
            <a:r>
              <a:rPr lang="en-US" sz="1781" dirty="0">
                <a:solidFill>
                  <a:srgbClr val="C9C9C0"/>
                </a:solidFill>
                <a:latin typeface="Tomorrow" pitchFamily="34" charset="0"/>
                <a:ea typeface="Tomorrow" pitchFamily="34" charset="-122"/>
                <a:cs typeface="Tomorrow" pitchFamily="34" charset="-120"/>
              </a:rPr>
              <a:t>Rigby, D. K., Elk, S., &amp; Berez, S. (2018). Agile at Scale: How to go from a few teams to hundreds. _Harvard Business Review_. [https://hbr.org/2018/05/agile-at-scale](https://hbr.org/2018/05/agile-at-scale)</a:t>
            </a:r>
            <a:endParaRPr lang="en-US" sz="1781" dirty="0"/>
          </a:p>
        </p:txBody>
      </p:sp>
      <p:sp>
        <p:nvSpPr>
          <p:cNvPr id="8" name="Text 5"/>
          <p:cNvSpPr/>
          <p:nvPr/>
        </p:nvSpPr>
        <p:spPr>
          <a:xfrm>
            <a:off x="6277926" y="4012640"/>
            <a:ext cx="7560945" cy="1085136"/>
          </a:xfrm>
          <a:prstGeom prst="rect">
            <a:avLst/>
          </a:prstGeom>
          <a:noFill/>
          <a:ln/>
        </p:spPr>
        <p:txBody>
          <a:bodyPr wrap="square" rtlCol="0" anchor="t"/>
          <a:lstStyle/>
          <a:p>
            <a:pPr marL="0" indent="0">
              <a:lnSpc>
                <a:spcPts val="2849"/>
              </a:lnSpc>
              <a:buNone/>
            </a:pPr>
            <a:r>
              <a:rPr lang="en-US" sz="1781" dirty="0">
                <a:solidFill>
                  <a:srgbClr val="C9C9C0"/>
                </a:solidFill>
                <a:latin typeface="Tomorrow" pitchFamily="34" charset="0"/>
                <a:ea typeface="Tomorrow" pitchFamily="34" charset="-122"/>
                <a:cs typeface="Tomorrow" pitchFamily="34" charset="-120"/>
              </a:rPr>
              <a:t>Schwaber, K., &amp; Sutherland, J. (2020). _The Scrum Guide_. Scrum Alliance. Retrieved from [https://www.scrumguides.org/](https://www.scrumguides.org/)</a:t>
            </a:r>
            <a:endParaRPr lang="en-US" sz="178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555</Words>
  <Application>Microsoft Office PowerPoint</Application>
  <PresentationFormat>Custom</PresentationFormat>
  <Paragraphs>46</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Hiep</cp:lastModifiedBy>
  <cp:revision>3</cp:revision>
  <dcterms:created xsi:type="dcterms:W3CDTF">2024-06-24T03:15:43Z</dcterms:created>
  <dcterms:modified xsi:type="dcterms:W3CDTF">2024-06-24T03:26:34Z</dcterms:modified>
</cp:coreProperties>
</file>