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25-Dec-18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25-Dec-18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25-Dec-18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machine-learning-databases/adult/"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07C4-8474-4BE8-9EB6-247F47E979E4}"/>
              </a:ext>
            </a:extLst>
          </p:cNvPr>
          <p:cNvSpPr>
            <a:spLocks noGrp="1"/>
          </p:cNvSpPr>
          <p:nvPr>
            <p:ph type="ctrTitle"/>
          </p:nvPr>
        </p:nvSpPr>
        <p:spPr/>
        <p:txBody>
          <a:bodyPr/>
          <a:lstStyle/>
          <a:p>
            <a:r>
              <a:rPr lang="en-US" dirty="0" err="1"/>
              <a:t>Báo</a:t>
            </a:r>
            <a:r>
              <a:rPr lang="en-US" dirty="0"/>
              <a:t> </a:t>
            </a:r>
            <a:r>
              <a:rPr lang="en-US" dirty="0" err="1"/>
              <a:t>cáo</a:t>
            </a:r>
            <a:r>
              <a:rPr lang="en-US" dirty="0"/>
              <a:t> </a:t>
            </a:r>
            <a:r>
              <a:rPr lang="en-US" dirty="0" err="1"/>
              <a:t>cuối</a:t>
            </a:r>
            <a:r>
              <a:rPr lang="en-US" dirty="0"/>
              <a:t> </a:t>
            </a:r>
            <a:r>
              <a:rPr lang="en-US" dirty="0" err="1"/>
              <a:t>kỳ</a:t>
            </a:r>
            <a:r>
              <a:rPr lang="en-US" dirty="0"/>
              <a:t> </a:t>
            </a:r>
          </a:p>
        </p:txBody>
      </p:sp>
      <p:sp>
        <p:nvSpPr>
          <p:cNvPr id="3" name="Subtitle 2">
            <a:extLst>
              <a:ext uri="{FF2B5EF4-FFF2-40B4-BE49-F238E27FC236}">
                <a16:creationId xmlns:a16="http://schemas.microsoft.com/office/drawing/2014/main" id="{6B7EA24B-7BA5-487C-8A8A-F3865E85AAD8}"/>
              </a:ext>
            </a:extLst>
          </p:cNvPr>
          <p:cNvSpPr>
            <a:spLocks noGrp="1"/>
          </p:cNvSpPr>
          <p:nvPr>
            <p:ph type="subTitle" idx="1"/>
          </p:nvPr>
        </p:nvSpPr>
        <p:spPr>
          <a:xfrm>
            <a:off x="2417779" y="3626999"/>
            <a:ext cx="8637072" cy="977621"/>
          </a:xfrm>
        </p:spPr>
        <p:txBody>
          <a:bodyPr>
            <a:normAutofit/>
          </a:bodyPr>
          <a:lstStyle/>
          <a:p>
            <a:r>
              <a:rPr lang="en-US" sz="2800" dirty="0" err="1"/>
              <a:t>Đề</a:t>
            </a:r>
            <a:r>
              <a:rPr lang="en-US" sz="2800" dirty="0"/>
              <a:t> </a:t>
            </a:r>
            <a:r>
              <a:rPr lang="en-US" sz="2800" err="1"/>
              <a:t>tài</a:t>
            </a:r>
            <a:r>
              <a:rPr lang="en-US" sz="2800"/>
              <a:t>: </a:t>
            </a:r>
            <a:r>
              <a:rPr lang="en-US" sz="2800">
                <a:effectLst>
                  <a:outerShdw blurRad="38100" dist="25400" dir="5400000" algn="ctr">
                    <a:srgbClr val="6E747A">
                      <a:alpha val="43000"/>
                    </a:srgbClr>
                  </a:outerShdw>
                </a:effectLst>
              </a:rPr>
              <a:t>Dữ Liệu Điều Tra Dân Số</a:t>
            </a:r>
            <a:endParaRPr lang="en-US" sz="2800" dirty="0"/>
          </a:p>
        </p:txBody>
      </p:sp>
      <p:sp>
        <p:nvSpPr>
          <p:cNvPr id="4" name="Subtitle 2">
            <a:extLst>
              <a:ext uri="{FF2B5EF4-FFF2-40B4-BE49-F238E27FC236}">
                <a16:creationId xmlns:a16="http://schemas.microsoft.com/office/drawing/2014/main" id="{C4A7D302-745D-435F-810A-9F2FA48BC298}"/>
              </a:ext>
            </a:extLst>
          </p:cNvPr>
          <p:cNvSpPr txBox="1">
            <a:spLocks/>
          </p:cNvSpPr>
          <p:nvPr/>
        </p:nvSpPr>
        <p:spPr>
          <a:xfrm>
            <a:off x="7593937" y="5376700"/>
            <a:ext cx="8637072" cy="97762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2800" dirty="0"/>
              <a:t>GVHD: TH.</a:t>
            </a:r>
            <a:r>
              <a:rPr lang="en-US" sz="2800"/>
              <a:t>S Vũ minh sang</a:t>
            </a:r>
            <a:endParaRPr lang="en-US" sz="2800" dirty="0"/>
          </a:p>
        </p:txBody>
      </p:sp>
      <p:sp>
        <p:nvSpPr>
          <p:cNvPr id="5" name="Subtitle 2">
            <a:extLst>
              <a:ext uri="{FF2B5EF4-FFF2-40B4-BE49-F238E27FC236}">
                <a16:creationId xmlns:a16="http://schemas.microsoft.com/office/drawing/2014/main" id="{0D6D2532-2634-4D61-92B8-56890A5DD29B}"/>
              </a:ext>
            </a:extLst>
          </p:cNvPr>
          <p:cNvSpPr txBox="1">
            <a:spLocks/>
          </p:cNvSpPr>
          <p:nvPr/>
        </p:nvSpPr>
        <p:spPr>
          <a:xfrm>
            <a:off x="7272343" y="4399079"/>
            <a:ext cx="8637072" cy="97762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US" sz="2800" dirty="0"/>
          </a:p>
        </p:txBody>
      </p:sp>
    </p:spTree>
    <p:extLst>
      <p:ext uri="{BB962C8B-B14F-4D97-AF65-F5344CB8AC3E}">
        <p14:creationId xmlns:p14="http://schemas.microsoft.com/office/powerpoint/2010/main" val="236769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6B67D-EFE4-4972-8ED4-02D30CAFDC6D}"/>
              </a:ext>
            </a:extLst>
          </p:cNvPr>
          <p:cNvSpPr>
            <a:spLocks noGrp="1"/>
          </p:cNvSpPr>
          <p:nvPr>
            <p:ph type="title"/>
          </p:nvPr>
        </p:nvSpPr>
        <p:spPr>
          <a:xfrm>
            <a:off x="844476" y="1600199"/>
            <a:ext cx="3539266" cy="4297680"/>
          </a:xfrm>
        </p:spPr>
        <p:txBody>
          <a:bodyPr anchor="ctr">
            <a:normAutofit/>
          </a:bodyPr>
          <a:lstStyle/>
          <a:p>
            <a:r>
              <a:rPr lang="en-US" dirty="0"/>
              <a:t>THÀNH VIÊN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E12D23-6BFA-4B4A-8A19-ECA9111BDA6E}"/>
              </a:ext>
            </a:extLst>
          </p:cNvPr>
          <p:cNvSpPr>
            <a:spLocks noGrp="1"/>
          </p:cNvSpPr>
          <p:nvPr>
            <p:ph idx="1"/>
          </p:nvPr>
        </p:nvSpPr>
        <p:spPr>
          <a:xfrm>
            <a:off x="4924851" y="1600199"/>
            <a:ext cx="6130003" cy="4297680"/>
          </a:xfrm>
        </p:spPr>
        <p:txBody>
          <a:bodyPr anchor="ctr">
            <a:normAutofit/>
          </a:bodyPr>
          <a:lstStyle/>
          <a:p>
            <a:r>
              <a:rPr lang="en-US" dirty="0">
                <a:latin typeface="Times New Roman" panose="02020603050405020304" pitchFamily="18" charset="0"/>
                <a:cs typeface="Times New Roman" panose="02020603050405020304" pitchFamily="18" charset="0"/>
              </a:rPr>
              <a:t>NGUYỄN HOÀNG HIỆP</a:t>
            </a:r>
          </a:p>
          <a:p>
            <a:r>
              <a:rPr lang="en-US">
                <a:latin typeface="Times New Roman" panose="02020603050405020304" pitchFamily="18" charset="0"/>
                <a:cs typeface="Times New Roman" panose="02020603050405020304" pitchFamily="18" charset="0"/>
              </a:rPr>
              <a:t>LÊ </a:t>
            </a:r>
            <a:r>
              <a:rPr lang="en-US" dirty="0">
                <a:latin typeface="Times New Roman" panose="02020603050405020304" pitchFamily="18" charset="0"/>
                <a:cs typeface="Times New Roman" panose="02020603050405020304" pitchFamily="18" charset="0"/>
              </a:rPr>
              <a:t>HỮU PHÚC</a:t>
            </a:r>
          </a:p>
          <a:p>
            <a:r>
              <a:rPr lang="en-US" dirty="0">
                <a:latin typeface="Times New Roman" panose="02020603050405020304" pitchFamily="18" charset="0"/>
                <a:cs typeface="Times New Roman" panose="02020603050405020304" pitchFamily="18" charset="0"/>
              </a:rPr>
              <a:t>NGUYỄN TR</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ỜNG THỊNH</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348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5E3B2E9-E7A7-444B-A8AF-B84CE4DE18BB}"/>
              </a:ext>
            </a:extLst>
          </p:cNvPr>
          <p:cNvSpPr>
            <a:spLocks noGrp="1"/>
          </p:cNvSpPr>
          <p:nvPr>
            <p:ph type="title"/>
          </p:nvPr>
        </p:nvSpPr>
        <p:spPr>
          <a:xfrm>
            <a:off x="1451580" y="804520"/>
            <a:ext cx="4176511" cy="1049235"/>
          </a:xfrm>
        </p:spPr>
        <p:txBody>
          <a:bodyPr>
            <a:normAutofit fontScale="90000"/>
          </a:bodyPr>
          <a:lstStyle/>
          <a:p>
            <a:r>
              <a:rPr lang="en-US" dirty="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Giới thiệu tổng quan Dataset</a:t>
            </a:r>
            <a:br>
              <a:rPr lang="vi-VN" i="1"/>
            </a:b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A picture containing indoor, furniture&#10;&#10;Description generated with high confidence">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Hộp Văn bản 4">
            <a:extLst>
              <a:ext uri="{FF2B5EF4-FFF2-40B4-BE49-F238E27FC236}">
                <a16:creationId xmlns:a16="http://schemas.microsoft.com/office/drawing/2014/main" id="{BB81A916-EFD4-43F2-ABE0-A7D31517472C}"/>
              </a:ext>
            </a:extLst>
          </p:cNvPr>
          <p:cNvSpPr txBox="1"/>
          <p:nvPr/>
        </p:nvSpPr>
        <p:spPr>
          <a:xfrm>
            <a:off x="2256639" y="2214694"/>
            <a:ext cx="8246378" cy="1754326"/>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dữ liệu là tập hợp các bản ghi kết quả điều tra dân số năm 1994 do Barry Becker thực hiện từ cuộc tổng điều tra dân số.</a:t>
            </a:r>
          </a:p>
          <a:p>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Nguồn dữ liệu được thu thập từ: </a:t>
            </a:r>
            <a:r>
              <a:rPr lang="en-US" u="sng">
                <a:latin typeface="Times New Roman" panose="02020603050405020304" pitchFamily="18" charset="0"/>
                <a:cs typeface="Times New Roman" panose="02020603050405020304" pitchFamily="18" charset="0"/>
                <a:hlinkClick r:id="rId3"/>
              </a:rPr>
              <a:t>https://archive.ics.uci.edu/ml/machine-learning-databases/adult/</a:t>
            </a:r>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411430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DA9F39E-682C-41E4-8F2A-48D8D5A94B8A}"/>
              </a:ext>
            </a:extLst>
          </p:cNvPr>
          <p:cNvSpPr>
            <a:spLocks noGrp="1"/>
          </p:cNvSpPr>
          <p:nvPr>
            <p:ph type="title"/>
          </p:nvPr>
        </p:nvSpPr>
        <p:spPr>
          <a:xfrm>
            <a:off x="1709795" y="1153562"/>
            <a:ext cx="9170726" cy="2674198"/>
          </a:xfrm>
        </p:spPr>
        <p:txBody>
          <a:bodyPr anchor="t">
            <a:normAutofit/>
          </a:bodyPr>
          <a:lstStyle/>
          <a:p>
            <a:r>
              <a:rPr lang="en-US">
                <a:latin typeface="Times New Roman" panose="02020603050405020304" pitchFamily="18" charset="0"/>
                <a:cs typeface="Times New Roman" panose="02020603050405020304" pitchFamily="18" charset="0"/>
              </a:rPr>
              <a:t>Mô tả chi tiết dữ liệu, bài toán đặt ra</a:t>
            </a:r>
            <a:endParaRPr lang="en-US" dirty="0">
              <a:latin typeface="Times New Roman" panose="02020603050405020304" pitchFamily="18" charset="0"/>
              <a:cs typeface="Times New Roman" panose="02020603050405020304" pitchFamily="18" charset="0"/>
            </a:endParaRPr>
          </a:p>
        </p:txBody>
      </p:sp>
      <p:cxnSp>
        <p:nvCxnSpPr>
          <p:cNvPr id="35" name="Straight Connector 2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7" name="Picture 2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Hộp Văn bản 5">
            <a:extLst>
              <a:ext uri="{FF2B5EF4-FFF2-40B4-BE49-F238E27FC236}">
                <a16:creationId xmlns:a16="http://schemas.microsoft.com/office/drawing/2014/main" id="{BDEC8C8D-E2C5-4936-9D59-AEC6AF5F96A0}"/>
              </a:ext>
            </a:extLst>
          </p:cNvPr>
          <p:cNvSpPr txBox="1"/>
          <p:nvPr/>
        </p:nvSpPr>
        <p:spPr>
          <a:xfrm>
            <a:off x="2021226" y="2639919"/>
            <a:ext cx="6778304" cy="2308324"/>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Dữ liệu Adult là tập hợp các bảng ghi thực hiện bởi Barry Becker từ cuộc tổng điều tra dân số năm 1994.</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Từ dữ liệu, thông qua việc phân tích dựa trên các thuật toán khai thác dữ liệu. Dưa ra tập luật để dự đoán xem một người có đặt tính như thế nào thì có mức lương hơn 50.000$ một năm.</a:t>
            </a:r>
            <a:endParaRPr lang="vi-VN">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245201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B2E9-E7A7-444B-A8AF-B84CE4DE18BB}"/>
              </a:ext>
            </a:extLst>
          </p:cNvPr>
          <p:cNvSpPr>
            <a:spLocks noGrp="1"/>
          </p:cNvSpPr>
          <p:nvPr>
            <p:ph type="title"/>
          </p:nvPr>
        </p:nvSpPr>
        <p:spPr>
          <a:xfrm>
            <a:off x="1451580" y="804520"/>
            <a:ext cx="4176511" cy="1049235"/>
          </a:xfrm>
        </p:spPr>
        <p:txBody>
          <a:bodyPr>
            <a:normAutofit/>
          </a:bodyPr>
          <a:lstStyle/>
          <a:p>
            <a:r>
              <a:rPr lang="en-US" dirty="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Tiền xử lý dữ liệu</a:t>
            </a:r>
            <a:endParaRPr lang="en-US"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0BBCBAE5-A249-4778-98FD-FA6887FB1DCA}"/>
              </a:ext>
            </a:extLst>
          </p:cNvPr>
          <p:cNvSpPr txBox="1"/>
          <p:nvPr/>
        </p:nvSpPr>
        <p:spPr>
          <a:xfrm>
            <a:off x="1963024" y="2265028"/>
            <a:ext cx="4689446" cy="1477328"/>
          </a:xfrm>
          <a:prstGeom prst="rect">
            <a:avLst/>
          </a:prstGeom>
          <a:noFill/>
        </p:spPr>
        <p:txBody>
          <a:bodyPr wrap="square" rtlCol="0">
            <a:spAutoFit/>
          </a:bodyPr>
          <a:lstStyle/>
          <a:p>
            <a:pPr marL="285750" indent="-285750">
              <a:buFont typeface="Arial" panose="020B0604020202020204" pitchFamily="34" charset="0"/>
              <a:buChar char="•"/>
            </a:pPr>
            <a:r>
              <a:rPr lang="en-US" i="1"/>
              <a:t>Làm sạch dữ liệu</a:t>
            </a:r>
            <a:endParaRPr lang="vi-VN" i="1"/>
          </a:p>
          <a:p>
            <a:pPr marL="285750" indent="-285750">
              <a:buFont typeface="Arial" panose="020B0604020202020204" pitchFamily="34" charset="0"/>
              <a:buChar char="•"/>
            </a:pPr>
            <a:r>
              <a:rPr lang="en-US" i="1"/>
              <a:t>Tích hợp dữ liệu</a:t>
            </a:r>
            <a:endParaRPr lang="vi-VN" i="1"/>
          </a:p>
          <a:p>
            <a:pPr marL="285750" indent="-285750">
              <a:buFont typeface="Arial" panose="020B0604020202020204" pitchFamily="34" charset="0"/>
              <a:buChar char="•"/>
            </a:pPr>
            <a:r>
              <a:rPr lang="en-US" i="1"/>
              <a:t>Thu giảm, rút gọn dữ liệu</a:t>
            </a:r>
            <a:endParaRPr lang="vi-VN" i="1"/>
          </a:p>
          <a:p>
            <a:pPr marL="285750" indent="-285750">
              <a:buFont typeface="Arial" panose="020B0604020202020204" pitchFamily="34" charset="0"/>
              <a:buChar char="•"/>
            </a:pPr>
            <a:r>
              <a:rPr lang="en-US" i="1"/>
              <a:t>Dữ liệu sau tiền sử lý dữ liệu</a:t>
            </a:r>
            <a:endParaRPr lang="vi-VN" i="1"/>
          </a:p>
          <a:p>
            <a:pPr marL="285750" indent="-285750">
              <a:buFont typeface="Arial" panose="020B0604020202020204" pitchFamily="34" charset="0"/>
              <a:buChar char="•"/>
            </a:pPr>
            <a:endParaRPr lang="vi-VN"/>
          </a:p>
        </p:txBody>
      </p:sp>
      <p:pic>
        <p:nvPicPr>
          <p:cNvPr id="6" name="Hình ảnh 5">
            <a:extLst>
              <a:ext uri="{FF2B5EF4-FFF2-40B4-BE49-F238E27FC236}">
                <a16:creationId xmlns:a16="http://schemas.microsoft.com/office/drawing/2014/main" id="{D16D05BC-39BE-4F96-8912-21DCCFC5F2A0}"/>
              </a:ext>
            </a:extLst>
          </p:cNvPr>
          <p:cNvPicPr/>
          <p:nvPr/>
        </p:nvPicPr>
        <p:blipFill>
          <a:blip r:embed="rId2"/>
          <a:stretch>
            <a:fillRect/>
          </a:stretch>
        </p:blipFill>
        <p:spPr>
          <a:xfrm>
            <a:off x="5135946" y="1255267"/>
            <a:ext cx="6760490" cy="4617027"/>
          </a:xfrm>
          <a:prstGeom prst="rect">
            <a:avLst/>
          </a:prstGeom>
        </p:spPr>
      </p:pic>
    </p:spTree>
    <p:extLst>
      <p:ext uri="{BB962C8B-B14F-4D97-AF65-F5344CB8AC3E}">
        <p14:creationId xmlns:p14="http://schemas.microsoft.com/office/powerpoint/2010/main" val="20648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B2E9-E7A7-444B-A8AF-B84CE4DE18BB}"/>
              </a:ext>
            </a:extLst>
          </p:cNvPr>
          <p:cNvSpPr>
            <a:spLocks noGrp="1"/>
          </p:cNvSpPr>
          <p:nvPr>
            <p:ph type="title"/>
          </p:nvPr>
        </p:nvSpPr>
        <p:spPr>
          <a:xfrm>
            <a:off x="1451580" y="804520"/>
            <a:ext cx="6353147" cy="1049235"/>
          </a:xfrm>
        </p:spPr>
        <p:txBody>
          <a:bodyPr>
            <a:normAutofit fontScale="90000"/>
          </a:bodyPr>
          <a:lstStyle/>
          <a:p>
            <a:r>
              <a:rPr lang="en-US" dirty="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Thuật toán khai thác dữ liệu sử dụng </a:t>
            </a:r>
            <a:br>
              <a:rPr lang="vi-VN" i="1">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75D9A2B0-1017-4E2F-96C9-EEA9FDD37590}"/>
              </a:ext>
            </a:extLst>
          </p:cNvPr>
          <p:cNvSpPr txBox="1"/>
          <p:nvPr/>
        </p:nvSpPr>
        <p:spPr>
          <a:xfrm>
            <a:off x="1320800" y="2364509"/>
            <a:ext cx="7518400" cy="1908215"/>
          </a:xfrm>
          <a:prstGeom prst="rect">
            <a:avLst/>
          </a:prstGeom>
          <a:noFill/>
        </p:spPr>
        <p:txBody>
          <a:bodyPr wrap="square" rtlCol="0">
            <a:spAutoFit/>
          </a:bodyPr>
          <a:lstStyle/>
          <a:p>
            <a:pPr marL="285750" indent="-285750">
              <a:buFont typeface="Arial" panose="020B0604020202020204" pitchFamily="34" charset="0"/>
              <a:buChar char="•"/>
            </a:pPr>
            <a:r>
              <a:rPr lang="vi-VN" sz="2500"/>
              <a:t>Sử dụng thuật toán phân lớp dữ liệu(cây quyết định - J48</a:t>
            </a:r>
          </a:p>
          <a:p>
            <a:pPr marL="285750" indent="-285750">
              <a:buFont typeface="Arial" panose="020B0604020202020204" pitchFamily="34" charset="0"/>
              <a:buChar char="•"/>
            </a:pPr>
            <a:r>
              <a:rPr lang="en-US" sz="2500" i="1"/>
              <a:t>Sử dụng thuật toán NavieBayes(mô hình xác xuất)</a:t>
            </a:r>
            <a:endParaRPr lang="vi-VN" sz="2500" i="1"/>
          </a:p>
          <a:p>
            <a:pPr marL="285750" indent="-285750">
              <a:buFont typeface="Arial" panose="020B0604020202020204" pitchFamily="34" charset="0"/>
              <a:buChar char="•"/>
            </a:pPr>
            <a:r>
              <a:rPr lang="en-US" sz="2500" i="1"/>
              <a:t>Sử dụng thuật toán K-means</a:t>
            </a:r>
            <a:endParaRPr lang="vi-VN" sz="2500" i="1"/>
          </a:p>
          <a:p>
            <a:endParaRPr lang="vi-VN"/>
          </a:p>
        </p:txBody>
      </p:sp>
    </p:spTree>
    <p:extLst>
      <p:ext uri="{BB962C8B-B14F-4D97-AF65-F5344CB8AC3E}">
        <p14:creationId xmlns:p14="http://schemas.microsoft.com/office/powerpoint/2010/main" val="7524657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245</Words>
  <Application>Microsoft Office PowerPoint</Application>
  <PresentationFormat>Màn hình rộng</PresentationFormat>
  <Paragraphs>24</Paragraphs>
  <Slides>6</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6</vt:i4>
      </vt:variant>
    </vt:vector>
  </HeadingPairs>
  <TitlesOfParts>
    <vt:vector size="10" baseType="lpstr">
      <vt:lpstr>Arial</vt:lpstr>
      <vt:lpstr>Gill Sans MT</vt:lpstr>
      <vt:lpstr>Times New Roman</vt:lpstr>
      <vt:lpstr>Gallery</vt:lpstr>
      <vt:lpstr>Báo cáo cuối kỳ </vt:lpstr>
      <vt:lpstr>THÀNH VIÊN</vt:lpstr>
      <vt:lpstr>1. Giới thiệu tổng quan Dataset </vt:lpstr>
      <vt:lpstr>Mô tả chi tiết dữ liệu, bài toán đặt ra</vt:lpstr>
      <vt:lpstr>4. Tiền xử lý dữ liệu</vt:lpstr>
      <vt:lpstr>5. Thuật toán khai thác dữ liệu sử dụng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kỳ</dc:title>
  <dc:creator>NGUYỄN VĂN NAM</dc:creator>
  <cp:lastModifiedBy>Hiệp Nguyễn Hoàng</cp:lastModifiedBy>
  <cp:revision>25</cp:revision>
  <dcterms:created xsi:type="dcterms:W3CDTF">2018-12-24T01:11:03Z</dcterms:created>
  <dcterms:modified xsi:type="dcterms:W3CDTF">2018-12-25T04:09:41Z</dcterms:modified>
</cp:coreProperties>
</file>