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5143500" cx="9144000"/>
  <p:notesSz cx="6858000" cy="9144000"/>
  <p:embeddedFontLst>
    <p:embeddedFont>
      <p:font typeface="Montserrat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bold.fntdata"/><Relationship Id="rId61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64" Type="http://schemas.openxmlformats.org/officeDocument/2006/relationships/font" Target="fonts/Montserrat-boldItalic.fntdata"/><Relationship Id="rId63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d69e147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d69e14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d69e14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d69e14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d69e147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d69e147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d69e147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d69e147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d69e14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d69e14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7d69e147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7d69e147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d69e147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d69e147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7d69e147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7d69e147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7d69e14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7d69e14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d69e147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d69e147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d69e147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d69e147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d69e147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7d69e147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7d69e14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7d69e14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7d69e14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7d69e14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8123557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8123557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8123557c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8123557c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8123557c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8123557c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8123557c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8123557c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8123557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8123557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8123557c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8123557c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d69e14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d69e1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8123557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8123557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8123557c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8123557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8123557c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8123557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8123557c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8123557c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8123557c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8123557c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8123557c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8123557c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8123557c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8123557c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8123557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8123557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8123557c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8123557c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8123557c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8123557c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d69e14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d69e14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8123557c2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8123557c2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7d69e14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7d69e14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7d69e14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7d69e14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7d69e14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7d69e14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7d69e14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7d69e14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8123557c2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8123557c2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8123557c2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8123557c2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8123557c2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48123557c2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8123557c2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8123557c2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8123557c2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8123557c2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d69e147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d69e147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8123557c2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48123557c2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8123557c2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8123557c2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818b744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818b744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8123557c2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8123557c2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8123557c2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8123557c2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48123557c2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48123557c2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8123557c2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8123557c2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d69e147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d69e147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d69e147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d69e147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d69e14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d69e14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d69e147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d69e147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8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1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Tracking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OpenCV we pass in the previous frame, previous points and the current frame to the Lucas-Kanade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OpenCV we pass in the previous frame, previous points and the current frame to the Lucas-Kanade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5065725" y="2868300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OpenCV we pass in the previous frame, previous points and the current frame to the Lucas-Kanade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5065725" y="2868300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5957100" y="2777625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function then attempts to locate the points in the current 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5065725" y="2868300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5957100" y="2777625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6224500" y="326377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5"/>
          <p:cNvCxnSpPr>
            <a:stCxn id="169" idx="6"/>
            <a:endCxn id="170" idx="2"/>
          </p:cNvCxnSpPr>
          <p:nvPr/>
        </p:nvCxnSpPr>
        <p:spPr>
          <a:xfrm flipH="1" rot="10800000">
            <a:off x="5517825" y="3336725"/>
            <a:ext cx="706800" cy="207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Lucas-Kanade computes optical flow for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sparse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only the points it was told to track.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wanted to track all the points in a video?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Gunner Farneback’s algorithm (also built in to OpenCV) to calculate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optical flow.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optical flow will calculate flow for all points in an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color them black if no flow (no movement) is detected.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full descriptions and publication links for these two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Requires strong linear algebra skills to understand the math behind the methods.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Optical Flow with OpenCV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Dense Optical Flow</a:t>
            </a:r>
            <a:endParaRPr/>
          </a:p>
        </p:txBody>
      </p:sp>
      <p:pic>
        <p:nvPicPr>
          <p:cNvPr descr="watermark.jpg" id="202" name="Google Shape;20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we have a flow object containing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cartesian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0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0"/>
          <p:cNvCxnSpPr/>
          <p:nvPr/>
        </p:nvCxnSpPr>
        <p:spPr>
          <a:xfrm rot="10800000">
            <a:off x="4801975" y="2511700"/>
            <a:ext cx="0" cy="15237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0"/>
          <p:cNvSpPr txBox="1"/>
          <p:nvPr/>
        </p:nvSpPr>
        <p:spPr>
          <a:xfrm>
            <a:off x="3804525" y="4072300"/>
            <a:ext cx="351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endParaRPr sz="2000"/>
          </a:p>
        </p:txBody>
      </p:sp>
      <p:sp>
        <p:nvSpPr>
          <p:cNvPr id="216" name="Google Shape;216;p30"/>
          <p:cNvSpPr txBox="1"/>
          <p:nvPr/>
        </p:nvSpPr>
        <p:spPr>
          <a:xfrm>
            <a:off x="4848150" y="3144250"/>
            <a:ext cx="351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convert this into polar coordinates to magnitude and angle.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31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1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1"/>
          <p:cNvCxnSpPr/>
          <p:nvPr/>
        </p:nvCxnSpPr>
        <p:spPr>
          <a:xfrm flipH="1" rot="10800000">
            <a:off x="2954975" y="2456500"/>
            <a:ext cx="1588200" cy="14496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28" name="Google Shape;228;p31"/>
          <p:cNvSpPr txBox="1"/>
          <p:nvPr/>
        </p:nvSpPr>
        <p:spPr>
          <a:xfrm rot="-2388669">
            <a:off x="3139666" y="2640899"/>
            <a:ext cx="1182177" cy="2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29" name="Google Shape;229;p31"/>
          <p:cNvSpPr txBox="1"/>
          <p:nvPr/>
        </p:nvSpPr>
        <p:spPr>
          <a:xfrm>
            <a:off x="3828575" y="3568125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30" name="Google Shape;230;p31"/>
          <p:cNvSpPr/>
          <p:nvPr/>
        </p:nvSpPr>
        <p:spPr>
          <a:xfrm rot="347266">
            <a:off x="2982707" y="3573624"/>
            <a:ext cx="886519" cy="886519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Tracking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object tracking techniques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Optical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and CamShift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more advanced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Built-in Tracking APIs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convert this into polar coordinates to magnitude and angle.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2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2"/>
          <p:cNvCxnSpPr/>
          <p:nvPr/>
        </p:nvCxnSpPr>
        <p:spPr>
          <a:xfrm flipH="1" rot="10800000">
            <a:off x="2954975" y="2456500"/>
            <a:ext cx="1588200" cy="14496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42" name="Google Shape;242;p32"/>
          <p:cNvSpPr txBox="1"/>
          <p:nvPr/>
        </p:nvSpPr>
        <p:spPr>
          <a:xfrm rot="-2388669">
            <a:off x="3139666" y="2640899"/>
            <a:ext cx="1182177" cy="2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43" name="Google Shape;243;p32"/>
          <p:cNvSpPr txBox="1"/>
          <p:nvPr/>
        </p:nvSpPr>
        <p:spPr>
          <a:xfrm>
            <a:off x="3828575" y="3568125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44" name="Google Shape;244;p32"/>
          <p:cNvSpPr/>
          <p:nvPr/>
        </p:nvSpPr>
        <p:spPr>
          <a:xfrm rot="347266">
            <a:off x="2982707" y="3573624"/>
            <a:ext cx="886519" cy="886519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700" y="2456500"/>
            <a:ext cx="2881124" cy="216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00" y="2456500"/>
            <a:ext cx="2881124" cy="216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we have a flow object containing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3"/>
          <p:cNvCxnSpPr/>
          <p:nvPr/>
        </p:nvCxnSpPr>
        <p:spPr>
          <a:xfrm>
            <a:off x="7084650" y="3061525"/>
            <a:ext cx="1003500" cy="26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3"/>
          <p:cNvSpPr txBox="1"/>
          <p:nvPr/>
        </p:nvSpPr>
        <p:spPr>
          <a:xfrm rot="845137">
            <a:off x="7265559" y="2825302"/>
            <a:ext cx="1182143" cy="258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57" name="Google Shape;257;p33"/>
          <p:cNvSpPr txBox="1"/>
          <p:nvPr/>
        </p:nvSpPr>
        <p:spPr>
          <a:xfrm>
            <a:off x="6611025" y="3223850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58" name="Google Shape;258;p33"/>
          <p:cNvSpPr/>
          <p:nvPr/>
        </p:nvSpPr>
        <p:spPr>
          <a:xfrm rot="7190177">
            <a:off x="6621071" y="2460683"/>
            <a:ext cx="886391" cy="886391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33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3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3"/>
          <p:cNvCxnSpPr/>
          <p:nvPr/>
        </p:nvCxnSpPr>
        <p:spPr>
          <a:xfrm flipH="1" rot="10800000">
            <a:off x="2954975" y="2456500"/>
            <a:ext cx="1588200" cy="14496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2" name="Google Shape;262;p33"/>
          <p:cNvSpPr txBox="1"/>
          <p:nvPr/>
        </p:nvSpPr>
        <p:spPr>
          <a:xfrm rot="-2388669">
            <a:off x="3139666" y="2640899"/>
            <a:ext cx="1182177" cy="2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63" name="Google Shape;263;p33"/>
          <p:cNvSpPr txBox="1"/>
          <p:nvPr/>
        </p:nvSpPr>
        <p:spPr>
          <a:xfrm>
            <a:off x="3828575" y="3568125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64" name="Google Shape;264;p33"/>
          <p:cNvSpPr/>
          <p:nvPr/>
        </p:nvSpPr>
        <p:spPr>
          <a:xfrm rot="347266">
            <a:off x="2982707" y="3573624"/>
            <a:ext cx="886519" cy="886519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MeanShift and CamShift Tracking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 Implementation</a:t>
            </a:r>
            <a:endParaRPr/>
          </a:p>
        </p:txBody>
      </p:sp>
      <p:pic>
        <p:nvPicPr>
          <p:cNvPr descr="watermark.jpg" id="271" name="Google Shape;27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of the most basic tracking methods are MeanShift and CAMShift.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describe the general MeanShift algorithm, then learn how to apply it for image tracking.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learn how to extend the MeanShift into CAMShift (Continuously Adaptive MeanShift)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have a set of points and we wanted to assign them into clusters.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take all our data points and stack red and blue points on them. (You can’t see the red points underneath)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direction to the closest cluster centroid is determined by where most of the points nearby are at.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each iteration each blue point will move closer to where the most points are at, which is or will lead to the cluster center.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0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red and blue datapoints overlap completely in the first iteration before the Meanshift algorithm starts.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200" y="2161850"/>
            <a:ext cx="6740800" cy="290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200" y="2161850"/>
            <a:ext cx="6740800" cy="290928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1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of iteration 1, all the blue points move towards the clusters. Here is appears there will be either 3 or 4 clusters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Optical Flow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bottom clusters have begun to reach convergence.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250" y="2240750"/>
            <a:ext cx="6650751" cy="28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3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found 3 clusters by the third iteration 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84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9" name="Google Shape;359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0" name="Google Shape;36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550" y="2061500"/>
            <a:ext cx="6526049" cy="27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subsequent iterations, the cluster means have stopped moving.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clusters have converged and there is no more movement.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175" y="2161850"/>
            <a:ext cx="6387524" cy="27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6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79" cy="286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6"/>
          <p:cNvSpPr/>
          <p:nvPr/>
        </p:nvSpPr>
        <p:spPr>
          <a:xfrm rot="-405462">
            <a:off x="3007375" y="2339897"/>
            <a:ext cx="3859916" cy="831075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6"/>
          <p:cNvSpPr/>
          <p:nvPr/>
        </p:nvSpPr>
        <p:spPr>
          <a:xfrm rot="-405623">
            <a:off x="7101247" y="2908615"/>
            <a:ext cx="1648864" cy="831075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6"/>
          <p:cNvSpPr/>
          <p:nvPr/>
        </p:nvSpPr>
        <p:spPr>
          <a:xfrm rot="-544087">
            <a:off x="4235536" y="3702268"/>
            <a:ext cx="1225821" cy="831204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7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won’t always detect what may be more “reasonable”.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may have been more reasonable to detect 4 clusters in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48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can be given a target to track, calculate the color histogram of the target area, and then keep sliding the tracking window to the closest match (the cluster center).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view an animation on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825" y="1740350"/>
            <a:ext cx="2234325" cy="29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0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using MeanShift won’t change the window size if the target moves away or towards the camera.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CAMshift to update the size of the window.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1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CAMShift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824" y="1758450"/>
            <a:ext cx="2256700" cy="33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discussing object tracking by learning about optical flow.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Optical flow is the pattern of apparent motion of image objects between two consecutive frames caused by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movement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object or camera.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2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CamShift Tracking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0" name="Google Shape;44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Tracking APIs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ith OpenCV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6" name="Google Shape;45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Object Tracking methods.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many have been designed as simple API calls with OpenCV.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few of these easy to use Object Tracking APIs and in the next lecture we will show you how to explore them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off AdaBoost algorithm (the same underlying algorithm that the HAAR Cascade based Face Detector Used).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Evaluation occurs across multiple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well known and studied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Doesn’t know when tracking has failed.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better techniques available!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MIL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Instance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BOOSTING, but considers a neighborhood of points around the current location to create multiple instances.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project page for more details.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performance and doesn’t drift as much as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Failure to track an object may not be reported back.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Can’t recover from full obstruction.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KCF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Kernelized Correlation Filters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Exploits some properties of the MIL Tracker and the fact that many data points will overlap, leading to more accurate and faster tracking.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Optical Flow Analysis has a few assumptions: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pixel intensities of an object do not change between consecutive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Neighbouring pixels have similar motion.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KCF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Better than MIL and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first choice!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not recover from full obstruction of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Tracking, Learning, and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tracker follows the object from frame to 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detector localizes all appearances that have been observed so far and corrects the tracker if necessary.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TLD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Tracking, Learning, and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learning estimates detector’s errors and updates it to avoid these errors in the future.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at tracking even with obstruction in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Tracks well under large changes in scale.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provide many false positives.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Internally, this tracker tracks the object in both forward and backward directions in time and measures the discrepancies between these two trajectories.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4" name="Google Shape;54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5" name="Google Shape;54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good at reporting failed tracking.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Works well with predictable motion.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Fails under large motion (fast moving objects)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2" name="Google Shape;55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3" name="Google Shape;553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how to use these tracking APIs with OpenCV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check out the resource links for more detailed information on each of these trackers!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optical flow methods in OpenCV will first take in a given set of points and a 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it will attempt to find those points in the next 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supply the points to track.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following image: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display a five frame clip of a ball moving up and towards the right.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given just this clip, we can not determine if the ball is moving, or if the camera moved down and to the left!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