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5143500" cx="9144000"/>
  <p:notesSz cx="6858000" cy="9144000"/>
  <p:embeddedFontLst>
    <p:embeddedFont>
      <p:font typeface="Montserrat"/>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Montserrat-italic.fntdata"/><Relationship Id="rId81"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Montserrat-bold.fntdata"/><Relationship Id="rId34" Type="http://schemas.openxmlformats.org/officeDocument/2006/relationships/slide" Target="slides/slide30.xml"/><Relationship Id="rId78" Type="http://schemas.openxmlformats.org/officeDocument/2006/relationships/font" Target="fonts/Montserrat-regular.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1d734f6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1d734f6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fdaba9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fdaba9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1d734f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1d734f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1d734f6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1d734f6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1d734f6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1d734f6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1d734f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1d734f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1d734f6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d734f6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1d734f6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1d734f6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fdaba9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fdaba9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fdaba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fdaba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fdaba9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fdaba9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07e40a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07e40a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07e40a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07e40a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07e40a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07e40a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907e40a4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907e40a4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fdaba92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fdaba92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fdaba92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fdaba92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fdaba92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fdaba92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7f7160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7f7160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f7160b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f7160b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ad2b15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ad2b15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f7160b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f7160b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f7160b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7f7160b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f7160b7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f7160b7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07e40a4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07e40a4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07e40a4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07e40a4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07e40a4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907e40a4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907e40a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907e40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907e40a4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907e40a4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07e40a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07e40a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907e40a4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907e40a4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ad2b15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ad2b15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907e40a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907e40a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07e40a4e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07e40a4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907e40a4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07e40a4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907e40a4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907e40a4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907e40a4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907e40a4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907e40a4e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907e40a4e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07e40a4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07e40a4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907e40a4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907e40a4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907e40a4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907e40a4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07e40a4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07e40a4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fdaba9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fdaba9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07e40a4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07e40a4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91d734f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91d734f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91d734f6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91d734f6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91d734f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91d734f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91d734f6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91d734f6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1d734f6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1d734f6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91d734f6c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91d734f6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91d734f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91d734f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91d734f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91d734f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1d734f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1d734f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1d734f6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1d734f6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91d734f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91d734f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91d734f6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91d734f6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91d734f6c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91d734f6c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91d734f6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91d734f6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91d734f6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91d734f6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91d734f6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91d734f6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91d734f6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91d734f6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91d734f6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91d734f6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91d734f6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91d734f6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91d734f6c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91d734f6c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1d734f6c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1d734f6c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91d734f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91d734f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91d734f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91d734f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91d734f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291d734f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91d734f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91d734f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1d734f6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d734f6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fdaba9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fdaba9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Reinforcement Learning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950100" y="1842838"/>
            <a:ext cx="1877500" cy="1457825"/>
          </a:xfrm>
          <a:prstGeom prst="rect">
            <a:avLst/>
          </a:prstGeom>
          <a:noFill/>
          <a:ln>
            <a:noFill/>
          </a:ln>
        </p:spPr>
      </p:pic>
      <p:pic>
        <p:nvPicPr>
          <p:cNvPr id="130" name="Google Shape;130;p22"/>
          <p:cNvPicPr preferRelativeResize="0"/>
          <p:nvPr/>
        </p:nvPicPr>
        <p:blipFill>
          <a:blip r:embed="rId5">
            <a:alphaModFix/>
          </a:blip>
          <a:stretch>
            <a:fillRect/>
          </a:stretch>
        </p:blipFill>
        <p:spPr>
          <a:xfrm>
            <a:off x="5980550" y="1671470"/>
            <a:ext cx="2184775" cy="2179275"/>
          </a:xfrm>
          <a:prstGeom prst="rect">
            <a:avLst/>
          </a:prstGeom>
          <a:noFill/>
          <a:ln>
            <a:noFill/>
          </a:ln>
        </p:spPr>
      </p:pic>
      <p:cxnSp>
        <p:nvCxnSpPr>
          <p:cNvPr id="131" name="Google Shape;131;p22"/>
          <p:cNvCxnSpPr/>
          <p:nvPr/>
        </p:nvCxnSpPr>
        <p:spPr>
          <a:xfrm flipH="1" rot="10800000">
            <a:off x="2428050" y="1677600"/>
            <a:ext cx="3313500" cy="210900"/>
          </a:xfrm>
          <a:prstGeom prst="curvedConnector3">
            <a:avLst>
              <a:gd fmla="val 50000" name="adj1"/>
            </a:avLst>
          </a:prstGeom>
          <a:noFill/>
          <a:ln cap="flat" cmpd="sng" w="38100">
            <a:solidFill>
              <a:schemeClr val="dk2"/>
            </a:solidFill>
            <a:prstDash val="solid"/>
            <a:round/>
            <a:headEnd len="med" w="med" type="none"/>
            <a:tailEnd len="med" w="med" type="triangle"/>
          </a:ln>
        </p:spPr>
      </p:cxnSp>
      <p:cxnSp>
        <p:nvCxnSpPr>
          <p:cNvPr id="132" name="Google Shape;132;p22"/>
          <p:cNvCxnSpPr/>
          <p:nvPr/>
        </p:nvCxnSpPr>
        <p:spPr>
          <a:xfrm rot="10800000">
            <a:off x="2334150" y="3395825"/>
            <a:ext cx="3337200" cy="557100"/>
          </a:xfrm>
          <a:prstGeom prst="curvedConnector3">
            <a:avLst>
              <a:gd fmla="val 50000" name="adj1"/>
            </a:avLst>
          </a:prstGeom>
          <a:noFill/>
          <a:ln cap="flat" cmpd="sng" w="38100">
            <a:solidFill>
              <a:schemeClr val="dk2"/>
            </a:solidFill>
            <a:prstDash val="solid"/>
            <a:round/>
            <a:headEnd len="med" w="med" type="none"/>
            <a:tailEnd len="med" w="med" type="triangle"/>
          </a:ln>
        </p:spPr>
      </p:cxnSp>
      <p:sp>
        <p:nvSpPr>
          <p:cNvPr id="133" name="Google Shape;133;p22"/>
          <p:cNvSpPr txBox="1"/>
          <p:nvPr/>
        </p:nvSpPr>
        <p:spPr>
          <a:xfrm>
            <a:off x="762425" y="3331250"/>
            <a:ext cx="12624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Agent</a:t>
            </a:r>
            <a:endParaRPr sz="1800">
              <a:latin typeface="Montserrat"/>
              <a:ea typeface="Montserrat"/>
              <a:cs typeface="Montserrat"/>
              <a:sym typeface="Montserrat"/>
            </a:endParaRPr>
          </a:p>
        </p:txBody>
      </p:sp>
      <p:sp>
        <p:nvSpPr>
          <p:cNvPr id="134" name="Google Shape;134;p22"/>
          <p:cNvSpPr txBox="1"/>
          <p:nvPr/>
        </p:nvSpPr>
        <p:spPr>
          <a:xfrm>
            <a:off x="6187325" y="379450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Environment</a:t>
            </a:r>
            <a:endParaRPr sz="1800">
              <a:latin typeface="Montserrat"/>
              <a:ea typeface="Montserrat"/>
              <a:cs typeface="Montserrat"/>
              <a:sym typeface="Montserrat"/>
            </a:endParaRPr>
          </a:p>
        </p:txBody>
      </p:sp>
      <p:sp>
        <p:nvSpPr>
          <p:cNvPr id="135" name="Google Shape;135;p22"/>
          <p:cNvSpPr txBox="1"/>
          <p:nvPr/>
        </p:nvSpPr>
        <p:spPr>
          <a:xfrm>
            <a:off x="3117000" y="377095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Observations</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a:t>
            </a:r>
            <a:endParaRPr sz="1800">
              <a:latin typeface="Montserrat"/>
              <a:ea typeface="Montserrat"/>
              <a:cs typeface="Montserrat"/>
              <a:sym typeface="Montserrat"/>
            </a:endParaRPr>
          </a:p>
        </p:txBody>
      </p:sp>
      <p:sp>
        <p:nvSpPr>
          <p:cNvPr id="136" name="Google Shape;136;p22"/>
          <p:cNvSpPr txBox="1"/>
          <p:nvPr/>
        </p:nvSpPr>
        <p:spPr>
          <a:xfrm>
            <a:off x="3034950" y="1202400"/>
            <a:ext cx="1935600" cy="68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a:t>
            </a:r>
            <a:endParaRPr sz="18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42" name="Google Shape;14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Agent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program or bot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Can receive inputs based off the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Performs actions</a:t>
            </a:r>
            <a:endParaRPr sz="3000">
              <a:solidFill>
                <a:srgbClr val="434343"/>
              </a:solidFill>
              <a:latin typeface="Montserrat"/>
              <a:ea typeface="Montserrat"/>
              <a:cs typeface="Montserrat"/>
              <a:sym typeface="Montserrat"/>
            </a:endParaRPr>
          </a:p>
        </p:txBody>
      </p:sp>
      <p:pic>
        <p:nvPicPr>
          <p:cNvPr descr="watermark.jpg" id="143" name="Google Shape;143;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 name="Google Shape;144;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0" name="Google Shape;15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setting the agent is interacting with.</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Often a game in examples, but it can be any real world or </a:t>
            </a:r>
            <a:r>
              <a:rPr lang="en" sz="3000">
                <a:solidFill>
                  <a:srgbClr val="434343"/>
                </a:solidFill>
                <a:latin typeface="Montserrat"/>
                <a:ea typeface="Montserrat"/>
                <a:cs typeface="Montserrat"/>
                <a:sym typeface="Montserrat"/>
              </a:rPr>
              <a:t>artificial</a:t>
            </a:r>
            <a:r>
              <a:rPr lang="en" sz="3000">
                <a:solidFill>
                  <a:srgbClr val="434343"/>
                </a:solidFill>
                <a:latin typeface="Montserrat"/>
                <a:ea typeface="Montserrat"/>
                <a:cs typeface="Montserrat"/>
                <a:sym typeface="Montserrat"/>
              </a:rPr>
              <a:t> environment.</a:t>
            </a:r>
            <a:endParaRPr sz="3000">
              <a:solidFill>
                <a:srgbClr val="434343"/>
              </a:solidFill>
              <a:latin typeface="Montserrat"/>
              <a:ea typeface="Montserrat"/>
              <a:cs typeface="Montserrat"/>
              <a:sym typeface="Montserrat"/>
            </a:endParaRPr>
          </a:p>
        </p:txBody>
      </p:sp>
      <p:pic>
        <p:nvPicPr>
          <p:cNvPr descr="watermark.jpg" id="151" name="Google Shape;151;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 name="Google Shape;152;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58" name="Google Shape;15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you need to be able to represent this environment in a way an agent can understand (probably needs to be an array in the end)</a:t>
            </a:r>
            <a:endParaRPr sz="3000">
              <a:solidFill>
                <a:srgbClr val="434343"/>
              </a:solidFill>
              <a:latin typeface="Montserrat"/>
              <a:ea typeface="Montserrat"/>
              <a:cs typeface="Montserrat"/>
              <a:sym typeface="Montserrat"/>
            </a:endParaRPr>
          </a:p>
        </p:txBody>
      </p:sp>
      <p:pic>
        <p:nvPicPr>
          <p:cNvPr descr="watermark.jpg" id="159" name="Google Shape;15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 name="Google Shape;16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Previously it was very difficult to create environments that were easy to use and shareable.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Later on we’ll discover how OpenAI’s gym library solves this!</a:t>
            </a:r>
            <a:endParaRPr sz="3000">
              <a:solidFill>
                <a:srgbClr val="434343"/>
              </a:solidFill>
              <a:latin typeface="Montserrat"/>
              <a:ea typeface="Montserrat"/>
              <a:cs typeface="Montserrat"/>
              <a:sym typeface="Montserrat"/>
            </a:endParaRPr>
          </a:p>
        </p:txBody>
      </p:sp>
      <p:pic>
        <p:nvPicPr>
          <p:cNvPr descr="watermark.jpg" id="167" name="Google Shape;16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 name="Google Shape;16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actual interaction your agent will perform on the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Moving in an environment, choosing the next move in a game, etc...</a:t>
            </a:r>
            <a:endParaRPr sz="3000">
              <a:solidFill>
                <a:srgbClr val="434343"/>
              </a:solidFill>
              <a:latin typeface="Montserrat"/>
              <a:ea typeface="Montserrat"/>
              <a:cs typeface="Montserrat"/>
              <a:sym typeface="Montserrat"/>
            </a:endParaRPr>
          </a:p>
        </p:txBody>
      </p:sp>
      <p:pic>
        <p:nvPicPr>
          <p:cNvPr descr="watermark.jpg" id="175" name="Google Shape;17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 name="Google Shape;17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 name="Google Shape;18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metric that allows your agent to understand whether or not the previous sets of actions helped or hurt in its overall goal.</a:t>
            </a:r>
            <a:endParaRPr sz="3000">
              <a:solidFill>
                <a:srgbClr val="434343"/>
              </a:solidFill>
              <a:latin typeface="Montserrat"/>
              <a:ea typeface="Montserrat"/>
              <a:cs typeface="Montserrat"/>
              <a:sym typeface="Montserrat"/>
            </a:endParaRPr>
          </a:p>
        </p:txBody>
      </p:sp>
      <p:pic>
        <p:nvPicPr>
          <p:cNvPr descr="watermark.jpg" id="183" name="Google Shape;18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4" name="Google Shape;18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 name="Google Shape;19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four aspects are fundamental to Reinforcement Learning.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OpenAI Gym works with variables designed to fit within this framework, allowing us to focus on model building.</a:t>
            </a:r>
            <a:endParaRPr sz="3000">
              <a:solidFill>
                <a:srgbClr val="434343"/>
              </a:solidFill>
              <a:latin typeface="Montserrat"/>
              <a:ea typeface="Montserrat"/>
              <a:cs typeface="Montserrat"/>
              <a:sym typeface="Montserrat"/>
            </a:endParaRPr>
          </a:p>
        </p:txBody>
      </p:sp>
      <p:pic>
        <p:nvPicPr>
          <p:cNvPr descr="watermark.jpg" id="191" name="Google Shape;19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 name="Google Shape;19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 name="Google Shape;19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Reinforcement Learning isn’t just for games!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Games are just an easy way to clearly show all the major aspects of reinforcement learning.</a:t>
            </a:r>
            <a:endParaRPr sz="3000">
              <a:solidFill>
                <a:srgbClr val="434343"/>
              </a:solidFill>
              <a:latin typeface="Montserrat"/>
              <a:ea typeface="Montserrat"/>
              <a:cs typeface="Montserrat"/>
              <a:sym typeface="Montserrat"/>
            </a:endParaRPr>
          </a:p>
        </p:txBody>
      </p:sp>
      <p:pic>
        <p:nvPicPr>
          <p:cNvPr descr="watermark.jpg" id="199" name="Google Shape;19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a:t>
            </a:r>
            <a:endParaRPr b="1">
              <a:latin typeface="Montserrat"/>
              <a:ea typeface="Montserrat"/>
              <a:cs typeface="Montserrat"/>
              <a:sym typeface="Montserrat"/>
            </a:endParaRPr>
          </a:p>
        </p:txBody>
      </p:sp>
      <p:sp>
        <p:nvSpPr>
          <p:cNvPr id="206" name="Google Shape;206;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07" name="Google Shape;20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 name="Google Shape;20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it is time to learn about Reinforcement Learning!</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also discuss how to use OpenAI’s gym library to </a:t>
            </a:r>
            <a:endParaRPr sz="30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15" name="Google Shape;21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 name="Google Shape;216;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2" name="Google Shape;22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Toolkit that aids in developing and comparing reinforcement learning algorithms.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23" name="Google Shape;22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 name="Google Shape;22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 name="Google Shape;23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 Library</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Python library with a collection of environments that you can use with your reinforcement learning algorithms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1" name="Google Shape;231;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2" name="Google Shape;232;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 name="Google Shape;238;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Gym Service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site and API where you can compare algorithm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39" name="Google Shape;239;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 name="Google Shape;24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official documentation before diving into working with OpenAI Gym with Python!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gym.openai.com</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47" name="Google Shape;247;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 name="Google Shape;248;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ctrTitle"/>
          </p:nvPr>
        </p:nvSpPr>
        <p:spPr>
          <a:xfrm>
            <a:off x="0" y="1294500"/>
            <a:ext cx="9144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 Working with the Environment</a:t>
            </a:r>
            <a:endParaRPr b="1">
              <a:latin typeface="Montserrat"/>
              <a:ea typeface="Montserrat"/>
              <a:cs typeface="Montserrat"/>
              <a:sym typeface="Montserrat"/>
            </a:endParaRPr>
          </a:p>
        </p:txBody>
      </p:sp>
      <p:pic>
        <p:nvPicPr>
          <p:cNvPr descr="watermark.jpg" id="254" name="Google Shape;25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5" name="Google Shape;25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 name="Google Shape;26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 name="Google Shape;26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 name="Google Shape;263;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 name="Google Shape;26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200">
                <a:solidFill>
                  <a:srgbClr val="333333"/>
                </a:solidFill>
                <a:highlight>
                  <a:srgbClr val="FFFFFF"/>
                </a:highlight>
              </a:rPr>
              <a:t>The environment's </a:t>
            </a:r>
            <a:r>
              <a:rPr lang="en" sz="1100">
                <a:solidFill>
                  <a:srgbClr val="C7254E"/>
                </a:solidFill>
                <a:highlight>
                  <a:srgbClr val="F9F2F4"/>
                </a:highlight>
                <a:latin typeface="Courier New"/>
                <a:ea typeface="Courier New"/>
                <a:cs typeface="Courier New"/>
                <a:sym typeface="Courier New"/>
              </a:rPr>
              <a:t>step</a:t>
            </a:r>
            <a:r>
              <a:rPr lang="en" sz="1200">
                <a:solidFill>
                  <a:srgbClr val="333333"/>
                </a:solidFill>
                <a:highlight>
                  <a:srgbClr val="FFFFFF"/>
                </a:highlight>
              </a:rPr>
              <a:t> function returns exactly what we need. In fact, </a:t>
            </a:r>
            <a:r>
              <a:rPr lang="en" sz="1100">
                <a:solidFill>
                  <a:srgbClr val="C7254E"/>
                </a:solidFill>
                <a:highlight>
                  <a:srgbClr val="F9F2F4"/>
                </a:highlight>
                <a:latin typeface="Courier New"/>
                <a:ea typeface="Courier New"/>
                <a:cs typeface="Courier New"/>
                <a:sym typeface="Courier New"/>
              </a:rPr>
              <a:t>step</a:t>
            </a:r>
            <a:r>
              <a:rPr lang="en" sz="1200">
                <a:solidFill>
                  <a:srgbClr val="333333"/>
                </a:solidFill>
                <a:highlight>
                  <a:srgbClr val="FFFFFF"/>
                </a:highlight>
              </a:rPr>
              <a:t> returns four values. These are:</a:t>
            </a:r>
            <a:endParaRPr sz="1200">
              <a:solidFill>
                <a:srgbClr val="333333"/>
              </a:solidFill>
              <a:highlight>
                <a:srgbClr val="FFFFFF"/>
              </a:highlight>
            </a:endParaRPr>
          </a:p>
          <a:p>
            <a:pPr indent="-304800" lvl="0" marL="457200" rtl="0" algn="l">
              <a:lnSpc>
                <a:spcPct val="140000"/>
              </a:lnSpc>
              <a:spcBef>
                <a:spcPts val="110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observation</a:t>
            </a:r>
            <a:r>
              <a:rPr lang="en" sz="1200">
                <a:solidFill>
                  <a:srgbClr val="333333"/>
                </a:solidFill>
                <a:highlight>
                  <a:srgbClr val="FFFFFF"/>
                </a:highlight>
              </a:rPr>
              <a:t> (object): an environment-specific object representing your observation of the environment. For example, pixel data from a camera, joint angles and joint velocities of a robot, or the board state in a board game.</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reward</a:t>
            </a:r>
            <a:r>
              <a:rPr lang="en" sz="1200">
                <a:solidFill>
                  <a:srgbClr val="333333"/>
                </a:solidFill>
                <a:highlight>
                  <a:srgbClr val="FFFFFF"/>
                </a:highlight>
              </a:rPr>
              <a:t> (float): amount of reward achieved by the previous action. The scale varies between environments, but the goal is always to increase your total reward.</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done</a:t>
            </a:r>
            <a:r>
              <a:rPr lang="en" sz="1200">
                <a:solidFill>
                  <a:srgbClr val="333333"/>
                </a:solidFill>
                <a:highlight>
                  <a:srgbClr val="FFFFFF"/>
                </a:highlight>
              </a:rPr>
              <a:t> (boolean): whether it's time to </a:t>
            </a:r>
            <a:r>
              <a:rPr lang="en" sz="1100">
                <a:solidFill>
                  <a:srgbClr val="C7254E"/>
                </a:solidFill>
                <a:highlight>
                  <a:srgbClr val="F9F2F4"/>
                </a:highlight>
                <a:latin typeface="Courier New"/>
                <a:ea typeface="Courier New"/>
                <a:cs typeface="Courier New"/>
                <a:sym typeface="Courier New"/>
              </a:rPr>
              <a:t>reset</a:t>
            </a:r>
            <a:r>
              <a:rPr lang="en" sz="1200">
                <a:solidFill>
                  <a:srgbClr val="333333"/>
                </a:solidFill>
                <a:highlight>
                  <a:srgbClr val="FFFFFF"/>
                </a:highlight>
              </a:rPr>
              <a:t> the environment again. Most (but not all) tasks are divided up into well-defined episodes, and </a:t>
            </a:r>
            <a:r>
              <a:rPr lang="en" sz="1100">
                <a:solidFill>
                  <a:srgbClr val="C7254E"/>
                </a:solidFill>
                <a:highlight>
                  <a:srgbClr val="F9F2F4"/>
                </a:highlight>
                <a:latin typeface="Courier New"/>
                <a:ea typeface="Courier New"/>
                <a:cs typeface="Courier New"/>
                <a:sym typeface="Courier New"/>
              </a:rPr>
              <a:t>done</a:t>
            </a:r>
            <a:r>
              <a:rPr lang="en" sz="1200">
                <a:solidFill>
                  <a:srgbClr val="333333"/>
                </a:solidFill>
                <a:highlight>
                  <a:srgbClr val="FFFFFF"/>
                </a:highlight>
              </a:rPr>
              <a:t> being </a:t>
            </a:r>
            <a:r>
              <a:rPr lang="en" sz="1100">
                <a:solidFill>
                  <a:srgbClr val="C7254E"/>
                </a:solidFill>
                <a:highlight>
                  <a:srgbClr val="F9F2F4"/>
                </a:highlight>
                <a:latin typeface="Courier New"/>
                <a:ea typeface="Courier New"/>
                <a:cs typeface="Courier New"/>
                <a:sym typeface="Courier New"/>
              </a:rPr>
              <a:t>True</a:t>
            </a:r>
            <a:r>
              <a:rPr lang="en" sz="1200">
                <a:solidFill>
                  <a:srgbClr val="333333"/>
                </a:solidFill>
                <a:highlight>
                  <a:srgbClr val="FFFFFF"/>
                </a:highlight>
              </a:rPr>
              <a:t>indicates the episode has terminated. (For example, perhaps the pole tipped too far, or you lost your last life.)</a:t>
            </a:r>
            <a:endParaRPr sz="1200">
              <a:solidFill>
                <a:srgbClr val="333333"/>
              </a:solidFill>
              <a:highlight>
                <a:srgbClr val="FFFFFF"/>
              </a:highlight>
            </a:endParaRPr>
          </a:p>
          <a:p>
            <a:pPr indent="-304800" lvl="0" marL="457200" rtl="0" algn="l">
              <a:lnSpc>
                <a:spcPct val="140000"/>
              </a:lnSpc>
              <a:spcBef>
                <a:spcPts val="0"/>
              </a:spcBef>
              <a:spcAft>
                <a:spcPts val="0"/>
              </a:spcAft>
              <a:buClr>
                <a:srgbClr val="333333"/>
              </a:buClr>
              <a:buSzPts val="1200"/>
              <a:buChar char="●"/>
            </a:pPr>
            <a:r>
              <a:rPr lang="en" sz="1100">
                <a:solidFill>
                  <a:srgbClr val="C7254E"/>
                </a:solidFill>
                <a:highlight>
                  <a:srgbClr val="F9F2F4"/>
                </a:highlight>
                <a:latin typeface="Courier New"/>
                <a:ea typeface="Courier New"/>
                <a:cs typeface="Courier New"/>
                <a:sym typeface="Courier New"/>
              </a:rPr>
              <a:t>info</a:t>
            </a:r>
            <a:r>
              <a:rPr lang="en" sz="1200">
                <a:solidFill>
                  <a:srgbClr val="333333"/>
                </a:solidFill>
                <a:highlight>
                  <a:srgbClr val="FFFFFF"/>
                </a:highlight>
              </a:rPr>
              <a:t> (dict): diagnostic information useful for debugging. It can sometimes be useful for learning (for example, it might contain the raw probabilities behind the environment's last state change). However, official evaluations of your agent are not allowed to use this for learning.</a:t>
            </a:r>
            <a:endParaRPr sz="1200">
              <a:solidFill>
                <a:srgbClr val="333333"/>
              </a:solidFill>
              <a:highlight>
                <a:srgbClr val="FFFFFF"/>
              </a:highlight>
            </a:endParaRPr>
          </a:p>
          <a:p>
            <a:pPr indent="0" lvl="0" marL="457200" marR="0" rtl="0" algn="l">
              <a:lnSpc>
                <a:spcPct val="115000"/>
              </a:lnSpc>
              <a:spcBef>
                <a:spcPts val="11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0" name="Google Shape;270;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 name="Google Shape;27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OpenAI Gym Set-Up</a:t>
            </a:r>
            <a:endParaRPr b="1">
              <a:latin typeface="Montserrat"/>
              <a:ea typeface="Montserrat"/>
              <a:cs typeface="Montserrat"/>
              <a:sym typeface="Montserrat"/>
            </a:endParaRPr>
          </a:p>
        </p:txBody>
      </p:sp>
      <p:sp>
        <p:nvSpPr>
          <p:cNvPr id="277" name="Google Shape;277;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278" name="Google Shape;278;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 name="Google Shape;28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review best practices when using OpenAI with Python.</a:t>
            </a:r>
            <a:endParaRPr sz="3000">
              <a:solidFill>
                <a:srgbClr val="434343"/>
              </a:solidFill>
              <a:latin typeface="Montserrat"/>
              <a:ea typeface="Montserrat"/>
              <a:cs typeface="Montserrat"/>
              <a:sym typeface="Montserrat"/>
            </a:endParaRPr>
          </a:p>
        </p:txBody>
      </p:sp>
      <p:pic>
        <p:nvPicPr>
          <p:cNvPr descr="watermark.jpg" id="286" name="Google Shape;286;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 name="Google Shape;287;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is a non-profit AI research company, discovering and enacting the path to safe artificial general intelligence.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 name="Google Shape;293;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Recommended 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text editor (Sublime , Atom)</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IDE - PyCharm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out .py scripts in editor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Execute code at command line.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Many possible plugins for Python!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94" name="Google Shape;29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5" name="Google Shape;29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1" name="Google Shape;30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 does technically work in Jupyter Notebook, but running multiple renderings can sometimes lead to freezing.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02" name="Google Shape;302;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3" name="Google Shape;303;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09" name="Google Shape;30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quickly check that OpenAI Gym is installed and how to run a .py script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Please feel free to use any IDE configuration you prefer!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0" name="Google Shape;310;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1" name="Google Shape;311;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17" name="Google Shape;31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Atom for this series of lectures, remember that you have many options, including just sticking with Jupyter Notebooks!</a:t>
            </a:r>
            <a:r>
              <a:rPr lang="en" sz="3000">
                <a:solidFill>
                  <a:srgbClr val="434343"/>
                </a:solidFill>
                <a:latin typeface="Montserrat"/>
                <a:ea typeface="Montserrat"/>
                <a:cs typeface="Montserrat"/>
                <a:sym typeface="Montserrat"/>
              </a:rPr>
              <a:t> </a:t>
            </a:r>
            <a:endParaRPr sz="3000">
              <a:solidFill>
                <a:srgbClr val="434343"/>
              </a:solidFill>
              <a:latin typeface="Montserrat"/>
              <a:ea typeface="Montserrat"/>
              <a:cs typeface="Montserrat"/>
              <a:sym typeface="Montserrat"/>
            </a:endParaRPr>
          </a:p>
          <a:p>
            <a:pPr indent="-450850" lvl="0" marL="457200" marR="0" rtl="0" algn="l">
              <a:lnSpc>
                <a:spcPct val="115000"/>
              </a:lnSpc>
              <a:spcBef>
                <a:spcPts val="0"/>
              </a:spcBef>
              <a:spcAft>
                <a:spcPts val="0"/>
              </a:spcAft>
              <a:buClr>
                <a:srgbClr val="434343"/>
              </a:buClr>
              <a:buSzPts val="3500"/>
              <a:buFont typeface="Montserrat"/>
              <a:buChar char="●"/>
            </a:pPr>
            <a:r>
              <a:rPr lang="en" sz="3500">
                <a:solidFill>
                  <a:srgbClr val="434343"/>
                </a:solidFill>
                <a:latin typeface="Montserrat"/>
                <a:ea typeface="Montserrat"/>
                <a:cs typeface="Montserrat"/>
                <a:sym typeface="Montserrat"/>
              </a:rPr>
              <a:t>Go to: </a:t>
            </a:r>
            <a:r>
              <a:rPr b="1" lang="en" sz="3500">
                <a:solidFill>
                  <a:srgbClr val="434343"/>
                </a:solidFill>
                <a:latin typeface="Montserrat"/>
                <a:ea typeface="Montserrat"/>
                <a:cs typeface="Montserrat"/>
                <a:sym typeface="Montserrat"/>
              </a:rPr>
              <a:t>a</a:t>
            </a:r>
            <a:r>
              <a:rPr b="1" lang="en" sz="3500">
                <a:solidFill>
                  <a:srgbClr val="434343"/>
                </a:solidFill>
                <a:latin typeface="Montserrat"/>
                <a:ea typeface="Montserrat"/>
                <a:cs typeface="Montserrat"/>
                <a:sym typeface="Montserrat"/>
              </a:rPr>
              <a:t>tom.io</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18" name="Google Shape;318;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9" name="Google Shape;31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Environments</a:t>
            </a:r>
            <a:endParaRPr b="1">
              <a:latin typeface="Montserrat"/>
              <a:ea typeface="Montserrat"/>
              <a:cs typeface="Montserrat"/>
              <a:sym typeface="Montserrat"/>
            </a:endParaRPr>
          </a:p>
        </p:txBody>
      </p:sp>
      <p:sp>
        <p:nvSpPr>
          <p:cNvPr id="325" name="Google Shape;325;p4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26" name="Google Shape;32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7" name="Google Shape;32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33" name="Google Shape;33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Let’s explore how to create an example environment with OpenAI Gym!</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34" name="Google Shape;334;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36" name="Google Shape;336;p47"/>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42" name="Google Shape;34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Goal of CartPole environment is to balance the pole on the cart.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43" name="Google Shape;343;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4" name="Google Shape;344;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45" name="Google Shape;345;p48"/>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51" name="Google Shape;35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Actions allow us to move the cart left and right to attempt to balance the pole.</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52" name="Google Shape;35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3" name="Google Shape;35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4" name="Google Shape;354;p49"/>
          <p:cNvPicPr preferRelativeResize="0"/>
          <p:nvPr/>
        </p:nvPicPr>
        <p:blipFill>
          <a:blip r:embed="rId4">
            <a:alphaModFix/>
          </a:blip>
          <a:stretch>
            <a:fillRect/>
          </a:stretch>
        </p:blipFill>
        <p:spPr>
          <a:xfrm>
            <a:off x="1933450" y="2347499"/>
            <a:ext cx="5277101" cy="2453875"/>
          </a:xfrm>
          <a:prstGeom prst="rect">
            <a:avLst/>
          </a:prstGeom>
          <a:noFill/>
          <a:ln>
            <a:noFill/>
          </a:ln>
        </p:spPr>
      </p:pic>
      <p:cxnSp>
        <p:nvCxnSpPr>
          <p:cNvPr id="355" name="Google Shape;355;p49"/>
          <p:cNvCxnSpPr/>
          <p:nvPr/>
        </p:nvCxnSpPr>
        <p:spPr>
          <a:xfrm>
            <a:off x="4944100" y="3618625"/>
            <a:ext cx="1155300" cy="0"/>
          </a:xfrm>
          <a:prstGeom prst="straightConnector1">
            <a:avLst/>
          </a:prstGeom>
          <a:noFill/>
          <a:ln cap="flat" cmpd="sng" w="38100">
            <a:solidFill>
              <a:srgbClr val="000000"/>
            </a:solidFill>
            <a:prstDash val="solid"/>
            <a:round/>
            <a:headEnd len="med" w="med" type="none"/>
            <a:tailEnd len="med" w="med" type="triangle"/>
          </a:ln>
        </p:spPr>
      </p:cxnSp>
      <p:cxnSp>
        <p:nvCxnSpPr>
          <p:cNvPr id="356" name="Google Shape;356;p49"/>
          <p:cNvCxnSpPr/>
          <p:nvPr/>
        </p:nvCxnSpPr>
        <p:spPr>
          <a:xfrm rot="10800000">
            <a:off x="2873725" y="3618625"/>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357" name="Google Shape;357;p49"/>
          <p:cNvSpPr txBox="1"/>
          <p:nvPr/>
        </p:nvSpPr>
        <p:spPr>
          <a:xfrm>
            <a:off x="3002825" y="2996950"/>
            <a:ext cx="1536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 Left</a:t>
            </a:r>
            <a:endParaRPr sz="2000">
              <a:latin typeface="Montserrat"/>
              <a:ea typeface="Montserrat"/>
              <a:cs typeface="Montserrat"/>
              <a:sym typeface="Montserrat"/>
            </a:endParaRPr>
          </a:p>
        </p:txBody>
      </p:sp>
      <p:sp>
        <p:nvSpPr>
          <p:cNvPr id="358" name="Google Shape;358;p49"/>
          <p:cNvSpPr txBox="1"/>
          <p:nvPr/>
        </p:nvSpPr>
        <p:spPr>
          <a:xfrm>
            <a:off x="4838450" y="2996950"/>
            <a:ext cx="1536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1</a:t>
            </a:r>
            <a:r>
              <a:rPr lang="en" sz="2000">
                <a:latin typeface="Montserrat"/>
                <a:ea typeface="Montserrat"/>
                <a:cs typeface="Montserrat"/>
                <a:sym typeface="Montserrat"/>
              </a:rPr>
              <a:t>: Right</a:t>
            </a:r>
            <a:endParaRPr sz="200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64" name="Google Shape;36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Environment is a numpy array with 4 floating point numbers</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65" name="Google Shape;365;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67" name="Google Shape;367;p50"/>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73" name="Google Shape;373;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[Horizontal Position,Horizontal Velocity, Angle of Pole, Angular Velocity]</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74" name="Google Shape;37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76" name="Google Shape;376;p51"/>
          <p:cNvPicPr preferRelativeResize="0"/>
          <p:nvPr/>
        </p:nvPicPr>
        <p:blipFill>
          <a:blip r:embed="rId4">
            <a:alphaModFix/>
          </a:blip>
          <a:stretch>
            <a:fillRect/>
          </a:stretch>
        </p:blipFill>
        <p:spPr>
          <a:xfrm>
            <a:off x="2239625" y="2303700"/>
            <a:ext cx="4440349" cy="2497675"/>
          </a:xfrm>
          <a:prstGeom prst="rect">
            <a:avLst/>
          </a:prstGeom>
          <a:noFill/>
          <a:ln>
            <a:noFill/>
          </a:ln>
        </p:spPr>
      </p:pic>
      <p:cxnSp>
        <p:nvCxnSpPr>
          <p:cNvPr id="377" name="Google Shape;377;p51"/>
          <p:cNvCxnSpPr/>
          <p:nvPr/>
        </p:nvCxnSpPr>
        <p:spPr>
          <a:xfrm>
            <a:off x="3718325" y="4205125"/>
            <a:ext cx="0" cy="281400"/>
          </a:xfrm>
          <a:prstGeom prst="straightConnector1">
            <a:avLst/>
          </a:prstGeom>
          <a:noFill/>
          <a:ln cap="flat" cmpd="sng" w="38100">
            <a:solidFill>
              <a:schemeClr val="dk2"/>
            </a:solidFill>
            <a:prstDash val="solid"/>
            <a:round/>
            <a:headEnd len="med" w="med" type="none"/>
            <a:tailEnd len="med" w="med" type="none"/>
          </a:ln>
        </p:spPr>
      </p:cxnSp>
      <p:sp>
        <p:nvSpPr>
          <p:cNvPr id="378" name="Google Shape;378;p51"/>
          <p:cNvSpPr txBox="1"/>
          <p:nvPr/>
        </p:nvSpPr>
        <p:spPr>
          <a:xfrm>
            <a:off x="3539525" y="4375200"/>
            <a:ext cx="357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a:t>
            </a:r>
            <a:endParaRPr sz="2000">
              <a:latin typeface="Montserrat"/>
              <a:ea typeface="Montserrat"/>
              <a:cs typeface="Montserrat"/>
              <a:sym typeface="Montserrat"/>
            </a:endParaRPr>
          </a:p>
        </p:txBody>
      </p:sp>
      <p:cxnSp>
        <p:nvCxnSpPr>
          <p:cNvPr id="379" name="Google Shape;379;p51"/>
          <p:cNvCxnSpPr/>
          <p:nvPr/>
        </p:nvCxnSpPr>
        <p:spPr>
          <a:xfrm rot="10800000">
            <a:off x="4545275" y="3266700"/>
            <a:ext cx="0" cy="991200"/>
          </a:xfrm>
          <a:prstGeom prst="straightConnector1">
            <a:avLst/>
          </a:prstGeom>
          <a:noFill/>
          <a:ln cap="flat" cmpd="sng" w="19050">
            <a:solidFill>
              <a:srgbClr val="434343"/>
            </a:solidFill>
            <a:prstDash val="dash"/>
            <a:round/>
            <a:headEnd len="med" w="med" type="none"/>
            <a:tailEnd len="med" w="med" type="none"/>
          </a:ln>
        </p:spPr>
      </p:cxnSp>
      <p:sp>
        <p:nvSpPr>
          <p:cNvPr id="380" name="Google Shape;380;p51"/>
          <p:cNvSpPr/>
          <p:nvPr/>
        </p:nvSpPr>
        <p:spPr>
          <a:xfrm rot="4092255">
            <a:off x="4178225" y="3155289"/>
            <a:ext cx="563158" cy="563158"/>
          </a:xfrm>
          <a:prstGeom prst="arc">
            <a:avLst>
              <a:gd fmla="val 8732745" name="adj1"/>
              <a:gd fmla="val 13309920"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1"/>
          <p:cNvSpPr txBox="1"/>
          <p:nvPr/>
        </p:nvSpPr>
        <p:spPr>
          <a:xfrm>
            <a:off x="3865350" y="2768150"/>
            <a:ext cx="1413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Angle</a:t>
            </a:r>
            <a:endParaRPr sz="1500">
              <a:latin typeface="Montserrat"/>
              <a:ea typeface="Montserrat"/>
              <a:cs typeface="Montserrat"/>
              <a:sym typeface="Montserrat"/>
            </a:endParaRPr>
          </a:p>
        </p:txBody>
      </p:sp>
      <p:sp>
        <p:nvSpPr>
          <p:cNvPr id="382" name="Google Shape;382;p51"/>
          <p:cNvSpPr/>
          <p:nvPr/>
        </p:nvSpPr>
        <p:spPr>
          <a:xfrm rot="4092672">
            <a:off x="4003818" y="3692046"/>
            <a:ext cx="505946" cy="563158"/>
          </a:xfrm>
          <a:prstGeom prst="arc">
            <a:avLst>
              <a:gd fmla="val 7301388" name="adj1"/>
              <a:gd fmla="val 13309920" name="adj2"/>
            </a:avLst>
          </a:prstGeom>
          <a:noFill/>
          <a:ln cap="flat" cmpd="sng" w="28575">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1"/>
          <p:cNvSpPr txBox="1"/>
          <p:nvPr/>
        </p:nvSpPr>
        <p:spPr>
          <a:xfrm>
            <a:off x="2615725" y="34045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Angular Velocity</a:t>
            </a:r>
            <a:endParaRPr sz="1500">
              <a:latin typeface="Montserrat"/>
              <a:ea typeface="Montserrat"/>
              <a:cs typeface="Montserrat"/>
              <a:sym typeface="Montserrat"/>
            </a:endParaRPr>
          </a:p>
        </p:txBody>
      </p:sp>
      <p:cxnSp>
        <p:nvCxnSpPr>
          <p:cNvPr id="384" name="Google Shape;384;p51"/>
          <p:cNvCxnSpPr/>
          <p:nvPr/>
        </p:nvCxnSpPr>
        <p:spPr>
          <a:xfrm>
            <a:off x="4825800" y="4257900"/>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385" name="Google Shape;385;p51"/>
          <p:cNvSpPr txBox="1"/>
          <p:nvPr/>
        </p:nvSpPr>
        <p:spPr>
          <a:xfrm>
            <a:off x="4825800" y="38269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Velocity</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OpenAI</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Backed by YCombinator, Elon Musk,</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391" name="Google Shape;39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You can grab these values from the environment and use them for your agent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392" name="Google Shape;3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3" name="Google Shape;3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94" name="Google Shape;394;p52"/>
          <p:cNvPicPr preferRelativeResize="0"/>
          <p:nvPr/>
        </p:nvPicPr>
        <p:blipFill>
          <a:blip r:embed="rId4">
            <a:alphaModFix/>
          </a:blip>
          <a:stretch>
            <a:fillRect/>
          </a:stretch>
        </p:blipFill>
        <p:spPr>
          <a:xfrm>
            <a:off x="2239625" y="2303700"/>
            <a:ext cx="4440349" cy="2497675"/>
          </a:xfrm>
          <a:prstGeom prst="rect">
            <a:avLst/>
          </a:prstGeom>
          <a:noFill/>
          <a:ln>
            <a:noFill/>
          </a:ln>
        </p:spPr>
      </p:pic>
      <p:cxnSp>
        <p:nvCxnSpPr>
          <p:cNvPr id="395" name="Google Shape;395;p52"/>
          <p:cNvCxnSpPr/>
          <p:nvPr/>
        </p:nvCxnSpPr>
        <p:spPr>
          <a:xfrm>
            <a:off x="3718325" y="4205125"/>
            <a:ext cx="0" cy="281400"/>
          </a:xfrm>
          <a:prstGeom prst="straightConnector1">
            <a:avLst/>
          </a:prstGeom>
          <a:noFill/>
          <a:ln cap="flat" cmpd="sng" w="38100">
            <a:solidFill>
              <a:schemeClr val="dk2"/>
            </a:solidFill>
            <a:prstDash val="solid"/>
            <a:round/>
            <a:headEnd len="med" w="med" type="none"/>
            <a:tailEnd len="med" w="med" type="none"/>
          </a:ln>
        </p:spPr>
      </p:cxnSp>
      <p:sp>
        <p:nvSpPr>
          <p:cNvPr id="396" name="Google Shape;396;p52"/>
          <p:cNvSpPr txBox="1"/>
          <p:nvPr/>
        </p:nvSpPr>
        <p:spPr>
          <a:xfrm>
            <a:off x="3539525" y="4375200"/>
            <a:ext cx="3576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0</a:t>
            </a:r>
            <a:endParaRPr sz="2000">
              <a:latin typeface="Montserrat"/>
              <a:ea typeface="Montserrat"/>
              <a:cs typeface="Montserrat"/>
              <a:sym typeface="Montserrat"/>
            </a:endParaRPr>
          </a:p>
        </p:txBody>
      </p:sp>
      <p:cxnSp>
        <p:nvCxnSpPr>
          <p:cNvPr id="397" name="Google Shape;397;p52"/>
          <p:cNvCxnSpPr/>
          <p:nvPr/>
        </p:nvCxnSpPr>
        <p:spPr>
          <a:xfrm rot="10800000">
            <a:off x="4545275" y="3266700"/>
            <a:ext cx="0" cy="991200"/>
          </a:xfrm>
          <a:prstGeom prst="straightConnector1">
            <a:avLst/>
          </a:prstGeom>
          <a:noFill/>
          <a:ln cap="flat" cmpd="sng" w="19050">
            <a:solidFill>
              <a:srgbClr val="434343"/>
            </a:solidFill>
            <a:prstDash val="dash"/>
            <a:round/>
            <a:headEnd len="med" w="med" type="none"/>
            <a:tailEnd len="med" w="med" type="none"/>
          </a:ln>
        </p:spPr>
      </p:cxnSp>
      <p:sp>
        <p:nvSpPr>
          <p:cNvPr id="398" name="Google Shape;398;p52"/>
          <p:cNvSpPr/>
          <p:nvPr/>
        </p:nvSpPr>
        <p:spPr>
          <a:xfrm rot="4092255">
            <a:off x="4178225" y="3155289"/>
            <a:ext cx="563158" cy="563158"/>
          </a:xfrm>
          <a:prstGeom prst="arc">
            <a:avLst>
              <a:gd fmla="val 8732745" name="adj1"/>
              <a:gd fmla="val 13309920" name="adj2"/>
            </a:avLst>
          </a:prstGeom>
          <a:noFill/>
          <a:ln cap="flat" cmpd="sng" w="28575">
            <a:solidFill>
              <a:schemeClr val="dk2"/>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2"/>
          <p:cNvSpPr txBox="1"/>
          <p:nvPr/>
        </p:nvSpPr>
        <p:spPr>
          <a:xfrm>
            <a:off x="3865350" y="2768150"/>
            <a:ext cx="14133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Angle</a:t>
            </a:r>
            <a:endParaRPr sz="1500">
              <a:latin typeface="Montserrat"/>
              <a:ea typeface="Montserrat"/>
              <a:cs typeface="Montserrat"/>
              <a:sym typeface="Montserrat"/>
            </a:endParaRPr>
          </a:p>
        </p:txBody>
      </p:sp>
      <p:sp>
        <p:nvSpPr>
          <p:cNvPr id="400" name="Google Shape;400;p52"/>
          <p:cNvSpPr/>
          <p:nvPr/>
        </p:nvSpPr>
        <p:spPr>
          <a:xfrm rot="4092672">
            <a:off x="4003818" y="3692046"/>
            <a:ext cx="505946" cy="563158"/>
          </a:xfrm>
          <a:prstGeom prst="arc">
            <a:avLst>
              <a:gd fmla="val 7301388" name="adj1"/>
              <a:gd fmla="val 13309920" name="adj2"/>
            </a:avLst>
          </a:prstGeom>
          <a:noFill/>
          <a:ln cap="flat" cmpd="sng" w="28575">
            <a:solidFill>
              <a:srgbClr val="000000"/>
            </a:solidFill>
            <a:prstDash val="solid"/>
            <a:round/>
            <a:headEnd len="sm" w="sm" type="triangl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2"/>
          <p:cNvSpPr txBox="1"/>
          <p:nvPr/>
        </p:nvSpPr>
        <p:spPr>
          <a:xfrm>
            <a:off x="2615725" y="34045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Angular Velocity</a:t>
            </a:r>
            <a:endParaRPr sz="1500">
              <a:latin typeface="Montserrat"/>
              <a:ea typeface="Montserrat"/>
              <a:cs typeface="Montserrat"/>
              <a:sym typeface="Montserrat"/>
            </a:endParaRPr>
          </a:p>
        </p:txBody>
      </p:sp>
      <p:cxnSp>
        <p:nvCxnSpPr>
          <p:cNvPr id="402" name="Google Shape;402;p52"/>
          <p:cNvCxnSpPr/>
          <p:nvPr/>
        </p:nvCxnSpPr>
        <p:spPr>
          <a:xfrm>
            <a:off x="4825800" y="4257900"/>
            <a:ext cx="1155300" cy="0"/>
          </a:xfrm>
          <a:prstGeom prst="straightConnector1">
            <a:avLst/>
          </a:prstGeom>
          <a:noFill/>
          <a:ln cap="flat" cmpd="sng" w="38100">
            <a:solidFill>
              <a:srgbClr val="000000"/>
            </a:solidFill>
            <a:prstDash val="solid"/>
            <a:round/>
            <a:headEnd len="med" w="med" type="none"/>
            <a:tailEnd len="med" w="med" type="triangle"/>
          </a:ln>
        </p:spPr>
      </p:cxnSp>
      <p:sp>
        <p:nvSpPr>
          <p:cNvPr id="403" name="Google Shape;403;p52"/>
          <p:cNvSpPr txBox="1"/>
          <p:nvPr/>
        </p:nvSpPr>
        <p:spPr>
          <a:xfrm>
            <a:off x="4825800" y="3826925"/>
            <a:ext cx="1744500" cy="4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ontserrat"/>
                <a:ea typeface="Montserrat"/>
                <a:cs typeface="Montserrat"/>
                <a:sym typeface="Montserrat"/>
              </a:rPr>
              <a:t>Velocity</a:t>
            </a:r>
            <a:endParaRPr sz="1500">
              <a:latin typeface="Montserrat"/>
              <a:ea typeface="Montserrat"/>
              <a:cs typeface="Montserrat"/>
              <a:sym typeface="Montserra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09" name="Google Shape;409;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0850" lvl="0" marL="457200" marR="0" rtl="0" algn="l">
              <a:lnSpc>
                <a:spcPct val="115000"/>
              </a:lnSpc>
              <a:spcBef>
                <a:spcPts val="0"/>
              </a:spcBef>
              <a:spcAft>
                <a:spcPts val="0"/>
              </a:spcAft>
              <a:buClr>
                <a:srgbClr val="434343"/>
              </a:buClr>
              <a:buSzPts val="3500"/>
              <a:buFont typeface="Montserrat"/>
              <a:buChar char="●"/>
            </a:pPr>
            <a:r>
              <a:rPr lang="en" sz="3000">
                <a:solidFill>
                  <a:srgbClr val="434343"/>
                </a:solidFill>
                <a:latin typeface="Montserrat"/>
                <a:ea typeface="Montserrat"/>
                <a:cs typeface="Montserrat"/>
                <a:sym typeface="Montserrat"/>
              </a:rPr>
              <a:t>Let’s create the environment!</a:t>
            </a:r>
            <a:endParaRPr b="1" sz="35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10" name="Google Shape;41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1" name="Google Shape;41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12" name="Google Shape;412;p53"/>
          <p:cNvPicPr preferRelativeResize="0"/>
          <p:nvPr/>
        </p:nvPicPr>
        <p:blipFill>
          <a:blip r:embed="rId4">
            <a:alphaModFix/>
          </a:blip>
          <a:stretch>
            <a:fillRect/>
          </a:stretch>
        </p:blipFill>
        <p:spPr>
          <a:xfrm>
            <a:off x="1933450" y="2347499"/>
            <a:ext cx="5277101" cy="2453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Observations</a:t>
            </a:r>
            <a:endParaRPr b="1">
              <a:latin typeface="Montserrat"/>
              <a:ea typeface="Montserrat"/>
              <a:cs typeface="Montserrat"/>
              <a:sym typeface="Montserrat"/>
            </a:endParaRPr>
          </a:p>
        </p:txBody>
      </p:sp>
      <p:sp>
        <p:nvSpPr>
          <p:cNvPr id="418" name="Google Shape;418;p5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26" name="Google Shape;426;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environment step() function we saw earlier returns back useful objects for our agent.</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observation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 specific information representing environment observations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Angles, Velocities, Game States, etc...</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Amount of reward achieved by previous 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Scale varies based off environment, but agent should always want to increase reward level</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50" name="Google Shape;45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Boolean indicating whether environment needs to be reset.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Example: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Game is lost, Pole Tipped Over, etc...</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info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Dictionary object with diagnostic information, usually used for debugging.</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66" name="Google Shape;466;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what this looks like in practice!</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Gym Actions</a:t>
            </a:r>
            <a:endParaRPr b="1">
              <a:latin typeface="Montserrat"/>
              <a:ea typeface="Montserrat"/>
              <a:cs typeface="Montserrat"/>
              <a:sym typeface="Montserrat"/>
            </a:endParaRPr>
          </a:p>
        </p:txBody>
      </p:sp>
      <p:sp>
        <p:nvSpPr>
          <p:cNvPr id="474" name="Google Shape;474;p6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1294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Reinforcement Learning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Overview</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id="481" name="Google Shape;481;p62"/>
          <p:cNvPicPr preferRelativeResize="0"/>
          <p:nvPr/>
        </p:nvPicPr>
        <p:blipFill>
          <a:blip r:embed="rId3">
            <a:alphaModFix/>
          </a:blip>
          <a:stretch>
            <a:fillRect/>
          </a:stretch>
        </p:blipFill>
        <p:spPr>
          <a:xfrm>
            <a:off x="1933450" y="2347499"/>
            <a:ext cx="5277101" cy="2453875"/>
          </a:xfrm>
          <a:prstGeom prst="rect">
            <a:avLst/>
          </a:prstGeom>
          <a:noFill/>
          <a:ln>
            <a:noFill/>
          </a:ln>
        </p:spPr>
      </p:pic>
      <p:sp>
        <p:nvSpPr>
          <p:cNvPr id="482" name="Google Shape;482;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83" name="Google Shape;483;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create a very simple policy. Move the cart to the right if the pole falls to the right and vice versa.</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484" name="Google Shape;484;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5" name="Google Shape;485;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Simple Neural Network</a:t>
            </a:r>
            <a:endParaRPr b="1">
              <a:latin typeface="Montserrat"/>
              <a:ea typeface="Montserrat"/>
              <a:cs typeface="Montserrat"/>
              <a:sym typeface="Montserrat"/>
            </a:endParaRPr>
          </a:p>
        </p:txBody>
      </p:sp>
      <p:sp>
        <p:nvSpPr>
          <p:cNvPr id="491" name="Google Shape;491;p6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492" name="Google Shape;49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3" name="Google Shape;49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499" name="Google Shape;49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design a simple Neural Network that takes in the observation array passes it through a hidden layer and outputs 2 probabilities, one for left and another for right.</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0" name="Google Shape;500;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1" name="Google Shape;501;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07" name="Google Shape;50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then choose a random action, weighted by the probabilities.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diagram this network</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08" name="Google Shape;508;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9" name="Google Shape;509;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515" name="Google Shape;515;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6" name="Google Shape;516;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7" name="Google Shape;517;p66"/>
          <p:cNvSpPr/>
          <p:nvPr/>
        </p:nvSpPr>
        <p:spPr>
          <a:xfrm>
            <a:off x="1184675" y="132547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6"/>
          <p:cNvSpPr/>
          <p:nvPr/>
        </p:nvSpPr>
        <p:spPr>
          <a:xfrm>
            <a:off x="1184675" y="21362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6"/>
          <p:cNvSpPr/>
          <p:nvPr/>
        </p:nvSpPr>
        <p:spPr>
          <a:xfrm>
            <a:off x="1184675" y="2946963"/>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6"/>
          <p:cNvSpPr/>
          <p:nvPr/>
        </p:nvSpPr>
        <p:spPr>
          <a:xfrm>
            <a:off x="1184675" y="3729850"/>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6"/>
          <p:cNvSpPr/>
          <p:nvPr/>
        </p:nvSpPr>
        <p:spPr>
          <a:xfrm>
            <a:off x="2715300" y="132547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6"/>
          <p:cNvSpPr/>
          <p:nvPr/>
        </p:nvSpPr>
        <p:spPr>
          <a:xfrm>
            <a:off x="2715300" y="21362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6"/>
          <p:cNvSpPr/>
          <p:nvPr/>
        </p:nvSpPr>
        <p:spPr>
          <a:xfrm>
            <a:off x="2715300" y="2946963"/>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6"/>
          <p:cNvSpPr/>
          <p:nvPr/>
        </p:nvSpPr>
        <p:spPr>
          <a:xfrm>
            <a:off x="2715300" y="3729850"/>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6"/>
          <p:cNvSpPr/>
          <p:nvPr/>
        </p:nvSpPr>
        <p:spPr>
          <a:xfrm>
            <a:off x="4245925" y="2441125"/>
            <a:ext cx="638400" cy="638400"/>
          </a:xfrm>
          <a:prstGeom prst="ellipse">
            <a:avLst/>
          </a:prstGeom>
          <a:solidFill>
            <a:srgbClr val="D9D2E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6"/>
          <p:cNvSpPr/>
          <p:nvPr/>
        </p:nvSpPr>
        <p:spPr>
          <a:xfrm>
            <a:off x="5337000" y="2164975"/>
            <a:ext cx="2315700" cy="1190700"/>
          </a:xfrm>
          <a:prstGeom prst="roundRect">
            <a:avLst>
              <a:gd fmla="val 16667" name="adj"/>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Multinomial Sampling Based on Probability Weights</a:t>
            </a:r>
            <a:endParaRPr b="1">
              <a:latin typeface="Montserrat"/>
              <a:ea typeface="Montserrat"/>
              <a:cs typeface="Montserrat"/>
              <a:sym typeface="Montserrat"/>
            </a:endParaRPr>
          </a:p>
        </p:txBody>
      </p:sp>
      <p:cxnSp>
        <p:nvCxnSpPr>
          <p:cNvPr id="527" name="Google Shape;527;p66"/>
          <p:cNvCxnSpPr>
            <a:stCxn id="517" idx="6"/>
            <a:endCxn id="522" idx="2"/>
          </p:cNvCxnSpPr>
          <p:nvPr/>
        </p:nvCxnSpPr>
        <p:spPr>
          <a:xfrm>
            <a:off x="1823075" y="1644675"/>
            <a:ext cx="892200" cy="81090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66"/>
          <p:cNvCxnSpPr>
            <a:stCxn id="517" idx="6"/>
            <a:endCxn id="523" idx="2"/>
          </p:cNvCxnSpPr>
          <p:nvPr/>
        </p:nvCxnSpPr>
        <p:spPr>
          <a:xfrm>
            <a:off x="1823075" y="1644675"/>
            <a:ext cx="892200" cy="162150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66"/>
          <p:cNvCxnSpPr>
            <a:stCxn id="517" idx="6"/>
            <a:endCxn id="521" idx="2"/>
          </p:cNvCxnSpPr>
          <p:nvPr/>
        </p:nvCxnSpPr>
        <p:spPr>
          <a:xfrm>
            <a:off x="1823075" y="1644675"/>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66"/>
          <p:cNvCxnSpPr>
            <a:stCxn id="517" idx="6"/>
            <a:endCxn id="524" idx="2"/>
          </p:cNvCxnSpPr>
          <p:nvPr/>
        </p:nvCxnSpPr>
        <p:spPr>
          <a:xfrm>
            <a:off x="1823075" y="1644675"/>
            <a:ext cx="892200" cy="24045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66"/>
          <p:cNvCxnSpPr>
            <a:stCxn id="518" idx="6"/>
            <a:endCxn id="521" idx="2"/>
          </p:cNvCxnSpPr>
          <p:nvPr/>
        </p:nvCxnSpPr>
        <p:spPr>
          <a:xfrm flipH="1" rot="10800000">
            <a:off x="1823075" y="1644825"/>
            <a:ext cx="892200" cy="8106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66"/>
          <p:cNvCxnSpPr>
            <a:stCxn id="519" idx="6"/>
          </p:cNvCxnSpPr>
          <p:nvPr/>
        </p:nvCxnSpPr>
        <p:spPr>
          <a:xfrm flipH="1" rot="10800000">
            <a:off x="1823075" y="2420763"/>
            <a:ext cx="892200" cy="8454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66"/>
          <p:cNvCxnSpPr>
            <a:stCxn id="520" idx="6"/>
            <a:endCxn id="522" idx="2"/>
          </p:cNvCxnSpPr>
          <p:nvPr/>
        </p:nvCxnSpPr>
        <p:spPr>
          <a:xfrm flipH="1" rot="10800000">
            <a:off x="1823075" y="2455450"/>
            <a:ext cx="892200" cy="15936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66"/>
          <p:cNvCxnSpPr>
            <a:stCxn id="518" idx="6"/>
            <a:endCxn id="522" idx="2"/>
          </p:cNvCxnSpPr>
          <p:nvPr/>
        </p:nvCxnSpPr>
        <p:spPr>
          <a:xfrm>
            <a:off x="1823075" y="2455425"/>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66"/>
          <p:cNvCxnSpPr>
            <a:stCxn id="518" idx="6"/>
            <a:endCxn id="523" idx="2"/>
          </p:cNvCxnSpPr>
          <p:nvPr/>
        </p:nvCxnSpPr>
        <p:spPr>
          <a:xfrm>
            <a:off x="1823075" y="2455425"/>
            <a:ext cx="892200" cy="8106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66"/>
          <p:cNvCxnSpPr>
            <a:stCxn id="518" idx="6"/>
            <a:endCxn id="524" idx="2"/>
          </p:cNvCxnSpPr>
          <p:nvPr/>
        </p:nvCxnSpPr>
        <p:spPr>
          <a:xfrm>
            <a:off x="1823075" y="2455425"/>
            <a:ext cx="892200" cy="15936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66"/>
          <p:cNvCxnSpPr>
            <a:stCxn id="519" idx="6"/>
            <a:endCxn id="521" idx="2"/>
          </p:cNvCxnSpPr>
          <p:nvPr/>
        </p:nvCxnSpPr>
        <p:spPr>
          <a:xfrm flipH="1" rot="10800000">
            <a:off x="1823075" y="1644663"/>
            <a:ext cx="892200" cy="1621500"/>
          </a:xfrm>
          <a:prstGeom prst="straightConnector1">
            <a:avLst/>
          </a:prstGeom>
          <a:noFill/>
          <a:ln cap="flat" cmpd="sng" w="19050">
            <a:solidFill>
              <a:schemeClr val="dk2"/>
            </a:solidFill>
            <a:prstDash val="solid"/>
            <a:round/>
            <a:headEnd len="med" w="med" type="none"/>
            <a:tailEnd len="med" w="med" type="triangle"/>
          </a:ln>
        </p:spPr>
      </p:cxnSp>
      <p:cxnSp>
        <p:nvCxnSpPr>
          <p:cNvPr id="538" name="Google Shape;538;p66"/>
          <p:cNvCxnSpPr>
            <a:stCxn id="519" idx="6"/>
            <a:endCxn id="523" idx="2"/>
          </p:cNvCxnSpPr>
          <p:nvPr/>
        </p:nvCxnSpPr>
        <p:spPr>
          <a:xfrm>
            <a:off x="1823075" y="3266163"/>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39" name="Google Shape;539;p66"/>
          <p:cNvCxnSpPr>
            <a:stCxn id="519" idx="6"/>
            <a:endCxn id="524" idx="2"/>
          </p:cNvCxnSpPr>
          <p:nvPr/>
        </p:nvCxnSpPr>
        <p:spPr>
          <a:xfrm>
            <a:off x="1823075" y="3266163"/>
            <a:ext cx="892200" cy="783000"/>
          </a:xfrm>
          <a:prstGeom prst="straightConnector1">
            <a:avLst/>
          </a:prstGeom>
          <a:noFill/>
          <a:ln cap="flat" cmpd="sng" w="19050">
            <a:solidFill>
              <a:schemeClr val="dk2"/>
            </a:solidFill>
            <a:prstDash val="solid"/>
            <a:round/>
            <a:headEnd len="med" w="med" type="none"/>
            <a:tailEnd len="med" w="med" type="triangle"/>
          </a:ln>
        </p:spPr>
      </p:cxnSp>
      <p:cxnSp>
        <p:nvCxnSpPr>
          <p:cNvPr id="540" name="Google Shape;540;p66"/>
          <p:cNvCxnSpPr>
            <a:stCxn id="520" idx="6"/>
            <a:endCxn id="521" idx="2"/>
          </p:cNvCxnSpPr>
          <p:nvPr/>
        </p:nvCxnSpPr>
        <p:spPr>
          <a:xfrm flipH="1" rot="10800000">
            <a:off x="1823075" y="1644550"/>
            <a:ext cx="892200" cy="2404500"/>
          </a:xfrm>
          <a:prstGeom prst="straightConnector1">
            <a:avLst/>
          </a:prstGeom>
          <a:noFill/>
          <a:ln cap="flat" cmpd="sng" w="19050">
            <a:solidFill>
              <a:schemeClr val="dk2"/>
            </a:solidFill>
            <a:prstDash val="solid"/>
            <a:round/>
            <a:headEnd len="med" w="med" type="none"/>
            <a:tailEnd len="med" w="med" type="triangle"/>
          </a:ln>
        </p:spPr>
      </p:cxnSp>
      <p:cxnSp>
        <p:nvCxnSpPr>
          <p:cNvPr id="541" name="Google Shape;541;p66"/>
          <p:cNvCxnSpPr>
            <a:stCxn id="520" idx="6"/>
            <a:endCxn id="523" idx="2"/>
          </p:cNvCxnSpPr>
          <p:nvPr/>
        </p:nvCxnSpPr>
        <p:spPr>
          <a:xfrm flipH="1" rot="10800000">
            <a:off x="1823075" y="3266050"/>
            <a:ext cx="892200" cy="783000"/>
          </a:xfrm>
          <a:prstGeom prst="straightConnector1">
            <a:avLst/>
          </a:prstGeom>
          <a:noFill/>
          <a:ln cap="flat" cmpd="sng" w="19050">
            <a:solidFill>
              <a:schemeClr val="dk2"/>
            </a:solidFill>
            <a:prstDash val="solid"/>
            <a:round/>
            <a:headEnd len="med" w="med" type="none"/>
            <a:tailEnd len="med" w="med" type="triangle"/>
          </a:ln>
        </p:spPr>
      </p:cxnSp>
      <p:cxnSp>
        <p:nvCxnSpPr>
          <p:cNvPr id="542" name="Google Shape;542;p66"/>
          <p:cNvCxnSpPr>
            <a:stCxn id="520" idx="6"/>
            <a:endCxn id="524" idx="2"/>
          </p:cNvCxnSpPr>
          <p:nvPr/>
        </p:nvCxnSpPr>
        <p:spPr>
          <a:xfrm>
            <a:off x="1823075" y="4049050"/>
            <a:ext cx="892200" cy="0"/>
          </a:xfrm>
          <a:prstGeom prst="straightConnector1">
            <a:avLst/>
          </a:prstGeom>
          <a:noFill/>
          <a:ln cap="flat" cmpd="sng" w="19050">
            <a:solidFill>
              <a:schemeClr val="dk2"/>
            </a:solidFill>
            <a:prstDash val="solid"/>
            <a:round/>
            <a:headEnd len="med" w="med" type="none"/>
            <a:tailEnd len="med" w="med" type="triangle"/>
          </a:ln>
        </p:spPr>
      </p:cxnSp>
      <p:cxnSp>
        <p:nvCxnSpPr>
          <p:cNvPr id="543" name="Google Shape;543;p66"/>
          <p:cNvCxnSpPr>
            <a:endCxn id="525" idx="2"/>
          </p:cNvCxnSpPr>
          <p:nvPr/>
        </p:nvCxnSpPr>
        <p:spPr>
          <a:xfrm>
            <a:off x="3353725" y="1644625"/>
            <a:ext cx="892200" cy="111570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66"/>
          <p:cNvCxnSpPr>
            <a:stCxn id="522" idx="6"/>
            <a:endCxn id="525" idx="2"/>
          </p:cNvCxnSpPr>
          <p:nvPr/>
        </p:nvCxnSpPr>
        <p:spPr>
          <a:xfrm>
            <a:off x="3353700" y="2455425"/>
            <a:ext cx="892200" cy="30480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66"/>
          <p:cNvCxnSpPr>
            <a:stCxn id="523" idx="6"/>
            <a:endCxn id="525" idx="2"/>
          </p:cNvCxnSpPr>
          <p:nvPr/>
        </p:nvCxnSpPr>
        <p:spPr>
          <a:xfrm flipH="1" rot="10800000">
            <a:off x="3353700" y="2760363"/>
            <a:ext cx="892200" cy="5058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66"/>
          <p:cNvCxnSpPr>
            <a:stCxn id="524" idx="6"/>
            <a:endCxn id="525" idx="2"/>
          </p:cNvCxnSpPr>
          <p:nvPr/>
        </p:nvCxnSpPr>
        <p:spPr>
          <a:xfrm flipH="1" rot="10800000">
            <a:off x="3353700" y="2760250"/>
            <a:ext cx="892200" cy="1288800"/>
          </a:xfrm>
          <a:prstGeom prst="straightConnector1">
            <a:avLst/>
          </a:prstGeom>
          <a:noFill/>
          <a:ln cap="flat" cmpd="sng" w="19050">
            <a:solidFill>
              <a:schemeClr val="dk2"/>
            </a:solidFill>
            <a:prstDash val="solid"/>
            <a:round/>
            <a:headEnd len="med" w="med" type="none"/>
            <a:tailEnd len="med" w="med" type="triangle"/>
          </a:ln>
        </p:spPr>
      </p:cxnSp>
      <p:cxnSp>
        <p:nvCxnSpPr>
          <p:cNvPr id="547" name="Google Shape;547;p66"/>
          <p:cNvCxnSpPr>
            <a:stCxn id="525" idx="6"/>
            <a:endCxn id="526" idx="1"/>
          </p:cNvCxnSpPr>
          <p:nvPr/>
        </p:nvCxnSpPr>
        <p:spPr>
          <a:xfrm>
            <a:off x="4884325" y="2760325"/>
            <a:ext cx="452700" cy="0"/>
          </a:xfrm>
          <a:prstGeom prst="straightConnector1">
            <a:avLst/>
          </a:prstGeom>
          <a:noFill/>
          <a:ln cap="flat" cmpd="sng" w="19050">
            <a:solidFill>
              <a:schemeClr val="dk2"/>
            </a:solidFill>
            <a:prstDash val="solid"/>
            <a:round/>
            <a:headEnd len="med" w="med" type="none"/>
            <a:tailEnd len="med" w="med" type="triangle"/>
          </a:ln>
        </p:spPr>
      </p:cxnSp>
      <p:cxnSp>
        <p:nvCxnSpPr>
          <p:cNvPr id="548" name="Google Shape;548;p66"/>
          <p:cNvCxnSpPr/>
          <p:nvPr/>
        </p:nvCxnSpPr>
        <p:spPr>
          <a:xfrm>
            <a:off x="7652700" y="2730900"/>
            <a:ext cx="452700" cy="0"/>
          </a:xfrm>
          <a:prstGeom prst="straightConnector1">
            <a:avLst/>
          </a:prstGeom>
          <a:noFill/>
          <a:ln cap="flat" cmpd="sng" w="19050">
            <a:solidFill>
              <a:schemeClr val="dk2"/>
            </a:solidFill>
            <a:prstDash val="solid"/>
            <a:round/>
            <a:headEnd len="med" w="med" type="none"/>
            <a:tailEnd len="med" w="med" type="triangle"/>
          </a:ln>
        </p:spPr>
      </p:cxnSp>
      <p:sp>
        <p:nvSpPr>
          <p:cNvPr id="549" name="Google Shape;549;p66"/>
          <p:cNvSpPr txBox="1"/>
          <p:nvPr/>
        </p:nvSpPr>
        <p:spPr>
          <a:xfrm>
            <a:off x="8105375" y="2455450"/>
            <a:ext cx="8922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Action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(0 or 1)</a:t>
            </a:r>
            <a:endParaRPr b="1">
              <a:latin typeface="Montserrat"/>
              <a:ea typeface="Montserrat"/>
              <a:cs typeface="Montserrat"/>
              <a:sym typeface="Montserrat"/>
            </a:endParaRPr>
          </a:p>
        </p:txBody>
      </p:sp>
      <p:sp>
        <p:nvSpPr>
          <p:cNvPr id="550" name="Google Shape;550;p66"/>
          <p:cNvSpPr txBox="1"/>
          <p:nvPr/>
        </p:nvSpPr>
        <p:spPr>
          <a:xfrm>
            <a:off x="3882900" y="3020625"/>
            <a:ext cx="13782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Probabilities</a:t>
            </a:r>
            <a:endParaRPr b="1">
              <a:latin typeface="Montserrat"/>
              <a:ea typeface="Montserrat"/>
              <a:cs typeface="Montserrat"/>
              <a:sym typeface="Montserra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56" name="Google Shape;556;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we don’t just automatically choose the highest probability for our decision.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to balance trying out new actions versus constantly choosing well-known actions.</a:t>
            </a:r>
            <a:endParaRPr sz="3000">
              <a:solidFill>
                <a:srgbClr val="434343"/>
              </a:solidFill>
              <a:latin typeface="Montserrat"/>
              <a:ea typeface="Montserrat"/>
              <a:cs typeface="Montserrat"/>
              <a:sym typeface="Montserrat"/>
            </a:endParaRPr>
          </a:p>
        </p:txBody>
      </p:sp>
      <p:pic>
        <p:nvPicPr>
          <p:cNvPr descr="watermark.jpg" id="557" name="Google Shape;557;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8" name="Google Shape;558;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64" name="Google Shape;564;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understand this network and code it out, we’ll explore how to take into account historic actions by learning about Policy Gradients.</a:t>
            </a:r>
            <a:endParaRPr sz="3000">
              <a:solidFill>
                <a:srgbClr val="434343"/>
              </a:solidFill>
              <a:latin typeface="Montserrat"/>
              <a:ea typeface="Montserrat"/>
              <a:cs typeface="Montserrat"/>
              <a:sym typeface="Montserrat"/>
            </a:endParaRPr>
          </a:p>
        </p:txBody>
      </p:sp>
      <p:pic>
        <p:nvPicPr>
          <p:cNvPr descr="watermark.jpg" id="565" name="Google Shape;565;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6" name="Google Shape;566;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Policy Gradients</a:t>
            </a:r>
            <a:endParaRPr b="1">
              <a:latin typeface="Montserrat"/>
              <a:ea typeface="Montserrat"/>
              <a:cs typeface="Montserrat"/>
              <a:sym typeface="Montserrat"/>
            </a:endParaRPr>
          </a:p>
        </p:txBody>
      </p:sp>
      <p:sp>
        <p:nvSpPr>
          <p:cNvPr id="572" name="Google Shape;572;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73" name="Google Shape;573;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4" name="Google Shape;574;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0" name="Google Shape;580;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previous Network didn’t perform very well.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may be because we aren’t considering the history of our actions, we are only considering a single previous action.</a:t>
            </a:r>
            <a:endParaRPr sz="3000">
              <a:solidFill>
                <a:srgbClr val="434343"/>
              </a:solidFill>
              <a:latin typeface="Montserrat"/>
              <a:ea typeface="Montserrat"/>
              <a:cs typeface="Montserrat"/>
              <a:sym typeface="Montserrat"/>
            </a:endParaRPr>
          </a:p>
        </p:txBody>
      </p:sp>
      <p:pic>
        <p:nvPicPr>
          <p:cNvPr descr="watermark.jpg" id="581" name="Google Shape;581;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2" name="Google Shape;582;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88" name="Google Shape;588;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often called an </a:t>
            </a:r>
            <a:r>
              <a:rPr b="1" lang="en" sz="3000">
                <a:solidFill>
                  <a:srgbClr val="434343"/>
                </a:solidFill>
                <a:latin typeface="Montserrat"/>
                <a:ea typeface="Montserrat"/>
                <a:cs typeface="Montserrat"/>
                <a:sym typeface="Montserrat"/>
              </a:rPr>
              <a:t>assignment of credit </a:t>
            </a:r>
            <a:r>
              <a:rPr lang="en" sz="3000">
                <a:solidFill>
                  <a:srgbClr val="434343"/>
                </a:solidFill>
                <a:latin typeface="Montserrat"/>
                <a:ea typeface="Montserrat"/>
                <a:cs typeface="Montserrat"/>
                <a:sym typeface="Montserrat"/>
              </a:rPr>
              <a:t>problem.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actions should be credited when the agent gets rewarded at time t, only actions a t-1, or the series of historical actions?</a:t>
            </a:r>
            <a:r>
              <a:rPr b="1" lang="en" sz="3000">
                <a:solidFill>
                  <a:srgbClr val="434343"/>
                </a:solidFill>
                <a:latin typeface="Montserrat"/>
                <a:ea typeface="Montserrat"/>
                <a:cs typeface="Montserrat"/>
                <a:sym typeface="Montserrat"/>
              </a:rPr>
              <a:t> </a:t>
            </a:r>
            <a:endParaRPr i="1" sz="3000">
              <a:solidFill>
                <a:srgbClr val="434343"/>
              </a:solidFill>
              <a:latin typeface="Montserrat"/>
              <a:ea typeface="Montserrat"/>
              <a:cs typeface="Montserrat"/>
              <a:sym typeface="Montserrat"/>
            </a:endParaRPr>
          </a:p>
        </p:txBody>
      </p:sp>
      <p:pic>
        <p:nvPicPr>
          <p:cNvPr descr="watermark.jpg" id="589" name="Google Shape;589;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0" name="Google Shape;590;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allows machines and software agents to automatically determine the ideal behaviour within a specific context, in order to maximize its performance. </a:t>
            </a:r>
            <a:endParaRPr sz="30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596" name="Google Shape;59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solve this problem by applying a </a:t>
            </a:r>
            <a:r>
              <a:rPr b="1" lang="en" sz="3000">
                <a:solidFill>
                  <a:srgbClr val="434343"/>
                </a:solidFill>
                <a:latin typeface="Montserrat"/>
                <a:ea typeface="Montserrat"/>
                <a:cs typeface="Montserrat"/>
                <a:sym typeface="Montserrat"/>
              </a:rPr>
              <a:t>discount rate.</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evaluate an action based off all the rewards that come after the action, not just the first immediate reward.</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597" name="Google Shape;597;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8" name="Google Shape;598;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04" name="Google Shape;60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choose a discount rate, typically around 0.95-0.99.</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use this to apply a score to the action with a formula:</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05" name="Google Shape;605;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6" name="Google Shape;606;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12" name="Google Shape;612;p7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Closer D is to 1, the more weight future rewards have. Closer to 0, future rewards don’t count as much as immediate rewards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13" name="Google Shape;613;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4" name="Google Shape;614;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0" name="Google Shape;620;p7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Choosing a discount rate often depends on the specific environment and whether actions have short or long term effects.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21" name="Google Shape;621;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2" name="Google Shape;622;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28" name="Google Shape;628;p7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quickly diagram this formula!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Score: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 is Reward , D is discount Rate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a:t>
            </a:r>
            <a:r>
              <a:rPr baseline="-25000" lang="en" sz="3000">
                <a:solidFill>
                  <a:srgbClr val="434343"/>
                </a:solidFill>
                <a:latin typeface="Montserrat"/>
                <a:ea typeface="Montserrat"/>
                <a:cs typeface="Montserrat"/>
                <a:sym typeface="Montserrat"/>
              </a:rPr>
              <a:t>t=0</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t=1</a:t>
            </a:r>
            <a:r>
              <a:rPr lang="en" sz="3000">
                <a:solidFill>
                  <a:srgbClr val="434343"/>
                </a:solidFill>
                <a:latin typeface="Montserrat"/>
                <a:ea typeface="Montserrat"/>
                <a:cs typeface="Montserrat"/>
                <a:sym typeface="Montserrat"/>
              </a:rPr>
              <a:t>D + R</a:t>
            </a:r>
            <a:r>
              <a:rPr baseline="-25000" lang="en" sz="3000">
                <a:solidFill>
                  <a:srgbClr val="434343"/>
                </a:solidFill>
                <a:latin typeface="Montserrat"/>
                <a:ea typeface="Montserrat"/>
                <a:cs typeface="Montserrat"/>
                <a:sym typeface="Montserrat"/>
              </a:rPr>
              <a:t>t=2</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2 </a:t>
            </a:r>
            <a:r>
              <a:rPr lang="en" sz="3000">
                <a:solidFill>
                  <a:srgbClr val="434343"/>
                </a:solidFill>
                <a:latin typeface="Montserrat"/>
                <a:ea typeface="Montserrat"/>
                <a:cs typeface="Montserrat"/>
                <a:sym typeface="Montserrat"/>
              </a:rPr>
              <a:t>+ R</a:t>
            </a:r>
            <a:r>
              <a:rPr baseline="-25000" lang="en" sz="3000">
                <a:solidFill>
                  <a:srgbClr val="434343"/>
                </a:solidFill>
                <a:latin typeface="Montserrat"/>
                <a:ea typeface="Montserrat"/>
                <a:cs typeface="Montserrat"/>
                <a:sym typeface="Montserrat"/>
              </a:rPr>
              <a:t>t=3</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3 </a:t>
            </a:r>
            <a:r>
              <a:rPr lang="en" sz="3000">
                <a:solidFill>
                  <a:srgbClr val="434343"/>
                </a:solidFill>
                <a:latin typeface="Montserrat"/>
                <a:ea typeface="Montserrat"/>
                <a:cs typeface="Montserrat"/>
                <a:sym typeface="Montserrat"/>
              </a:rPr>
              <a:t>+ ….. +R</a:t>
            </a:r>
            <a:r>
              <a:rPr baseline="-25000" lang="en" sz="3000">
                <a:solidFill>
                  <a:srgbClr val="434343"/>
                </a:solidFill>
                <a:latin typeface="Montserrat"/>
                <a:ea typeface="Montserrat"/>
                <a:cs typeface="Montserrat"/>
                <a:sym typeface="Montserrat"/>
              </a:rPr>
              <a:t>t=n</a:t>
            </a:r>
            <a:r>
              <a:rPr lang="en" sz="3000">
                <a:solidFill>
                  <a:srgbClr val="434343"/>
                </a:solidFill>
                <a:latin typeface="Montserrat"/>
                <a:ea typeface="Montserrat"/>
                <a:cs typeface="Montserrat"/>
                <a:sym typeface="Montserrat"/>
              </a:rPr>
              <a:t>D</a:t>
            </a:r>
            <a:r>
              <a:rPr baseline="30000" lang="en" sz="3000">
                <a:solidFill>
                  <a:srgbClr val="434343"/>
                </a:solidFill>
                <a:latin typeface="Montserrat"/>
                <a:ea typeface="Montserrat"/>
                <a:cs typeface="Montserrat"/>
                <a:sym typeface="Montserrat"/>
              </a:rPr>
              <a:t>n</a:t>
            </a:r>
            <a:endParaRPr baseline="30000" sz="3000">
              <a:solidFill>
                <a:srgbClr val="434343"/>
              </a:solidFill>
              <a:latin typeface="Montserrat"/>
              <a:ea typeface="Montserrat"/>
              <a:cs typeface="Montserrat"/>
              <a:sym typeface="Montserrat"/>
            </a:endParaRPr>
          </a:p>
        </p:txBody>
      </p:sp>
      <p:pic>
        <p:nvPicPr>
          <p:cNvPr descr="watermark.jpg" id="629" name="Google Shape;62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36" name="Google Shape;63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7" name="Google Shape;63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38" name="Google Shape;638;p77"/>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39" name="Google Shape;639;p77"/>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40" name="Google Shape;640;p77"/>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41" name="Google Shape;641;p77"/>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42" name="Google Shape;642;p77"/>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3" name="Google Shape;643;p77"/>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4" name="Google Shape;644;p77"/>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a:t>
            </a:r>
            <a:r>
              <a:rPr lang="en" sz="1800">
                <a:latin typeface="Montserrat"/>
                <a:ea typeface="Montserrat"/>
                <a:cs typeface="Montserrat"/>
                <a:sym typeface="Montserrat"/>
              </a:rPr>
              <a: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5" name="Google Shape;645;p77"/>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a:t>
            </a:r>
            <a:r>
              <a:rPr lang="en" sz="1800">
                <a:latin typeface="Montserrat"/>
                <a:ea typeface="Montserrat"/>
                <a:cs typeface="Montserrat"/>
                <a:sym typeface="Montserrat"/>
              </a:rPr>
              <a:t>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46" name="Google Shape;646;p77"/>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47" name="Google Shape;647;p77"/>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48" name="Google Shape;648;p77"/>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54" name="Google Shape;65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5" name="Google Shape;65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56" name="Google Shape;656;p78"/>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57" name="Google Shape;657;p78"/>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58" name="Google Shape;658;p78"/>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59" name="Google Shape;659;p78"/>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60" name="Google Shape;660;p78"/>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1" name="Google Shape;661;p78"/>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2" name="Google Shape;662;p78"/>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3" name="Google Shape;663;p78"/>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64" name="Google Shape;664;p78"/>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65" name="Google Shape;665;p78"/>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66" name="Google Shape;666;p78"/>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67" name="Google Shape;667;p78"/>
          <p:cNvSpPr/>
          <p:nvPr/>
        </p:nvSpPr>
        <p:spPr>
          <a:xfrm>
            <a:off x="2351825" y="2334225"/>
            <a:ext cx="1249200" cy="572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pic>
        <p:nvPicPr>
          <p:cNvPr descr="watermark.jpg" id="673" name="Google Shape;673;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4" name="Google Shape;674;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675" name="Google Shape;675;p79"/>
          <p:cNvPicPr preferRelativeResize="0"/>
          <p:nvPr/>
        </p:nvPicPr>
        <p:blipFill>
          <a:blip r:embed="rId4">
            <a:alphaModFix/>
          </a:blip>
          <a:stretch>
            <a:fillRect/>
          </a:stretch>
        </p:blipFill>
        <p:spPr>
          <a:xfrm>
            <a:off x="428425" y="1352959"/>
            <a:ext cx="1330575" cy="1033175"/>
          </a:xfrm>
          <a:prstGeom prst="rect">
            <a:avLst/>
          </a:prstGeom>
          <a:noFill/>
          <a:ln>
            <a:noFill/>
          </a:ln>
        </p:spPr>
      </p:pic>
      <p:cxnSp>
        <p:nvCxnSpPr>
          <p:cNvPr id="676" name="Google Shape;676;p79"/>
          <p:cNvCxnSpPr/>
          <p:nvPr/>
        </p:nvCxnSpPr>
        <p:spPr>
          <a:xfrm>
            <a:off x="2142575"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77" name="Google Shape;677;p79"/>
          <p:cNvCxnSpPr/>
          <p:nvPr/>
        </p:nvCxnSpPr>
        <p:spPr>
          <a:xfrm>
            <a:off x="4137550" y="1869513"/>
            <a:ext cx="1380300" cy="0"/>
          </a:xfrm>
          <a:prstGeom prst="straightConnector1">
            <a:avLst/>
          </a:prstGeom>
          <a:noFill/>
          <a:ln cap="flat" cmpd="sng" w="38100">
            <a:solidFill>
              <a:schemeClr val="dk2"/>
            </a:solidFill>
            <a:prstDash val="solid"/>
            <a:round/>
            <a:headEnd len="med" w="med" type="none"/>
            <a:tailEnd len="med" w="med" type="triangle"/>
          </a:ln>
        </p:spPr>
      </p:cxnSp>
      <p:cxnSp>
        <p:nvCxnSpPr>
          <p:cNvPr id="678" name="Google Shape;678;p79"/>
          <p:cNvCxnSpPr/>
          <p:nvPr/>
        </p:nvCxnSpPr>
        <p:spPr>
          <a:xfrm>
            <a:off x="6132525" y="1869525"/>
            <a:ext cx="1380300" cy="0"/>
          </a:xfrm>
          <a:prstGeom prst="straightConnector1">
            <a:avLst/>
          </a:prstGeom>
          <a:noFill/>
          <a:ln cap="flat" cmpd="sng" w="38100">
            <a:solidFill>
              <a:schemeClr val="dk2"/>
            </a:solidFill>
            <a:prstDash val="solid"/>
            <a:round/>
            <a:headEnd len="med" w="med" type="none"/>
            <a:tailEnd len="med" w="med" type="triangle"/>
          </a:ln>
        </p:spPr>
      </p:cxnSp>
      <p:sp>
        <p:nvSpPr>
          <p:cNvPr id="679" name="Google Shape;679;p79"/>
          <p:cNvSpPr txBox="1"/>
          <p:nvPr/>
        </p:nvSpPr>
        <p:spPr>
          <a:xfrm>
            <a:off x="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Actions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Rewards</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Sum of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Discount  Rewards</a:t>
            </a:r>
            <a:endParaRPr sz="1800">
              <a:latin typeface="Montserrat"/>
              <a:ea typeface="Montserrat"/>
              <a:cs typeface="Montserrat"/>
              <a:sym typeface="Montserrat"/>
            </a:endParaRPr>
          </a:p>
        </p:txBody>
      </p:sp>
      <p:sp>
        <p:nvSpPr>
          <p:cNvPr id="680" name="Google Shape;680;p79"/>
          <p:cNvSpPr txBox="1"/>
          <p:nvPr/>
        </p:nvSpPr>
        <p:spPr>
          <a:xfrm>
            <a:off x="18443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1" name="Google Shape;681;p79"/>
          <p:cNvSpPr txBox="1"/>
          <p:nvPr/>
        </p:nvSpPr>
        <p:spPr>
          <a:xfrm>
            <a:off x="356265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Left 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2" name="Google Shape;682;p79"/>
          <p:cNvSpPr txBox="1"/>
          <p:nvPr/>
        </p:nvSpPr>
        <p:spPr>
          <a:xfrm>
            <a:off x="5623300" y="2394700"/>
            <a:ext cx="2293200" cy="232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Right 1</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rPr lang="en" sz="1800">
                <a:latin typeface="Montserrat"/>
                <a:ea typeface="Montserrat"/>
                <a:cs typeface="Montserrat"/>
                <a:sym typeface="Montserrat"/>
              </a:rPr>
              <a:t>-100</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a:p>
            <a:pPr indent="0" lvl="0" marL="0" rtl="0" algn="ctr">
              <a:spcBef>
                <a:spcPts val="0"/>
              </a:spcBef>
              <a:spcAft>
                <a:spcPts val="0"/>
              </a:spcAft>
              <a:buNone/>
            </a:pPr>
            <a:r>
              <a:t/>
            </a:r>
            <a:endParaRPr sz="1800">
              <a:latin typeface="Montserrat"/>
              <a:ea typeface="Montserrat"/>
              <a:cs typeface="Montserrat"/>
              <a:sym typeface="Montserrat"/>
            </a:endParaRPr>
          </a:p>
        </p:txBody>
      </p:sp>
      <p:sp>
        <p:nvSpPr>
          <p:cNvPr id="683" name="Google Shape;683;p79"/>
          <p:cNvSpPr txBox="1"/>
          <p:nvPr/>
        </p:nvSpPr>
        <p:spPr>
          <a:xfrm>
            <a:off x="5676075" y="119817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Falls Over</a:t>
            </a:r>
            <a:endParaRPr sz="1800">
              <a:latin typeface="Montserrat"/>
              <a:ea typeface="Montserrat"/>
              <a:cs typeface="Montserrat"/>
              <a:sym typeface="Montserrat"/>
            </a:endParaRPr>
          </a:p>
        </p:txBody>
      </p:sp>
      <p:sp>
        <p:nvSpPr>
          <p:cNvPr id="684" name="Google Shape;684;p79"/>
          <p:cNvSpPr txBox="1"/>
          <p:nvPr/>
        </p:nvSpPr>
        <p:spPr>
          <a:xfrm>
            <a:off x="1723075" y="1256725"/>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85" name="Google Shape;685;p79"/>
          <p:cNvSpPr txBox="1"/>
          <p:nvPr/>
        </p:nvSpPr>
        <p:spPr>
          <a:xfrm>
            <a:off x="3629075" y="1233250"/>
            <a:ext cx="2293200" cy="5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Montserrat"/>
                <a:ea typeface="Montserrat"/>
                <a:cs typeface="Montserrat"/>
                <a:sym typeface="Montserrat"/>
              </a:rPr>
              <a:t>Pole Goes Up</a:t>
            </a:r>
            <a:endParaRPr sz="1800">
              <a:latin typeface="Montserrat"/>
              <a:ea typeface="Montserrat"/>
              <a:cs typeface="Montserrat"/>
              <a:sym typeface="Montserrat"/>
            </a:endParaRPr>
          </a:p>
        </p:txBody>
      </p:sp>
      <p:sp>
        <p:nvSpPr>
          <p:cNvPr id="686" name="Google Shape;686;p79"/>
          <p:cNvSpPr/>
          <p:nvPr/>
        </p:nvSpPr>
        <p:spPr>
          <a:xfrm>
            <a:off x="2351825" y="2334225"/>
            <a:ext cx="1249200" cy="5727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79"/>
          <p:cNvSpPr txBox="1"/>
          <p:nvPr/>
        </p:nvSpPr>
        <p:spPr>
          <a:xfrm>
            <a:off x="2369400" y="3999850"/>
            <a:ext cx="5547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Montserrat"/>
                <a:ea typeface="Montserrat"/>
                <a:cs typeface="Montserrat"/>
                <a:sym typeface="Montserrat"/>
              </a:rPr>
              <a:t>-70.75  = 10 + (0.95)*10 + (0.95)</a:t>
            </a:r>
            <a:r>
              <a:rPr baseline="30000" lang="en" sz="1800">
                <a:latin typeface="Montserrat"/>
                <a:ea typeface="Montserrat"/>
                <a:cs typeface="Montserrat"/>
                <a:sym typeface="Montserrat"/>
              </a:rPr>
              <a:t>2</a:t>
            </a:r>
            <a:r>
              <a:rPr lang="en" sz="1800">
                <a:solidFill>
                  <a:schemeClr val="dk1"/>
                </a:solidFill>
                <a:latin typeface="Montserrat"/>
                <a:ea typeface="Montserrat"/>
                <a:cs typeface="Montserrat"/>
                <a:sym typeface="Montserrat"/>
              </a:rPr>
              <a:t>(-100)</a:t>
            </a:r>
            <a:endParaRPr baseline="30000" sz="1800">
              <a:latin typeface="Montserrat"/>
              <a:ea typeface="Montserrat"/>
              <a:cs typeface="Montserrat"/>
              <a:sym typeface="Montserrat"/>
            </a:endParaRPr>
          </a:p>
        </p:txBody>
      </p:sp>
      <p:sp>
        <p:nvSpPr>
          <p:cNvPr id="688" name="Google Shape;688;p79"/>
          <p:cNvSpPr/>
          <p:nvPr/>
        </p:nvSpPr>
        <p:spPr>
          <a:xfrm>
            <a:off x="2369401" y="4042650"/>
            <a:ext cx="844500" cy="414600"/>
          </a:xfrm>
          <a:prstGeom prst="roundRect">
            <a:avLst>
              <a:gd fmla="val 16667"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694" name="Google Shape;694;p8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of this delayed effect sometimes good actions may receive bad scores due to bad actions that follow, unrelated to their initial action.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counter this, we train over many episodes.</a:t>
            </a:r>
            <a:endParaRPr sz="3000">
              <a:solidFill>
                <a:srgbClr val="434343"/>
              </a:solidFill>
              <a:latin typeface="Montserrat"/>
              <a:ea typeface="Montserrat"/>
              <a:cs typeface="Montserrat"/>
              <a:sym typeface="Montserrat"/>
            </a:endParaRPr>
          </a:p>
        </p:txBody>
      </p:sp>
      <p:pic>
        <p:nvPicPr>
          <p:cNvPr descr="watermark.jpg" id="695" name="Google Shape;695;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6" name="Google Shape;696;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02" name="Google Shape;702;p8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also then must normalize the action scores by subtracting the mean and dividing by the standard deviation.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These extra steps can significantly increase training time for complex environments.</a:t>
            </a:r>
            <a:endParaRPr sz="3000">
              <a:solidFill>
                <a:srgbClr val="434343"/>
              </a:solidFill>
              <a:latin typeface="Montserrat"/>
              <a:ea typeface="Montserrat"/>
              <a:cs typeface="Montserrat"/>
              <a:sym typeface="Montserrat"/>
            </a:endParaRPr>
          </a:p>
        </p:txBody>
      </p:sp>
      <p:pic>
        <p:nvPicPr>
          <p:cNvPr descr="watermark.jpg" id="703" name="Google Shape;703;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4" name="Google Shape;704;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Simple reward feedback is required for the agent to learn its behaviour; this is known as the reinforcement signal.</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0" name="Google Shape;710;p8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Implementing this Gradient Policy with Python and TensorFlow can be complex, so let’s go over the steps that we will perform!</a:t>
            </a:r>
            <a:endParaRPr sz="3000">
              <a:solidFill>
                <a:srgbClr val="434343"/>
              </a:solidFill>
              <a:latin typeface="Montserrat"/>
              <a:ea typeface="Montserrat"/>
              <a:cs typeface="Montserrat"/>
              <a:sym typeface="Montserrat"/>
            </a:endParaRPr>
          </a:p>
        </p:txBody>
      </p:sp>
      <p:pic>
        <p:nvPicPr>
          <p:cNvPr descr="watermark.jpg" id="711" name="Google Shape;711;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2" name="Google Shape;712;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18" name="Google Shape;718;p8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Neural Network plays several episodes.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optimizer will calculate the gradients (instead of calling minimize)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Compute each action’s discounted and normalized score.</a:t>
            </a:r>
            <a:endParaRPr sz="3000">
              <a:solidFill>
                <a:srgbClr val="434343"/>
              </a:solidFill>
              <a:latin typeface="Montserrat"/>
              <a:ea typeface="Montserrat"/>
              <a:cs typeface="Montserrat"/>
              <a:sym typeface="Montserrat"/>
            </a:endParaRPr>
          </a:p>
        </p:txBody>
      </p:sp>
      <p:pic>
        <p:nvPicPr>
          <p:cNvPr descr="watermark.jpg" id="719" name="Google Shape;719;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0" name="Google Shape;720;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26" name="Google Shape;726;p8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multiply the gradient vector by the action’s score.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Negative scores will create opposite gradients when multiplied.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Calculate mean of the resulting gradient vector for Gradient Descent.</a:t>
            </a:r>
            <a:endParaRPr sz="3000">
              <a:solidFill>
                <a:srgbClr val="434343"/>
              </a:solidFill>
              <a:latin typeface="Montserrat"/>
              <a:ea typeface="Montserrat"/>
              <a:cs typeface="Montserrat"/>
              <a:sym typeface="Montserrat"/>
            </a:endParaRPr>
          </a:p>
        </p:txBody>
      </p:sp>
      <p:pic>
        <p:nvPicPr>
          <p:cNvPr descr="watermark.jpg" id="727" name="Google Shape;72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8" name="Google Shape;72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734" name="Google Shape;734;p8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of the complexity of manually implementing Policy Gradient techniques with TensorFlow, we encourage you to check out the extra resources for additional examples and explanations!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get started!</a:t>
            </a:r>
            <a:endParaRPr sz="3000">
              <a:solidFill>
                <a:srgbClr val="434343"/>
              </a:solidFill>
              <a:latin typeface="Montserrat"/>
              <a:ea typeface="Montserrat"/>
              <a:cs typeface="Montserrat"/>
              <a:sym typeface="Montserrat"/>
            </a:endParaRPr>
          </a:p>
        </p:txBody>
      </p:sp>
      <p:pic>
        <p:nvPicPr>
          <p:cNvPr descr="watermark.jpg" id="735" name="Google Shape;735;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6" name="Google Shape;736;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many different types of algorithms that fall under Reinforcement Learning.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 all of them require a framework such as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is Reinforcement Learning?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Agent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Environment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Action</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Reward</a:t>
            </a:r>
            <a:endParaRPr sz="3000">
              <a:solidFill>
                <a:srgbClr val="434343"/>
              </a:solidFill>
              <a:latin typeface="Montserrat"/>
              <a:ea typeface="Montserrat"/>
              <a:cs typeface="Montserrat"/>
              <a:sym typeface="Montserrat"/>
            </a:endParaRPr>
          </a:p>
        </p:txBody>
      </p:sp>
      <p:pic>
        <p:nvPicPr>
          <p:cNvPr descr="watermark.jpg" id="120" name="Google Shape;120;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 name="Google Shape;121;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