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54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84CC2-ED3E-4630-82F1-85A808F6D807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C01D9-AE0A-4EE1-B74F-95272E8AA1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33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DF14-57C5-4AC8-B386-34D77C51644D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F12A-FAB4-4D7E-A173-09500EA36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35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DF14-57C5-4AC8-B386-34D77C51644D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F12A-FAB4-4D7E-A173-09500EA36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09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DF14-57C5-4AC8-B386-34D77C51644D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F12A-FAB4-4D7E-A173-09500EA36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74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ésultat de recherche d'images pour &quot;image danse&quot;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624"/>
            <a:ext cx="6912768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DF14-57C5-4AC8-B386-34D77C51644D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F12A-FAB4-4D7E-A173-09500EA36FED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549"/>
            <a:ext cx="3082901" cy="5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977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DF14-57C5-4AC8-B386-34D77C51644D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F12A-FAB4-4D7E-A173-09500EA36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62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DF14-57C5-4AC8-B386-34D77C51644D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F12A-FAB4-4D7E-A173-09500EA36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15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DF14-57C5-4AC8-B386-34D77C51644D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F12A-FAB4-4D7E-A173-09500EA36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8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DF14-57C5-4AC8-B386-34D77C51644D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F12A-FAB4-4D7E-A173-09500EA36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15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DF14-57C5-4AC8-B386-34D77C51644D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F12A-FAB4-4D7E-A173-09500EA36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27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DF14-57C5-4AC8-B386-34D77C51644D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F12A-FAB4-4D7E-A173-09500EA36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DF14-57C5-4AC8-B386-34D77C51644D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F12A-FAB4-4D7E-A173-09500EA36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88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FDF14-57C5-4AC8-B386-34D77C51644D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9F12A-FAB4-4D7E-A173-09500EA36F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79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microsoft.com/office/2007/relationships/hdphoto" Target="../media/hdphoto2.wdp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12776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SCHEDAR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en-US" b="1" dirty="0" smtClean="0"/>
              <a:t>S</a:t>
            </a:r>
            <a:r>
              <a:rPr lang="en-US" dirty="0" smtClean="0"/>
              <a:t>afeguarding the </a:t>
            </a:r>
            <a:r>
              <a:rPr lang="en-US" b="1" dirty="0" smtClean="0"/>
              <a:t>C</a:t>
            </a:r>
            <a:r>
              <a:rPr lang="en-US" dirty="0" smtClean="0"/>
              <a:t>ultural </a:t>
            </a:r>
            <a:r>
              <a:rPr lang="en-US" b="1" dirty="0" err="1" smtClean="0"/>
              <a:t>HE</a:t>
            </a:r>
            <a:r>
              <a:rPr lang="en-US" dirty="0" err="1" smtClean="0"/>
              <a:t>ritage</a:t>
            </a:r>
            <a:r>
              <a:rPr lang="en-US" dirty="0" smtClean="0"/>
              <a:t> of </a:t>
            </a:r>
            <a:r>
              <a:rPr lang="en-US" b="1" dirty="0" smtClean="0"/>
              <a:t>D</a:t>
            </a:r>
            <a:r>
              <a:rPr lang="en-US" dirty="0" smtClean="0"/>
              <a:t>ance through </a:t>
            </a:r>
            <a:r>
              <a:rPr lang="en-US" b="1" dirty="0" smtClean="0"/>
              <a:t>A</a:t>
            </a:r>
            <a:r>
              <a:rPr lang="en-US" dirty="0" smtClean="0"/>
              <a:t>ugmented </a:t>
            </a:r>
            <a:r>
              <a:rPr lang="en-US" b="1" dirty="0" smtClean="0"/>
              <a:t>R</a:t>
            </a:r>
            <a:r>
              <a:rPr lang="en-US" dirty="0" smtClean="0"/>
              <a:t>eality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131" y="0"/>
            <a:ext cx="5891213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25561"/>
            <a:ext cx="4176464" cy="276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67" y="3705983"/>
            <a:ext cx="2468880" cy="685800"/>
          </a:xfrm>
          <a:prstGeom prst="rect">
            <a:avLst/>
          </a:prstGeom>
        </p:spPr>
      </p:pic>
      <p:grpSp>
        <p:nvGrpSpPr>
          <p:cNvPr id="9" name="Groupe 8"/>
          <p:cNvGrpSpPr/>
          <p:nvPr/>
        </p:nvGrpSpPr>
        <p:grpSpPr>
          <a:xfrm>
            <a:off x="6588224" y="3530013"/>
            <a:ext cx="2527876" cy="1189168"/>
            <a:chOff x="24963" y="3679992"/>
            <a:chExt cx="2527876" cy="1189168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3679992"/>
              <a:ext cx="1621677" cy="829128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63" y="4513479"/>
              <a:ext cx="2527876" cy="355681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4466336"/>
            <a:ext cx="1732490" cy="757964"/>
          </a:xfrm>
          <a:prstGeom prst="rect">
            <a:avLst/>
          </a:prstGeom>
        </p:spPr>
      </p:pic>
      <p:sp>
        <p:nvSpPr>
          <p:cNvPr id="7" name="AutoShape 2" descr="Résultat de recherche d'images pour &quot;logo m2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6876256" y="4870837"/>
            <a:ext cx="1883383" cy="999555"/>
            <a:chOff x="6658089" y="3910594"/>
            <a:chExt cx="1883383" cy="999555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7644" y="3987074"/>
              <a:ext cx="883828" cy="897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8089" y="3910594"/>
              <a:ext cx="999555" cy="999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9" name="Picture 5" descr="Algolysis Ltd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4" y="5345914"/>
            <a:ext cx="1913111" cy="60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9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063277"/>
            <a:ext cx="8928992" cy="4525963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Dance </a:t>
            </a:r>
            <a:r>
              <a:rPr lang="fr-FR" dirty="0" err="1" smtClean="0"/>
              <a:t>is</a:t>
            </a:r>
            <a:r>
              <a:rPr lang="fr-FR" dirty="0" smtClean="0"/>
              <a:t> part of Intangible Cultural </a:t>
            </a:r>
            <a:r>
              <a:rPr lang="fr-FR" dirty="0" err="1" smtClean="0"/>
              <a:t>Heritage</a:t>
            </a:r>
            <a:r>
              <a:rPr lang="fr-FR" dirty="0" smtClean="0"/>
              <a:t> (ICH)</a:t>
            </a:r>
          </a:p>
          <a:p>
            <a:r>
              <a:rPr lang="en-US" dirty="0" smtClean="0"/>
              <a:t>Widespread availability of cultural content in digitized forms is a critical necessity for the preservation of the continuity of our heritage and identity as Europeans.</a:t>
            </a:r>
            <a:endParaRPr lang="fr-FR" dirty="0" smtClean="0"/>
          </a:p>
          <a:p>
            <a:r>
              <a:rPr lang="fr-FR" dirty="0" smtClean="0"/>
              <a:t>Tangible </a:t>
            </a:r>
            <a:r>
              <a:rPr lang="fr-FR" dirty="0" err="1" smtClean="0"/>
              <a:t>Heritage</a:t>
            </a:r>
            <a:r>
              <a:rPr lang="fr-FR" dirty="0" smtClean="0"/>
              <a:t> has </a:t>
            </a:r>
            <a:r>
              <a:rPr lang="fr-FR" dirty="0" err="1" smtClean="0"/>
              <a:t>benefit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technological</a:t>
            </a:r>
            <a:r>
              <a:rPr lang="fr-FR" dirty="0" smtClean="0"/>
              <a:t> innovations ≠ dance</a:t>
            </a:r>
          </a:p>
          <a:p>
            <a:r>
              <a:rPr lang="fr-FR" dirty="0" err="1" smtClean="0"/>
              <a:t>Traditionnally</a:t>
            </a:r>
            <a:r>
              <a:rPr lang="fr-FR" dirty="0" smtClean="0"/>
              <a:t> dance </a:t>
            </a:r>
            <a:r>
              <a:rPr lang="fr-FR" dirty="0" err="1" smtClean="0"/>
              <a:t>modelled</a:t>
            </a:r>
            <a:r>
              <a:rPr lang="fr-FR" dirty="0" smtClean="0"/>
              <a:t> as </a:t>
            </a:r>
            <a:r>
              <a:rPr lang="fr-FR" dirty="0" err="1" smtClean="0"/>
              <a:t>text</a:t>
            </a:r>
            <a:r>
              <a:rPr lang="fr-FR" dirty="0" smtClean="0"/>
              <a:t> or images </a:t>
            </a:r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dirty="0" err="1" smtClean="0">
                <a:sym typeface="Wingdings" panose="05000000000000000000" pitchFamily="2" charset="2"/>
              </a:rPr>
              <a:t>difficult</a:t>
            </a:r>
            <a:r>
              <a:rPr lang="fr-FR" dirty="0" smtClean="0">
                <a:sym typeface="Wingdings" panose="05000000000000000000" pitchFamily="2" charset="2"/>
              </a:rPr>
              <a:t> to </a:t>
            </a:r>
            <a:r>
              <a:rPr lang="fr-FR" dirty="0" err="1" smtClean="0">
                <a:sym typeface="Wingdings" panose="05000000000000000000" pitchFamily="2" charset="2"/>
              </a:rPr>
              <a:t>disseminate</a:t>
            </a:r>
            <a:r>
              <a:rPr lang="fr-FR" dirty="0" smtClean="0">
                <a:sym typeface="Wingdings" panose="05000000000000000000" pitchFamily="2" charset="2"/>
              </a:rPr>
              <a:t> for the large public audience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013176"/>
            <a:ext cx="3970035" cy="1846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420450" y="5751633"/>
            <a:ext cx="142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Labanotation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23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Scientific Challenges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Capture, preserve and subsequently re-create ICH in dance</a:t>
            </a:r>
          </a:p>
          <a:p>
            <a:pPr lvl="1"/>
            <a:r>
              <a:rPr lang="en-US" dirty="0" smtClean="0"/>
              <a:t>Technology-assisted modeling of dance </a:t>
            </a:r>
            <a:endParaRPr lang="en-US" dirty="0" smtClean="0"/>
          </a:p>
          <a:p>
            <a:pPr lvl="2"/>
            <a:r>
              <a:rPr lang="en-US" dirty="0" smtClean="0"/>
              <a:t>Complexity of motion, high-dimension representation, identification of relevant parameters, meaningful assisted annotations for metadata &amp; features extraction</a:t>
            </a:r>
            <a:endParaRPr lang="en-US" dirty="0" smtClean="0"/>
          </a:p>
          <a:p>
            <a:pPr lvl="1"/>
            <a:r>
              <a:rPr lang="en-US" dirty="0" smtClean="0"/>
              <a:t>Easy-to-use and cheap data </a:t>
            </a:r>
            <a:r>
              <a:rPr lang="en-US" dirty="0" smtClean="0"/>
              <a:t>acquisition</a:t>
            </a:r>
          </a:p>
          <a:p>
            <a:pPr lvl="2"/>
            <a:r>
              <a:rPr lang="en-US" dirty="0" err="1" smtClean="0"/>
              <a:t>Calibrationless</a:t>
            </a:r>
            <a:r>
              <a:rPr lang="en-US" dirty="0" smtClean="0"/>
              <a:t> </a:t>
            </a:r>
            <a:r>
              <a:rPr lang="en-US" dirty="0" err="1" smtClean="0"/>
              <a:t>mocap</a:t>
            </a:r>
            <a:r>
              <a:rPr lang="en-US" dirty="0" smtClean="0"/>
              <a:t>, uncontrolled conditions, capturing shape and motion, data enhancement</a:t>
            </a:r>
            <a:endParaRPr lang="en-US" dirty="0" smtClean="0"/>
          </a:p>
          <a:p>
            <a:pPr lvl="1"/>
            <a:r>
              <a:rPr lang="en-US" dirty="0" smtClean="0"/>
              <a:t>Dissemination </a:t>
            </a:r>
            <a:r>
              <a:rPr lang="en-US" dirty="0" err="1" smtClean="0"/>
              <a:t>worlwide</a:t>
            </a:r>
            <a:r>
              <a:rPr lang="en-US" dirty="0" smtClean="0"/>
              <a:t> using virtual coach and “learning by doing” AR-based </a:t>
            </a:r>
            <a:r>
              <a:rPr lang="en-US" dirty="0" smtClean="0"/>
              <a:t>technology</a:t>
            </a:r>
          </a:p>
          <a:p>
            <a:pPr lvl="2"/>
            <a:r>
              <a:rPr lang="en-US" dirty="0" smtClean="0"/>
              <a:t>Transfer of skills to real practice, choice of multisensory feedback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065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multidisciplinary</a:t>
            </a:r>
            <a:r>
              <a:rPr lang="fr-FR" dirty="0" smtClean="0"/>
              <a:t> consortium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34"/>
            <a:ext cx="9144000" cy="519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520" y="4653136"/>
            <a:ext cx="2160240" cy="1800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84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fr-FR" dirty="0" err="1" smtClean="0"/>
              <a:t>Proposal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472608"/>
          </a:xfrm>
        </p:spPr>
        <p:txBody>
          <a:bodyPr>
            <a:normAutofit fontScale="92500" lnSpcReduction="10000"/>
          </a:bodyPr>
          <a:lstStyle/>
          <a:p>
            <a:r>
              <a:rPr lang="fr-FR" sz="2800" dirty="0" err="1"/>
              <a:t>Enhance</a:t>
            </a:r>
            <a:r>
              <a:rPr lang="fr-FR" sz="2800" dirty="0"/>
              <a:t> cheap </a:t>
            </a:r>
            <a:r>
              <a:rPr lang="fr-FR" sz="2800" dirty="0" err="1"/>
              <a:t>depth</a:t>
            </a:r>
            <a:r>
              <a:rPr lang="fr-FR" sz="2800" dirty="0"/>
              <a:t> images to capture </a:t>
            </a:r>
            <a:r>
              <a:rPr lang="fr-FR" sz="2800" dirty="0" err="1"/>
              <a:t>human</a:t>
            </a:r>
            <a:r>
              <a:rPr lang="fr-FR" sz="2800" dirty="0"/>
              <a:t> performance on-site</a:t>
            </a:r>
          </a:p>
          <a:p>
            <a:pPr lvl="1"/>
            <a:r>
              <a:rPr lang="fr-FR" sz="2400" dirty="0"/>
              <a:t>Expertise in UR2 (</a:t>
            </a:r>
            <a:r>
              <a:rPr lang="fr-FR" sz="2400" dirty="0" err="1"/>
              <a:t>skeleton</a:t>
            </a:r>
            <a:r>
              <a:rPr lang="fr-FR" sz="2400" dirty="0"/>
              <a:t> data clean-up, multi-cameras </a:t>
            </a:r>
            <a:r>
              <a:rPr lang="fr-FR" sz="2400" dirty="0" err="1"/>
              <a:t>calibration&amp;data</a:t>
            </a:r>
            <a:r>
              <a:rPr lang="fr-FR" sz="2400" dirty="0"/>
              <a:t> fusion, motion </a:t>
            </a:r>
            <a:r>
              <a:rPr lang="fr-FR" sz="2400" dirty="0" err="1"/>
              <a:t>analysis</a:t>
            </a:r>
            <a:r>
              <a:rPr lang="fr-FR" sz="2400" dirty="0"/>
              <a:t>/</a:t>
            </a:r>
            <a:r>
              <a:rPr lang="fr-FR" sz="2400" dirty="0" err="1"/>
              <a:t>modelling</a:t>
            </a:r>
            <a:r>
              <a:rPr lang="fr-FR" sz="2400" dirty="0"/>
              <a:t>)</a:t>
            </a:r>
          </a:p>
          <a:p>
            <a:pPr lvl="1"/>
            <a:r>
              <a:rPr lang="fr-FR" sz="2400" dirty="0"/>
              <a:t>Expertise in URCA (</a:t>
            </a:r>
            <a:r>
              <a:rPr lang="fr-FR" sz="2400" dirty="0" err="1"/>
              <a:t>visual</a:t>
            </a:r>
            <a:r>
              <a:rPr lang="fr-FR" sz="2400" dirty="0"/>
              <a:t> </a:t>
            </a:r>
            <a:r>
              <a:rPr lang="fr-FR" sz="2400" dirty="0" err="1"/>
              <a:t>computing</a:t>
            </a:r>
            <a:r>
              <a:rPr lang="fr-FR" sz="2400" dirty="0"/>
              <a:t>, </a:t>
            </a:r>
            <a:r>
              <a:rPr lang="fr-FR" sz="2400" dirty="0" err="1"/>
              <a:t>creation</a:t>
            </a:r>
            <a:r>
              <a:rPr lang="fr-FR" sz="2400" dirty="0"/>
              <a:t> and </a:t>
            </a:r>
            <a:r>
              <a:rPr lang="fr-FR" sz="2400" dirty="0" err="1"/>
              <a:t>visualization</a:t>
            </a:r>
            <a:r>
              <a:rPr lang="fr-FR" sz="2400" dirty="0"/>
              <a:t> of « </a:t>
            </a:r>
            <a:r>
              <a:rPr lang="fr-FR" sz="2400" dirty="0" err="1"/>
              <a:t>rich</a:t>
            </a:r>
            <a:r>
              <a:rPr lang="fr-FR" sz="2400" dirty="0"/>
              <a:t> » content) </a:t>
            </a:r>
          </a:p>
          <a:p>
            <a:r>
              <a:rPr lang="fr-FR" sz="2800" dirty="0" err="1"/>
              <a:t>Semi-Automatic</a:t>
            </a:r>
            <a:r>
              <a:rPr lang="fr-FR" sz="2800" dirty="0"/>
              <a:t> Annotation and </a:t>
            </a:r>
            <a:r>
              <a:rPr lang="fr-FR" sz="2800" dirty="0" err="1"/>
              <a:t>processing</a:t>
            </a:r>
            <a:r>
              <a:rPr lang="fr-FR" sz="2800" dirty="0"/>
              <a:t> of motion data</a:t>
            </a:r>
          </a:p>
          <a:p>
            <a:pPr lvl="1"/>
            <a:r>
              <a:rPr lang="fr-FR" sz="2400" dirty="0"/>
              <a:t>Expertise in UCY (</a:t>
            </a:r>
            <a:r>
              <a:rPr lang="en-US" sz="2400" dirty="0"/>
              <a:t>algorithms for </a:t>
            </a:r>
            <a:r>
              <a:rPr lang="en-US" sz="2400" dirty="0" err="1"/>
              <a:t>analysing</a:t>
            </a:r>
            <a:r>
              <a:rPr lang="en-US" sz="2400" dirty="0"/>
              <a:t> and processing motion captured dance sequences)</a:t>
            </a:r>
          </a:p>
          <a:p>
            <a:pPr lvl="1"/>
            <a:r>
              <a:rPr lang="en-US" sz="2400" dirty="0"/>
              <a:t>Expertise in ALG (hardware integration, motion database management)</a:t>
            </a:r>
          </a:p>
          <a:p>
            <a:r>
              <a:rPr lang="en-US" sz="2800" dirty="0"/>
              <a:t>Augmented Reality / Virtual Reality for training</a:t>
            </a:r>
          </a:p>
          <a:p>
            <a:pPr lvl="1"/>
            <a:r>
              <a:rPr lang="en-US" sz="2400" dirty="0"/>
              <a:t>Expertise in </a:t>
            </a:r>
            <a:r>
              <a:rPr lang="en-US" sz="2400" dirty="0" err="1"/>
              <a:t>UoW</a:t>
            </a:r>
            <a:r>
              <a:rPr lang="en-US" sz="2400" dirty="0"/>
              <a:t> (AR, multisensory VR in Cultural Heritage)</a:t>
            </a:r>
          </a:p>
          <a:p>
            <a:pPr lvl="1"/>
            <a:r>
              <a:rPr lang="en-US" sz="2400" dirty="0"/>
              <a:t>Expertise in UR2 (VR training, sports training, sports sciences)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9636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organization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484784"/>
            <a:ext cx="9401989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e 3"/>
          <p:cNvGrpSpPr/>
          <p:nvPr/>
        </p:nvGrpSpPr>
        <p:grpSpPr>
          <a:xfrm>
            <a:off x="3499831" y="1291721"/>
            <a:ext cx="5649087" cy="3370707"/>
            <a:chOff x="3499831" y="1291721"/>
            <a:chExt cx="5649087" cy="3370707"/>
          </a:xfrm>
        </p:grpSpPr>
        <p:sp>
          <p:nvSpPr>
            <p:cNvPr id="3" name="ZoneTexte 2"/>
            <p:cNvSpPr txBox="1"/>
            <p:nvPr/>
          </p:nvSpPr>
          <p:spPr>
            <a:xfrm>
              <a:off x="5549281" y="1300118"/>
              <a:ext cx="1435778" cy="369332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fr-FR" dirty="0" err="1"/>
                <a:t>Postdoc</a:t>
              </a:r>
              <a:r>
                <a:rPr lang="fr-FR" dirty="0"/>
                <a:t>  UCY</a:t>
              </a: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7668344" y="3429000"/>
              <a:ext cx="1454565" cy="369332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fr-FR" dirty="0" err="1"/>
                <a:t>Engineer</a:t>
              </a:r>
              <a:r>
                <a:rPr lang="fr-FR" dirty="0"/>
                <a:t> ALG</a:t>
              </a: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7674668" y="2636912"/>
              <a:ext cx="1474250" cy="369332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fr-FR" dirty="0" err="1"/>
                <a:t>Postdoc</a:t>
              </a:r>
              <a:r>
                <a:rPr lang="fr-FR" dirty="0"/>
                <a:t> </a:t>
              </a:r>
              <a:r>
                <a:rPr lang="fr-FR" dirty="0" err="1"/>
                <a:t>UoW</a:t>
              </a:r>
              <a:endParaRPr lang="fr-FR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7740352" y="4293096"/>
              <a:ext cx="1387688" cy="369332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fr-FR" dirty="0" err="1"/>
                <a:t>Postdoc</a:t>
              </a:r>
              <a:r>
                <a:rPr lang="fr-FR" dirty="0"/>
                <a:t> UR2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499831" y="1291721"/>
              <a:ext cx="1170449" cy="369332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fr-FR" b="1" dirty="0" smtClean="0"/>
                <a:t>PhD URCA</a:t>
              </a:r>
              <a:endParaRPr lang="fr-FR" b="1" dirty="0"/>
            </a:p>
          </p:txBody>
        </p:sp>
      </p:grpSp>
      <p:sp>
        <p:nvSpPr>
          <p:cNvPr id="9" name="ZoneTexte 8"/>
          <p:cNvSpPr txBox="1"/>
          <p:nvPr/>
        </p:nvSpPr>
        <p:spPr>
          <a:xfrm rot="16200000">
            <a:off x="6538667" y="3064616"/>
            <a:ext cx="147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Enriched</a:t>
            </a:r>
            <a:r>
              <a:rPr lang="fr-FR" dirty="0" smtClean="0"/>
              <a:t> data</a:t>
            </a:r>
            <a:endParaRPr lang="fr-FR" dirty="0"/>
          </a:p>
        </p:txBody>
      </p:sp>
      <p:sp>
        <p:nvSpPr>
          <p:cNvPr id="14" name="Forme libre 13"/>
          <p:cNvSpPr/>
          <p:nvPr/>
        </p:nvSpPr>
        <p:spPr>
          <a:xfrm>
            <a:off x="4227968" y="4318503"/>
            <a:ext cx="3594226" cy="1792586"/>
          </a:xfrm>
          <a:custGeom>
            <a:avLst/>
            <a:gdLst>
              <a:gd name="connsiteX0" fmla="*/ 0 w 3594226"/>
              <a:gd name="connsiteY0" fmla="*/ 1330859 h 1792586"/>
              <a:gd name="connsiteX1" fmla="*/ 9054 w 3594226"/>
              <a:gd name="connsiteY1" fmla="*/ 1792586 h 1792586"/>
              <a:gd name="connsiteX2" fmla="*/ 3594226 w 3594226"/>
              <a:gd name="connsiteY2" fmla="*/ 1756372 h 1792586"/>
              <a:gd name="connsiteX3" fmla="*/ 3585173 w 3594226"/>
              <a:gd name="connsiteY3" fmla="*/ 0 h 1792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4226" h="1792586">
                <a:moveTo>
                  <a:pt x="0" y="1330859"/>
                </a:moveTo>
                <a:lnTo>
                  <a:pt x="9054" y="1792586"/>
                </a:lnTo>
                <a:lnTo>
                  <a:pt x="3594226" y="1756372"/>
                </a:lnTo>
                <a:cubicBezTo>
                  <a:pt x="3591208" y="1170915"/>
                  <a:pt x="3588191" y="585457"/>
                  <a:pt x="3585173" y="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32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Awaited</a:t>
            </a:r>
            <a:r>
              <a:rPr lang="fr-FR" dirty="0" smtClean="0"/>
              <a:t> impact - </a:t>
            </a:r>
            <a:r>
              <a:rPr lang="fr-FR" dirty="0" err="1" smtClean="0"/>
              <a:t>dissemination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Wide scientific dissemination in C&amp;G, sports sciences, VR/AR</a:t>
            </a:r>
          </a:p>
          <a:p>
            <a:r>
              <a:rPr lang="en-US" dirty="0" smtClean="0"/>
              <a:t>Integration of project outcomes in EUROPEANA repository (European digital platform for cultural heritage)</a:t>
            </a:r>
          </a:p>
          <a:p>
            <a:r>
              <a:rPr lang="fr-FR" dirty="0" err="1" smtClean="0"/>
              <a:t>Using</a:t>
            </a:r>
            <a:r>
              <a:rPr lang="fr-FR" dirty="0" smtClean="0"/>
              <a:t> cheap and </a:t>
            </a:r>
            <a:r>
              <a:rPr lang="fr-FR" dirty="0" err="1" smtClean="0"/>
              <a:t>easy</a:t>
            </a:r>
            <a:r>
              <a:rPr lang="fr-FR" dirty="0" smtClean="0"/>
              <a:t>-</a:t>
            </a:r>
            <a:r>
              <a:rPr lang="fr-FR" dirty="0" err="1" smtClean="0"/>
              <a:t>to-use</a:t>
            </a:r>
            <a:r>
              <a:rPr lang="fr-FR" dirty="0" smtClean="0"/>
              <a:t> system for </a:t>
            </a:r>
            <a:r>
              <a:rPr lang="fr-FR" dirty="0" err="1" smtClean="0"/>
              <a:t>natural</a:t>
            </a:r>
            <a:r>
              <a:rPr lang="fr-FR" dirty="0" smtClean="0"/>
              <a:t> on-site performance </a:t>
            </a:r>
            <a:r>
              <a:rPr lang="fr-FR" dirty="0" err="1" smtClean="0"/>
              <a:t>measurement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dirty="0" err="1" smtClean="0">
                <a:sym typeface="Wingdings" panose="05000000000000000000" pitchFamily="2" charset="2"/>
              </a:rPr>
              <a:t>ensure</a:t>
            </a:r>
            <a:r>
              <a:rPr lang="fr-FR" dirty="0" smtClean="0">
                <a:sym typeface="Wingdings" panose="05000000000000000000" pitchFamily="2" charset="2"/>
              </a:rPr>
              <a:t> large </a:t>
            </a:r>
            <a:r>
              <a:rPr lang="fr-FR" dirty="0" err="1" smtClean="0">
                <a:sym typeface="Wingdings" panose="05000000000000000000" pitchFamily="2" charset="2"/>
              </a:rPr>
              <a:t>dissemination</a:t>
            </a:r>
            <a:endParaRPr lang="fr-FR" dirty="0" smtClean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Co-design </a:t>
            </a:r>
            <a:r>
              <a:rPr lang="fr-FR" dirty="0" err="1" smtClean="0">
                <a:sym typeface="Wingdings" panose="05000000000000000000" pitchFamily="2" charset="2"/>
              </a:rPr>
              <a:t>with</a:t>
            </a:r>
            <a:r>
              <a:rPr lang="fr-FR" dirty="0" smtClean="0">
                <a:sym typeface="Wingdings" panose="05000000000000000000" pitchFamily="2" charset="2"/>
              </a:rPr>
              <a:t> Sports Science </a:t>
            </a:r>
            <a:r>
              <a:rPr lang="fr-FR" dirty="0" err="1" smtClean="0">
                <a:sym typeface="Wingdings" panose="05000000000000000000" pitchFamily="2" charset="2"/>
              </a:rPr>
              <a:t>dept</a:t>
            </a:r>
            <a:r>
              <a:rPr lang="fr-FR" dirty="0" smtClean="0">
                <a:sym typeface="Wingdings" panose="05000000000000000000" pitchFamily="2" charset="2"/>
              </a:rPr>
              <a:t> and </a:t>
            </a:r>
            <a:r>
              <a:rPr lang="fr-FR" dirty="0" err="1" smtClean="0">
                <a:sym typeface="Wingdings" panose="05000000000000000000" pitchFamily="2" charset="2"/>
              </a:rPr>
              <a:t>Associate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Partners</a:t>
            </a:r>
            <a:r>
              <a:rPr lang="fr-FR" dirty="0" smtClean="0">
                <a:sym typeface="Wingdings" panose="05000000000000000000" pitchFamily="2" charset="2"/>
              </a:rPr>
              <a:t>  </a:t>
            </a:r>
            <a:r>
              <a:rPr lang="fr-FR" dirty="0" err="1" smtClean="0">
                <a:sym typeface="Wingdings" panose="05000000000000000000" pitchFamily="2" charset="2"/>
              </a:rPr>
              <a:t>credible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dissemination</a:t>
            </a:r>
            <a:endParaRPr lang="fr-FR" dirty="0" smtClean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AR  Dance  </a:t>
            </a:r>
            <a:r>
              <a:rPr lang="fr-FR" dirty="0" err="1" smtClean="0">
                <a:sym typeface="Wingdings" panose="05000000000000000000" pitchFamily="2" charset="2"/>
              </a:rPr>
              <a:t>Demo</a:t>
            </a:r>
            <a:r>
              <a:rPr lang="fr-FR" dirty="0" smtClean="0">
                <a:sym typeface="Wingdings" panose="05000000000000000000" pitchFamily="2" charset="2"/>
              </a:rPr>
              <a:t>  at  </a:t>
            </a:r>
            <a:r>
              <a:rPr lang="fr-FR" dirty="0" err="1" smtClean="0">
                <a:sym typeface="Wingdings" panose="05000000000000000000" pitchFamily="2" charset="2"/>
              </a:rPr>
              <a:t>Politistiko</a:t>
            </a:r>
            <a:r>
              <a:rPr lang="fr-FR" dirty="0" smtClean="0">
                <a:sym typeface="Wingdings" panose="05000000000000000000" pitchFamily="2" charset="2"/>
              </a:rPr>
              <a:t>  </a:t>
            </a:r>
            <a:r>
              <a:rPr lang="fr-FR" dirty="0" err="1" smtClean="0">
                <a:sym typeface="Wingdings" panose="05000000000000000000" pitchFamily="2" charset="2"/>
              </a:rPr>
              <a:t>Ergastiri</a:t>
            </a:r>
            <a:r>
              <a:rPr lang="fr-FR" dirty="0" smtClean="0">
                <a:sym typeface="Wingdings" panose="05000000000000000000" pitchFamily="2" charset="2"/>
              </a:rPr>
              <a:t>  </a:t>
            </a:r>
            <a:r>
              <a:rPr lang="fr-FR" dirty="0" err="1" smtClean="0">
                <a:sym typeface="Wingdings" panose="05000000000000000000" pitchFamily="2" charset="2"/>
              </a:rPr>
              <a:t>Ayion</a:t>
            </a:r>
            <a:r>
              <a:rPr lang="fr-FR" dirty="0" smtClean="0">
                <a:sym typeface="Wingdings" panose="05000000000000000000" pitchFamily="2" charset="2"/>
              </a:rPr>
              <a:t>  </a:t>
            </a:r>
            <a:r>
              <a:rPr lang="fr-FR" dirty="0" err="1" smtClean="0">
                <a:sym typeface="Wingdings" panose="05000000000000000000" pitchFamily="2" charset="2"/>
              </a:rPr>
              <a:t>Omologiton</a:t>
            </a:r>
            <a:r>
              <a:rPr lang="fr-FR" dirty="0" smtClean="0">
                <a:sym typeface="Wingdings" panose="05000000000000000000" pitchFamily="2" charset="2"/>
              </a:rPr>
              <a:t> (</a:t>
            </a:r>
            <a:r>
              <a:rPr lang="fr-FR" dirty="0" err="1" smtClean="0">
                <a:sym typeface="Wingdings" panose="05000000000000000000" pitchFamily="2" charset="2"/>
              </a:rPr>
              <a:t>temporary</a:t>
            </a:r>
            <a:r>
              <a:rPr lang="fr-FR" dirty="0" smtClean="0">
                <a:sym typeface="Wingdings" panose="05000000000000000000" pitchFamily="2" charset="2"/>
              </a:rPr>
              <a:t> exhibition)</a:t>
            </a:r>
            <a:endParaRPr lang="fr-F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6595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Awaited</a:t>
            </a:r>
            <a:r>
              <a:rPr lang="fr-FR" dirty="0" smtClean="0"/>
              <a:t> impact - exploitation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Software </a:t>
            </a:r>
            <a:r>
              <a:rPr lang="fr-FR" dirty="0" err="1" smtClean="0"/>
              <a:t>mocap</a:t>
            </a:r>
            <a:r>
              <a:rPr lang="fr-FR" dirty="0" smtClean="0"/>
              <a:t> </a:t>
            </a:r>
            <a:r>
              <a:rPr lang="fr-FR" dirty="0" err="1" smtClean="0"/>
              <a:t>enhancement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out-</a:t>
            </a:r>
            <a:r>
              <a:rPr lang="fr-FR" dirty="0" err="1" smtClean="0"/>
              <a:t>licenced</a:t>
            </a:r>
            <a:endParaRPr lang="fr-FR" dirty="0" smtClean="0"/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Sports, </a:t>
            </a:r>
            <a:r>
              <a:rPr lang="fr-FR" dirty="0" err="1" smtClean="0">
                <a:sym typeface="Wingdings" panose="05000000000000000000" pitchFamily="2" charset="2"/>
              </a:rPr>
              <a:t>entertainment</a:t>
            </a:r>
            <a:r>
              <a:rPr lang="fr-FR" dirty="0" smtClean="0">
                <a:sym typeface="Wingdings" panose="05000000000000000000" pitchFamily="2" charset="2"/>
              </a:rPr>
              <a:t>, </a:t>
            </a:r>
            <a:r>
              <a:rPr lang="fr-FR" dirty="0" err="1" smtClean="0">
                <a:sym typeface="Wingdings" panose="05000000000000000000" pitchFamily="2" charset="2"/>
              </a:rPr>
              <a:t>ergonomics</a:t>
            </a:r>
            <a:r>
              <a:rPr lang="fr-FR" dirty="0" smtClean="0">
                <a:sym typeface="Wingdings" panose="05000000000000000000" pitchFamily="2" charset="2"/>
              </a:rPr>
              <a:t> (start-up </a:t>
            </a:r>
            <a:r>
              <a:rPr lang="fr-FR" dirty="0" err="1" smtClean="0">
                <a:sym typeface="Wingdings" panose="05000000000000000000" pitchFamily="2" charset="2"/>
              </a:rPr>
              <a:t>company</a:t>
            </a:r>
            <a:r>
              <a:rPr lang="fr-FR" dirty="0" smtClean="0">
                <a:sym typeface="Wingdings" panose="05000000000000000000" pitchFamily="2" charset="2"/>
              </a:rPr>
              <a:t> in UR2), </a:t>
            </a:r>
            <a:r>
              <a:rPr lang="fr-FR" dirty="0" err="1" smtClean="0">
                <a:sym typeface="Wingdings" panose="05000000000000000000" pitchFamily="2" charset="2"/>
              </a:rPr>
              <a:t>rehabilitation</a:t>
            </a:r>
            <a:endParaRPr lang="fr-FR" dirty="0" smtClean="0">
              <a:sym typeface="Wingdings" panose="05000000000000000000" pitchFamily="2" charset="2"/>
            </a:endParaRPr>
          </a:p>
          <a:p>
            <a:r>
              <a:rPr lang="fr-FR" dirty="0" err="1" smtClean="0">
                <a:sym typeface="Wingdings" panose="05000000000000000000" pitchFamily="2" charset="2"/>
              </a:rPr>
              <a:t>Search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engine</a:t>
            </a:r>
            <a:r>
              <a:rPr lang="fr-FR" dirty="0" smtClean="0">
                <a:sym typeface="Wingdings" panose="05000000000000000000" pitchFamily="2" charset="2"/>
              </a:rPr>
              <a:t> for </a:t>
            </a:r>
            <a:r>
              <a:rPr lang="fr-FR" dirty="0" err="1" smtClean="0">
                <a:sym typeface="Wingdings" panose="05000000000000000000" pitchFamily="2" charset="2"/>
              </a:rPr>
              <a:t>mocap</a:t>
            </a:r>
            <a:r>
              <a:rPr lang="fr-FR" dirty="0" smtClean="0">
                <a:sym typeface="Wingdings" panose="05000000000000000000" pitchFamily="2" charset="2"/>
              </a:rPr>
              <a:t> data </a:t>
            </a:r>
            <a:r>
              <a:rPr lang="fr-FR" dirty="0" err="1" smtClean="0">
                <a:sym typeface="Wingdings" panose="05000000000000000000" pitchFamily="2" charset="2"/>
              </a:rPr>
              <a:t>could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be</a:t>
            </a:r>
            <a:r>
              <a:rPr lang="fr-FR" dirty="0" smtClean="0">
                <a:sym typeface="Wingdings" panose="05000000000000000000" pitchFamily="2" charset="2"/>
              </a:rPr>
              <a:t> out-</a:t>
            </a:r>
            <a:r>
              <a:rPr lang="fr-FR" dirty="0" err="1" smtClean="0">
                <a:sym typeface="Wingdings" panose="05000000000000000000" pitchFamily="2" charset="2"/>
              </a:rPr>
              <a:t>licenced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Game </a:t>
            </a:r>
            <a:r>
              <a:rPr lang="fr-FR" dirty="0" err="1" smtClean="0">
                <a:sym typeface="Wingdings" panose="05000000000000000000" pitchFamily="2" charset="2"/>
              </a:rPr>
              <a:t>developers</a:t>
            </a:r>
            <a:r>
              <a:rPr lang="fr-FR" dirty="0" smtClean="0">
                <a:sym typeface="Wingdings" panose="05000000000000000000" pitchFamily="2" charset="2"/>
              </a:rPr>
              <a:t>, </a:t>
            </a:r>
            <a:r>
              <a:rPr lang="fr-FR" dirty="0" err="1" smtClean="0">
                <a:sym typeface="Wingdings" panose="05000000000000000000" pitchFamily="2" charset="2"/>
              </a:rPr>
              <a:t>animators</a:t>
            </a:r>
            <a:r>
              <a:rPr lang="fr-FR" dirty="0" smtClean="0">
                <a:sym typeface="Wingdings" panose="05000000000000000000" pitchFamily="2" charset="2"/>
              </a:rPr>
              <a:t>, VR/AR </a:t>
            </a:r>
            <a:r>
              <a:rPr lang="fr-FR" dirty="0" err="1" smtClean="0">
                <a:sym typeface="Wingdings" panose="05000000000000000000" pitchFamily="2" charset="2"/>
              </a:rPr>
              <a:t>producers</a:t>
            </a:r>
            <a:r>
              <a:rPr lang="fr-FR" dirty="0" smtClean="0">
                <a:sym typeface="Wingdings" panose="05000000000000000000" pitchFamily="2" charset="2"/>
              </a:rPr>
              <a:t>…</a:t>
            </a:r>
            <a:endParaRPr lang="fr-F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3370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ésultat de recherche d'images pour &quot;images corps point interrogati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5398"/>
            <a:ext cx="6170240" cy="579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4406900"/>
            <a:ext cx="6170240" cy="2190452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Questions?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3200" dirty="0" smtClean="0"/>
              <a:t>fmulton@irisa.fr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101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301</Words>
  <Application>Microsoft Office PowerPoint</Application>
  <PresentationFormat>Affichage à l'écran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SCHEDAR Safeguarding the Cultural HEritage of Dance through Augmented Reality</vt:lpstr>
      <vt:lpstr>Context</vt:lpstr>
      <vt:lpstr>Scientific Challenges</vt:lpstr>
      <vt:lpstr>A multidisciplinary consortium</vt:lpstr>
      <vt:lpstr>Proposal</vt:lpstr>
      <vt:lpstr>Project organization</vt:lpstr>
      <vt:lpstr>Awaited impact - dissemination</vt:lpstr>
      <vt:lpstr>Awaited impact - exploitation</vt:lpstr>
      <vt:lpstr>Questions?  fmulton@irisa.fr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SCHEDAR Safeguarding the Cultural HEritage of Dance through Augmented Reality</dc:title>
  <dc:creator>Franck Multon</dc:creator>
  <cp:lastModifiedBy>Franck Multon</cp:lastModifiedBy>
  <cp:revision>33</cp:revision>
  <dcterms:created xsi:type="dcterms:W3CDTF">2018-04-24T11:29:17Z</dcterms:created>
  <dcterms:modified xsi:type="dcterms:W3CDTF">2018-04-25T16:58:25Z</dcterms:modified>
</cp:coreProperties>
</file>